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56" r:id="rId2"/>
    <p:sldId id="306" r:id="rId3"/>
    <p:sldId id="308" r:id="rId4"/>
    <p:sldId id="309" r:id="rId5"/>
    <p:sldId id="310" r:id="rId6"/>
    <p:sldId id="311" r:id="rId7"/>
    <p:sldId id="315" r:id="rId8"/>
    <p:sldId id="316" r:id="rId9"/>
    <p:sldId id="312" r:id="rId10"/>
    <p:sldId id="313" r:id="rId11"/>
    <p:sldId id="314" r:id="rId12"/>
  </p:sldIdLst>
  <p:sldSz cx="9144000" cy="6858000" type="screen4x3"/>
  <p:notesSz cx="6669088" cy="97758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50" autoAdjust="0"/>
    <p:restoredTop sz="58366" autoAdjust="0"/>
  </p:normalViewPr>
  <p:slideViewPr>
    <p:cSldViewPr snapToGrid="0" snapToObjects="1">
      <p:cViewPr varScale="1">
        <p:scale>
          <a:sx n="60" d="100"/>
          <a:sy n="60" d="100"/>
        </p:scale>
        <p:origin x="93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58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36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9.xml"/><Relationship Id="rId3" Type="http://schemas.openxmlformats.org/officeDocument/2006/relationships/slide" Target="slides/slide4.xml"/><Relationship Id="rId7" Type="http://schemas.openxmlformats.org/officeDocument/2006/relationships/slide" Target="slides/slide8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5" Type="http://schemas.openxmlformats.org/officeDocument/2006/relationships/slide" Target="slides/slide6.xml"/><Relationship Id="rId10" Type="http://schemas.openxmlformats.org/officeDocument/2006/relationships/slide" Target="slides/slide11.xml"/><Relationship Id="rId4" Type="http://schemas.openxmlformats.org/officeDocument/2006/relationships/slide" Target="slides/slide5.xml"/><Relationship Id="rId9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9938" cy="490489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1"/>
            <a:ext cx="2889938" cy="490489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49C20A93-AEB3-4191-8A9D-E41001BDCEB2}" type="datetimeFigureOut">
              <a:rPr lang="en-GB" smtClean="0"/>
              <a:pPr/>
              <a:t>01/06/2017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285338"/>
            <a:ext cx="2889938" cy="490488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285338"/>
            <a:ext cx="2889938" cy="490488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F9207383-4C57-4248-A81D-3D764627FAC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5690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9938" cy="48879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8879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10E31DF5-5311-483B-AB1D-F7D338611821}" type="datetimeFigureOut">
              <a:rPr lang="en-GB" smtClean="0"/>
              <a:pPr/>
              <a:t>01/06/2017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0588" y="733425"/>
            <a:ext cx="4887912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43518"/>
            <a:ext cx="5335270" cy="4399121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285337"/>
            <a:ext cx="2889938" cy="48879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285337"/>
            <a:ext cx="2889938" cy="48879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F2C4C6D7-DCB9-4B30-8A1F-3835771343D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6542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179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4090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5655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3202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06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2524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269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7970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8460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5809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4C6D7-DCB9-4B30-8A1F-3835771343D9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73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A1DB6-5EE4-4BFF-AA9C-89683BF3C9A8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ACBA-2475-4828-99C3-0F11632BB83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10E17-D67A-4670-AAB3-B1F5E47C037E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3E07B-7ABE-4C5E-9551-41C470C54E8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C31EE-DB05-4180-B21B-2A246E7D5E67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3112D-A9F2-4AB3-9C10-9B0503019A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0285F-B82F-4F19-BBCF-3CEC72A0F76B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CAE67-4219-4C73-9F6B-08D547B9D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7BE0A-E232-4D6D-A219-602A8DB1D858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522C1-8003-4A42-9542-D8A668AB3D9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F3D81-CE90-443C-A1A7-AC77212DCC96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3C405-3F2D-4DC2-91CA-CC5102B8734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09294-A5E0-41F0-BC05-F7E37507FDFA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2A632-46B8-41F7-BFF4-5A7BC67235A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7260-9C8D-4E48-A5C4-3CA2F1056913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D8CC-5227-48FE-B9DA-B2E24676AD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B9765-B570-4D43-9FE0-6D19F186405E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AEFB6-8DAF-4201-BFEF-D30C3F5E9D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5E0E-E7E4-4D39-8D4D-61A4CFA5940B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3836B-3DA2-4FAE-8B97-9944B1E4A0E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DBEF4-75AD-4194-A051-4A2D622F9459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AF47-CE58-4590-96C0-4F8A31C64F4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2F79B-6CD3-4497-B436-87B3E9A0290C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EEC23-5D92-4652-87D9-D5EB8BFC54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3" descr="powerpointD1-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249383" y="1542473"/>
            <a:ext cx="889461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Arial" pitchFamily="34" charset="0"/>
              </a:rPr>
              <a:t>INTERACT CAPITALISATION CONFERENCE</a:t>
            </a:r>
          </a:p>
          <a:p>
            <a:pPr algn="ctr"/>
            <a:endParaRPr lang="en-GB" sz="2400" b="1" dirty="0" smtClean="0">
              <a:solidFill>
                <a:schemeClr val="bg1"/>
              </a:solidFill>
              <a:latin typeface="Arial" pitchFamily="34" charset="0"/>
            </a:endParaRPr>
          </a:p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Arial" pitchFamily="34" charset="0"/>
              </a:rPr>
              <a:t>TO7 Sustainable Transport – </a:t>
            </a:r>
          </a:p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Arial" pitchFamily="34" charset="0"/>
              </a:rPr>
              <a:t>Cross-Border Greenways</a:t>
            </a:r>
            <a:endParaRPr lang="en-GB" sz="2400" b="1" dirty="0" smtClean="0">
              <a:solidFill>
                <a:schemeClr val="bg1"/>
              </a:solidFill>
              <a:latin typeface="Arial" pitchFamily="34" charset="0"/>
            </a:endParaRPr>
          </a:p>
          <a:p>
            <a:pPr algn="ctr"/>
            <a:r>
              <a:rPr lang="en-GB" sz="2400" b="1" i="1" dirty="0" smtClean="0">
                <a:solidFill>
                  <a:schemeClr val="bg1"/>
                </a:solidFill>
                <a:latin typeface="Arial" pitchFamily="34" charset="0"/>
              </a:rPr>
              <a:t>Northern Ireland-Ireland-Scotland</a:t>
            </a:r>
            <a:endParaRPr lang="en-GB" sz="2400" b="1" i="1" dirty="0" smtClean="0">
              <a:solidFill>
                <a:schemeClr val="bg1"/>
              </a:solidFill>
              <a:latin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53818" y="2467625"/>
            <a:ext cx="4610069" cy="3975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Eligible Area</a:t>
            </a:r>
          </a:p>
          <a:p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(NI / Border </a:t>
            </a:r>
          </a:p>
          <a:p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 of Ireland /</a:t>
            </a:r>
          </a:p>
          <a:p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Western Scotland)</a:t>
            </a: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4788" y="99542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 VA Programme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944" y="2138423"/>
            <a:ext cx="6072444" cy="388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24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3"/>
          <p:cNvPicPr>
            <a:picLocks/>
          </p:cNvPicPr>
          <p:nvPr/>
        </p:nvPicPr>
        <p:blipFill rotWithShape="1">
          <a:blip r:embed="rId4"/>
          <a:srcRect l="9972" t="16307" r="29274" b="10046"/>
          <a:stretch/>
        </p:blipFill>
        <p:spPr bwMode="auto">
          <a:xfrm>
            <a:off x="130629" y="1110882"/>
            <a:ext cx="8795657" cy="50867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1897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4788" y="99542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Priority 3 – Sustainable Transport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8971" y="2138422"/>
            <a:ext cx="8075417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€40m ERDF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</a:p>
          <a:p>
            <a:pPr fontAlgn="auto">
              <a:spcAft>
                <a:spcPts val="0"/>
              </a:spcAft>
            </a:pPr>
            <a:endParaRPr lang="en-GB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r>
              <a:rPr lang="en-GB" sz="2000" u="sng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Priority Objective</a:t>
            </a:r>
            <a:endParaRPr lang="en-GB" sz="2000" u="sng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‘To promote cross border, intermodal and sustainable mobility in the region.’</a:t>
            </a:r>
          </a:p>
          <a:p>
            <a:pPr fontAlgn="auto">
              <a:spcAft>
                <a:spcPts val="0"/>
              </a:spcAft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key outputs:</a:t>
            </a: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cross border multi-modal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ransport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</a:p>
          <a:p>
            <a:pPr marL="1200150" lvl="2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80km of new cross border greenways</a:t>
            </a:r>
          </a:p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58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4788" y="99542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Cross-Border Greenways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8971" y="2138422"/>
            <a:ext cx="807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8971" y="2138422"/>
            <a:ext cx="807541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 cross border greenway?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greenway projects approved by the Programme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separate cross-border locations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€20m ERDF committed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78.6km of greenways to be constructed</a:t>
            </a:r>
          </a:p>
          <a:p>
            <a:pPr fontAlgn="auto">
              <a:spcAft>
                <a:spcPts val="0"/>
              </a:spcAft>
            </a:pPr>
            <a:endParaRPr lang="en-GB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en-GB" sz="2000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en-GB" sz="2000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80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4788" y="839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Carlingford</a:t>
            </a:r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Lough Greenway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8971" y="2138422"/>
            <a:ext cx="807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5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29" y="1256083"/>
            <a:ext cx="4441371" cy="520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3475" y="1826337"/>
            <a:ext cx="41551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000" dirty="0" smtClean="0"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Construct 10.1km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Greenway;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Recording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up to 60,000 visits/users of the Greenway crossing the border in either direction in Year 1 rising to 100,000 users by Year 3;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Recording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1,500 participants involved in activities delivered through the Greenway Activity Programme in Year 1, increasing by 10% in each of Years 2 and 3.</a:t>
            </a:r>
          </a:p>
        </p:txBody>
      </p:sp>
    </p:spTree>
    <p:extLst>
      <p:ext uri="{BB962C8B-B14F-4D97-AF65-F5344CB8AC3E}">
        <p14:creationId xmlns:p14="http://schemas.microsoft.com/office/powerpoint/2010/main" val="282450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4788" y="839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 West Greenway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8971" y="2138422"/>
            <a:ext cx="807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475" y="1826337"/>
            <a:ext cx="415510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</a:t>
            </a: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this will link with foot/cycle paths and Greenway network in excess of 250km in Derry &amp; Donegal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project aims to increase 130 cross border commuting and utility journeys by cycling and walking to </a:t>
            </a: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500.</a:t>
            </a:r>
            <a:endParaRPr lang="en-GB" sz="20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412" y="1056290"/>
            <a:ext cx="4848588" cy="553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58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4788" y="83938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Ulster Canal Greenway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8971" y="2138422"/>
            <a:ext cx="807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475" y="1826337"/>
            <a:ext cx="41551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000" dirty="0" smtClean="0"/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000" dirty="0">
              <a:solidFill>
                <a:schemeClr val="tx2"/>
              </a:solidFill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 smtClean="0">
                <a:solidFill>
                  <a:schemeClr val="tx2"/>
                </a:solidFill>
              </a:rPr>
              <a:t>The </a:t>
            </a:r>
            <a:r>
              <a:rPr lang="en-GB" sz="2000" dirty="0">
                <a:solidFill>
                  <a:schemeClr val="tx2"/>
                </a:solidFill>
              </a:rPr>
              <a:t>g</a:t>
            </a:r>
            <a:r>
              <a:rPr lang="en-GB" sz="2000" dirty="0" smtClean="0">
                <a:solidFill>
                  <a:schemeClr val="tx2"/>
                </a:solidFill>
              </a:rPr>
              <a:t>reenway </a:t>
            </a:r>
            <a:r>
              <a:rPr lang="en-GB" sz="2000" dirty="0">
                <a:solidFill>
                  <a:schemeClr val="tx2"/>
                </a:solidFill>
              </a:rPr>
              <a:t>route is 22km from </a:t>
            </a:r>
            <a:r>
              <a:rPr lang="en-GB" sz="2000" dirty="0" err="1">
                <a:solidFill>
                  <a:schemeClr val="tx2"/>
                </a:solidFill>
              </a:rPr>
              <a:t>Smithborough</a:t>
            </a:r>
            <a:r>
              <a:rPr lang="en-GB" sz="2000" dirty="0">
                <a:solidFill>
                  <a:schemeClr val="tx2"/>
                </a:solidFill>
              </a:rPr>
              <a:t> in Co. Monaghan to Middletown in Co. </a:t>
            </a:r>
            <a:r>
              <a:rPr lang="en-GB" sz="2000" dirty="0" smtClean="0">
                <a:solidFill>
                  <a:schemeClr val="tx2"/>
                </a:solidFill>
              </a:rPr>
              <a:t>Armagh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chemeClr val="tx2"/>
                </a:solidFill>
              </a:rPr>
              <a:t>The project aims to create a minimum of a 4.5% modal shift by cross border commuters from cars to walking /cycling by 2023.</a:t>
            </a:r>
            <a:endParaRPr lang="en-GB" sz="2000" dirty="0">
              <a:solidFill>
                <a:schemeClr val="tx2"/>
              </a:solidFill>
              <a:ea typeface="Calibri" panose="020F0502020204030204" pitchFamily="34" charset="0"/>
            </a:endParaRPr>
          </a:p>
        </p:txBody>
      </p:sp>
      <p:pic>
        <p:nvPicPr>
          <p:cNvPr id="3074" name="Picture 5" descr="image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579" y="1060097"/>
            <a:ext cx="4826734" cy="5435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4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78971" y="2138422"/>
            <a:ext cx="807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6" descr="image0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1828800"/>
            <a:ext cx="9142413" cy="408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4788" y="822001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Communications Strategy - Greenways</a:t>
            </a:r>
            <a:endParaRPr lang="en-GB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8971" y="2138422"/>
            <a:ext cx="807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8970" y="1602394"/>
            <a:ext cx="807541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to highlight positive impact of EU funding in region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Maximise opportunity to publicise approved projects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Assessed good angles to make the story interesting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impact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Delivery of a Greenway Activity Programme to encourage cross-border commuting and usage</a:t>
            </a:r>
            <a:endParaRPr lang="en-GB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Capitalise on conferences that are taking place in border region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News items – BBC News Report</a:t>
            </a:r>
          </a:p>
          <a:p>
            <a:pPr marL="342900" indent="-342900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en-GB" sz="2000" dirty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en-GB" sz="2000" dirty="0" smtClean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en-GB" sz="2000" dirty="0" smtClean="0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00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3" descr="powerpointD1-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" y="0"/>
            <a:ext cx="914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78971" y="2138422"/>
            <a:ext cx="8075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fontAlgn="auto">
              <a:spcAft>
                <a:spcPts val="0"/>
              </a:spcAft>
            </a:pP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4"/>
          <a:srcRect l="17727" t="8666" r="18237" b="5456"/>
          <a:stretch/>
        </p:blipFill>
        <p:spPr bwMode="auto">
          <a:xfrm>
            <a:off x="143953" y="1224476"/>
            <a:ext cx="4522640" cy="51132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5"/>
          <a:srcRect l="28086" t="12409" r="38511" b="12547"/>
          <a:stretch/>
        </p:blipFill>
        <p:spPr bwMode="auto">
          <a:xfrm>
            <a:off x="4805573" y="1224476"/>
            <a:ext cx="4199447" cy="53339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532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18647</TotalTime>
  <Words>327</Words>
  <Application>Microsoft Office PowerPoint</Application>
  <PresentationFormat>On-screen Show (4:3)</PresentationFormat>
  <Paragraphs>85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MS PGothic</vt:lpstr>
      <vt:lpstr>Arial</vt:lpstr>
      <vt:lpstr>Calibri</vt:lpstr>
      <vt:lpstr>Symbol</vt:lpstr>
      <vt:lpstr>Office Theme</vt:lpstr>
      <vt:lpstr>PowerPoint Presentation</vt:lpstr>
      <vt:lpstr>INTERREG VA Programme</vt:lpstr>
      <vt:lpstr>PowerPoint Presentation</vt:lpstr>
      <vt:lpstr>Priority 3 – Sustainable Transport</vt:lpstr>
      <vt:lpstr>Cross-Border Greenways</vt:lpstr>
      <vt:lpstr>Carlingford Lough Greenway</vt:lpstr>
      <vt:lpstr>North West Greenway</vt:lpstr>
      <vt:lpstr>Ulster Canal Greenway</vt:lpstr>
      <vt:lpstr>PowerPoint Presentation</vt:lpstr>
      <vt:lpstr>Communications Strategy - Greenways</vt:lpstr>
      <vt:lpstr>PowerPoint Presentation</vt:lpstr>
    </vt:vector>
  </TitlesOfParts>
  <Company>LSD Limited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</dc:creator>
  <cp:lastModifiedBy>McGarrigle Declan</cp:lastModifiedBy>
  <cp:revision>646</cp:revision>
  <cp:lastPrinted>2015-08-07T10:38:18Z</cp:lastPrinted>
  <dcterms:created xsi:type="dcterms:W3CDTF">2015-06-01T10:49:20Z</dcterms:created>
  <dcterms:modified xsi:type="dcterms:W3CDTF">2017-06-01T14:36:41Z</dcterms:modified>
</cp:coreProperties>
</file>