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Lst>
  <p:notesMasterIdLst>
    <p:notesMasterId r:id="rId22"/>
  </p:notesMasterIdLst>
  <p:sldIdLst>
    <p:sldId id="260" r:id="rId2"/>
    <p:sldId id="326" r:id="rId3"/>
    <p:sldId id="323" r:id="rId4"/>
    <p:sldId id="325" r:id="rId5"/>
    <p:sldId id="324" r:id="rId6"/>
    <p:sldId id="295" r:id="rId7"/>
    <p:sldId id="318" r:id="rId8"/>
    <p:sldId id="319" r:id="rId9"/>
    <p:sldId id="298" r:id="rId10"/>
    <p:sldId id="299" r:id="rId11"/>
    <p:sldId id="320" r:id="rId12"/>
    <p:sldId id="283" r:id="rId13"/>
    <p:sldId id="296" r:id="rId14"/>
    <p:sldId id="314" r:id="rId15"/>
    <p:sldId id="316" r:id="rId16"/>
    <p:sldId id="313" r:id="rId17"/>
    <p:sldId id="281" r:id="rId18"/>
    <p:sldId id="321" r:id="rId19"/>
    <p:sldId id="322" r:id="rId20"/>
    <p:sldId id="311" r:id="rId21"/>
  </p:sldIdLst>
  <p:sldSz cx="9144000" cy="6840538"/>
  <p:notesSz cx="6797675" cy="9926638"/>
  <p:defaultTextStyle>
    <a:defPPr>
      <a:defRPr lang="fr-FR"/>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7B"/>
    <a:srgbClr val="F08B27"/>
    <a:srgbClr val="FFFFFF"/>
    <a:srgbClr val="878375"/>
    <a:srgbClr val="9073AC"/>
    <a:srgbClr val="FBCF39"/>
    <a:srgbClr val="35B3B8"/>
    <a:srgbClr val="96BD0D"/>
    <a:srgbClr val="AF1E75"/>
    <a:srgbClr val="727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79181" autoAdjust="0"/>
  </p:normalViewPr>
  <p:slideViewPr>
    <p:cSldViewPr snapToGrid="0" snapToObjects="1" showGuides="1">
      <p:cViewPr>
        <p:scale>
          <a:sx n="66" d="100"/>
          <a:sy n="66" d="100"/>
        </p:scale>
        <p:origin x="-1506" y="36"/>
      </p:cViewPr>
      <p:guideLst>
        <p:guide orient="horz" pos="2155"/>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36FD8D-4A12-4627-AD0D-85D2B21481AE}" type="datetimeFigureOut">
              <a:rPr lang="en-GB" smtClean="0"/>
              <a:t>07/06/2017</a:t>
            </a:fld>
            <a:endParaRPr lang="en-GB" dirty="0"/>
          </a:p>
        </p:txBody>
      </p:sp>
      <p:sp>
        <p:nvSpPr>
          <p:cNvPr id="4" name="Espace réservé de l'image des diapositives 3"/>
          <p:cNvSpPr>
            <a:spLocks noGrp="1" noRot="1" noChangeAspect="1"/>
          </p:cNvSpPr>
          <p:nvPr>
            <p:ph type="sldImg" idx="2"/>
          </p:nvPr>
        </p:nvSpPr>
        <p:spPr>
          <a:xfrm>
            <a:off x="911225" y="744538"/>
            <a:ext cx="49752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688B859-111D-47F7-BBEC-F653417A8972}" type="slidenum">
              <a:rPr lang="en-GB" smtClean="0"/>
              <a:t>‹N°›</a:t>
            </a:fld>
            <a:endParaRPr lang="en-GB" dirty="0"/>
          </a:p>
        </p:txBody>
      </p:sp>
    </p:spTree>
    <p:extLst>
      <p:ext uri="{BB962C8B-B14F-4D97-AF65-F5344CB8AC3E}">
        <p14:creationId xmlns:p14="http://schemas.microsoft.com/office/powerpoint/2010/main" val="223166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a:t>
            </a:fld>
            <a:endParaRPr lang="en-GB" dirty="0"/>
          </a:p>
        </p:txBody>
      </p:sp>
    </p:spTree>
    <p:extLst>
      <p:ext uri="{BB962C8B-B14F-4D97-AF65-F5344CB8AC3E}">
        <p14:creationId xmlns:p14="http://schemas.microsoft.com/office/powerpoint/2010/main" val="272956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URBACT Capitalisation </a:t>
            </a:r>
            <a:r>
              <a:rPr lang="fr-FR" dirty="0" err="1" smtClean="0"/>
              <a:t>is</a:t>
            </a:r>
            <a:r>
              <a:rPr lang="fr-FR" dirty="0" smtClean="0"/>
              <a:t> not </a:t>
            </a:r>
            <a:r>
              <a:rPr lang="fr-FR" dirty="0" err="1" smtClean="0"/>
              <a:t>starting</a:t>
            </a:r>
            <a:r>
              <a:rPr lang="fr-FR" baseline="0" dirty="0" smtClean="0"/>
              <a:t> </a:t>
            </a:r>
            <a:r>
              <a:rPr lang="fr-FR" baseline="0" dirty="0" err="1" smtClean="0"/>
              <a:t>from</a:t>
            </a:r>
            <a:r>
              <a:rPr lang="fr-FR" baseline="0" dirty="0" smtClean="0"/>
              <a:t> scratch. A </a:t>
            </a:r>
            <a:r>
              <a:rPr lang="fr-FR" baseline="0" dirty="0" err="1" smtClean="0"/>
              <a:t>series</a:t>
            </a:r>
            <a:r>
              <a:rPr lang="fr-FR" baseline="0" dirty="0" smtClean="0"/>
              <a:t> of </a:t>
            </a:r>
            <a:r>
              <a:rPr lang="fr-FR" baseline="0" dirty="0" err="1" smtClean="0"/>
              <a:t>workstreams</a:t>
            </a:r>
            <a:r>
              <a:rPr lang="fr-FR" baseline="0" dirty="0" smtClean="0"/>
              <a:t> </a:t>
            </a:r>
            <a:r>
              <a:rPr lang="fr-FR" baseline="0" dirty="0" err="1" smtClean="0"/>
              <a:t>was</a:t>
            </a:r>
            <a:r>
              <a:rPr lang="fr-FR" baseline="0" dirty="0" smtClean="0"/>
              <a:t> </a:t>
            </a:r>
            <a:r>
              <a:rPr lang="fr-FR" baseline="0" dirty="0" err="1" smtClean="0"/>
              <a:t>carried</a:t>
            </a:r>
            <a:r>
              <a:rPr lang="fr-FR" baseline="0" dirty="0" smtClean="0"/>
              <a:t> out 2012_2015 </a:t>
            </a:r>
            <a:r>
              <a:rPr lang="fr-FR" baseline="0" dirty="0" err="1" smtClean="0"/>
              <a:t>resulting</a:t>
            </a:r>
            <a:r>
              <a:rPr lang="fr-FR" baseline="0" dirty="0" smtClean="0"/>
              <a:t> in in-</a:t>
            </a:r>
            <a:r>
              <a:rPr lang="fr-FR" baseline="0" dirty="0" err="1" smtClean="0"/>
              <a:t>depth</a:t>
            </a:r>
            <a:r>
              <a:rPr lang="fr-FR" baseline="0" dirty="0" smtClean="0"/>
              <a:t>, qualitative </a:t>
            </a:r>
            <a:r>
              <a:rPr lang="fr-FR" baseline="0" dirty="0" err="1" smtClean="0"/>
              <a:t>studies</a:t>
            </a:r>
            <a:r>
              <a:rPr lang="fr-FR" baseline="0" dirty="0" smtClean="0"/>
              <a:t> and publications.</a:t>
            </a:r>
          </a:p>
          <a:p>
            <a:r>
              <a:rPr lang="fr-FR" baseline="0" dirty="0" smtClean="0"/>
              <a:t>The </a:t>
            </a:r>
            <a:r>
              <a:rPr lang="fr-FR" baseline="0" dirty="0" err="1" smtClean="0"/>
              <a:t>evaluation</a:t>
            </a:r>
            <a:r>
              <a:rPr lang="fr-FR" baseline="0" dirty="0" smtClean="0"/>
              <a:t> of </a:t>
            </a:r>
            <a:r>
              <a:rPr lang="fr-FR" baseline="0" dirty="0" err="1" smtClean="0"/>
              <a:t>these</a:t>
            </a:r>
            <a:r>
              <a:rPr lang="fr-FR" baseline="0" dirty="0" smtClean="0"/>
              <a:t> publications shows a good ratio </a:t>
            </a:r>
            <a:r>
              <a:rPr lang="fr-FR" baseline="0" dirty="0" err="1" smtClean="0"/>
              <a:t>between</a:t>
            </a:r>
            <a:r>
              <a:rPr lang="fr-FR" baseline="0" dirty="0" smtClean="0"/>
              <a:t> </a:t>
            </a:r>
            <a:r>
              <a:rPr lang="fr-FR" baseline="0" dirty="0" err="1" smtClean="0"/>
              <a:t>reading</a:t>
            </a:r>
            <a:r>
              <a:rPr lang="fr-FR" baseline="0" dirty="0" smtClean="0"/>
              <a:t> and ‘</a:t>
            </a:r>
            <a:r>
              <a:rPr lang="fr-FR" baseline="0" dirty="0" err="1" smtClean="0"/>
              <a:t>using</a:t>
            </a:r>
            <a:r>
              <a:rPr lang="fr-FR" baseline="0" dirty="0" smtClean="0"/>
              <a:t>’ the </a:t>
            </a:r>
            <a:r>
              <a:rPr lang="fr-FR" baseline="0" dirty="0" err="1" smtClean="0"/>
              <a:t>knowledge</a:t>
            </a:r>
            <a:r>
              <a:rPr lang="fr-FR" baseline="0" dirty="0" smtClean="0"/>
              <a:t>; but a large gap </a:t>
            </a:r>
            <a:r>
              <a:rPr lang="fr-FR" baseline="0" dirty="0" err="1" smtClean="0"/>
              <a:t>was</a:t>
            </a:r>
            <a:r>
              <a:rPr lang="fr-FR" baseline="0" dirty="0" smtClean="0"/>
              <a:t> </a:t>
            </a:r>
            <a:r>
              <a:rPr lang="fr-FR" baseline="0" dirty="0" err="1" smtClean="0"/>
              <a:t>identified</a:t>
            </a:r>
            <a:r>
              <a:rPr lang="fr-FR" baseline="0" dirty="0" smtClean="0"/>
              <a:t> in </a:t>
            </a:r>
            <a:r>
              <a:rPr lang="fr-FR" baseline="0" dirty="0" err="1" smtClean="0"/>
              <a:t>getting</a:t>
            </a:r>
            <a:r>
              <a:rPr lang="fr-FR" baseline="0" dirty="0" smtClean="0"/>
              <a:t> the </a:t>
            </a:r>
            <a:r>
              <a:rPr lang="fr-FR" baseline="0" dirty="0" err="1" smtClean="0"/>
              <a:t>readers</a:t>
            </a:r>
            <a:r>
              <a:rPr lang="fr-FR" baseline="0" dirty="0" smtClean="0"/>
              <a:t> </a:t>
            </a:r>
            <a:r>
              <a:rPr lang="fr-FR" baseline="0" dirty="0" err="1" smtClean="0"/>
              <a:t>there</a:t>
            </a:r>
            <a:r>
              <a:rPr lang="fr-FR" baseline="0" dirty="0" smtClean="0"/>
              <a:t> in the first place. One of the major </a:t>
            </a:r>
            <a:r>
              <a:rPr lang="fr-FR" baseline="0" dirty="0" err="1" smtClean="0"/>
              <a:t>reorientations</a:t>
            </a:r>
            <a:r>
              <a:rPr lang="fr-FR" baseline="0" dirty="0" smtClean="0"/>
              <a:t> </a:t>
            </a:r>
            <a:r>
              <a:rPr lang="fr-FR" baseline="0" dirty="0" err="1" smtClean="0"/>
              <a:t>between</a:t>
            </a:r>
            <a:r>
              <a:rPr lang="fr-FR" baseline="0" dirty="0" smtClean="0"/>
              <a:t> UII and UIII capitalisation </a:t>
            </a:r>
            <a:r>
              <a:rPr lang="fr-FR" baseline="0" dirty="0" err="1" smtClean="0"/>
              <a:t>will</a:t>
            </a:r>
            <a:r>
              <a:rPr lang="fr-FR" baseline="0" dirty="0" smtClean="0"/>
              <a:t> </a:t>
            </a:r>
            <a:r>
              <a:rPr lang="fr-FR" baseline="0" dirty="0" err="1" smtClean="0"/>
              <a:t>be</a:t>
            </a:r>
            <a:r>
              <a:rPr lang="fr-FR" baseline="0" dirty="0" smtClean="0"/>
              <a:t> a more </a:t>
            </a:r>
            <a:r>
              <a:rPr lang="fr-FR" baseline="0" dirty="0" err="1" smtClean="0"/>
              <a:t>varied</a:t>
            </a:r>
            <a:r>
              <a:rPr lang="fr-FR" baseline="0" dirty="0" smtClean="0"/>
              <a:t> </a:t>
            </a:r>
            <a:r>
              <a:rPr lang="fr-FR" baseline="0" dirty="0" err="1" smtClean="0"/>
              <a:t>approach</a:t>
            </a:r>
            <a:r>
              <a:rPr lang="fr-FR" baseline="0" dirty="0" smtClean="0"/>
              <a:t> to the </a:t>
            </a:r>
            <a:r>
              <a:rPr lang="fr-FR" baseline="0" dirty="0" err="1" smtClean="0"/>
              <a:t>delivery</a:t>
            </a:r>
            <a:r>
              <a:rPr lang="fr-FR" baseline="0" dirty="0" smtClean="0"/>
              <a:t> </a:t>
            </a:r>
            <a:r>
              <a:rPr lang="fr-FR" baseline="0" dirty="0" err="1" smtClean="0"/>
              <a:t>channel</a:t>
            </a:r>
            <a:r>
              <a:rPr lang="fr-FR" baseline="0" dirty="0" smtClean="0"/>
              <a:t> for the content, </a:t>
            </a:r>
            <a:r>
              <a:rPr lang="fr-FR" baseline="0" dirty="0" err="1" smtClean="0"/>
              <a:t>adapting</a:t>
            </a:r>
            <a:r>
              <a:rPr lang="fr-FR" baseline="0" dirty="0" smtClean="0"/>
              <a:t> </a:t>
            </a:r>
            <a:r>
              <a:rPr lang="fr-FR" baseline="0" dirty="0" err="1" smtClean="0"/>
              <a:t>it</a:t>
            </a:r>
            <a:r>
              <a:rPr lang="fr-FR" baseline="0" dirty="0" smtClean="0"/>
              <a:t> to the </a:t>
            </a:r>
            <a:r>
              <a:rPr lang="fr-FR" baseline="0" dirty="0" err="1" smtClean="0"/>
              <a:t>most</a:t>
            </a:r>
            <a:r>
              <a:rPr lang="fr-FR" baseline="0" dirty="0" smtClean="0"/>
              <a:t> effective </a:t>
            </a:r>
            <a:r>
              <a:rPr lang="fr-FR" baseline="0" dirty="0" err="1" smtClean="0"/>
              <a:t>way</a:t>
            </a:r>
            <a:r>
              <a:rPr lang="fr-FR" baseline="0" dirty="0" smtClean="0"/>
              <a:t> for the user.</a:t>
            </a:r>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10</a:t>
            </a:fld>
            <a:endParaRPr lang="en-GB" dirty="0"/>
          </a:p>
        </p:txBody>
      </p:sp>
    </p:spTree>
    <p:extLst>
      <p:ext uri="{BB962C8B-B14F-4D97-AF65-F5344CB8AC3E}">
        <p14:creationId xmlns:p14="http://schemas.microsoft.com/office/powerpoint/2010/main" val="41918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Specific tools,</a:t>
            </a:r>
            <a:r>
              <a:rPr lang="en-GB" baseline="0" dirty="0" smtClean="0"/>
              <a:t> channels and methods should be selected according to each topic, the specific audience, what we have to say and the best way of delivering that.</a:t>
            </a:r>
          </a:p>
          <a:p>
            <a:r>
              <a:rPr lang="en-GB" baseline="0" dirty="0" smtClean="0"/>
              <a:t>This means not having one tool for all (like the </a:t>
            </a:r>
            <a:r>
              <a:rPr lang="en-GB" baseline="0" dirty="0" err="1" smtClean="0"/>
              <a:t>workstreams</a:t>
            </a:r>
            <a:r>
              <a:rPr lang="en-GB" baseline="0" dirty="0" smtClean="0"/>
              <a:t> in UII) but a variety of tools and methods at our disposal.</a:t>
            </a:r>
          </a:p>
          <a:p>
            <a:r>
              <a:rPr lang="en-GB" baseline="0" dirty="0" smtClean="0"/>
              <a:t>These can cover short term and longer term activities.</a:t>
            </a:r>
          </a:p>
          <a:p>
            <a:r>
              <a:rPr lang="en-GB" baseline="0" dirty="0" smtClean="0"/>
              <a:t>We need to be flexible and innovative; iterative approach to tools that can be adapted along the way.</a:t>
            </a:r>
            <a:endParaRPr lang="en-GB"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11</a:t>
            </a:fld>
            <a:endParaRPr lang="en-GB"/>
          </a:p>
        </p:txBody>
      </p:sp>
    </p:spTree>
    <p:extLst>
      <p:ext uri="{BB962C8B-B14F-4D97-AF65-F5344CB8AC3E}">
        <p14:creationId xmlns:p14="http://schemas.microsoft.com/office/powerpoint/2010/main" val="328566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Cap</a:t>
            </a:r>
            <a:r>
              <a:rPr lang="en-GB" baseline="0" dirty="0" smtClean="0"/>
              <a:t> budget is set at just over 1.45 million for the period. Based on the specific goals described previously, we have split this into network led and programme led capitalisation, with the majority of the budget going to programme led initiatives. You will see this reflected in the updated Budget proposal later on today.</a:t>
            </a:r>
          </a:p>
          <a:p>
            <a:r>
              <a:rPr lang="en-GB" baseline="0" dirty="0" smtClean="0"/>
              <a:t>Human resources in the form of 6 programme experts for capitalisation (but not only), and one dedicated Head of Unit, contribution of cap &amp; com officer and head of secretariat. </a:t>
            </a:r>
          </a:p>
          <a:p>
            <a:r>
              <a:rPr lang="en-GB" baseline="0" dirty="0" smtClean="0"/>
              <a:t>Quite tight on secretariat side, in terms of the </a:t>
            </a:r>
            <a:r>
              <a:rPr lang="en-GB" baseline="0" dirty="0" err="1" smtClean="0"/>
              <a:t>amibition</a:t>
            </a:r>
            <a:r>
              <a:rPr lang="en-GB" baseline="0" dirty="0" smtClean="0"/>
              <a:t>, another reason why it is important to have activities with different levels of intensity and delivery schedules.</a:t>
            </a:r>
            <a:endParaRPr lang="en-GB" dirty="0" smtClean="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12</a:t>
            </a:fld>
            <a:endParaRPr lang="en-GB"/>
          </a:p>
        </p:txBody>
      </p:sp>
    </p:spTree>
    <p:extLst>
      <p:ext uri="{BB962C8B-B14F-4D97-AF65-F5344CB8AC3E}">
        <p14:creationId xmlns:p14="http://schemas.microsoft.com/office/powerpoint/2010/main" val="328566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17</a:t>
            </a:fld>
            <a:endParaRPr lang="en-GB"/>
          </a:p>
        </p:txBody>
      </p:sp>
    </p:spTree>
    <p:extLst>
      <p:ext uri="{BB962C8B-B14F-4D97-AF65-F5344CB8AC3E}">
        <p14:creationId xmlns:p14="http://schemas.microsoft.com/office/powerpoint/2010/main" val="328566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p:nvPr>
        </p:nvSpPr>
        <p:spPr>
          <a:noFill/>
          <a:ln>
            <a:miter lim="800000"/>
            <a:headEnd/>
            <a:tailEnd/>
          </a:ln>
        </p:spPr>
        <p:txBody>
          <a:bodyPr/>
          <a:lstStyle/>
          <a:p>
            <a:fld id="{5CB43241-A11E-481A-9D3D-34751D72A44C}" type="slidenum">
              <a:rPr lang="fr-FR" smtClean="0">
                <a:ea typeface="ＭＳ Ｐゴシック"/>
                <a:cs typeface="ＭＳ Ｐゴシック"/>
              </a:rPr>
              <a:pPr/>
              <a:t>2</a:t>
            </a:fld>
            <a:endParaRPr lang="fr-FR" smtClean="0">
              <a:ea typeface="ＭＳ Ｐゴシック"/>
              <a:cs typeface="ＭＳ Ｐゴシック"/>
            </a:endParaRPr>
          </a:p>
        </p:txBody>
      </p:sp>
      <p:sp>
        <p:nvSpPr>
          <p:cNvPr id="45059" name="Text Box 1"/>
          <p:cNvSpPr>
            <a:spLocks noGrp="1" noRot="1" noChangeAspect="1" noChangeArrowheads="1"/>
          </p:cNvSpPr>
          <p:nvPr>
            <p:ph type="sldImg"/>
          </p:nvPr>
        </p:nvSpPr>
        <p:spPr>
          <a:xfrm>
            <a:off x="911225" y="744538"/>
            <a:ext cx="4975225" cy="3722687"/>
          </a:xfrm>
          <a:solidFill>
            <a:srgbClr val="FFFFFF"/>
          </a:solidFill>
          <a:ln/>
        </p:spPr>
      </p:sp>
      <p:sp>
        <p:nvSpPr>
          <p:cNvPr id="15362" name="Text Box 2"/>
          <p:cNvSpPr>
            <a:spLocks noGrp="1" noChangeArrowheads="1"/>
          </p:cNvSpPr>
          <p:nvPr>
            <p:ph type="body" idx="1"/>
          </p:nvPr>
        </p:nvSpPr>
        <p:spPr>
          <a:xfrm>
            <a:off x="906463" y="4714875"/>
            <a:ext cx="4983162" cy="4467225"/>
          </a:xfrm>
        </p:spPr>
        <p:txBody>
          <a:bodyPr wrap="none" anchor="ctr"/>
          <a:lstStyle/>
          <a:p>
            <a:pPr>
              <a:buFont typeface="Times New Roman" charset="0"/>
              <a:buNone/>
              <a:defRPr/>
            </a:pPr>
            <a:endParaRPr lang="fr-FR"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1225" y="744538"/>
            <a:ext cx="4975225" cy="3722687"/>
          </a:xfrm>
        </p:spPr>
      </p:sp>
      <p:sp>
        <p:nvSpPr>
          <p:cNvPr id="3" name="Espace réservé des commentaires 2"/>
          <p:cNvSpPr>
            <a:spLocks noGrp="1"/>
          </p:cNvSpPr>
          <p:nvPr>
            <p:ph type="body" idx="1"/>
          </p:nvPr>
        </p:nvSpPr>
        <p:spPr/>
        <p:txBody>
          <a:bodyPr/>
          <a:lstStyle/>
          <a:p>
            <a:r>
              <a:rPr lang="fr-FR" b="1" dirty="0" smtClean="0"/>
              <a:t>EM</a:t>
            </a:r>
          </a:p>
          <a:p>
            <a:r>
              <a:rPr lang="fr-FR" b="1" dirty="0" smtClean="0"/>
              <a:t>Networks: </a:t>
            </a:r>
            <a:r>
              <a:rPr lang="fr-FR" dirty="0" err="1" smtClean="0"/>
              <a:t>three</a:t>
            </a:r>
            <a:r>
              <a:rPr lang="fr-FR" dirty="0" smtClean="0"/>
              <a:t> </a:t>
            </a:r>
            <a:r>
              <a:rPr lang="fr-FR" dirty="0" err="1" smtClean="0"/>
              <a:t>different</a:t>
            </a:r>
            <a:r>
              <a:rPr lang="fr-FR" dirty="0" smtClean="0"/>
              <a:t> types of networks- action planning</a:t>
            </a:r>
            <a:r>
              <a:rPr lang="fr-FR" baseline="0" dirty="0" smtClean="0"/>
              <a:t> (to </a:t>
            </a:r>
            <a:r>
              <a:rPr lang="fr-FR" baseline="0" dirty="0" err="1" smtClean="0"/>
              <a:t>create</a:t>
            </a:r>
            <a:r>
              <a:rPr lang="fr-FR" baseline="0" dirty="0" smtClean="0"/>
              <a:t> a Local Action Plan), </a:t>
            </a:r>
            <a:r>
              <a:rPr lang="fr-FR" baseline="0" dirty="0" err="1" smtClean="0"/>
              <a:t>Implementation</a:t>
            </a:r>
            <a:r>
              <a:rPr lang="fr-FR" baseline="0" dirty="0" smtClean="0"/>
              <a:t> (to </a:t>
            </a:r>
            <a:r>
              <a:rPr lang="fr-FR" baseline="0" dirty="0" err="1" smtClean="0"/>
              <a:t>overcome</a:t>
            </a:r>
            <a:r>
              <a:rPr lang="fr-FR" baseline="0" dirty="0" smtClean="0"/>
              <a:t> challenges </a:t>
            </a:r>
            <a:r>
              <a:rPr lang="fr-FR" baseline="0" dirty="0" err="1" smtClean="0"/>
              <a:t>related</a:t>
            </a:r>
            <a:r>
              <a:rPr lang="fr-FR" baseline="0" dirty="0" smtClean="0"/>
              <a:t> to </a:t>
            </a:r>
            <a:r>
              <a:rPr lang="fr-FR" baseline="0" dirty="0" err="1" smtClean="0"/>
              <a:t>implementation</a:t>
            </a:r>
            <a:r>
              <a:rPr lang="fr-FR" baseline="0" dirty="0" smtClean="0"/>
              <a:t> of local </a:t>
            </a:r>
            <a:r>
              <a:rPr lang="fr-FR" baseline="0" dirty="0" err="1" smtClean="0"/>
              <a:t>policies</a:t>
            </a:r>
            <a:r>
              <a:rPr lang="fr-FR" baseline="0" dirty="0" smtClean="0"/>
              <a:t>), Transfer (one </a:t>
            </a:r>
            <a:r>
              <a:rPr lang="fr-FR" baseline="0" dirty="0" err="1" smtClean="0"/>
              <a:t>identified</a:t>
            </a:r>
            <a:r>
              <a:rPr lang="fr-FR" baseline="0" dirty="0" smtClean="0"/>
              <a:t> good practice to </a:t>
            </a:r>
            <a:r>
              <a:rPr lang="fr-FR" baseline="0" dirty="0" err="1" smtClean="0"/>
              <a:t>be</a:t>
            </a:r>
            <a:r>
              <a:rPr lang="fr-FR" baseline="0" dirty="0" smtClean="0"/>
              <a:t> </a:t>
            </a:r>
            <a:r>
              <a:rPr lang="fr-FR" baseline="0" dirty="0" err="1" smtClean="0"/>
              <a:t>transferred</a:t>
            </a:r>
            <a:r>
              <a:rPr lang="fr-FR" baseline="0" dirty="0" smtClean="0"/>
              <a:t> to </a:t>
            </a:r>
            <a:r>
              <a:rPr lang="fr-FR" baseline="0" dirty="0" err="1" smtClean="0"/>
              <a:t>other</a:t>
            </a:r>
            <a:r>
              <a:rPr lang="fr-FR" baseline="0" dirty="0" smtClean="0"/>
              <a:t> </a:t>
            </a:r>
            <a:r>
              <a:rPr lang="fr-FR" baseline="0" dirty="0" err="1" smtClean="0"/>
              <a:t>cities</a:t>
            </a:r>
            <a:r>
              <a:rPr lang="fr-FR" baseline="0" dirty="0" smtClean="0"/>
              <a:t>)</a:t>
            </a:r>
          </a:p>
          <a:p>
            <a:endParaRPr lang="fr-FR" baseline="0" dirty="0" smtClean="0"/>
          </a:p>
          <a:p>
            <a:r>
              <a:rPr lang="fr-FR" b="1" baseline="0" dirty="0" err="1" smtClean="0"/>
              <a:t>Capacity</a:t>
            </a:r>
            <a:r>
              <a:rPr lang="fr-FR" b="1" baseline="0" dirty="0" smtClean="0"/>
              <a:t>-building: </a:t>
            </a:r>
            <a:r>
              <a:rPr lang="fr-FR" b="0" baseline="0" dirty="0" smtClean="0"/>
              <a:t>National and EU trainings on how to put in place </a:t>
            </a:r>
            <a:r>
              <a:rPr lang="fr-FR" b="0" baseline="0" dirty="0" err="1" smtClean="0"/>
              <a:t>integrated</a:t>
            </a:r>
            <a:r>
              <a:rPr lang="fr-FR" b="0" baseline="0" dirty="0" smtClean="0"/>
              <a:t> and </a:t>
            </a:r>
            <a:r>
              <a:rPr lang="fr-FR" b="0" baseline="0" dirty="0" err="1" smtClean="0"/>
              <a:t>participatory</a:t>
            </a:r>
            <a:r>
              <a:rPr lang="fr-FR" b="0" baseline="0" dirty="0" smtClean="0"/>
              <a:t> </a:t>
            </a:r>
            <a:r>
              <a:rPr lang="fr-FR" b="0" baseline="0" dirty="0" err="1" smtClean="0"/>
              <a:t>approaches</a:t>
            </a:r>
            <a:r>
              <a:rPr lang="fr-FR" b="0" baseline="0" dirty="0" smtClean="0"/>
              <a:t>/ local </a:t>
            </a:r>
            <a:r>
              <a:rPr lang="fr-FR" b="0" baseline="0" dirty="0" err="1" smtClean="0"/>
              <a:t>policies</a:t>
            </a:r>
            <a:endParaRPr lang="fr-FR" b="0" baseline="0" dirty="0" smtClean="0"/>
          </a:p>
          <a:p>
            <a:endParaRPr lang="fr-FR" b="1" baseline="0" dirty="0" smtClean="0"/>
          </a:p>
          <a:p>
            <a:r>
              <a:rPr lang="fr-FR" b="1" baseline="0" dirty="0" smtClean="0"/>
              <a:t>Capitalisation-communication: </a:t>
            </a:r>
            <a:r>
              <a:rPr lang="fr-FR" b="0" baseline="0" dirty="0" smtClean="0"/>
              <a:t>publications, </a:t>
            </a:r>
            <a:r>
              <a:rPr lang="fr-FR" b="0" baseline="0" dirty="0" err="1" smtClean="0"/>
              <a:t>events</a:t>
            </a:r>
            <a:r>
              <a:rPr lang="fr-FR" b="0" baseline="0" dirty="0" smtClean="0"/>
              <a:t>, </a:t>
            </a:r>
            <a:r>
              <a:rPr lang="fr-FR" b="0" baseline="0" dirty="0" err="1" smtClean="0"/>
              <a:t>website</a:t>
            </a:r>
            <a:r>
              <a:rPr lang="fr-FR" b="0" baseline="0" dirty="0" smtClean="0"/>
              <a:t>, National URBACT Points</a:t>
            </a:r>
            <a:endParaRPr lang="fr-FR" b="0"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3</a:t>
            </a:fld>
            <a:endParaRPr lang="en-GB"/>
          </a:p>
        </p:txBody>
      </p:sp>
    </p:spTree>
    <p:extLst>
      <p:ext uri="{BB962C8B-B14F-4D97-AF65-F5344CB8AC3E}">
        <p14:creationId xmlns:p14="http://schemas.microsoft.com/office/powerpoint/2010/main" val="331051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smtClean="0">
                <a:solidFill>
                  <a:schemeClr val="tx1"/>
                </a:solidFill>
                <a:effectLst/>
                <a:latin typeface="+mn-lt"/>
                <a:ea typeface="+mn-ea"/>
                <a:cs typeface="+mn-cs"/>
              </a:rPr>
              <a:t>AB</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 to Diet for green planet</a:t>
            </a:r>
            <a:r>
              <a:rPr lang="en-US" sz="1200" b="1" kern="1200" baseline="0" dirty="0" smtClean="0">
                <a:solidFill>
                  <a:schemeClr val="tx1"/>
                </a:solidFill>
                <a:effectLst/>
                <a:latin typeface="+mn-lt"/>
                <a:ea typeface="+mn-ea"/>
                <a:cs typeface="+mn-cs"/>
              </a:rPr>
              <a:t> - </a:t>
            </a:r>
            <a:r>
              <a:rPr lang="en-US" sz="1200" b="1" kern="1200" dirty="0" err="1" smtClean="0">
                <a:solidFill>
                  <a:schemeClr val="tx1"/>
                </a:solidFill>
                <a:effectLst/>
                <a:latin typeface="+mn-lt"/>
                <a:ea typeface="+mn-ea"/>
                <a:cs typeface="+mn-cs"/>
              </a:rPr>
              <a:t>Mollet</a:t>
            </a:r>
            <a:r>
              <a:rPr lang="en-US" sz="1200" b="1" kern="1200" baseline="0" dirty="0" smtClean="0">
                <a:solidFill>
                  <a:schemeClr val="tx1"/>
                </a:solidFill>
                <a:effectLst/>
                <a:latin typeface="+mn-lt"/>
                <a:ea typeface="+mn-ea"/>
                <a:cs typeface="+mn-cs"/>
              </a:rPr>
              <a:t> del Valles example of transfer: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Understand: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Mollet</a:t>
            </a:r>
            <a:r>
              <a:rPr lang="en-US" sz="1200" kern="1200" dirty="0" smtClean="0">
                <a:solidFill>
                  <a:schemeClr val="tx1"/>
                </a:solidFill>
                <a:effectLst/>
                <a:latin typeface="+mn-lt"/>
                <a:ea typeface="+mn-ea"/>
                <a:cs typeface="+mn-cs"/>
              </a:rPr>
              <a:t> del Valles (52 000 people) before joining the network had no diet policy at local level but an ambition to promote the surrounding rural area and stimulate local economy. Albert Garcia says that for them Sodertalje was like a "UFO" something that was completely new and unusual from Spanish standards but at the same time an unexpected way to fulfil their goals. When joined the network, the city undertook a survey to the users of school canteens, gathered perceptions, facts and data. Thanks to this survey, the City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that school canteens were using pre-cooked and frozen food and meals, the food was coming from thousand of Km away, and the cooks were heating food rather than cooking it.  </a:t>
            </a:r>
            <a:br>
              <a:rPr lang="en-US" sz="1200" kern="1200" dirty="0" smtClean="0">
                <a:solidFill>
                  <a:schemeClr val="tx1"/>
                </a:solidFill>
                <a:effectLst/>
                <a:latin typeface="+mn-lt"/>
                <a:ea typeface="+mn-ea"/>
                <a:cs typeface="+mn-cs"/>
              </a:rPr>
            </a:br>
            <a:endParaRPr lang="en-US" dirty="0" smtClean="0">
              <a:effectLst/>
            </a:endParaRPr>
          </a:p>
          <a:p>
            <a:r>
              <a:rPr lang="en-US" sz="1200" b="1" kern="1200" dirty="0" smtClean="0">
                <a:solidFill>
                  <a:schemeClr val="tx1"/>
                </a:solidFill>
                <a:effectLst/>
                <a:latin typeface="+mn-lt"/>
                <a:ea typeface="+mn-ea"/>
                <a:cs typeface="+mn-cs"/>
              </a:rPr>
              <a:t>Adapt &amp; Reuse: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Mollet</a:t>
            </a:r>
            <a:r>
              <a:rPr lang="en-US" sz="1200" kern="1200" dirty="0" smtClean="0">
                <a:solidFill>
                  <a:schemeClr val="tx1"/>
                </a:solidFill>
                <a:effectLst/>
                <a:latin typeface="+mn-lt"/>
                <a:ea typeface="+mn-ea"/>
                <a:cs typeface="+mn-cs"/>
              </a:rPr>
              <a:t> decided to change this, and adapt the model to Sodertalje  to their legal framework. </a:t>
            </a:r>
            <a:r>
              <a:rPr lang="en-US" sz="1200" kern="1200" dirty="0" smtClean="0">
                <a:solidFill>
                  <a:schemeClr val="tx1"/>
                </a:solidFill>
                <a:effectLst/>
                <a:latin typeface="+mn-lt"/>
                <a:ea typeface="+mn-ea"/>
                <a:cs typeface="+mn-cs"/>
              </a:rPr>
              <a:t>Unlike </a:t>
            </a:r>
            <a:r>
              <a:rPr lang="en-US" sz="1200" kern="1200" dirty="0" smtClean="0">
                <a:solidFill>
                  <a:schemeClr val="tx1"/>
                </a:solidFill>
                <a:effectLst/>
                <a:latin typeface="+mn-lt"/>
                <a:ea typeface="+mn-ea"/>
                <a:cs typeface="+mn-cs"/>
              </a:rPr>
              <a:t>Sodertalje, they used public procurement in Sept 2014 as a tool to integrate healthy habits and principles in the public canteens. The city also adopted a Diet Policy at local level and established the Food Council to give advise to public canteens. By September 2016, </a:t>
            </a:r>
            <a:r>
              <a:rPr lang="en-US" sz="1200" kern="1200" dirty="0" err="1" smtClean="0">
                <a:solidFill>
                  <a:schemeClr val="tx1"/>
                </a:solidFill>
                <a:effectLst/>
                <a:latin typeface="+mn-lt"/>
                <a:ea typeface="+mn-ea"/>
                <a:cs typeface="+mn-cs"/>
              </a:rPr>
              <a:t>Mollet</a:t>
            </a:r>
            <a:r>
              <a:rPr lang="en-US" sz="1200" kern="1200" dirty="0" smtClean="0">
                <a:solidFill>
                  <a:schemeClr val="tx1"/>
                </a:solidFill>
                <a:effectLst/>
                <a:latin typeface="+mn-lt"/>
                <a:ea typeface="+mn-ea"/>
                <a:cs typeface="+mn-cs"/>
              </a:rPr>
              <a:t> has transformed their 7 public canteens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following Sodertalje model and has established a monitoring system to follow up progress and changes.</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effectLst/>
            </a:endParaRPr>
          </a:p>
          <a:p>
            <a:endParaRPr lang="en-GB"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4</a:t>
            </a:fld>
            <a:endParaRPr lang="en-GB"/>
          </a:p>
        </p:txBody>
      </p:sp>
    </p:spTree>
    <p:extLst>
      <p:ext uri="{BB962C8B-B14F-4D97-AF65-F5344CB8AC3E}">
        <p14:creationId xmlns:p14="http://schemas.microsoft.com/office/powerpoint/2010/main" val="227467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1225" y="744538"/>
            <a:ext cx="4975225" cy="3722687"/>
          </a:xfrm>
        </p:spPr>
      </p:sp>
      <p:sp>
        <p:nvSpPr>
          <p:cNvPr id="3" name="Espace réservé des commentaires 2"/>
          <p:cNvSpPr>
            <a:spLocks noGrp="1"/>
          </p:cNvSpPr>
          <p:nvPr>
            <p:ph type="body" idx="1"/>
          </p:nvPr>
        </p:nvSpPr>
        <p:spPr/>
        <p:txBody>
          <a:bodyPr/>
          <a:lstStyle/>
          <a:p>
            <a:pPr eaLnBrk="1" hangingPunct="1">
              <a:buFont typeface="Wingdings" pitchFamily="2" charset="2"/>
              <a:buChar char="§"/>
            </a:pPr>
            <a:r>
              <a:rPr lang="en-GB" altLang="ca-ES" dirty="0" smtClean="0"/>
              <a:t>52.000 inhabitants - 15 km from Barcelona </a:t>
            </a:r>
          </a:p>
          <a:p>
            <a:pPr eaLnBrk="1" hangingPunct="1">
              <a:buFont typeface="Wingdings" pitchFamily="2" charset="2"/>
              <a:buChar char="§"/>
            </a:pPr>
            <a:r>
              <a:rPr lang="en-GB" altLang="ca-ES" dirty="0" smtClean="0"/>
              <a:t>A city with 2 souls: 50% URBAN and 50% RURAL</a:t>
            </a:r>
          </a:p>
          <a:p>
            <a:pPr eaLnBrk="1" hangingPunct="1">
              <a:buFont typeface="Wingdings" pitchFamily="2" charset="2"/>
              <a:buChar char="§"/>
            </a:pPr>
            <a:r>
              <a:rPr lang="en-GB" altLang="ca-ES" dirty="0" smtClean="0"/>
              <a:t>The Rural area belongs to a natural protected area: 1.000 hectares </a:t>
            </a:r>
          </a:p>
          <a:p>
            <a:pPr eaLnBrk="1" hangingPunct="1">
              <a:buFont typeface="Wingdings" pitchFamily="2" charset="2"/>
              <a:buChar char="§"/>
            </a:pPr>
            <a:r>
              <a:rPr lang="en-GB" altLang="ca-ES" b="1" dirty="0" smtClean="0"/>
              <a:t>LINK URBAN and RURAL </a:t>
            </a:r>
            <a:endParaRPr lang="es-ES" altLang="ca-ES" dirty="0" smtClean="0"/>
          </a:p>
          <a:p>
            <a:pPr eaLnBrk="1" hangingPunct="1">
              <a:buFont typeface="Wingdings" pitchFamily="2" charset="2"/>
              <a:buChar char="§"/>
            </a:pPr>
            <a:endParaRPr lang="es-ES" altLang="ca-ES" dirty="0" smtClean="0"/>
          </a:p>
          <a:p>
            <a:pPr eaLnBrk="1" hangingPunct="1">
              <a:buFont typeface="Wingdings" pitchFamily="2" charset="2"/>
              <a:buChar char="§"/>
            </a:pPr>
            <a:endParaRPr lang="es-ES" altLang="ca-ES" dirty="0" smtClean="0"/>
          </a:p>
          <a:p>
            <a:pPr eaLnBrk="1" hangingPunct="1">
              <a:buFont typeface="Wingdings" pitchFamily="2" charset="2"/>
              <a:buChar char="§"/>
            </a:pPr>
            <a:r>
              <a:rPr lang="es-ES" altLang="ca-ES" dirty="0" err="1" smtClean="0"/>
              <a:t>Topic</a:t>
            </a:r>
            <a:r>
              <a:rPr lang="es-ES" altLang="ca-ES" dirty="0" smtClean="0"/>
              <a:t>: </a:t>
            </a:r>
            <a:r>
              <a:rPr lang="es-ES" altLang="ca-ES" dirty="0" err="1" smtClean="0"/>
              <a:t>political</a:t>
            </a:r>
            <a:r>
              <a:rPr lang="es-ES" altLang="ca-ES" dirty="0" smtClean="0"/>
              <a:t> </a:t>
            </a:r>
            <a:r>
              <a:rPr lang="es-ES" altLang="ca-ES" dirty="0" err="1" smtClean="0"/>
              <a:t>decision</a:t>
            </a:r>
            <a:r>
              <a:rPr lang="es-ES" altLang="ca-ES" dirty="0" smtClean="0"/>
              <a:t> to use </a:t>
            </a:r>
            <a:r>
              <a:rPr lang="es-ES" altLang="ca-ES" dirty="0" err="1" smtClean="0"/>
              <a:t>the</a:t>
            </a:r>
            <a:r>
              <a:rPr lang="es-ES" altLang="ca-ES" dirty="0" smtClean="0"/>
              <a:t> </a:t>
            </a:r>
            <a:r>
              <a:rPr lang="es-ES" altLang="ca-ES" dirty="0" err="1" smtClean="0"/>
              <a:t>purchase</a:t>
            </a:r>
            <a:r>
              <a:rPr lang="es-ES" altLang="ca-ES" dirty="0" smtClean="0"/>
              <a:t> of </a:t>
            </a:r>
            <a:r>
              <a:rPr lang="es-ES" altLang="ca-ES" dirty="0" err="1" smtClean="0"/>
              <a:t>food</a:t>
            </a:r>
            <a:r>
              <a:rPr lang="es-ES" altLang="ca-ES" dirty="0" smtClean="0"/>
              <a:t> in </a:t>
            </a:r>
            <a:r>
              <a:rPr lang="es-ES" altLang="ca-ES" dirty="0" err="1" smtClean="0"/>
              <a:t>public</a:t>
            </a:r>
            <a:r>
              <a:rPr lang="es-ES" altLang="ca-ES" dirty="0" smtClean="0"/>
              <a:t> </a:t>
            </a:r>
            <a:r>
              <a:rPr lang="es-ES" altLang="ca-ES" dirty="0" err="1" smtClean="0"/>
              <a:t>canteens</a:t>
            </a:r>
            <a:r>
              <a:rPr lang="es-ES" altLang="ca-ES" dirty="0" smtClean="0"/>
              <a:t> as a </a:t>
            </a:r>
            <a:r>
              <a:rPr lang="es-ES" altLang="ca-ES" dirty="0" err="1" smtClean="0"/>
              <a:t>tool</a:t>
            </a:r>
            <a:r>
              <a:rPr lang="es-ES" altLang="ca-ES" dirty="0" smtClean="0"/>
              <a:t> to </a:t>
            </a:r>
            <a:r>
              <a:rPr lang="es-ES" altLang="ca-ES" dirty="0" err="1" smtClean="0"/>
              <a:t>reach</a:t>
            </a:r>
            <a:r>
              <a:rPr lang="es-ES" altLang="ca-ES" dirty="0" smtClean="0"/>
              <a:t> </a:t>
            </a:r>
            <a:r>
              <a:rPr lang="es-ES" altLang="ca-ES" dirty="0" err="1" smtClean="0"/>
              <a:t>environmental</a:t>
            </a:r>
            <a:r>
              <a:rPr lang="es-ES" altLang="ca-ES" dirty="0" smtClean="0"/>
              <a:t> </a:t>
            </a:r>
            <a:r>
              <a:rPr lang="es-ES" altLang="ca-ES" dirty="0" err="1" smtClean="0"/>
              <a:t>goals</a:t>
            </a:r>
            <a:r>
              <a:rPr lang="es-ES" altLang="ca-ES" dirty="0" smtClean="0"/>
              <a:t> and to </a:t>
            </a:r>
            <a:r>
              <a:rPr lang="es-ES" altLang="ca-ES" dirty="0" err="1" smtClean="0"/>
              <a:t>adjust</a:t>
            </a:r>
            <a:r>
              <a:rPr lang="es-ES" altLang="ca-ES" dirty="0" smtClean="0"/>
              <a:t> </a:t>
            </a:r>
            <a:r>
              <a:rPr lang="es-ES" altLang="ca-ES" dirty="0" err="1" smtClean="0"/>
              <a:t>the</a:t>
            </a:r>
            <a:r>
              <a:rPr lang="es-ES" altLang="ca-ES" dirty="0" smtClean="0"/>
              <a:t> </a:t>
            </a:r>
            <a:r>
              <a:rPr lang="es-ES" altLang="ca-ES" dirty="0" err="1" smtClean="0"/>
              <a:t>diet</a:t>
            </a:r>
            <a:r>
              <a:rPr lang="es-ES" altLang="ca-ES" dirty="0" smtClean="0"/>
              <a:t> to a </a:t>
            </a:r>
            <a:r>
              <a:rPr lang="es-ES" altLang="ca-ES" dirty="0" err="1" smtClean="0"/>
              <a:t>sustainable</a:t>
            </a:r>
            <a:r>
              <a:rPr lang="es-ES" altLang="ca-ES" dirty="0" smtClean="0"/>
              <a:t> </a:t>
            </a:r>
            <a:r>
              <a:rPr lang="es-ES" altLang="ca-ES" dirty="0" err="1" smtClean="0"/>
              <a:t>development</a:t>
            </a:r>
            <a:r>
              <a:rPr lang="es-ES" altLang="ca-ES" dirty="0" smtClean="0"/>
              <a:t>: </a:t>
            </a:r>
            <a:r>
              <a:rPr lang="es-ES" altLang="ca-ES" dirty="0" err="1" smtClean="0"/>
              <a:t>Diet</a:t>
            </a:r>
            <a:r>
              <a:rPr lang="es-ES" altLang="ca-ES" dirty="0" smtClean="0"/>
              <a:t> </a:t>
            </a:r>
            <a:r>
              <a:rPr lang="es-ES" altLang="ca-ES" dirty="0" err="1" smtClean="0"/>
              <a:t>for</a:t>
            </a:r>
            <a:r>
              <a:rPr lang="es-ES" altLang="ca-ES" dirty="0" smtClean="0"/>
              <a:t> a Green </a:t>
            </a:r>
            <a:r>
              <a:rPr lang="es-ES" altLang="ca-ES" dirty="0" err="1" smtClean="0"/>
              <a:t>Planet</a:t>
            </a:r>
            <a:r>
              <a:rPr lang="es-ES" altLang="ca-ES" dirty="0" smtClean="0"/>
              <a:t> concept:</a:t>
            </a:r>
            <a:endParaRPr lang="es-ES" altLang="ca-ES" sz="900" dirty="0"/>
          </a:p>
          <a:p>
            <a:pPr lvl="1" eaLnBrk="1" hangingPunct="1">
              <a:buFont typeface="Arial" charset="0"/>
              <a:buChar char="•"/>
            </a:pPr>
            <a:r>
              <a:rPr lang="es-ES" altLang="ca-ES" sz="1600" dirty="0" err="1"/>
              <a:t>Tasty</a:t>
            </a:r>
            <a:r>
              <a:rPr lang="es-ES" altLang="ca-ES" sz="1600" dirty="0"/>
              <a:t> and </a:t>
            </a:r>
            <a:r>
              <a:rPr lang="es-ES" altLang="ca-ES" sz="1600" dirty="0" err="1"/>
              <a:t>healthy</a:t>
            </a:r>
            <a:r>
              <a:rPr lang="es-ES" altLang="ca-ES" sz="1600" dirty="0"/>
              <a:t> </a:t>
            </a:r>
            <a:r>
              <a:rPr lang="es-ES" altLang="ca-ES" sz="1600" dirty="0" err="1"/>
              <a:t>food</a:t>
            </a:r>
            <a:endParaRPr lang="es-ES" altLang="ca-ES" sz="1600" dirty="0"/>
          </a:p>
          <a:p>
            <a:pPr lvl="1" eaLnBrk="1" hangingPunct="1">
              <a:buFont typeface="Arial" charset="0"/>
              <a:buChar char="•"/>
            </a:pPr>
            <a:r>
              <a:rPr lang="es-ES" altLang="ca-ES" sz="1600" dirty="0" err="1"/>
              <a:t>Organically</a:t>
            </a:r>
            <a:r>
              <a:rPr lang="es-ES" altLang="ca-ES" sz="1600" dirty="0"/>
              <a:t> </a:t>
            </a:r>
            <a:r>
              <a:rPr lang="es-ES" altLang="ca-ES" sz="1600" dirty="0" err="1"/>
              <a:t>grown</a:t>
            </a:r>
            <a:r>
              <a:rPr lang="es-ES" altLang="ca-ES" sz="1600" dirty="0"/>
              <a:t> </a:t>
            </a:r>
          </a:p>
          <a:p>
            <a:pPr lvl="1" eaLnBrk="1" hangingPunct="1">
              <a:buFont typeface="Arial" charset="0"/>
              <a:buChar char="•"/>
            </a:pPr>
            <a:r>
              <a:rPr lang="es-ES" altLang="ca-ES" sz="1600" dirty="0" err="1"/>
              <a:t>Less</a:t>
            </a:r>
            <a:r>
              <a:rPr lang="es-ES" altLang="ca-ES" sz="1600" dirty="0"/>
              <a:t> </a:t>
            </a:r>
            <a:r>
              <a:rPr lang="es-ES" altLang="ca-ES" sz="1600" dirty="0" err="1"/>
              <a:t>meat</a:t>
            </a:r>
            <a:r>
              <a:rPr lang="es-ES" altLang="ca-ES" sz="1600" dirty="0"/>
              <a:t>, more vegetables and </a:t>
            </a:r>
            <a:r>
              <a:rPr lang="es-ES" altLang="ca-ES" sz="1600" dirty="0" err="1"/>
              <a:t>wholegrain</a:t>
            </a:r>
            <a:endParaRPr lang="es-ES" altLang="ca-ES" sz="1600" dirty="0"/>
          </a:p>
          <a:p>
            <a:pPr lvl="1" eaLnBrk="1" hangingPunct="1">
              <a:buFont typeface="Arial" charset="0"/>
              <a:buChar char="•"/>
            </a:pPr>
            <a:r>
              <a:rPr lang="es-ES" altLang="ca-ES" sz="1600" dirty="0" err="1"/>
              <a:t>Seasonal</a:t>
            </a:r>
            <a:r>
              <a:rPr lang="es-ES" altLang="ca-ES" sz="1600" dirty="0"/>
              <a:t> </a:t>
            </a:r>
            <a:r>
              <a:rPr lang="es-ES" altLang="ca-ES" sz="1600" dirty="0" err="1"/>
              <a:t>food</a:t>
            </a:r>
            <a:endParaRPr lang="es-ES" altLang="ca-ES" sz="1600" dirty="0"/>
          </a:p>
          <a:p>
            <a:pPr lvl="1" eaLnBrk="1" hangingPunct="1">
              <a:buFont typeface="Arial" charset="0"/>
              <a:buChar char="•"/>
            </a:pPr>
            <a:r>
              <a:rPr lang="es-ES" altLang="ca-ES" sz="1600" dirty="0" err="1"/>
              <a:t>Locally</a:t>
            </a:r>
            <a:r>
              <a:rPr lang="es-ES" altLang="ca-ES" sz="1600" dirty="0"/>
              <a:t> </a:t>
            </a:r>
            <a:r>
              <a:rPr lang="es-ES" altLang="ca-ES" sz="1600" dirty="0" err="1"/>
              <a:t>produced</a:t>
            </a:r>
            <a:endParaRPr lang="es-ES" altLang="ca-ES" sz="1600" dirty="0"/>
          </a:p>
          <a:p>
            <a:pPr lvl="1" eaLnBrk="1" hangingPunct="1">
              <a:buFont typeface="Arial" charset="0"/>
              <a:buChar char="•"/>
            </a:pPr>
            <a:r>
              <a:rPr lang="es-ES" altLang="ca-ES" sz="1600" dirty="0" err="1"/>
              <a:t>Reduced</a:t>
            </a:r>
            <a:r>
              <a:rPr lang="es-ES" altLang="ca-ES" sz="1600" dirty="0"/>
              <a:t> </a:t>
            </a:r>
            <a:r>
              <a:rPr lang="es-ES" altLang="ca-ES" sz="1600" dirty="0" err="1"/>
              <a:t>food</a:t>
            </a:r>
            <a:r>
              <a:rPr lang="es-ES" altLang="ca-ES" sz="1600" dirty="0"/>
              <a:t> </a:t>
            </a:r>
            <a:r>
              <a:rPr lang="es-ES" altLang="ca-ES" sz="1600" dirty="0" err="1"/>
              <a:t>waste</a:t>
            </a:r>
            <a:endParaRPr lang="es-ES" altLang="ca-ES" dirty="0" smtClean="0"/>
          </a:p>
          <a:p>
            <a:pPr defTabSz="909919"/>
            <a:endParaRPr lang="es-ES" altLang="ca-ES" dirty="0" smtClean="0"/>
          </a:p>
          <a:p>
            <a:pPr defTabSz="909919"/>
            <a:endParaRPr lang="es-ES" altLang="ca-ES" dirty="0" smtClean="0"/>
          </a:p>
          <a:p>
            <a:pPr defTabSz="909919"/>
            <a:r>
              <a:rPr lang="es-ES" altLang="ca-ES" dirty="0" smtClean="0"/>
              <a:t>84 </a:t>
            </a:r>
            <a:r>
              <a:rPr lang="es-ES" altLang="ca-ES" dirty="0" err="1" smtClean="0"/>
              <a:t>public</a:t>
            </a:r>
            <a:r>
              <a:rPr lang="es-ES" altLang="ca-ES" dirty="0" smtClean="0"/>
              <a:t> </a:t>
            </a:r>
            <a:r>
              <a:rPr lang="es-ES" altLang="ca-ES" dirty="0" err="1" smtClean="0"/>
              <a:t>canteens</a:t>
            </a:r>
            <a:r>
              <a:rPr lang="es-ES" altLang="ca-ES" dirty="0" smtClean="0"/>
              <a:t>   17 000 </a:t>
            </a:r>
            <a:r>
              <a:rPr lang="es-ES" altLang="ca-ES" dirty="0" err="1" smtClean="0"/>
              <a:t>meals</a:t>
            </a:r>
            <a:r>
              <a:rPr lang="es-ES" altLang="ca-ES" dirty="0" smtClean="0"/>
              <a:t>/</a:t>
            </a:r>
            <a:r>
              <a:rPr lang="es-ES" altLang="ca-ES" dirty="0" err="1" smtClean="0"/>
              <a:t>day</a:t>
            </a:r>
            <a:r>
              <a:rPr lang="es-ES" altLang="ca-ES" dirty="0" smtClean="0"/>
              <a:t>   57% </a:t>
            </a:r>
            <a:r>
              <a:rPr lang="es-ES" altLang="ca-ES" dirty="0" err="1" smtClean="0"/>
              <a:t>organic</a:t>
            </a:r>
            <a:r>
              <a:rPr lang="es-ES" altLang="ca-ES" dirty="0" smtClean="0"/>
              <a:t> </a:t>
            </a:r>
            <a:r>
              <a:rPr lang="es-ES" altLang="ca-ES" dirty="0" err="1" smtClean="0"/>
              <a:t>food</a:t>
            </a:r>
            <a:r>
              <a:rPr lang="es-ES" altLang="ca-ES" dirty="0" smtClean="0"/>
              <a:t> </a:t>
            </a:r>
          </a:p>
          <a:p>
            <a:pPr defTabSz="909919"/>
            <a:endParaRPr lang="es-ES" altLang="ca-ES" dirty="0" smtClean="0"/>
          </a:p>
          <a:p>
            <a:pPr defTabSz="909919"/>
            <a:r>
              <a:rPr lang="es-ES" altLang="ca-ES" dirty="0" err="1" smtClean="0"/>
              <a:t>Mollet</a:t>
            </a:r>
            <a:r>
              <a:rPr lang="es-ES" altLang="ca-ES" dirty="0" smtClean="0"/>
              <a:t> </a:t>
            </a:r>
            <a:r>
              <a:rPr lang="es-ES" altLang="ca-ES" dirty="0" err="1" smtClean="0"/>
              <a:t>adopted</a:t>
            </a:r>
            <a:r>
              <a:rPr lang="es-ES" altLang="ca-ES" dirty="0" smtClean="0"/>
              <a:t> </a:t>
            </a:r>
            <a:r>
              <a:rPr lang="es-ES" altLang="ca-ES" dirty="0" err="1" smtClean="0"/>
              <a:t>this</a:t>
            </a:r>
            <a:r>
              <a:rPr lang="es-ES" altLang="ca-ES" baseline="0" dirty="0" smtClean="0"/>
              <a:t> </a:t>
            </a:r>
            <a:r>
              <a:rPr lang="es-ES" altLang="ca-ES" baseline="0" dirty="0" err="1" smtClean="0"/>
              <a:t>diet</a:t>
            </a:r>
            <a:r>
              <a:rPr lang="es-ES" altLang="ca-ES" baseline="0" dirty="0" smtClean="0"/>
              <a:t> </a:t>
            </a:r>
            <a:r>
              <a:rPr lang="es-ES" altLang="ca-ES" baseline="0" dirty="0" err="1" smtClean="0"/>
              <a:t>policy</a:t>
            </a:r>
            <a:r>
              <a:rPr lang="es-ES" altLang="ca-ES" baseline="0" dirty="0" smtClean="0"/>
              <a:t> to </a:t>
            </a:r>
            <a:r>
              <a:rPr lang="es-ES" altLang="ca-ES" baseline="0" dirty="0" err="1" smtClean="0"/>
              <a:t>their</a:t>
            </a:r>
            <a:r>
              <a:rPr lang="es-ES" altLang="ca-ES" baseline="0" dirty="0" smtClean="0"/>
              <a:t> local </a:t>
            </a:r>
            <a:r>
              <a:rPr lang="es-ES" altLang="ca-ES" baseline="0" dirty="0" err="1" smtClean="0"/>
              <a:t>context</a:t>
            </a:r>
            <a:r>
              <a:rPr lang="es-ES" altLang="ca-ES" baseline="0" dirty="0" smtClean="0"/>
              <a:t> </a:t>
            </a:r>
            <a:r>
              <a:rPr lang="es-ES" altLang="ca-ES" baseline="0" dirty="0" err="1" smtClean="0"/>
              <a:t>through</a:t>
            </a:r>
            <a:r>
              <a:rPr lang="es-ES" altLang="ca-ES" baseline="0" dirty="0" smtClean="0"/>
              <a:t> </a:t>
            </a:r>
            <a:r>
              <a:rPr lang="es-ES" altLang="ca-ES" baseline="0" dirty="0" err="1" smtClean="0"/>
              <a:t>public</a:t>
            </a:r>
            <a:r>
              <a:rPr lang="es-ES" altLang="ca-ES" baseline="0" dirty="0" smtClean="0"/>
              <a:t> </a:t>
            </a:r>
            <a:r>
              <a:rPr lang="es-ES" altLang="ca-ES" baseline="0" dirty="0" err="1" smtClean="0"/>
              <a:t>procurement</a:t>
            </a:r>
            <a:r>
              <a:rPr lang="es-ES" altLang="ca-ES" baseline="0" dirty="0" smtClean="0"/>
              <a:t> in 2014.  In 2015, </a:t>
            </a:r>
            <a:r>
              <a:rPr lang="es-ES" altLang="ca-ES" baseline="0" dirty="0" err="1" smtClean="0"/>
              <a:t>approval</a:t>
            </a:r>
            <a:r>
              <a:rPr lang="es-ES" altLang="ca-ES" baseline="0" dirty="0" smtClean="0"/>
              <a:t> of a </a:t>
            </a:r>
            <a:r>
              <a:rPr lang="es-ES" altLang="ca-ES" baseline="0" dirty="0" err="1" smtClean="0"/>
              <a:t>Diet</a:t>
            </a:r>
            <a:r>
              <a:rPr lang="es-ES" altLang="ca-ES" baseline="0" dirty="0" smtClean="0"/>
              <a:t> </a:t>
            </a:r>
            <a:r>
              <a:rPr lang="es-ES" altLang="ca-ES" baseline="0" dirty="0" err="1" smtClean="0"/>
              <a:t>Policy</a:t>
            </a:r>
            <a:r>
              <a:rPr lang="es-ES" altLang="ca-ES" baseline="0" dirty="0" smtClean="0"/>
              <a:t> at local </a:t>
            </a:r>
            <a:r>
              <a:rPr lang="es-ES" altLang="ca-ES" baseline="0" dirty="0" err="1" smtClean="0"/>
              <a:t>level</a:t>
            </a:r>
            <a:r>
              <a:rPr lang="es-ES" altLang="ca-ES" baseline="0" dirty="0" smtClean="0"/>
              <a:t> to </a:t>
            </a:r>
            <a:r>
              <a:rPr lang="es-ES" altLang="ca-ES" baseline="0" dirty="0" err="1" smtClean="0"/>
              <a:t>promote</a:t>
            </a:r>
            <a:r>
              <a:rPr lang="es-ES" altLang="ca-ES" baseline="0" dirty="0" smtClean="0"/>
              <a:t> </a:t>
            </a:r>
            <a:r>
              <a:rPr lang="es-ES" altLang="ca-ES" baseline="0" dirty="0" err="1" smtClean="0"/>
              <a:t>healthy</a:t>
            </a:r>
            <a:r>
              <a:rPr lang="es-ES" altLang="ca-ES" baseline="0" dirty="0" smtClean="0"/>
              <a:t> </a:t>
            </a:r>
            <a:r>
              <a:rPr lang="es-ES" altLang="ca-ES" baseline="0" dirty="0" err="1" smtClean="0"/>
              <a:t>diet</a:t>
            </a:r>
            <a:r>
              <a:rPr lang="es-ES" altLang="ca-ES" baseline="0" dirty="0" smtClean="0"/>
              <a:t> to </a:t>
            </a:r>
            <a:r>
              <a:rPr lang="es-ES" altLang="ca-ES" baseline="0" dirty="0" err="1" smtClean="0"/>
              <a:t>canteens</a:t>
            </a:r>
            <a:r>
              <a:rPr lang="es-ES" altLang="ca-ES" baseline="0" dirty="0" smtClean="0"/>
              <a:t>, reduce </a:t>
            </a:r>
            <a:r>
              <a:rPr lang="es-ES" altLang="ca-ES" baseline="0" dirty="0" err="1" smtClean="0"/>
              <a:t>food</a:t>
            </a:r>
            <a:r>
              <a:rPr lang="es-ES" altLang="ca-ES" baseline="0" dirty="0" smtClean="0"/>
              <a:t> </a:t>
            </a:r>
            <a:r>
              <a:rPr lang="es-ES" altLang="ca-ES" baseline="0" dirty="0" err="1" smtClean="0"/>
              <a:t>waste</a:t>
            </a:r>
            <a:r>
              <a:rPr lang="es-ES" altLang="ca-ES" baseline="0" dirty="0" smtClean="0"/>
              <a:t>, </a:t>
            </a:r>
            <a:r>
              <a:rPr lang="es-ES" altLang="ca-ES" baseline="0" dirty="0" err="1" smtClean="0"/>
              <a:t>Quality</a:t>
            </a:r>
            <a:r>
              <a:rPr lang="es-ES" altLang="ca-ES" baseline="0" dirty="0" smtClean="0"/>
              <a:t> </a:t>
            </a:r>
            <a:r>
              <a:rPr lang="es-ES" altLang="ca-ES" baseline="0" dirty="0" err="1" smtClean="0"/>
              <a:t>instead</a:t>
            </a:r>
            <a:r>
              <a:rPr lang="es-ES" altLang="ca-ES" baseline="0" dirty="0" smtClean="0"/>
              <a:t> of </a:t>
            </a:r>
            <a:r>
              <a:rPr lang="es-ES" altLang="ca-ES" baseline="0" dirty="0" err="1" smtClean="0"/>
              <a:t>lowest</a:t>
            </a:r>
            <a:r>
              <a:rPr lang="es-ES" altLang="ca-ES" baseline="0" dirty="0" smtClean="0"/>
              <a:t> </a:t>
            </a:r>
            <a:r>
              <a:rPr lang="es-ES" altLang="ca-ES" baseline="0" dirty="0" err="1" smtClean="0"/>
              <a:t>price</a:t>
            </a:r>
            <a:r>
              <a:rPr lang="es-ES" altLang="ca-ES" baseline="0" dirty="0" smtClean="0"/>
              <a:t> </a:t>
            </a:r>
            <a:r>
              <a:rPr lang="es-ES" altLang="ca-ES" baseline="0" dirty="0" err="1" smtClean="0"/>
              <a:t>was</a:t>
            </a:r>
            <a:r>
              <a:rPr lang="es-ES" altLang="ca-ES" baseline="0" dirty="0" smtClean="0"/>
              <a:t> </a:t>
            </a:r>
            <a:r>
              <a:rPr lang="es-ES" altLang="ca-ES" baseline="0" dirty="0" err="1" smtClean="0"/>
              <a:t>given</a:t>
            </a:r>
            <a:r>
              <a:rPr lang="es-ES" altLang="ca-ES" baseline="0" dirty="0" smtClean="0"/>
              <a:t> </a:t>
            </a:r>
            <a:r>
              <a:rPr lang="es-ES" altLang="ca-ES" baseline="0" dirty="0" err="1" smtClean="0"/>
              <a:t>priority</a:t>
            </a:r>
            <a:r>
              <a:rPr lang="es-ES" altLang="ca-ES" baseline="0" dirty="0" smtClean="0"/>
              <a:t>. </a:t>
            </a:r>
          </a:p>
          <a:p>
            <a:pPr defTabSz="909919"/>
            <a:r>
              <a:rPr lang="es-ES" altLang="ca-ES" baseline="0" dirty="0" err="1" smtClean="0"/>
              <a:t>Results</a:t>
            </a:r>
            <a:r>
              <a:rPr lang="es-ES" altLang="ca-ES" baseline="0" dirty="0" smtClean="0"/>
              <a:t>: 7 </a:t>
            </a:r>
            <a:r>
              <a:rPr lang="es-ES" altLang="ca-ES" baseline="0" dirty="0" err="1" smtClean="0"/>
              <a:t>public</a:t>
            </a:r>
            <a:r>
              <a:rPr lang="es-ES" altLang="ca-ES" baseline="0" dirty="0" smtClean="0"/>
              <a:t> </a:t>
            </a:r>
            <a:r>
              <a:rPr lang="es-ES" altLang="ca-ES" baseline="0" dirty="0" err="1" smtClean="0"/>
              <a:t>canteens</a:t>
            </a:r>
            <a:r>
              <a:rPr lang="es-ES" altLang="ca-ES" baseline="0" dirty="0" smtClean="0"/>
              <a:t> </a:t>
            </a:r>
            <a:r>
              <a:rPr lang="es-ES" altLang="ca-ES" baseline="0" dirty="0" err="1" smtClean="0"/>
              <a:t>out</a:t>
            </a:r>
            <a:r>
              <a:rPr lang="es-ES" altLang="ca-ES" baseline="0" dirty="0" smtClean="0"/>
              <a:t> of 25 </a:t>
            </a:r>
            <a:r>
              <a:rPr lang="es-ES" altLang="ca-ES" baseline="0" dirty="0" err="1" smtClean="0"/>
              <a:t>provide</a:t>
            </a:r>
            <a:r>
              <a:rPr lang="es-ES" altLang="ca-ES" baseline="0" dirty="0" smtClean="0"/>
              <a:t> local, </a:t>
            </a:r>
            <a:r>
              <a:rPr lang="es-ES" altLang="ca-ES" baseline="0" dirty="0" err="1" smtClean="0"/>
              <a:t>seasonal</a:t>
            </a:r>
            <a:r>
              <a:rPr lang="es-ES" altLang="ca-ES" baseline="0" dirty="0" smtClean="0"/>
              <a:t> and </a:t>
            </a:r>
            <a:r>
              <a:rPr lang="es-ES" altLang="ca-ES" baseline="0" dirty="0" err="1" smtClean="0"/>
              <a:t>organic</a:t>
            </a:r>
            <a:r>
              <a:rPr lang="es-ES" altLang="ca-ES" baseline="0" dirty="0" smtClean="0"/>
              <a:t> </a:t>
            </a:r>
            <a:r>
              <a:rPr lang="es-ES" altLang="ca-ES" baseline="0" dirty="0" err="1" smtClean="0"/>
              <a:t>food</a:t>
            </a:r>
            <a:r>
              <a:rPr lang="es-ES" altLang="ca-ES" baseline="0" dirty="0" smtClean="0"/>
              <a:t>, </a:t>
            </a:r>
            <a:r>
              <a:rPr lang="es-ES" altLang="ca-ES" baseline="0" dirty="0" err="1" smtClean="0"/>
              <a:t>growing</a:t>
            </a:r>
            <a:r>
              <a:rPr lang="es-ES" altLang="ca-ES" baseline="0" dirty="0" smtClean="0"/>
              <a:t> </a:t>
            </a:r>
            <a:r>
              <a:rPr lang="es-ES" altLang="ca-ES" baseline="0" dirty="0" err="1" smtClean="0"/>
              <a:t>from</a:t>
            </a:r>
            <a:r>
              <a:rPr lang="es-ES" altLang="ca-ES" baseline="0" dirty="0" smtClean="0"/>
              <a:t> 4,000 </a:t>
            </a:r>
            <a:r>
              <a:rPr lang="es-ES" altLang="ca-ES" baseline="0" dirty="0" err="1" smtClean="0"/>
              <a:t>menus</a:t>
            </a:r>
            <a:r>
              <a:rPr lang="es-ES" altLang="ca-ES" baseline="0" dirty="0" smtClean="0"/>
              <a:t>/</a:t>
            </a:r>
            <a:r>
              <a:rPr lang="es-ES" altLang="ca-ES" baseline="0" dirty="0" err="1" smtClean="0"/>
              <a:t>month</a:t>
            </a:r>
            <a:r>
              <a:rPr lang="es-ES" altLang="ca-ES" baseline="0" dirty="0" smtClean="0"/>
              <a:t> at </a:t>
            </a:r>
            <a:r>
              <a:rPr lang="es-ES" altLang="ca-ES" baseline="0" dirty="0" err="1" smtClean="0"/>
              <a:t>the</a:t>
            </a:r>
            <a:r>
              <a:rPr lang="es-ES" altLang="ca-ES" baseline="0" dirty="0" smtClean="0"/>
              <a:t> </a:t>
            </a:r>
            <a:r>
              <a:rPr lang="es-ES" altLang="ca-ES" baseline="0" dirty="0" err="1" smtClean="0"/>
              <a:t>end</a:t>
            </a:r>
            <a:r>
              <a:rPr lang="es-ES" altLang="ca-ES" baseline="0" dirty="0" smtClean="0"/>
              <a:t> of </a:t>
            </a:r>
            <a:r>
              <a:rPr lang="es-ES" altLang="ca-ES" baseline="0" dirty="0" err="1" smtClean="0"/>
              <a:t>the</a:t>
            </a:r>
            <a:r>
              <a:rPr lang="es-ES" altLang="ca-ES" baseline="0" dirty="0" smtClean="0"/>
              <a:t> </a:t>
            </a:r>
            <a:r>
              <a:rPr lang="es-ES" altLang="ca-ES" baseline="0" dirty="0" err="1" smtClean="0"/>
              <a:t>project</a:t>
            </a:r>
            <a:r>
              <a:rPr lang="es-ES" altLang="ca-ES" baseline="0" dirty="0" smtClean="0"/>
              <a:t> to 12 000 </a:t>
            </a:r>
            <a:r>
              <a:rPr lang="es-ES" altLang="ca-ES" baseline="0" dirty="0" err="1" smtClean="0"/>
              <a:t>menus</a:t>
            </a:r>
            <a:r>
              <a:rPr lang="es-ES" altLang="ca-ES" baseline="0" dirty="0" smtClean="0"/>
              <a:t>/</a:t>
            </a:r>
            <a:r>
              <a:rPr lang="es-ES" altLang="ca-ES" baseline="0" dirty="0" err="1" smtClean="0"/>
              <a:t>month</a:t>
            </a:r>
            <a:r>
              <a:rPr lang="es-ES" altLang="ca-ES" baseline="0" dirty="0" smtClean="0"/>
              <a:t>. </a:t>
            </a:r>
            <a:r>
              <a:rPr lang="es-ES" altLang="ca-ES" baseline="0" dirty="0" err="1" smtClean="0"/>
              <a:t>From</a:t>
            </a:r>
            <a:r>
              <a:rPr lang="es-ES" altLang="ca-ES" baseline="0" dirty="0" smtClean="0"/>
              <a:t> 2 </a:t>
            </a:r>
            <a:r>
              <a:rPr lang="es-ES" altLang="ca-ES" baseline="0" dirty="0" err="1" smtClean="0"/>
              <a:t>hectares</a:t>
            </a:r>
            <a:r>
              <a:rPr lang="es-ES" altLang="ca-ES" baseline="0" dirty="0" smtClean="0"/>
              <a:t> local </a:t>
            </a:r>
            <a:r>
              <a:rPr lang="es-ES" altLang="ca-ES" baseline="0" dirty="0" err="1" smtClean="0"/>
              <a:t>producers</a:t>
            </a:r>
            <a:r>
              <a:rPr lang="es-ES" altLang="ca-ES" baseline="0" dirty="0" smtClean="0"/>
              <a:t> </a:t>
            </a:r>
            <a:r>
              <a:rPr lang="es-ES" altLang="ca-ES" baseline="0" dirty="0" err="1" smtClean="0"/>
              <a:t>now</a:t>
            </a:r>
            <a:r>
              <a:rPr lang="es-ES" altLang="ca-ES" baseline="0" dirty="0" smtClean="0"/>
              <a:t> explore 9 </a:t>
            </a:r>
            <a:r>
              <a:rPr lang="es-ES" altLang="ca-ES" baseline="0" dirty="0" err="1" smtClean="0"/>
              <a:t>hectares</a:t>
            </a:r>
            <a:r>
              <a:rPr lang="es-ES" altLang="ca-ES" baseline="0" dirty="0" smtClean="0"/>
              <a:t> of </a:t>
            </a:r>
            <a:r>
              <a:rPr lang="es-ES" altLang="ca-ES" baseline="0" dirty="0" err="1" smtClean="0"/>
              <a:t>land</a:t>
            </a:r>
            <a:r>
              <a:rPr lang="es-ES" altLang="ca-ES" baseline="0" dirty="0" smtClean="0"/>
              <a:t>. Local </a:t>
            </a:r>
            <a:r>
              <a:rPr lang="es-ES" altLang="ca-ES" baseline="0" dirty="0" err="1" smtClean="0"/>
              <a:t>producers</a:t>
            </a:r>
            <a:r>
              <a:rPr lang="es-ES" altLang="ca-ES" baseline="0" dirty="0" smtClean="0"/>
              <a:t> </a:t>
            </a:r>
            <a:r>
              <a:rPr lang="es-ES" altLang="ca-ES" baseline="0" dirty="0" err="1" smtClean="0"/>
              <a:t>now</a:t>
            </a:r>
            <a:r>
              <a:rPr lang="es-ES" altLang="ca-ES" baseline="0" dirty="0" smtClean="0"/>
              <a:t> </a:t>
            </a:r>
            <a:r>
              <a:rPr lang="es-ES" altLang="ca-ES" baseline="0" dirty="0" err="1" smtClean="0"/>
              <a:t>supply</a:t>
            </a:r>
            <a:r>
              <a:rPr lang="es-ES" altLang="ca-ES" baseline="0" dirty="0" smtClean="0"/>
              <a:t> </a:t>
            </a:r>
            <a:r>
              <a:rPr lang="es-ES" altLang="ca-ES" baseline="0" dirty="0" err="1" smtClean="0"/>
              <a:t>other</a:t>
            </a:r>
            <a:r>
              <a:rPr lang="es-ES" altLang="ca-ES" baseline="0" dirty="0" smtClean="0"/>
              <a:t> 7 </a:t>
            </a:r>
            <a:r>
              <a:rPr lang="es-ES" altLang="ca-ES" baseline="0" dirty="0" err="1" smtClean="0"/>
              <a:t>public</a:t>
            </a:r>
            <a:r>
              <a:rPr lang="es-ES" altLang="ca-ES" baseline="0" dirty="0" smtClean="0"/>
              <a:t> </a:t>
            </a:r>
            <a:r>
              <a:rPr lang="es-ES" altLang="ca-ES" baseline="0" dirty="0" err="1" smtClean="0"/>
              <a:t>canteens</a:t>
            </a:r>
            <a:r>
              <a:rPr lang="es-ES" altLang="ca-ES" baseline="0" dirty="0" smtClean="0"/>
              <a:t> </a:t>
            </a:r>
            <a:r>
              <a:rPr lang="es-ES" altLang="ca-ES" baseline="0" dirty="0" err="1" smtClean="0"/>
              <a:t>outside</a:t>
            </a:r>
            <a:r>
              <a:rPr lang="es-ES" altLang="ca-ES" baseline="0" dirty="0" smtClean="0"/>
              <a:t> </a:t>
            </a:r>
            <a:r>
              <a:rPr lang="es-ES" altLang="ca-ES" baseline="0" dirty="0" err="1" smtClean="0"/>
              <a:t>Sodertalje</a:t>
            </a:r>
            <a:r>
              <a:rPr lang="es-ES" altLang="ca-ES" baseline="0" dirty="0" smtClean="0"/>
              <a:t>. </a:t>
            </a:r>
            <a:r>
              <a:rPr lang="es-ES" altLang="ca-ES" baseline="0" dirty="0" err="1" smtClean="0"/>
              <a:t>There</a:t>
            </a:r>
            <a:r>
              <a:rPr lang="es-ES" altLang="ca-ES" baseline="0" dirty="0" smtClean="0"/>
              <a:t> are </a:t>
            </a:r>
            <a:r>
              <a:rPr lang="es-ES" altLang="ca-ES" baseline="0" dirty="0" err="1" smtClean="0"/>
              <a:t>currently</a:t>
            </a:r>
            <a:r>
              <a:rPr lang="es-ES" altLang="ca-ES" baseline="0" dirty="0" smtClean="0"/>
              <a:t> </a:t>
            </a:r>
            <a:r>
              <a:rPr lang="es-ES" altLang="ca-ES" baseline="0" dirty="0" err="1" smtClean="0"/>
              <a:t>investments</a:t>
            </a:r>
            <a:r>
              <a:rPr lang="es-ES" altLang="ca-ES" baseline="0" dirty="0" smtClean="0"/>
              <a:t> </a:t>
            </a:r>
            <a:r>
              <a:rPr lang="es-ES" altLang="ca-ES" baseline="0" dirty="0" err="1" smtClean="0"/>
              <a:t>for</a:t>
            </a:r>
            <a:r>
              <a:rPr lang="es-ES" altLang="ca-ES" baseline="0" dirty="0" smtClean="0"/>
              <a:t> </a:t>
            </a:r>
            <a:r>
              <a:rPr lang="es-ES" altLang="ca-ES" baseline="0" dirty="0" err="1" smtClean="0"/>
              <a:t>an</a:t>
            </a:r>
            <a:r>
              <a:rPr lang="es-ES" altLang="ca-ES" baseline="0" dirty="0" smtClean="0"/>
              <a:t> </a:t>
            </a:r>
            <a:r>
              <a:rPr lang="es-ES" altLang="ca-ES" baseline="0" dirty="0" err="1" smtClean="0"/>
              <a:t>agricultural</a:t>
            </a:r>
            <a:r>
              <a:rPr lang="es-ES" altLang="ca-ES" baseline="0" dirty="0" smtClean="0"/>
              <a:t> </a:t>
            </a:r>
            <a:r>
              <a:rPr lang="es-ES" altLang="ca-ES" baseline="0" dirty="0" err="1" smtClean="0"/>
              <a:t>park</a:t>
            </a:r>
            <a:r>
              <a:rPr lang="es-ES" altLang="ca-ES" baseline="0" dirty="0" smtClean="0"/>
              <a:t> </a:t>
            </a:r>
            <a:r>
              <a:rPr lang="es-ES" altLang="ca-ES" baseline="0" dirty="0" err="1" smtClean="0"/>
              <a:t>with</a:t>
            </a:r>
            <a:r>
              <a:rPr lang="es-ES" altLang="ca-ES" baseline="0" dirty="0" smtClean="0"/>
              <a:t> </a:t>
            </a:r>
            <a:r>
              <a:rPr lang="es-ES" altLang="ca-ES" baseline="0" dirty="0" err="1" smtClean="0"/>
              <a:t>the</a:t>
            </a:r>
            <a:r>
              <a:rPr lang="es-ES" altLang="ca-ES" baseline="0" dirty="0" smtClean="0"/>
              <a:t> </a:t>
            </a:r>
            <a:r>
              <a:rPr lang="es-ES" altLang="ca-ES" baseline="0" dirty="0" err="1" smtClean="0"/>
              <a:t>government</a:t>
            </a:r>
            <a:r>
              <a:rPr lang="es-ES" altLang="ca-ES" baseline="0" dirty="0" smtClean="0"/>
              <a:t> of </a:t>
            </a:r>
            <a:r>
              <a:rPr lang="es-ES" altLang="ca-ES" baseline="0" dirty="0" err="1" smtClean="0"/>
              <a:t>Catalunia</a:t>
            </a:r>
            <a:r>
              <a:rPr lang="es-ES" altLang="ca-ES" baseline="0" dirty="0" smtClean="0"/>
              <a:t> and </a:t>
            </a:r>
            <a:r>
              <a:rPr lang="es-ES" altLang="ca-ES" baseline="0" dirty="0" err="1" smtClean="0"/>
              <a:t>six</a:t>
            </a:r>
            <a:r>
              <a:rPr lang="es-ES" altLang="ca-ES" baseline="0" dirty="0" smtClean="0"/>
              <a:t> </a:t>
            </a:r>
            <a:r>
              <a:rPr lang="es-ES" altLang="ca-ES" baseline="0" dirty="0" err="1" smtClean="0"/>
              <a:t>other</a:t>
            </a:r>
            <a:r>
              <a:rPr lang="es-ES" altLang="ca-ES" baseline="0" dirty="0" smtClean="0"/>
              <a:t> </a:t>
            </a:r>
            <a:r>
              <a:rPr lang="es-ES" altLang="ca-ES" baseline="0" dirty="0" err="1" smtClean="0"/>
              <a:t>cities</a:t>
            </a:r>
            <a:r>
              <a:rPr lang="es-ES" altLang="ca-ES" baseline="0" dirty="0" smtClean="0"/>
              <a:t> </a:t>
            </a:r>
            <a:r>
              <a:rPr lang="es-ES" altLang="ca-ES" baseline="0" dirty="0" err="1" smtClean="0"/>
              <a:t>for</a:t>
            </a:r>
            <a:r>
              <a:rPr lang="es-ES" altLang="ca-ES" baseline="0" dirty="0" smtClean="0"/>
              <a:t> </a:t>
            </a:r>
            <a:r>
              <a:rPr lang="es-ES" altLang="ca-ES" baseline="0" dirty="0" err="1" smtClean="0"/>
              <a:t>cooking</a:t>
            </a:r>
            <a:r>
              <a:rPr lang="es-ES" altLang="ca-ES" baseline="0" dirty="0" smtClean="0"/>
              <a:t> </a:t>
            </a:r>
            <a:r>
              <a:rPr lang="es-ES" altLang="ca-ES" baseline="0" dirty="0" err="1" smtClean="0"/>
              <a:t>equipment</a:t>
            </a:r>
            <a:r>
              <a:rPr lang="es-ES" altLang="ca-ES" baseline="0" dirty="0" smtClean="0"/>
              <a:t> and </a:t>
            </a:r>
            <a:r>
              <a:rPr lang="es-ES" altLang="ca-ES" baseline="0" dirty="0" err="1" smtClean="0"/>
              <a:t>processed</a:t>
            </a:r>
            <a:r>
              <a:rPr lang="es-ES" altLang="ca-ES" baseline="0" dirty="0" smtClean="0"/>
              <a:t> </a:t>
            </a:r>
            <a:r>
              <a:rPr lang="es-ES" altLang="ca-ES" baseline="0" dirty="0" err="1" smtClean="0"/>
              <a:t>food</a:t>
            </a:r>
            <a:r>
              <a:rPr lang="es-ES" altLang="ca-ES" baseline="0" dirty="0" smtClean="0"/>
              <a:t>, </a:t>
            </a:r>
            <a:r>
              <a:rPr lang="es-ES" altLang="ca-ES" baseline="0" dirty="0" err="1" smtClean="0"/>
              <a:t>storage</a:t>
            </a:r>
            <a:r>
              <a:rPr lang="es-ES" altLang="ca-ES" baseline="0" dirty="0" smtClean="0"/>
              <a:t> </a:t>
            </a:r>
            <a:r>
              <a:rPr lang="es-ES" altLang="ca-ES" baseline="0" dirty="0" err="1" smtClean="0"/>
              <a:t>food</a:t>
            </a:r>
            <a:r>
              <a:rPr lang="es-ES" altLang="ca-ES" baseline="0" dirty="0" smtClean="0"/>
              <a:t>, </a:t>
            </a:r>
            <a:r>
              <a:rPr lang="es-ES" altLang="ca-ES" baseline="0" dirty="0" err="1" smtClean="0"/>
              <a:t>facilities</a:t>
            </a:r>
            <a:r>
              <a:rPr lang="es-ES" altLang="ca-ES" baseline="0" dirty="0" smtClean="0"/>
              <a:t>, </a:t>
            </a:r>
            <a:r>
              <a:rPr lang="es-ES" altLang="ca-ES" baseline="0" dirty="0" err="1" smtClean="0"/>
              <a:t>services</a:t>
            </a:r>
            <a:r>
              <a:rPr lang="es-ES" altLang="ca-ES" baseline="0" dirty="0" smtClean="0"/>
              <a:t>, etc.</a:t>
            </a:r>
            <a:endParaRPr lang="es-ES" altLang="ca-ES" dirty="0" smtClean="0"/>
          </a:p>
          <a:p>
            <a:pPr defTabSz="909919"/>
            <a:endParaRPr lang="es-ES" altLang="ca-ES" dirty="0" smtClean="0"/>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5</a:t>
            </a:fld>
            <a:endParaRPr lang="en-GB"/>
          </a:p>
        </p:txBody>
      </p:sp>
    </p:spTree>
    <p:extLst>
      <p:ext uri="{BB962C8B-B14F-4D97-AF65-F5344CB8AC3E}">
        <p14:creationId xmlns:p14="http://schemas.microsoft.com/office/powerpoint/2010/main" val="422592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My</a:t>
            </a:r>
            <a:r>
              <a:rPr lang="fr-FR" dirty="0" smtClean="0"/>
              <a:t> </a:t>
            </a:r>
            <a:r>
              <a:rPr lang="fr-FR" dirty="0" err="1" smtClean="0"/>
              <a:t>presentation</a:t>
            </a:r>
            <a:r>
              <a:rPr lang="fr-FR" dirty="0" smtClean="0"/>
              <a:t> </a:t>
            </a:r>
            <a:r>
              <a:rPr lang="fr-FR" dirty="0" err="1" smtClean="0"/>
              <a:t>will</a:t>
            </a:r>
            <a:r>
              <a:rPr lang="fr-FR" dirty="0" smtClean="0"/>
              <a:t> </a:t>
            </a:r>
            <a:r>
              <a:rPr lang="fr-FR" dirty="0" err="1" smtClean="0"/>
              <a:t>cover</a:t>
            </a:r>
            <a:r>
              <a:rPr lang="fr-FR" dirty="0" smtClean="0"/>
              <a:t> the </a:t>
            </a:r>
            <a:r>
              <a:rPr lang="fr-FR" dirty="0" err="1" smtClean="0"/>
              <a:t>progress</a:t>
            </a:r>
            <a:r>
              <a:rPr lang="fr-FR" baseline="0" dirty="0" smtClean="0"/>
              <a:t> made </a:t>
            </a:r>
            <a:r>
              <a:rPr lang="fr-FR" baseline="0" dirty="0" err="1" smtClean="0"/>
              <a:t>so</a:t>
            </a:r>
            <a:r>
              <a:rPr lang="fr-FR" baseline="0" dirty="0" smtClean="0"/>
              <a:t> far on the </a:t>
            </a:r>
            <a:r>
              <a:rPr lang="fr-FR" baseline="0" dirty="0" err="1" smtClean="0"/>
              <a:t>programme’s</a:t>
            </a:r>
            <a:r>
              <a:rPr lang="fr-FR" baseline="0" dirty="0" smtClean="0"/>
              <a:t> capitalisation </a:t>
            </a:r>
            <a:r>
              <a:rPr lang="fr-FR" baseline="0" dirty="0" err="1" smtClean="0"/>
              <a:t>strategy</a:t>
            </a:r>
            <a:r>
              <a:rPr lang="fr-FR" baseline="0" dirty="0" smtClean="0"/>
              <a:t> – </a:t>
            </a:r>
            <a:r>
              <a:rPr lang="fr-FR" baseline="0" dirty="0" err="1" smtClean="0"/>
              <a:t>which</a:t>
            </a:r>
            <a:r>
              <a:rPr lang="fr-FR" baseline="0" dirty="0" smtClean="0"/>
              <a:t> I stress </a:t>
            </a:r>
            <a:r>
              <a:rPr lang="fr-FR" baseline="0" dirty="0" err="1" smtClean="0"/>
              <a:t>is</a:t>
            </a:r>
            <a:r>
              <a:rPr lang="fr-FR" baseline="0" dirty="0" smtClean="0"/>
              <a:t> </a:t>
            </a:r>
            <a:r>
              <a:rPr lang="fr-FR" baseline="0" dirty="0" err="1" smtClean="0"/>
              <a:t>still</a:t>
            </a:r>
            <a:r>
              <a:rPr lang="fr-FR" baseline="0" dirty="0" smtClean="0"/>
              <a:t> </a:t>
            </a:r>
            <a:r>
              <a:rPr lang="fr-FR" baseline="0" dirty="0" err="1" smtClean="0"/>
              <a:t>very</a:t>
            </a:r>
            <a:r>
              <a:rPr lang="fr-FR" baseline="0" dirty="0" smtClean="0"/>
              <a:t> </a:t>
            </a:r>
            <a:r>
              <a:rPr lang="fr-FR" baseline="0" dirty="0" err="1" smtClean="0"/>
              <a:t>much</a:t>
            </a:r>
            <a:r>
              <a:rPr lang="fr-FR" baseline="0" dirty="0" smtClean="0"/>
              <a:t> </a:t>
            </a:r>
            <a:r>
              <a:rPr lang="fr-FR" baseline="0" dirty="0" err="1" smtClean="0"/>
              <a:t>work</a:t>
            </a:r>
            <a:r>
              <a:rPr lang="fr-FR" baseline="0" dirty="0" smtClean="0"/>
              <a:t> in </a:t>
            </a:r>
            <a:r>
              <a:rPr lang="fr-FR" baseline="0" dirty="0" err="1" smtClean="0"/>
              <a:t>progress</a:t>
            </a:r>
            <a:r>
              <a:rPr lang="fr-FR" baseline="0" dirty="0" smtClean="0"/>
              <a:t> – and the </a:t>
            </a:r>
            <a:r>
              <a:rPr lang="fr-FR" baseline="0" dirty="0" err="1" smtClean="0"/>
              <a:t>specific</a:t>
            </a:r>
            <a:r>
              <a:rPr lang="fr-FR" baseline="0" dirty="0" smtClean="0"/>
              <a:t> </a:t>
            </a:r>
            <a:r>
              <a:rPr lang="fr-FR" baseline="0" dirty="0" err="1" smtClean="0"/>
              <a:t>topics</a:t>
            </a:r>
            <a:r>
              <a:rPr lang="fr-FR" baseline="0" dirty="0" smtClean="0"/>
              <a:t> </a:t>
            </a:r>
            <a:r>
              <a:rPr lang="fr-FR" baseline="0" dirty="0" err="1" smtClean="0"/>
              <a:t>we</a:t>
            </a:r>
            <a:r>
              <a:rPr lang="fr-FR" baseline="0" dirty="0" smtClean="0"/>
              <a:t> propose to focus on in 2017 to </a:t>
            </a:r>
            <a:r>
              <a:rPr lang="fr-FR" baseline="0" dirty="0" err="1" smtClean="0"/>
              <a:t>get</a:t>
            </a:r>
            <a:r>
              <a:rPr lang="fr-FR" baseline="0" dirty="0" smtClean="0"/>
              <a:t> up and running, and help us test and </a:t>
            </a:r>
            <a:r>
              <a:rPr lang="fr-FR" baseline="0" dirty="0" err="1" smtClean="0"/>
              <a:t>refine</a:t>
            </a:r>
            <a:r>
              <a:rPr lang="fr-FR" baseline="0" dirty="0" smtClean="0"/>
              <a:t> </a:t>
            </a:r>
            <a:r>
              <a:rPr lang="fr-FR" baseline="0" dirty="0" err="1" smtClean="0"/>
              <a:t>our</a:t>
            </a:r>
            <a:r>
              <a:rPr lang="fr-FR" baseline="0" dirty="0" smtClean="0"/>
              <a:t> </a:t>
            </a:r>
            <a:r>
              <a:rPr lang="fr-FR" baseline="0" dirty="0" err="1" smtClean="0"/>
              <a:t>strategy</a:t>
            </a:r>
            <a:r>
              <a:rPr lang="fr-FR" baseline="0" dirty="0" smtClean="0"/>
              <a:t> as </a:t>
            </a:r>
            <a:r>
              <a:rPr lang="fr-FR" baseline="0" dirty="0" err="1" smtClean="0"/>
              <a:t>we</a:t>
            </a:r>
            <a:r>
              <a:rPr lang="fr-FR" baseline="0" dirty="0" smtClean="0"/>
              <a:t> go </a:t>
            </a:r>
            <a:r>
              <a:rPr lang="fr-FR" baseline="0" dirty="0" err="1" smtClean="0"/>
              <a:t>along</a:t>
            </a:r>
            <a:r>
              <a:rPr lang="fr-FR" baseline="0" dirty="0" smtClean="0"/>
              <a:t>.</a:t>
            </a:r>
          </a:p>
          <a:p>
            <a:r>
              <a:rPr lang="fr-FR" baseline="0" dirty="0" err="1" smtClean="0"/>
              <a:t>Very</a:t>
            </a:r>
            <a:r>
              <a:rPr lang="fr-FR" baseline="0" dirty="0" smtClean="0"/>
              <a:t> </a:t>
            </a:r>
            <a:r>
              <a:rPr lang="fr-FR" baseline="0" dirty="0" err="1" smtClean="0"/>
              <a:t>much</a:t>
            </a:r>
            <a:r>
              <a:rPr lang="fr-FR" baseline="0" dirty="0" smtClean="0"/>
              <a:t> an </a:t>
            </a:r>
            <a:r>
              <a:rPr lang="fr-FR" baseline="0" dirty="0" err="1" smtClean="0"/>
              <a:t>interative</a:t>
            </a:r>
            <a:r>
              <a:rPr lang="fr-FR" baseline="0" dirty="0" smtClean="0"/>
              <a:t> </a:t>
            </a:r>
            <a:r>
              <a:rPr lang="fr-FR" baseline="0" dirty="0" err="1" smtClean="0"/>
              <a:t>process</a:t>
            </a:r>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6</a:t>
            </a:fld>
            <a:endParaRPr lang="en-GB" dirty="0"/>
          </a:p>
        </p:txBody>
      </p:sp>
    </p:spTree>
    <p:extLst>
      <p:ext uri="{BB962C8B-B14F-4D97-AF65-F5344CB8AC3E}">
        <p14:creationId xmlns:p14="http://schemas.microsoft.com/office/powerpoint/2010/main" val="67353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7938" indent="0">
              <a:buNone/>
            </a:pPr>
            <a:r>
              <a:rPr lang="en-US" sz="1200" i="1" dirty="0" smtClean="0"/>
              <a:t>Contribution of activities to the specific objective 4: </a:t>
            </a:r>
            <a:r>
              <a:rPr lang="en-US" sz="1200" b="0" dirty="0" smtClean="0"/>
              <a:t>the </a:t>
            </a:r>
            <a:r>
              <a:rPr lang="en-US" sz="1200" b="0" dirty="0" err="1" smtClean="0"/>
              <a:t>programme</a:t>
            </a:r>
            <a:r>
              <a:rPr lang="en-US" sz="1200" b="0" dirty="0" smtClean="0"/>
              <a:t> will develop actions to consolidate and share knowledge on sustainable urban development (good practices, policy recommendations, etc.) so that it is widely used by relevant players in the field. More especially, the capitalization and mainstreaming actions will aim to reach players beyond the URBACT beneficiaries: cities not involved in URBACT networks, as well as the different levels of government involved in urban development (regional, national, European).</a:t>
            </a:r>
            <a:endParaRPr lang="en-GB" sz="1200" b="0"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7</a:t>
            </a:fld>
            <a:endParaRPr lang="en-GB" dirty="0"/>
          </a:p>
        </p:txBody>
      </p:sp>
    </p:spTree>
    <p:extLst>
      <p:ext uri="{BB962C8B-B14F-4D97-AF65-F5344CB8AC3E}">
        <p14:creationId xmlns:p14="http://schemas.microsoft.com/office/powerpoint/2010/main" val="328566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 </a:t>
            </a:r>
            <a:r>
              <a:rPr lang="fr-FR" dirty="0" err="1" smtClean="0"/>
              <a:t>reach</a:t>
            </a:r>
            <a:r>
              <a:rPr lang="fr-FR" dirty="0" smtClean="0"/>
              <a:t> </a:t>
            </a:r>
            <a:r>
              <a:rPr lang="fr-FR" dirty="0" err="1" smtClean="0"/>
              <a:t>that</a:t>
            </a:r>
            <a:r>
              <a:rPr lang="fr-FR" dirty="0" smtClean="0"/>
              <a:t> </a:t>
            </a:r>
            <a:r>
              <a:rPr lang="fr-FR" dirty="0" err="1" smtClean="0"/>
              <a:t>ambitious</a:t>
            </a:r>
            <a:r>
              <a:rPr lang="fr-FR" baseline="0" dirty="0" smtClean="0"/>
              <a:t> goal, </a:t>
            </a:r>
            <a:r>
              <a:rPr lang="fr-FR" baseline="0" dirty="0" err="1" smtClean="0"/>
              <a:t>we</a:t>
            </a:r>
            <a:r>
              <a:rPr lang="fr-FR" baseline="0" dirty="0" smtClean="0"/>
              <a:t> </a:t>
            </a:r>
            <a:r>
              <a:rPr lang="fr-FR" baseline="0" dirty="0" err="1" smtClean="0"/>
              <a:t>need</a:t>
            </a:r>
            <a:r>
              <a:rPr lang="fr-FR" baseline="0" dirty="0" smtClean="0"/>
              <a:t> </a:t>
            </a:r>
            <a:r>
              <a:rPr lang="fr-FR" baseline="0" dirty="0" err="1" smtClean="0"/>
              <a:t>specific</a:t>
            </a:r>
            <a:r>
              <a:rPr lang="fr-FR" baseline="0" dirty="0" smtClean="0"/>
              <a:t> objectives for </a:t>
            </a:r>
            <a:r>
              <a:rPr lang="fr-FR" baseline="0" dirty="0" err="1" smtClean="0"/>
              <a:t>our</a:t>
            </a:r>
            <a:r>
              <a:rPr lang="fr-FR" baseline="0" dirty="0" smtClean="0"/>
              <a:t> capitalisation </a:t>
            </a:r>
            <a:r>
              <a:rPr lang="fr-FR" baseline="0" dirty="0" err="1" smtClean="0"/>
              <a:t>strategy</a:t>
            </a:r>
            <a:r>
              <a:rPr lang="fr-FR" baseline="0" dirty="0" smtClean="0"/>
              <a:t>. </a:t>
            </a:r>
          </a:p>
          <a:p>
            <a:r>
              <a:rPr lang="fr-FR" baseline="0" dirty="0" smtClean="0"/>
              <a:t>The </a:t>
            </a:r>
            <a:r>
              <a:rPr lang="fr-FR" b="1" baseline="0" dirty="0" smtClean="0"/>
              <a:t>first</a:t>
            </a:r>
            <a:r>
              <a:rPr lang="fr-FR" baseline="0" dirty="0" smtClean="0"/>
              <a:t> one – cluster and exploit </a:t>
            </a:r>
            <a:r>
              <a:rPr lang="fr-FR" baseline="0" dirty="0" err="1" smtClean="0"/>
              <a:t>knowledge</a:t>
            </a:r>
            <a:r>
              <a:rPr lang="fr-FR" baseline="0" dirty="0" smtClean="0"/>
              <a:t> </a:t>
            </a:r>
            <a:r>
              <a:rPr lang="fr-FR" baseline="0" dirty="0" err="1" smtClean="0"/>
              <a:t>coming</a:t>
            </a:r>
            <a:r>
              <a:rPr lang="fr-FR" baseline="0" dirty="0" smtClean="0"/>
              <a:t> </a:t>
            </a:r>
            <a:r>
              <a:rPr lang="fr-FR" baseline="0" dirty="0" err="1" smtClean="0"/>
              <a:t>from</a:t>
            </a:r>
            <a:r>
              <a:rPr lang="fr-FR" baseline="0" dirty="0" smtClean="0"/>
              <a:t> the networks </a:t>
            </a:r>
            <a:r>
              <a:rPr lang="fr-FR" baseline="0" dirty="0" err="1" smtClean="0"/>
              <a:t>is</a:t>
            </a:r>
            <a:r>
              <a:rPr lang="fr-FR" baseline="0" dirty="0" smtClean="0"/>
              <a:t> </a:t>
            </a:r>
            <a:r>
              <a:rPr lang="fr-FR" baseline="0" dirty="0" err="1" smtClean="0"/>
              <a:t>based</a:t>
            </a:r>
            <a:r>
              <a:rPr lang="fr-FR" baseline="0" dirty="0" smtClean="0"/>
              <a:t> on the </a:t>
            </a:r>
            <a:r>
              <a:rPr lang="fr-FR" baseline="0" dirty="0" err="1" smtClean="0"/>
              <a:t>knowledge</a:t>
            </a:r>
            <a:r>
              <a:rPr lang="fr-FR" baseline="0" dirty="0" smtClean="0"/>
              <a:t> </a:t>
            </a:r>
            <a:r>
              <a:rPr lang="fr-FR" baseline="0" dirty="0" err="1" smtClean="0"/>
              <a:t>generated</a:t>
            </a:r>
            <a:r>
              <a:rPr lang="fr-FR" baseline="0" dirty="0" smtClean="0"/>
              <a:t> in the URBACT networks. In addition to the planning and </a:t>
            </a:r>
            <a:r>
              <a:rPr lang="fr-FR" baseline="0" dirty="0" err="1" smtClean="0"/>
              <a:t>implementing</a:t>
            </a:r>
            <a:r>
              <a:rPr lang="fr-FR" baseline="0" dirty="0" smtClean="0"/>
              <a:t> of capitalisation </a:t>
            </a:r>
            <a:r>
              <a:rPr lang="fr-FR" baseline="0" dirty="0" err="1" smtClean="0"/>
              <a:t>activities</a:t>
            </a:r>
            <a:r>
              <a:rPr lang="fr-FR" baseline="0" dirty="0" smtClean="0"/>
              <a:t> on programme </a:t>
            </a:r>
            <a:r>
              <a:rPr lang="fr-FR" baseline="0" dirty="0" err="1" smtClean="0"/>
              <a:t>level</a:t>
            </a:r>
            <a:r>
              <a:rPr lang="fr-FR" baseline="0" dirty="0" smtClean="0"/>
              <a:t>, </a:t>
            </a:r>
            <a:r>
              <a:rPr lang="fr-FR" baseline="0" dirty="0" err="1" smtClean="0"/>
              <a:t>we</a:t>
            </a:r>
            <a:r>
              <a:rPr lang="fr-FR" baseline="0" dirty="0" smtClean="0"/>
              <a:t> propose </a:t>
            </a:r>
            <a:r>
              <a:rPr lang="fr-FR" baseline="0" dirty="0" err="1" smtClean="0"/>
              <a:t>also</a:t>
            </a:r>
            <a:r>
              <a:rPr lang="fr-FR" baseline="0" dirty="0" smtClean="0"/>
              <a:t> to </a:t>
            </a:r>
            <a:r>
              <a:rPr lang="fr-FR" baseline="0" dirty="0" err="1" smtClean="0"/>
              <a:t>allocate</a:t>
            </a:r>
            <a:r>
              <a:rPr lang="fr-FR" baseline="0" dirty="0" smtClean="0"/>
              <a:t> a certain part of the budget for ‘network-</a:t>
            </a:r>
            <a:r>
              <a:rPr lang="fr-FR" baseline="0" dirty="0" err="1" smtClean="0"/>
              <a:t>led</a:t>
            </a:r>
            <a:r>
              <a:rPr lang="fr-FR" baseline="0" dirty="0" smtClean="0"/>
              <a:t>’ initiatives. </a:t>
            </a:r>
            <a:r>
              <a:rPr lang="fr-FR" baseline="0" dirty="0" err="1" smtClean="0"/>
              <a:t>Proposals</a:t>
            </a:r>
            <a:r>
              <a:rPr lang="fr-FR" baseline="0" dirty="0" smtClean="0"/>
              <a:t> </a:t>
            </a:r>
            <a:r>
              <a:rPr lang="fr-FR" baseline="0" dirty="0" err="1" smtClean="0"/>
              <a:t>coming</a:t>
            </a:r>
            <a:r>
              <a:rPr lang="fr-FR" baseline="0" dirty="0" smtClean="0"/>
              <a:t> </a:t>
            </a:r>
            <a:r>
              <a:rPr lang="fr-FR" baseline="0" dirty="0" err="1" smtClean="0"/>
              <a:t>from</a:t>
            </a:r>
            <a:r>
              <a:rPr lang="fr-FR" baseline="0" dirty="0" smtClean="0"/>
              <a:t> the networks </a:t>
            </a:r>
            <a:r>
              <a:rPr lang="fr-FR" baseline="0" dirty="0" err="1" smtClean="0"/>
              <a:t>themselves</a:t>
            </a:r>
            <a:r>
              <a:rPr lang="fr-FR" baseline="0" dirty="0" smtClean="0"/>
              <a:t> on how </a:t>
            </a:r>
            <a:r>
              <a:rPr lang="fr-FR" baseline="0" dirty="0" err="1" smtClean="0"/>
              <a:t>they</a:t>
            </a:r>
            <a:r>
              <a:rPr lang="fr-FR" baseline="0" dirty="0" smtClean="0"/>
              <a:t> </a:t>
            </a:r>
            <a:r>
              <a:rPr lang="fr-FR" baseline="0" dirty="0" err="1" smtClean="0"/>
              <a:t>could</a:t>
            </a:r>
            <a:r>
              <a:rPr lang="fr-FR" baseline="0" dirty="0" smtClean="0"/>
              <a:t> </a:t>
            </a:r>
            <a:r>
              <a:rPr lang="fr-FR" baseline="0" dirty="0" err="1" smtClean="0"/>
              <a:t>ensure</a:t>
            </a:r>
            <a:r>
              <a:rPr lang="fr-FR" baseline="0" dirty="0" smtClean="0"/>
              <a:t> capitalisation on </a:t>
            </a:r>
            <a:r>
              <a:rPr lang="fr-FR" baseline="0" dirty="0" err="1" smtClean="0"/>
              <a:t>their</a:t>
            </a:r>
            <a:r>
              <a:rPr lang="fr-FR" baseline="0" dirty="0" smtClean="0"/>
              <a:t> </a:t>
            </a:r>
            <a:r>
              <a:rPr lang="fr-FR" baseline="0" dirty="0" err="1" smtClean="0"/>
              <a:t>knowledge</a:t>
            </a:r>
            <a:r>
              <a:rPr lang="fr-FR" baseline="0" dirty="0" smtClean="0"/>
              <a:t> </a:t>
            </a:r>
            <a:r>
              <a:rPr lang="fr-FR" baseline="0" dirty="0" err="1" smtClean="0"/>
              <a:t>gained</a:t>
            </a:r>
            <a:r>
              <a:rPr lang="fr-FR" baseline="0" dirty="0" smtClean="0"/>
              <a:t>. This has the </a:t>
            </a:r>
            <a:r>
              <a:rPr lang="fr-FR" baseline="0" dirty="0" err="1" smtClean="0"/>
              <a:t>advantage</a:t>
            </a:r>
            <a:r>
              <a:rPr lang="fr-FR" baseline="0" dirty="0" smtClean="0"/>
              <a:t> of </a:t>
            </a:r>
            <a:r>
              <a:rPr lang="fr-FR" baseline="0" dirty="0" err="1" smtClean="0"/>
              <a:t>lettng</a:t>
            </a:r>
            <a:r>
              <a:rPr lang="fr-FR" baseline="0" dirty="0" smtClean="0"/>
              <a:t> city </a:t>
            </a:r>
            <a:r>
              <a:rPr lang="fr-FR" baseline="0" dirty="0" err="1" smtClean="0"/>
              <a:t>practitioners</a:t>
            </a:r>
            <a:r>
              <a:rPr lang="fr-FR" baseline="0" dirty="0" smtClean="0"/>
              <a:t> </a:t>
            </a:r>
            <a:r>
              <a:rPr lang="fr-FR" baseline="0" dirty="0" err="1" smtClean="0"/>
              <a:t>decide</a:t>
            </a:r>
            <a:r>
              <a:rPr lang="fr-FR" baseline="0" dirty="0" smtClean="0"/>
              <a:t> </a:t>
            </a:r>
            <a:r>
              <a:rPr lang="fr-FR" baseline="0" dirty="0" err="1" smtClean="0"/>
              <a:t>what</a:t>
            </a:r>
            <a:r>
              <a:rPr lang="fr-FR" baseline="0" dirty="0" smtClean="0"/>
              <a:t> </a:t>
            </a:r>
            <a:r>
              <a:rPr lang="fr-FR" baseline="0" dirty="0" err="1" smtClean="0"/>
              <a:t>is</a:t>
            </a:r>
            <a:r>
              <a:rPr lang="fr-FR" baseline="0" dirty="0" smtClean="0"/>
              <a:t> </a:t>
            </a:r>
            <a:r>
              <a:rPr lang="fr-FR" baseline="0" dirty="0" err="1" smtClean="0"/>
              <a:t>most</a:t>
            </a:r>
            <a:r>
              <a:rPr lang="fr-FR" baseline="0" dirty="0" smtClean="0"/>
              <a:t> important for </a:t>
            </a:r>
            <a:r>
              <a:rPr lang="fr-FR" baseline="0" dirty="0" err="1" smtClean="0"/>
              <a:t>them</a:t>
            </a:r>
            <a:r>
              <a:rPr lang="fr-FR" baseline="0" dirty="0" smtClean="0"/>
              <a:t>. It </a:t>
            </a:r>
            <a:r>
              <a:rPr lang="fr-FR" baseline="0" dirty="0" err="1" smtClean="0"/>
              <a:t>also</a:t>
            </a:r>
            <a:r>
              <a:rPr lang="fr-FR" baseline="0" dirty="0" smtClean="0"/>
              <a:t> </a:t>
            </a:r>
            <a:r>
              <a:rPr lang="fr-FR" baseline="0" dirty="0" err="1" smtClean="0"/>
              <a:t>allows</a:t>
            </a:r>
            <a:r>
              <a:rPr lang="fr-FR" baseline="0" dirty="0" smtClean="0"/>
              <a:t> for </a:t>
            </a:r>
            <a:r>
              <a:rPr lang="fr-FR" baseline="0" dirty="0" err="1" smtClean="0"/>
              <a:t>some</a:t>
            </a:r>
            <a:r>
              <a:rPr lang="fr-FR" baseline="0" dirty="0" smtClean="0"/>
              <a:t> ‘quick </a:t>
            </a:r>
            <a:r>
              <a:rPr lang="fr-FR" baseline="0" dirty="0" err="1" smtClean="0"/>
              <a:t>wins</a:t>
            </a:r>
            <a:r>
              <a:rPr lang="fr-FR" baseline="0" dirty="0" smtClean="0"/>
              <a:t>’ to </a:t>
            </a:r>
            <a:r>
              <a:rPr lang="fr-FR" baseline="0" dirty="0" err="1" smtClean="0"/>
              <a:t>get</a:t>
            </a:r>
            <a:r>
              <a:rPr lang="fr-FR" baseline="0" dirty="0" smtClean="0"/>
              <a:t> capitalisation </a:t>
            </a:r>
            <a:r>
              <a:rPr lang="fr-FR" baseline="0" dirty="0" err="1" smtClean="0"/>
              <a:t>activities</a:t>
            </a:r>
            <a:r>
              <a:rPr lang="fr-FR" baseline="0" dirty="0" smtClean="0"/>
              <a:t> </a:t>
            </a:r>
            <a:r>
              <a:rPr lang="fr-FR" baseline="0" dirty="0" err="1" smtClean="0"/>
              <a:t>underway</a:t>
            </a:r>
            <a:r>
              <a:rPr lang="fr-FR" baseline="0" dirty="0" smtClean="0"/>
              <a:t> in 2017. </a:t>
            </a:r>
            <a:r>
              <a:rPr lang="fr-FR" baseline="0" dirty="0" err="1" smtClean="0"/>
              <a:t>We</a:t>
            </a:r>
            <a:r>
              <a:rPr lang="fr-FR" baseline="0" dirty="0" smtClean="0"/>
              <a:t> propose a global budget of 200k for the </a:t>
            </a:r>
            <a:r>
              <a:rPr lang="fr-FR" baseline="0" dirty="0" err="1" smtClean="0"/>
              <a:t>programming</a:t>
            </a:r>
            <a:r>
              <a:rPr lang="fr-FR" baseline="0" dirty="0" smtClean="0"/>
              <a:t> </a:t>
            </a:r>
            <a:r>
              <a:rPr lang="fr-FR" baseline="0" dirty="0" err="1" smtClean="0"/>
              <a:t>period</a:t>
            </a:r>
            <a:r>
              <a:rPr lang="fr-FR" baseline="0" dirty="0" smtClean="0"/>
              <a:t> for </a:t>
            </a:r>
            <a:r>
              <a:rPr lang="fr-FR" baseline="0" dirty="0" err="1" smtClean="0"/>
              <a:t>this</a:t>
            </a:r>
            <a:r>
              <a:rPr lang="fr-FR" baseline="0" dirty="0" smtClean="0"/>
              <a:t> type of </a:t>
            </a:r>
            <a:r>
              <a:rPr lang="fr-FR" baseline="0" dirty="0" err="1" smtClean="0"/>
              <a:t>activity</a:t>
            </a:r>
            <a:r>
              <a:rPr lang="fr-FR" baseline="0" dirty="0" smtClean="0"/>
              <a:t>. This </a:t>
            </a:r>
            <a:r>
              <a:rPr lang="fr-FR" baseline="0" dirty="0" err="1" smtClean="0"/>
              <a:t>would</a:t>
            </a:r>
            <a:r>
              <a:rPr lang="fr-FR" baseline="0" dirty="0" smtClean="0"/>
              <a:t> </a:t>
            </a:r>
            <a:r>
              <a:rPr lang="fr-FR" baseline="0" dirty="0" err="1" smtClean="0"/>
              <a:t>complement</a:t>
            </a:r>
            <a:r>
              <a:rPr lang="fr-FR" baseline="0" dirty="0" smtClean="0"/>
              <a:t> the ‘programme </a:t>
            </a:r>
            <a:r>
              <a:rPr lang="fr-FR" baseline="0" dirty="0" err="1" smtClean="0"/>
              <a:t>led</a:t>
            </a:r>
            <a:r>
              <a:rPr lang="fr-FR" baseline="0" dirty="0" smtClean="0"/>
              <a:t>’ capitalisation, </a:t>
            </a:r>
            <a:r>
              <a:rPr lang="fr-FR" baseline="0" dirty="0" err="1" smtClean="0"/>
              <a:t>based</a:t>
            </a:r>
            <a:r>
              <a:rPr lang="fr-FR" baseline="0" dirty="0" smtClean="0"/>
              <a:t> on the </a:t>
            </a:r>
            <a:r>
              <a:rPr lang="fr-FR" baseline="0" dirty="0" err="1" smtClean="0"/>
              <a:t>programme’s</a:t>
            </a:r>
            <a:r>
              <a:rPr lang="fr-FR" baseline="0" dirty="0" smtClean="0"/>
              <a:t> </a:t>
            </a:r>
            <a:r>
              <a:rPr lang="fr-FR" baseline="0" dirty="0" err="1" smtClean="0"/>
              <a:t>analysis</a:t>
            </a:r>
            <a:r>
              <a:rPr lang="fr-FR" baseline="0" dirty="0" smtClean="0"/>
              <a:t> of the </a:t>
            </a:r>
            <a:r>
              <a:rPr lang="fr-FR" baseline="0" dirty="0" err="1" smtClean="0"/>
              <a:t>most</a:t>
            </a:r>
            <a:r>
              <a:rPr lang="fr-FR" baseline="0" dirty="0" smtClean="0"/>
              <a:t> relevant </a:t>
            </a:r>
            <a:r>
              <a:rPr lang="fr-FR" baseline="0" dirty="0" err="1" smtClean="0"/>
              <a:t>topics</a:t>
            </a:r>
            <a:r>
              <a:rPr lang="fr-FR" baseline="0" dirty="0" smtClean="0"/>
              <a:t>.</a:t>
            </a:r>
          </a:p>
          <a:p>
            <a:r>
              <a:rPr lang="fr-FR" dirty="0" smtClean="0"/>
              <a:t>The</a:t>
            </a:r>
            <a:r>
              <a:rPr lang="fr-FR" baseline="0" dirty="0" smtClean="0"/>
              <a:t> second objective </a:t>
            </a:r>
            <a:r>
              <a:rPr lang="fr-FR" baseline="0" dirty="0" err="1" smtClean="0"/>
              <a:t>is</a:t>
            </a:r>
            <a:r>
              <a:rPr lang="fr-FR" baseline="0" dirty="0" smtClean="0"/>
              <a:t> to </a:t>
            </a:r>
            <a:r>
              <a:rPr lang="fr-FR" baseline="0" dirty="0" err="1" smtClean="0"/>
              <a:t>upscale</a:t>
            </a:r>
            <a:r>
              <a:rPr lang="fr-FR" baseline="0" dirty="0" smtClean="0"/>
              <a:t> URBACT </a:t>
            </a:r>
            <a:r>
              <a:rPr lang="fr-FR" baseline="0" dirty="0" err="1" smtClean="0"/>
              <a:t>knowledge</a:t>
            </a:r>
            <a:r>
              <a:rPr lang="fr-FR" baseline="0" dirty="0" smtClean="0"/>
              <a:t> to the </a:t>
            </a:r>
            <a:r>
              <a:rPr lang="fr-FR" baseline="0" dirty="0" err="1" smtClean="0"/>
              <a:t>higher</a:t>
            </a:r>
            <a:r>
              <a:rPr lang="fr-FR" baseline="0" dirty="0" smtClean="0"/>
              <a:t> </a:t>
            </a:r>
            <a:r>
              <a:rPr lang="fr-FR" baseline="0" dirty="0" err="1" smtClean="0"/>
              <a:t>level</a:t>
            </a:r>
            <a:r>
              <a:rPr lang="fr-FR" baseline="0" dirty="0" smtClean="0"/>
              <a:t> </a:t>
            </a:r>
            <a:r>
              <a:rPr lang="fr-FR" baseline="0" dirty="0" err="1" smtClean="0"/>
              <a:t>policy</a:t>
            </a:r>
            <a:r>
              <a:rPr lang="fr-FR" baseline="0" dirty="0" smtClean="0"/>
              <a:t> </a:t>
            </a:r>
            <a:r>
              <a:rPr lang="fr-FR" baseline="0" dirty="0" err="1" smtClean="0"/>
              <a:t>arena</a:t>
            </a:r>
            <a:r>
              <a:rPr lang="fr-FR" baseline="0" dirty="0" smtClean="0"/>
              <a:t>. This </a:t>
            </a:r>
            <a:r>
              <a:rPr lang="fr-FR" baseline="0" dirty="0" err="1" smtClean="0"/>
              <a:t>involves</a:t>
            </a:r>
            <a:r>
              <a:rPr lang="fr-FR" baseline="0" dirty="0" smtClean="0"/>
              <a:t> </a:t>
            </a:r>
            <a:r>
              <a:rPr lang="fr-FR" baseline="0" dirty="0" err="1" smtClean="0"/>
              <a:t>looking</a:t>
            </a:r>
            <a:r>
              <a:rPr lang="fr-FR" baseline="0" dirty="0" smtClean="0"/>
              <a:t> </a:t>
            </a:r>
            <a:r>
              <a:rPr lang="fr-FR" baseline="0" dirty="0" err="1" smtClean="0"/>
              <a:t>beyond</a:t>
            </a:r>
            <a:r>
              <a:rPr lang="fr-FR" baseline="0" dirty="0" smtClean="0"/>
              <a:t> the URBACT networks to the </a:t>
            </a:r>
            <a:r>
              <a:rPr lang="fr-FR" baseline="0" dirty="0" err="1" smtClean="0"/>
              <a:t>wider</a:t>
            </a:r>
            <a:r>
              <a:rPr lang="fr-FR" baseline="0" dirty="0" smtClean="0"/>
              <a:t> </a:t>
            </a:r>
            <a:r>
              <a:rPr lang="fr-FR" baseline="0" dirty="0" err="1" smtClean="0"/>
              <a:t>urban</a:t>
            </a:r>
            <a:r>
              <a:rPr lang="fr-FR" baseline="0" dirty="0" smtClean="0"/>
              <a:t> </a:t>
            </a:r>
            <a:r>
              <a:rPr lang="fr-FR" baseline="0" dirty="0" err="1" smtClean="0"/>
              <a:t>policy</a:t>
            </a:r>
            <a:r>
              <a:rPr lang="fr-FR" baseline="0" dirty="0" smtClean="0"/>
              <a:t> </a:t>
            </a:r>
            <a:r>
              <a:rPr lang="fr-FR" baseline="0" dirty="0" err="1" smtClean="0"/>
              <a:t>framework</a:t>
            </a:r>
            <a:r>
              <a:rPr lang="fr-FR" baseline="0" dirty="0" smtClean="0"/>
              <a:t> and </a:t>
            </a:r>
            <a:r>
              <a:rPr lang="fr-FR" baseline="0" dirty="0" err="1" smtClean="0"/>
              <a:t>see</a:t>
            </a:r>
            <a:r>
              <a:rPr lang="fr-FR" baseline="0" dirty="0" smtClean="0"/>
              <a:t> </a:t>
            </a:r>
            <a:r>
              <a:rPr lang="fr-FR" baseline="0" dirty="0" err="1" smtClean="0"/>
              <a:t>where</a:t>
            </a:r>
            <a:r>
              <a:rPr lang="fr-FR" baseline="0" dirty="0" smtClean="0"/>
              <a:t> the </a:t>
            </a:r>
            <a:r>
              <a:rPr lang="fr-FR" baseline="0" dirty="0" err="1" smtClean="0"/>
              <a:t>demand</a:t>
            </a:r>
            <a:r>
              <a:rPr lang="fr-FR" baseline="0" dirty="0" smtClean="0"/>
              <a:t> </a:t>
            </a:r>
            <a:r>
              <a:rPr lang="fr-FR" baseline="0" dirty="0" err="1" smtClean="0"/>
              <a:t>is</a:t>
            </a:r>
            <a:r>
              <a:rPr lang="fr-FR" baseline="0" dirty="0" smtClean="0"/>
              <a:t>, and </a:t>
            </a:r>
            <a:r>
              <a:rPr lang="fr-FR" baseline="0" dirty="0" err="1" smtClean="0"/>
              <a:t>respond</a:t>
            </a:r>
            <a:r>
              <a:rPr lang="fr-FR" baseline="0" dirty="0" smtClean="0"/>
              <a:t> to </a:t>
            </a:r>
            <a:r>
              <a:rPr lang="fr-FR" baseline="0" dirty="0" err="1" smtClean="0"/>
              <a:t>that</a:t>
            </a:r>
            <a:r>
              <a:rPr lang="fr-FR" baseline="0" dirty="0" smtClean="0"/>
              <a:t> </a:t>
            </a:r>
            <a:r>
              <a:rPr lang="fr-FR" baseline="0" dirty="0" err="1" smtClean="0"/>
              <a:t>need</a:t>
            </a:r>
            <a:r>
              <a:rPr lang="fr-FR" baseline="0" dirty="0" smtClean="0"/>
              <a:t>. IT </a:t>
            </a:r>
            <a:r>
              <a:rPr lang="fr-FR" baseline="0" dirty="0" err="1" smtClean="0"/>
              <a:t>is</a:t>
            </a:r>
            <a:r>
              <a:rPr lang="fr-FR" baseline="0" dirty="0" smtClean="0"/>
              <a:t> more ‘</a:t>
            </a:r>
            <a:r>
              <a:rPr lang="fr-FR" baseline="0" dirty="0" err="1" smtClean="0"/>
              <a:t>demand-driven</a:t>
            </a:r>
            <a:r>
              <a:rPr lang="fr-FR" baseline="0" dirty="0" smtClean="0"/>
              <a:t>’.</a:t>
            </a:r>
          </a:p>
          <a:p>
            <a:r>
              <a:rPr lang="fr-FR" baseline="0" dirty="0" smtClean="0"/>
              <a:t>The </a:t>
            </a:r>
            <a:r>
              <a:rPr lang="fr-FR" baseline="0" dirty="0" err="1" smtClean="0"/>
              <a:t>third</a:t>
            </a:r>
            <a:r>
              <a:rPr lang="fr-FR" baseline="0" dirty="0" smtClean="0"/>
              <a:t> objective </a:t>
            </a:r>
            <a:r>
              <a:rPr lang="fr-FR" baseline="0" dirty="0" err="1" smtClean="0"/>
              <a:t>is</a:t>
            </a:r>
            <a:r>
              <a:rPr lang="fr-FR" baseline="0" dirty="0" smtClean="0"/>
              <a:t> to </a:t>
            </a:r>
            <a:r>
              <a:rPr lang="fr-FR" baseline="0" dirty="0" err="1" smtClean="0"/>
              <a:t>ensure</a:t>
            </a:r>
            <a:r>
              <a:rPr lang="fr-FR" baseline="0" dirty="0" smtClean="0"/>
              <a:t> </a:t>
            </a:r>
            <a:r>
              <a:rPr lang="fr-FR" baseline="0" dirty="0" err="1" smtClean="0"/>
              <a:t>that</a:t>
            </a:r>
            <a:r>
              <a:rPr lang="fr-FR" baseline="0" dirty="0" smtClean="0"/>
              <a:t> all the </a:t>
            </a:r>
            <a:r>
              <a:rPr lang="fr-FR" baseline="0" dirty="0" err="1" smtClean="0"/>
              <a:t>knowledge</a:t>
            </a:r>
            <a:r>
              <a:rPr lang="fr-FR" baseline="0" dirty="0" smtClean="0"/>
              <a:t> production and content </a:t>
            </a:r>
            <a:r>
              <a:rPr lang="fr-FR" baseline="0" dirty="0" err="1" smtClean="0"/>
              <a:t>generation</a:t>
            </a:r>
            <a:r>
              <a:rPr lang="fr-FR" baseline="0" dirty="0" smtClean="0"/>
              <a:t> </a:t>
            </a:r>
            <a:r>
              <a:rPr lang="fr-FR" baseline="0" dirty="0" err="1" smtClean="0"/>
              <a:t>is</a:t>
            </a:r>
            <a:r>
              <a:rPr lang="fr-FR" baseline="0" dirty="0" smtClean="0"/>
              <a:t> </a:t>
            </a:r>
            <a:r>
              <a:rPr lang="fr-FR" baseline="0" dirty="0" err="1" smtClean="0"/>
              <a:t>effectively</a:t>
            </a:r>
            <a:r>
              <a:rPr lang="fr-FR" baseline="0" dirty="0" smtClean="0"/>
              <a:t> </a:t>
            </a:r>
            <a:r>
              <a:rPr lang="fr-FR" baseline="0" dirty="0" err="1" smtClean="0"/>
              <a:t>categorised</a:t>
            </a:r>
            <a:r>
              <a:rPr lang="fr-FR" baseline="0" dirty="0" smtClean="0"/>
              <a:t> on the </a:t>
            </a:r>
            <a:r>
              <a:rPr lang="fr-FR" baseline="0" dirty="0" err="1" smtClean="0"/>
              <a:t>urbact</a:t>
            </a:r>
            <a:r>
              <a:rPr lang="fr-FR" baseline="0" dirty="0" smtClean="0"/>
              <a:t> </a:t>
            </a:r>
            <a:r>
              <a:rPr lang="fr-FR" baseline="0" dirty="0" err="1" smtClean="0"/>
              <a:t>website</a:t>
            </a:r>
            <a:r>
              <a:rPr lang="fr-FR" baseline="0" dirty="0" smtClean="0"/>
              <a:t>, </a:t>
            </a:r>
            <a:r>
              <a:rPr lang="fr-FR" baseline="0" dirty="0" err="1" smtClean="0"/>
              <a:t>making</a:t>
            </a:r>
            <a:r>
              <a:rPr lang="fr-FR" baseline="0" dirty="0" smtClean="0"/>
              <a:t> </a:t>
            </a:r>
            <a:r>
              <a:rPr lang="fr-FR" baseline="0" dirty="0" err="1" smtClean="0"/>
              <a:t>it</a:t>
            </a:r>
            <a:r>
              <a:rPr lang="fr-FR" baseline="0" dirty="0" smtClean="0"/>
              <a:t> the </a:t>
            </a:r>
            <a:r>
              <a:rPr lang="fr-FR" baseline="0" dirty="0" err="1" smtClean="0"/>
              <a:t>knowledge</a:t>
            </a:r>
            <a:r>
              <a:rPr lang="fr-FR" baseline="0" dirty="0" smtClean="0"/>
              <a:t> hub for </a:t>
            </a:r>
            <a:r>
              <a:rPr lang="fr-FR" baseline="0" dirty="0" err="1" smtClean="0"/>
              <a:t>sustainable</a:t>
            </a:r>
            <a:r>
              <a:rPr lang="fr-FR" baseline="0" dirty="0" smtClean="0"/>
              <a:t> </a:t>
            </a:r>
            <a:r>
              <a:rPr lang="fr-FR" baseline="0" dirty="0" err="1" smtClean="0"/>
              <a:t>urban</a:t>
            </a:r>
            <a:r>
              <a:rPr lang="fr-FR" baseline="0" dirty="0" smtClean="0"/>
              <a:t> </a:t>
            </a:r>
            <a:r>
              <a:rPr lang="fr-FR" baseline="0" dirty="0" err="1" smtClean="0"/>
              <a:t>development</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8</a:t>
            </a:fld>
            <a:endParaRPr lang="en-GB" dirty="0"/>
          </a:p>
        </p:txBody>
      </p:sp>
    </p:spTree>
    <p:extLst>
      <p:ext uri="{BB962C8B-B14F-4D97-AF65-F5344CB8AC3E}">
        <p14:creationId xmlns:p14="http://schemas.microsoft.com/office/powerpoint/2010/main" val="202050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These</a:t>
            </a:r>
            <a:r>
              <a:rPr lang="fr-FR" dirty="0" smtClean="0"/>
              <a:t> are</a:t>
            </a:r>
            <a:r>
              <a:rPr lang="fr-FR" baseline="0" dirty="0" smtClean="0"/>
              <a:t> </a:t>
            </a:r>
            <a:r>
              <a:rPr lang="fr-FR" baseline="0" dirty="0" err="1" smtClean="0"/>
              <a:t>our</a:t>
            </a:r>
            <a:r>
              <a:rPr lang="fr-FR" baseline="0" dirty="0" smtClean="0"/>
              <a:t> </a:t>
            </a:r>
            <a:r>
              <a:rPr lang="fr-FR" baseline="0" dirty="0" err="1" smtClean="0"/>
              <a:t>heros</a:t>
            </a:r>
            <a:r>
              <a:rPr lang="fr-FR" baseline="0" dirty="0" smtClean="0"/>
              <a:t>. </a:t>
            </a:r>
            <a:r>
              <a:rPr lang="fr-FR" baseline="0" dirty="0" err="1" smtClean="0"/>
              <a:t>Urbact</a:t>
            </a:r>
            <a:r>
              <a:rPr lang="fr-FR" baseline="0" dirty="0" smtClean="0"/>
              <a:t> </a:t>
            </a:r>
            <a:r>
              <a:rPr lang="fr-FR" baseline="0" dirty="0" err="1" smtClean="0"/>
              <a:t>practitioners</a:t>
            </a:r>
            <a:r>
              <a:rPr lang="fr-FR" baseline="0" dirty="0" smtClean="0"/>
              <a:t> and </a:t>
            </a:r>
            <a:r>
              <a:rPr lang="fr-FR" baseline="0" dirty="0" err="1" smtClean="0"/>
              <a:t>decision</a:t>
            </a:r>
            <a:r>
              <a:rPr lang="fr-FR" baseline="0" dirty="0" smtClean="0"/>
              <a:t> </a:t>
            </a:r>
            <a:r>
              <a:rPr lang="fr-FR" baseline="0" dirty="0" err="1" smtClean="0"/>
              <a:t>makers</a:t>
            </a:r>
            <a:r>
              <a:rPr lang="fr-FR" baseline="0" dirty="0" smtClean="0"/>
              <a:t> </a:t>
            </a:r>
            <a:r>
              <a:rPr lang="fr-FR" baseline="0" dirty="0" err="1" smtClean="0"/>
              <a:t>at</a:t>
            </a:r>
            <a:r>
              <a:rPr lang="fr-FR" baseline="0" dirty="0" smtClean="0"/>
              <a:t> local, national, and EU </a:t>
            </a:r>
            <a:r>
              <a:rPr lang="fr-FR" baseline="0" dirty="0" err="1" smtClean="0"/>
              <a:t>level</a:t>
            </a:r>
            <a:r>
              <a:rPr lang="fr-FR" baseline="0" dirty="0" smtClean="0"/>
              <a:t>. </a:t>
            </a:r>
          </a:p>
          <a:p>
            <a:r>
              <a:rPr lang="fr-FR" baseline="0" dirty="0" err="1" smtClean="0"/>
              <a:t>That’s</a:t>
            </a:r>
            <a:r>
              <a:rPr lang="fr-FR" baseline="0" dirty="0" smtClean="0"/>
              <a:t> a lot of </a:t>
            </a:r>
            <a:r>
              <a:rPr lang="fr-FR" baseline="0" dirty="0" err="1" smtClean="0"/>
              <a:t>potential</a:t>
            </a:r>
            <a:r>
              <a:rPr lang="fr-FR" baseline="0" dirty="0" smtClean="0"/>
              <a:t> </a:t>
            </a:r>
            <a:r>
              <a:rPr lang="fr-FR" baseline="0" dirty="0" err="1" smtClean="0"/>
              <a:t>heros</a:t>
            </a:r>
            <a:r>
              <a:rPr lang="fr-FR" baseline="0" dirty="0" smtClean="0"/>
              <a:t>! In </a:t>
            </a:r>
            <a:r>
              <a:rPr lang="fr-FR" baseline="0" dirty="0" err="1" smtClean="0"/>
              <a:t>order</a:t>
            </a:r>
            <a:r>
              <a:rPr lang="fr-FR" baseline="0" dirty="0" smtClean="0"/>
              <a:t> to </a:t>
            </a:r>
            <a:r>
              <a:rPr lang="fr-FR" baseline="0" dirty="0" err="1" smtClean="0"/>
              <a:t>reach</a:t>
            </a:r>
            <a:r>
              <a:rPr lang="fr-FR" baseline="0" dirty="0" smtClean="0"/>
              <a:t> out to </a:t>
            </a:r>
            <a:r>
              <a:rPr lang="fr-FR" baseline="0" dirty="0" err="1" smtClean="0"/>
              <a:t>them</a:t>
            </a:r>
            <a:r>
              <a:rPr lang="fr-FR" baseline="0" dirty="0" smtClean="0"/>
              <a:t>, </a:t>
            </a:r>
            <a:r>
              <a:rPr lang="fr-FR" baseline="0" dirty="0" err="1" smtClean="0"/>
              <a:t>we</a:t>
            </a:r>
            <a:r>
              <a:rPr lang="fr-FR" baseline="0" dirty="0" smtClean="0"/>
              <a:t> </a:t>
            </a:r>
            <a:r>
              <a:rPr lang="fr-FR" baseline="0" dirty="0" err="1" smtClean="0"/>
              <a:t>need</a:t>
            </a:r>
            <a:r>
              <a:rPr lang="fr-FR" baseline="0" dirty="0" smtClean="0"/>
              <a:t> to break </a:t>
            </a:r>
            <a:r>
              <a:rPr lang="fr-FR" baseline="0" dirty="0" err="1" smtClean="0"/>
              <a:t>them</a:t>
            </a:r>
            <a:r>
              <a:rPr lang="fr-FR" baseline="0" dirty="0" smtClean="0"/>
              <a:t> down </a:t>
            </a:r>
            <a:r>
              <a:rPr lang="fr-FR" baseline="0" dirty="0" err="1" smtClean="0"/>
              <a:t>into</a:t>
            </a:r>
            <a:r>
              <a:rPr lang="fr-FR" baseline="0" dirty="0" smtClean="0"/>
              <a:t> more </a:t>
            </a:r>
            <a:r>
              <a:rPr lang="fr-FR" baseline="0" dirty="0" err="1" smtClean="0"/>
              <a:t>specific</a:t>
            </a:r>
            <a:r>
              <a:rPr lang="fr-FR" baseline="0" dirty="0" smtClean="0"/>
              <a:t> groups and </a:t>
            </a:r>
            <a:r>
              <a:rPr lang="fr-FR" baseline="0" dirty="0" err="1" smtClean="0"/>
              <a:t>identify</a:t>
            </a:r>
            <a:r>
              <a:rPr lang="fr-FR" baseline="0" dirty="0" smtClean="0"/>
              <a:t> organisations and </a:t>
            </a:r>
            <a:r>
              <a:rPr lang="fr-FR" baseline="0" dirty="0" err="1" smtClean="0"/>
              <a:t>individuals</a:t>
            </a:r>
            <a:r>
              <a:rPr lang="fr-FR" baseline="0" dirty="0" smtClean="0"/>
              <a:t> </a:t>
            </a:r>
            <a:r>
              <a:rPr lang="fr-FR" baseline="0" dirty="0" err="1" smtClean="0"/>
              <a:t>that</a:t>
            </a:r>
            <a:r>
              <a:rPr lang="fr-FR" baseline="0" dirty="0" smtClean="0"/>
              <a:t> </a:t>
            </a:r>
            <a:r>
              <a:rPr lang="fr-FR" baseline="0" dirty="0" err="1" smtClean="0"/>
              <a:t>need</a:t>
            </a:r>
            <a:r>
              <a:rPr lang="fr-FR" baseline="0" dirty="0" smtClean="0"/>
              <a:t> to know about us.</a:t>
            </a:r>
          </a:p>
          <a:p>
            <a:r>
              <a:rPr lang="fr-FR" baseline="0" dirty="0" smtClean="0"/>
              <a:t>This </a:t>
            </a:r>
            <a:r>
              <a:rPr lang="fr-FR" baseline="0" dirty="0" err="1" smtClean="0"/>
              <a:t>is</a:t>
            </a:r>
            <a:r>
              <a:rPr lang="fr-FR" baseline="0" dirty="0" smtClean="0"/>
              <a:t> </a:t>
            </a:r>
            <a:r>
              <a:rPr lang="fr-FR" baseline="0" dirty="0" err="1" smtClean="0"/>
              <a:t>underway</a:t>
            </a:r>
            <a:r>
              <a:rPr lang="fr-FR" baseline="0" dirty="0" smtClean="0"/>
              <a:t>: </a:t>
            </a:r>
            <a:r>
              <a:rPr lang="fr-FR" baseline="0" dirty="0" err="1" smtClean="0"/>
              <a:t>mapping</a:t>
            </a:r>
            <a:r>
              <a:rPr lang="fr-FR" baseline="0" dirty="0" smtClean="0"/>
              <a:t> of </a:t>
            </a:r>
            <a:r>
              <a:rPr lang="fr-FR" baseline="0" dirty="0" err="1" smtClean="0"/>
              <a:t>key</a:t>
            </a:r>
            <a:r>
              <a:rPr lang="fr-FR" baseline="0" dirty="0" smtClean="0"/>
              <a:t> </a:t>
            </a:r>
            <a:r>
              <a:rPr lang="fr-FR" baseline="0" dirty="0" err="1" smtClean="0"/>
              <a:t>stakeholders</a:t>
            </a:r>
            <a:r>
              <a:rPr lang="fr-FR" baseline="0" dirty="0" smtClean="0"/>
              <a:t> and </a:t>
            </a:r>
            <a:r>
              <a:rPr lang="fr-FR" baseline="0" dirty="0" err="1" smtClean="0"/>
              <a:t>partners</a:t>
            </a:r>
            <a:r>
              <a:rPr lang="fr-FR" baseline="0" dirty="0" smtClean="0"/>
              <a:t> </a:t>
            </a:r>
            <a:r>
              <a:rPr lang="fr-FR" baseline="0" dirty="0" err="1" smtClean="0"/>
              <a:t>at</a:t>
            </a:r>
            <a:r>
              <a:rPr lang="fr-FR" baseline="0" dirty="0" smtClean="0"/>
              <a:t> programme </a:t>
            </a:r>
            <a:r>
              <a:rPr lang="fr-FR" baseline="0" dirty="0" err="1" smtClean="0"/>
              <a:t>level</a:t>
            </a:r>
            <a:r>
              <a:rPr lang="fr-FR" baseline="0" dirty="0" smtClean="0"/>
              <a:t>; gap </a:t>
            </a:r>
            <a:r>
              <a:rPr lang="fr-FR" baseline="0" dirty="0" err="1" smtClean="0"/>
              <a:t>analysis</a:t>
            </a:r>
            <a:r>
              <a:rPr lang="fr-FR" baseline="0" dirty="0" smtClean="0"/>
              <a:t> to know </a:t>
            </a:r>
            <a:r>
              <a:rPr lang="fr-FR" baseline="0" dirty="0" err="1" smtClean="0"/>
              <a:t>which</a:t>
            </a:r>
            <a:r>
              <a:rPr lang="fr-FR" baseline="0" dirty="0" smtClean="0"/>
              <a:t> </a:t>
            </a:r>
            <a:r>
              <a:rPr lang="fr-FR" baseline="0" dirty="0" err="1" smtClean="0"/>
              <a:t>cities</a:t>
            </a:r>
            <a:r>
              <a:rPr lang="fr-FR" baseline="0" dirty="0" smtClean="0"/>
              <a:t> are </a:t>
            </a:r>
            <a:r>
              <a:rPr lang="fr-FR" baseline="0" dirty="0" err="1" smtClean="0"/>
              <a:t>still</a:t>
            </a:r>
            <a:r>
              <a:rPr lang="fr-FR" baseline="0" dirty="0" smtClean="0"/>
              <a:t> in the </a:t>
            </a:r>
            <a:r>
              <a:rPr lang="fr-FR" baseline="0" dirty="0" err="1" smtClean="0"/>
              <a:t>dark</a:t>
            </a:r>
            <a:r>
              <a:rPr lang="fr-FR" baseline="0" dirty="0" smtClean="0"/>
              <a:t>; and the </a:t>
            </a:r>
            <a:r>
              <a:rPr lang="fr-FR" baseline="0" dirty="0" err="1" smtClean="0"/>
              <a:t>precious</a:t>
            </a:r>
            <a:r>
              <a:rPr lang="fr-FR" baseline="0" dirty="0" smtClean="0"/>
              <a:t> </a:t>
            </a:r>
            <a:r>
              <a:rPr lang="fr-FR" baseline="0" dirty="0" err="1" smtClean="0"/>
              <a:t>resource</a:t>
            </a:r>
            <a:r>
              <a:rPr lang="fr-FR" baseline="0" dirty="0" smtClean="0"/>
              <a:t> </a:t>
            </a:r>
            <a:r>
              <a:rPr lang="fr-FR" baseline="0" dirty="0" err="1" smtClean="0"/>
              <a:t>that</a:t>
            </a:r>
            <a:r>
              <a:rPr lang="fr-FR" baseline="0" dirty="0" smtClean="0"/>
              <a:t> </a:t>
            </a:r>
            <a:r>
              <a:rPr lang="fr-FR" baseline="0" dirty="0" err="1" smtClean="0"/>
              <a:t>is</a:t>
            </a:r>
            <a:r>
              <a:rPr lang="fr-FR" baseline="0" dirty="0" smtClean="0"/>
              <a:t> NUP to </a:t>
            </a:r>
            <a:r>
              <a:rPr lang="fr-FR" baseline="0" dirty="0" err="1" smtClean="0"/>
              <a:t>identify</a:t>
            </a:r>
            <a:r>
              <a:rPr lang="fr-FR" baseline="0" dirty="0" smtClean="0"/>
              <a:t> national and local </a:t>
            </a:r>
            <a:r>
              <a:rPr lang="fr-FR" baseline="0" dirty="0" err="1" smtClean="0"/>
              <a:t>actors</a:t>
            </a:r>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9</a:t>
            </a:fld>
            <a:endParaRPr lang="en-GB" dirty="0"/>
          </a:p>
        </p:txBody>
      </p:sp>
    </p:spTree>
    <p:extLst>
      <p:ext uri="{BB962C8B-B14F-4D97-AF65-F5344CB8AC3E}">
        <p14:creationId xmlns:p14="http://schemas.microsoft.com/office/powerpoint/2010/main" val="41613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Cover-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3999" cy="6812462"/>
          </a:xfrm>
          <a:prstGeom prst="rect">
            <a:avLst/>
          </a:prstGeom>
        </p:spPr>
      </p:pic>
    </p:spTree>
    <p:extLst>
      <p:ext uri="{BB962C8B-B14F-4D97-AF65-F5344CB8AC3E}">
        <p14:creationId xmlns:p14="http://schemas.microsoft.com/office/powerpoint/2010/main" val="17524929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Image+legen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6119997" y="3710045"/>
            <a:ext cx="1944000" cy="2139950"/>
          </a:xfrm>
        </p:spPr>
        <p:txBody>
          <a:bodyPr lIns="108000" anchor="b" anchorCtr="0">
            <a:normAutofit/>
          </a:bodyPr>
          <a:lstStyle>
            <a:lvl1pPr marL="7938" indent="0">
              <a:buFont typeface="Arial" charset="0"/>
              <a:buNone/>
              <a:defRPr sz="1200" b="1" i="0">
                <a:solidFill>
                  <a:srgbClr val="F08B27"/>
                </a:solidFill>
                <a:latin typeface="Arial" charset="0"/>
                <a:ea typeface="Arial" charset="0"/>
                <a:cs typeface="Arial" charset="0"/>
              </a:defRPr>
            </a:lvl1pPr>
            <a:lvl2pPr marL="7938" indent="0">
              <a:buFont typeface="Arial" charset="0"/>
              <a:buNone/>
              <a:defRPr sz="1200" b="0">
                <a:solidFill>
                  <a:srgbClr val="F08B27"/>
                </a:solidFill>
              </a:defRPr>
            </a:lvl2pPr>
            <a:lvl3pPr marL="222250" indent="-214313">
              <a:buFont typeface="Cambria" charset="0"/>
              <a:buChar char="⎼"/>
              <a:tabLst/>
              <a:defRPr sz="1200">
                <a:solidFill>
                  <a:srgbClr val="F08B27"/>
                </a:solidFill>
              </a:defRPr>
            </a:lvl3pPr>
            <a:lvl4pPr marL="222250" indent="0">
              <a:buFont typeface="Arial" charset="0"/>
              <a:buNone/>
              <a:tabLst/>
              <a:defRPr sz="1200">
                <a:solidFill>
                  <a:srgbClr val="F08B27"/>
                </a:solidFill>
              </a:defRPr>
            </a:lvl4pPr>
            <a:lvl5pPr marL="222250" indent="0">
              <a:buNone/>
              <a:tabLst/>
              <a:defRPr sz="1200">
                <a:solidFill>
                  <a:srgbClr val="F08B27"/>
                </a:solidFill>
              </a:defRPr>
            </a:lvl5pPr>
          </a:lstStyle>
          <a:p>
            <a:pPr lvl="0"/>
            <a:r>
              <a:rPr lang="fr-FR" smtClean="0"/>
              <a:t>Modifiez les styles du texte du masque</a:t>
            </a:r>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 </a:t>
            </a:r>
            <a:r>
              <a:rPr lang="fr-FR" dirty="0" err="1" smtClean="0"/>
              <a:t>June</a:t>
            </a:r>
            <a:r>
              <a:rPr lang="fr-FR" dirty="0" smtClean="0"/>
              <a:t> 2017</a:t>
            </a:r>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5" name="Espace réservé pour une image  4"/>
          <p:cNvSpPr>
            <a:spLocks noGrp="1" noChangeAspect="1"/>
          </p:cNvSpPr>
          <p:nvPr>
            <p:ph type="pic" sz="quarter" idx="14"/>
          </p:nvPr>
        </p:nvSpPr>
        <p:spPr>
          <a:xfrm>
            <a:off x="719997" y="1799995"/>
            <a:ext cx="5400000" cy="4050000"/>
          </a:xfrm>
        </p:spPr>
        <p:txBody>
          <a:bodyPr/>
          <a:lstStyle/>
          <a:p>
            <a:r>
              <a:rPr lang="fr-FR" dirty="0" smtClean="0"/>
              <a:t>Cliquez sur l'icône pour ajouter une image</a:t>
            </a:r>
            <a:endParaRPr lang="fr-FR" dirty="0"/>
          </a:p>
        </p:txBody>
      </p:sp>
    </p:spTree>
    <p:extLst>
      <p:ext uri="{BB962C8B-B14F-4D97-AF65-F5344CB8AC3E}">
        <p14:creationId xmlns:p14="http://schemas.microsoft.com/office/powerpoint/2010/main" val="203253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21587"/>
            <a:ext cx="8229600" cy="492443"/>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idx="1"/>
          </p:nvPr>
        </p:nvSpPr>
        <p:spPr>
          <a:xfrm>
            <a:off x="457200" y="1596126"/>
            <a:ext cx="8229600" cy="4514439"/>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4486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en-Cover-2">
    <p:bg>
      <p:bgPr>
        <a:solidFill>
          <a:srgbClr val="FFFFFF"/>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rotWithShape="1">
          <a:blip r:embed="rId2">
            <a:extLst>
              <a:ext uri="{28A0092B-C50C-407E-A947-70E740481C1C}">
                <a14:useLocalDpi xmlns:a14="http://schemas.microsoft.com/office/drawing/2010/main" val="0"/>
              </a:ext>
            </a:extLst>
          </a:blip>
          <a:srcRect t="1922" b="40857"/>
          <a:stretch/>
        </p:blipFill>
        <p:spPr>
          <a:xfrm flipH="1">
            <a:off x="0" y="2743895"/>
            <a:ext cx="9144000" cy="3492000"/>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885" y="5075538"/>
            <a:ext cx="1814799" cy="1633319"/>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885" y="346457"/>
            <a:ext cx="2653103" cy="1049207"/>
          </a:xfrm>
          <a:prstGeom prst="rect">
            <a:avLst/>
          </a:prstGeom>
        </p:spPr>
      </p:pic>
      <p:pic>
        <p:nvPicPr>
          <p:cNvPr id="14" name="Imag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5788" y="125548"/>
            <a:ext cx="2999875" cy="981777"/>
          </a:xfrm>
          <a:prstGeom prst="rect">
            <a:avLst/>
          </a:prstGeom>
        </p:spPr>
      </p:pic>
      <p:grpSp>
        <p:nvGrpSpPr>
          <p:cNvPr id="5" name="Grouper 4"/>
          <p:cNvGrpSpPr/>
          <p:nvPr userDrawn="1"/>
        </p:nvGrpSpPr>
        <p:grpSpPr>
          <a:xfrm>
            <a:off x="4443320" y="1175173"/>
            <a:ext cx="4620787" cy="5091726"/>
            <a:chOff x="4443320" y="1175173"/>
            <a:chExt cx="4620787" cy="5091726"/>
          </a:xfrm>
        </p:grpSpPr>
        <p:sp>
          <p:nvSpPr>
            <p:cNvPr id="3" name="Pentagone 2"/>
            <p:cNvSpPr/>
            <p:nvPr userDrawn="1"/>
          </p:nvSpPr>
          <p:spPr>
            <a:xfrm rot="1595350">
              <a:off x="4443320" y="1873255"/>
              <a:ext cx="4620787" cy="4393644"/>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Pentagone 3"/>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Forme libre 5"/>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40129" y="2804755"/>
            <a:ext cx="390506" cy="380230"/>
          </a:xfrm>
          <a:prstGeom prst="rect">
            <a:avLst/>
          </a:prstGeom>
        </p:spPr>
      </p:pic>
      <p:sp>
        <p:nvSpPr>
          <p:cNvPr id="12" name="Titre 11"/>
          <p:cNvSpPr>
            <a:spLocks noGrp="1"/>
          </p:cNvSpPr>
          <p:nvPr userDrawn="1">
            <p:ph type="title"/>
          </p:nvPr>
        </p:nvSpPr>
        <p:spPr>
          <a:xfrm>
            <a:off x="5342021" y="3368841"/>
            <a:ext cx="2810275" cy="738664"/>
          </a:xfrm>
        </p:spPr>
        <p:txBody>
          <a:bodyPr anchor="t" anchorCtr="0"/>
          <a:lstStyle>
            <a:lvl1pPr>
              <a:defRPr sz="2400" cap="all" baseline="0">
                <a:solidFill>
                  <a:srgbClr val="FFFFFF"/>
                </a:solidFill>
              </a:defRPr>
            </a:lvl1pPr>
          </a:lstStyle>
          <a:p>
            <a:r>
              <a:rPr lang="fr-FR" smtClean="0"/>
              <a:t>Modifiez le style du titre</a:t>
            </a:r>
            <a:endParaRPr lang="fr-FR" dirty="0"/>
          </a:p>
        </p:txBody>
      </p:sp>
    </p:spTree>
    <p:extLst>
      <p:ext uri="{BB962C8B-B14F-4D97-AF65-F5344CB8AC3E}">
        <p14:creationId xmlns:p14="http://schemas.microsoft.com/office/powerpoint/2010/main" val="15479684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Chapter-1">
    <p:spTree>
      <p:nvGrpSpPr>
        <p:cNvPr id="1" name=""/>
        <p:cNvGrpSpPr/>
        <p:nvPr/>
      </p:nvGrpSpPr>
      <p:grpSpPr>
        <a:xfrm>
          <a:off x="0" y="0"/>
          <a:ext cx="0" cy="0"/>
          <a:chOff x="0" y="0"/>
          <a:chExt cx="0" cy="0"/>
        </a:xfrm>
      </p:grpSpPr>
      <p:sp>
        <p:nvSpPr>
          <p:cNvPr id="9" name="Rectangle 8"/>
          <p:cNvSpPr/>
          <p:nvPr userDrawn="1"/>
        </p:nvSpPr>
        <p:spPr>
          <a:xfrm>
            <a:off x="0" y="2835275"/>
            <a:ext cx="9144000" cy="3402965"/>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p:cNvSpPr>
            <a:spLocks noGrp="1"/>
          </p:cNvSpPr>
          <p:nvPr>
            <p:ph type="title"/>
          </p:nvPr>
        </p:nvSpPr>
        <p:spPr>
          <a:xfrm>
            <a:off x="3492000" y="3146886"/>
            <a:ext cx="5679440" cy="492443"/>
          </a:xfrm>
        </p:spPr>
        <p:txBody>
          <a:bodyPr wrap="square" lIns="0" tIns="0" rIns="0" bIns="0">
            <a:spAutoFit/>
          </a:bodyPr>
          <a:lstStyle>
            <a:lvl1pPr>
              <a:defRPr sz="3200" b="1" i="0">
                <a:solidFill>
                  <a:srgbClr val="FFFFFF"/>
                </a:solidFill>
                <a:latin typeface="Century Gothic" charset="0"/>
                <a:ea typeface="Century Gothic" charset="0"/>
                <a:cs typeface="Century Gothic" charset="0"/>
              </a:defRPr>
            </a:lvl1pPr>
          </a:lstStyle>
          <a:p>
            <a:r>
              <a:rPr lang="fr-FR" smtClean="0"/>
              <a:t>Modifiez le style du titre</a:t>
            </a:r>
            <a:endParaRPr lang="fr-FR" dirty="0"/>
          </a:p>
        </p:txBody>
      </p:sp>
      <p:sp>
        <p:nvSpPr>
          <p:cNvPr id="11" name="Espace réservé de la date 2"/>
          <p:cNvSpPr txBox="1">
            <a:spLocks/>
          </p:cNvSpPr>
          <p:nvPr userDrawn="1"/>
        </p:nvSpPr>
        <p:spPr>
          <a:xfrm>
            <a:off x="6361927" y="6361910"/>
            <a:ext cx="2057400" cy="364195"/>
          </a:xfrm>
          <a:prstGeom prst="rect">
            <a:avLst/>
          </a:prstGeom>
        </p:spPr>
        <p:txBody>
          <a:bodyPr vert="horz" lIns="0" tIns="0" rIns="0" bIns="0" rtlCol="0" anchor="ctr" anchorCtr="0"/>
          <a:lstStyle>
            <a:defPPr>
              <a:defRPr lang="fr-FR"/>
            </a:defPPr>
            <a:lvl1pPr algn="r" defTabSz="457200" rtl="0" fontAlgn="base">
              <a:spcBef>
                <a:spcPct val="0"/>
              </a:spcBef>
              <a:spcAft>
                <a:spcPct val="0"/>
              </a:spcAft>
              <a:defRPr sz="105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smtClean="0">
                <a:solidFill>
                  <a:srgbClr val="878375"/>
                </a:solidFill>
              </a:rPr>
              <a:t>2 </a:t>
            </a:r>
            <a:r>
              <a:rPr lang="fr-FR" dirty="0" err="1" smtClean="0">
                <a:solidFill>
                  <a:srgbClr val="878375"/>
                </a:solidFill>
              </a:rPr>
              <a:t>June</a:t>
            </a:r>
            <a:r>
              <a:rPr lang="fr-FR" dirty="0" smtClean="0">
                <a:solidFill>
                  <a:srgbClr val="878375"/>
                </a:solidFill>
              </a:rPr>
              <a:t> 2017</a:t>
            </a:r>
            <a:endParaRPr lang="fr-FR" dirty="0">
              <a:solidFill>
                <a:srgbClr val="878375"/>
              </a:solidFill>
            </a:endParaRPr>
          </a:p>
        </p:txBody>
      </p:sp>
      <p:sp>
        <p:nvSpPr>
          <p:cNvPr id="12"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878375"/>
                </a:solidFill>
              </a:defRPr>
            </a:lvl1pPr>
          </a:lstStyle>
          <a:p>
            <a:fld id="{9D7EC0D4-C4D4-784B-B144-181491B88AD4}" type="slidenum">
              <a:rPr lang="fr-FR" smtClean="0"/>
              <a:pPr/>
              <a:t>‹N°›</a:t>
            </a:fld>
            <a:endParaRPr lang="fr-FR" dirty="0"/>
          </a:p>
        </p:txBody>
      </p:sp>
      <p:sp>
        <p:nvSpPr>
          <p:cNvPr id="15" name="Espace réservé du texte 11"/>
          <p:cNvSpPr>
            <a:spLocks noGrp="1"/>
          </p:cNvSpPr>
          <p:nvPr>
            <p:ph type="body" sz="quarter" idx="10"/>
          </p:nvPr>
        </p:nvSpPr>
        <p:spPr>
          <a:xfrm>
            <a:off x="3492000" y="3638550"/>
            <a:ext cx="5679440" cy="1847850"/>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13"/>
          <p:cNvSpPr>
            <a:spLocks noGrp="1"/>
          </p:cNvSpPr>
          <p:nvPr>
            <p:ph type="body" sz="quarter" idx="11"/>
          </p:nvPr>
        </p:nvSpPr>
        <p:spPr>
          <a:xfrm>
            <a:off x="3492000" y="2368746"/>
            <a:ext cx="3901439" cy="517964"/>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grpSp>
        <p:nvGrpSpPr>
          <p:cNvPr id="17" name="Grouper 16"/>
          <p:cNvGrpSpPr/>
          <p:nvPr userDrawn="1"/>
        </p:nvGrpSpPr>
        <p:grpSpPr>
          <a:xfrm>
            <a:off x="392382" y="1482936"/>
            <a:ext cx="2843367" cy="2807547"/>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21" name="Pentagone 20"/>
          <p:cNvSpPr>
            <a:spLocks noChangeAspect="1"/>
          </p:cNvSpPr>
          <p:nvPr userDrawn="1"/>
        </p:nvSpPr>
        <p:spPr>
          <a:xfrm>
            <a:off x="8470766" y="6467414"/>
            <a:ext cx="144000" cy="13714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19318595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55"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Chapter-2">
    <p:spTree>
      <p:nvGrpSpPr>
        <p:cNvPr id="1" name=""/>
        <p:cNvGrpSpPr/>
        <p:nvPr/>
      </p:nvGrpSpPr>
      <p:grpSpPr>
        <a:xfrm>
          <a:off x="0" y="0"/>
          <a:ext cx="0" cy="0"/>
          <a:chOff x="0" y="0"/>
          <a:chExt cx="0" cy="0"/>
        </a:xfrm>
      </p:grpSpPr>
      <p:sp>
        <p:nvSpPr>
          <p:cNvPr id="9" name="Rectangle 8"/>
          <p:cNvSpPr/>
          <p:nvPr userDrawn="1"/>
        </p:nvSpPr>
        <p:spPr>
          <a:xfrm>
            <a:off x="0" y="4893228"/>
            <a:ext cx="9144000" cy="1345012"/>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e la date 2"/>
          <p:cNvSpPr txBox="1">
            <a:spLocks/>
          </p:cNvSpPr>
          <p:nvPr userDrawn="1"/>
        </p:nvSpPr>
        <p:spPr>
          <a:xfrm>
            <a:off x="6361927" y="6361910"/>
            <a:ext cx="2057400" cy="364195"/>
          </a:xfrm>
          <a:prstGeom prst="rect">
            <a:avLst/>
          </a:prstGeom>
        </p:spPr>
        <p:txBody>
          <a:bodyPr vert="horz" lIns="0" tIns="0" rIns="0" bIns="0" rtlCol="0" anchor="ctr" anchorCtr="0"/>
          <a:lstStyle>
            <a:defPPr>
              <a:defRPr lang="fr-FR"/>
            </a:defPPr>
            <a:lvl1pPr algn="r" defTabSz="457200" rtl="0" fontAlgn="base">
              <a:spcBef>
                <a:spcPct val="0"/>
              </a:spcBef>
              <a:spcAft>
                <a:spcPct val="0"/>
              </a:spcAft>
              <a:defRPr sz="105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smtClean="0">
                <a:solidFill>
                  <a:srgbClr val="878375"/>
                </a:solidFill>
              </a:rPr>
              <a:t>2 </a:t>
            </a:r>
            <a:r>
              <a:rPr lang="fr-FR" dirty="0" err="1" smtClean="0">
                <a:solidFill>
                  <a:srgbClr val="878375"/>
                </a:solidFill>
              </a:rPr>
              <a:t>June</a:t>
            </a:r>
            <a:r>
              <a:rPr lang="fr-FR" dirty="0" smtClean="0">
                <a:solidFill>
                  <a:srgbClr val="878375"/>
                </a:solidFill>
              </a:rPr>
              <a:t> 2017</a:t>
            </a:r>
            <a:endParaRPr lang="fr-FR" dirty="0">
              <a:solidFill>
                <a:srgbClr val="878375"/>
              </a:solidFill>
            </a:endParaRPr>
          </a:p>
        </p:txBody>
      </p:sp>
      <p:sp>
        <p:nvSpPr>
          <p:cNvPr id="12"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878375"/>
                </a:solidFill>
              </a:defRPr>
            </a:lvl1pPr>
          </a:lstStyle>
          <a:p>
            <a:fld id="{9D7EC0D4-C4D4-784B-B144-181491B88AD4}" type="slidenum">
              <a:rPr lang="fr-FR" smtClean="0"/>
              <a:pPr/>
              <a:t>‹N°›</a:t>
            </a:fld>
            <a:endParaRPr lang="fr-FR" dirty="0"/>
          </a:p>
        </p:txBody>
      </p:sp>
      <p:sp>
        <p:nvSpPr>
          <p:cNvPr id="13"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endParaRPr lang="fr-FR" dirty="0"/>
          </a:p>
        </p:txBody>
      </p:sp>
      <p:sp>
        <p:nvSpPr>
          <p:cNvPr id="15" name="Espace réservé du texte 11"/>
          <p:cNvSpPr>
            <a:spLocks noGrp="1"/>
          </p:cNvSpPr>
          <p:nvPr>
            <p:ph type="body" sz="quarter" idx="10"/>
          </p:nvPr>
        </p:nvSpPr>
        <p:spPr>
          <a:xfrm>
            <a:off x="3492000" y="4992688"/>
            <a:ext cx="4948559" cy="1245552"/>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smtClean="0"/>
              <a:t>Modifiez les styles du texte du masque</a:t>
            </a:r>
          </a:p>
        </p:txBody>
      </p:sp>
      <p:sp>
        <p:nvSpPr>
          <p:cNvPr id="16" name="Espace réservé du texte 13"/>
          <p:cNvSpPr>
            <a:spLocks noGrp="1"/>
          </p:cNvSpPr>
          <p:nvPr>
            <p:ph type="body" sz="quarter" idx="11"/>
          </p:nvPr>
        </p:nvSpPr>
        <p:spPr>
          <a:xfrm>
            <a:off x="3492000" y="4517868"/>
            <a:ext cx="3901439" cy="375360"/>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smtClean="0"/>
              <a:t>Modifiez les styles du texte du masque</a:t>
            </a:r>
          </a:p>
        </p:txBody>
      </p:sp>
      <p:grpSp>
        <p:nvGrpSpPr>
          <p:cNvPr id="17" name="Grouper 16"/>
          <p:cNvGrpSpPr/>
          <p:nvPr userDrawn="1"/>
        </p:nvGrpSpPr>
        <p:grpSpPr>
          <a:xfrm>
            <a:off x="959058" y="4038771"/>
            <a:ext cx="1546445" cy="1526963"/>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21" name="Pentagone 20"/>
          <p:cNvSpPr>
            <a:spLocks noChangeAspect="1"/>
          </p:cNvSpPr>
          <p:nvPr userDrawn="1"/>
        </p:nvSpPr>
        <p:spPr>
          <a:xfrm>
            <a:off x="8470766" y="6467414"/>
            <a:ext cx="144000" cy="13714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477076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55">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ContentText-1col">
    <p:spTree>
      <p:nvGrpSpPr>
        <p:cNvPr id="1" name=""/>
        <p:cNvGrpSpPr/>
        <p:nvPr/>
      </p:nvGrpSpPr>
      <p:grpSpPr>
        <a:xfrm>
          <a:off x="0" y="0"/>
          <a:ext cx="0" cy="0"/>
          <a:chOff x="0" y="0"/>
          <a:chExt cx="0" cy="0"/>
        </a:xfrm>
      </p:grpSpPr>
      <p:sp>
        <p:nvSpPr>
          <p:cNvPr id="2" name="Titre 1"/>
          <p:cNvSpPr>
            <a:spLocks noGrp="1"/>
          </p:cNvSpPr>
          <p:nvPr>
            <p:ph type="title"/>
          </p:nvPr>
        </p:nvSpPr>
        <p:spPr>
          <a:xfrm>
            <a:off x="720004" y="1800000"/>
            <a:ext cx="7704000" cy="492443"/>
          </a:xfrm>
        </p:spPr>
        <p:txBody>
          <a:body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292443"/>
            <a:ext cx="7699327" cy="3186677"/>
          </a:xfrm>
        </p:spPr>
        <p:txBody>
          <a:bodyPr numCol="1" spcCol="180000"/>
          <a:lstStyle>
            <a:lvl1pPr>
              <a:defRPr b="1" i="0">
                <a:latin typeface="Arial" charset="0"/>
                <a:ea typeface="Arial" charset="0"/>
                <a:cs typeface="Arial" charset="0"/>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Rectangle 6"/>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 </a:t>
            </a:r>
            <a:r>
              <a:rPr lang="fr-FR" dirty="0" err="1" smtClean="0"/>
              <a:t>June</a:t>
            </a:r>
            <a:r>
              <a:rPr lang="fr-FR" dirty="0" smtClean="0"/>
              <a:t> 2017</a:t>
            </a:r>
          </a:p>
        </p:txBody>
      </p:sp>
      <p:sp>
        <p:nvSpPr>
          <p:cNvPr id="9"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11"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15" name="Pentagone 14"/>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183704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ContentText-2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800000"/>
            <a:ext cx="3600000" cy="1697182"/>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7" name="Connecteur droit 6"/>
          <p:cNvCxnSpPr/>
          <p:nvPr userDrawn="1"/>
        </p:nvCxnSpPr>
        <p:spPr>
          <a:xfrm>
            <a:off x="4572666" y="1800000"/>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 </a:t>
            </a:r>
            <a:r>
              <a:rPr lang="fr-FR" dirty="0" err="1" smtClean="0"/>
              <a:t>June</a:t>
            </a:r>
            <a:r>
              <a:rPr lang="fr-FR" dirty="0" smtClean="0"/>
              <a:t> 2017</a:t>
            </a:r>
          </a:p>
        </p:txBody>
      </p:sp>
      <p:sp>
        <p:nvSpPr>
          <p:cNvPr id="20"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21" name="Pentagone 20"/>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12" name="Espace réservé du texte 3"/>
          <p:cNvSpPr>
            <a:spLocks noGrp="1"/>
          </p:cNvSpPr>
          <p:nvPr>
            <p:ph type="body" sz="quarter" idx="18"/>
          </p:nvPr>
        </p:nvSpPr>
        <p:spPr>
          <a:xfrm>
            <a:off x="4824000" y="1800000"/>
            <a:ext cx="3600000" cy="1697182"/>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983433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ContentText-3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799999"/>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5" name="Espace réservé du texte 3"/>
          <p:cNvSpPr>
            <a:spLocks noGrp="1"/>
          </p:cNvSpPr>
          <p:nvPr>
            <p:ph type="body" sz="quarter" idx="18"/>
          </p:nvPr>
        </p:nvSpPr>
        <p:spPr>
          <a:xfrm>
            <a:off x="3402000" y="1799999"/>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3"/>
          <p:cNvSpPr>
            <a:spLocks noGrp="1"/>
          </p:cNvSpPr>
          <p:nvPr>
            <p:ph type="body" sz="quarter" idx="19"/>
          </p:nvPr>
        </p:nvSpPr>
        <p:spPr>
          <a:xfrm>
            <a:off x="6084000" y="1800000"/>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7" name="Connecteur droit 6"/>
          <p:cNvCxnSpPr/>
          <p:nvPr userDrawn="1"/>
        </p:nvCxnSpPr>
        <p:spPr>
          <a:xfrm>
            <a:off x="3231000" y="1799999"/>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a:off x="5913000" y="1800000"/>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 </a:t>
            </a:r>
            <a:r>
              <a:rPr lang="fr-FR" dirty="0" err="1" smtClean="0"/>
              <a:t>June</a:t>
            </a:r>
            <a:r>
              <a:rPr lang="fr-FR" dirty="0" smtClean="0"/>
              <a:t> 2017</a:t>
            </a:r>
          </a:p>
        </p:txBody>
      </p:sp>
      <p:sp>
        <p:nvSpPr>
          <p:cNvPr id="20"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21" name="Pentagone 20"/>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8598268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ContentText+Fram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0000"/>
            <a:ext cx="4573360" cy="369332"/>
          </a:xfrm>
        </p:spPr>
        <p:txBody>
          <a:bodyPr lIns="0"/>
          <a:lstStyle>
            <a:lvl1pPr>
              <a:defRPr sz="2400"/>
            </a:lvl1p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169332"/>
            <a:ext cx="4573360" cy="2139950"/>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quarter" idx="17"/>
          </p:nvPr>
        </p:nvSpPr>
        <p:spPr>
          <a:xfrm>
            <a:off x="5544000" y="1800000"/>
            <a:ext cx="2880000" cy="2157102"/>
          </a:xfrm>
          <a:ln w="31750">
            <a:solidFill>
              <a:srgbClr val="878375"/>
            </a:solidFill>
          </a:ln>
        </p:spPr>
        <p:txBody>
          <a:bodyPr lIns="108000" tIns="108000" rIns="10800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 </a:t>
            </a:r>
            <a:r>
              <a:rPr lang="fr-FR" dirty="0" err="1" smtClean="0"/>
              <a:t>June</a:t>
            </a:r>
            <a:r>
              <a:rPr lang="fr-FR" dirty="0" smtClean="0"/>
              <a:t> 2017</a:t>
            </a:r>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19493984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ContentText+imag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0000"/>
            <a:ext cx="4573360" cy="369332"/>
          </a:xfrm>
        </p:spPr>
        <p:txBody>
          <a:bodyPr lIns="0"/>
          <a:lstStyle>
            <a:lvl1pPr>
              <a:defRPr sz="2400"/>
            </a:lvl1p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169332"/>
            <a:ext cx="4573360" cy="2139950"/>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 </a:t>
            </a:r>
            <a:r>
              <a:rPr lang="fr-FR" dirty="0" err="1" smtClean="0"/>
              <a:t>June</a:t>
            </a:r>
            <a:r>
              <a:rPr lang="fr-FR" dirty="0" smtClean="0"/>
              <a:t> 2017</a:t>
            </a:r>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5" name="Espace réservé pour une image  4"/>
          <p:cNvSpPr>
            <a:spLocks noGrp="1"/>
          </p:cNvSpPr>
          <p:nvPr>
            <p:ph type="pic" sz="quarter" idx="14"/>
          </p:nvPr>
        </p:nvSpPr>
        <p:spPr>
          <a:xfrm>
            <a:off x="5597525" y="1800000"/>
            <a:ext cx="3546475" cy="4164293"/>
          </a:xfrm>
        </p:spPr>
        <p:txBody>
          <a:bodyPr/>
          <a:lstStyle/>
          <a:p>
            <a:r>
              <a:rPr lang="fr-FR" dirty="0" smtClean="0"/>
              <a:t>Cliquez sur l'icône pour ajouter une image</a:t>
            </a:r>
            <a:endParaRPr lang="fr-FR" dirty="0"/>
          </a:p>
        </p:txBody>
      </p:sp>
    </p:spTree>
    <p:extLst>
      <p:ext uri="{BB962C8B-B14F-4D97-AF65-F5344CB8AC3E}">
        <p14:creationId xmlns:p14="http://schemas.microsoft.com/office/powerpoint/2010/main" val="2370543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14616" y="2548469"/>
            <a:ext cx="6900734" cy="492443"/>
          </a:xfrm>
          <a:prstGeom prst="rect">
            <a:avLst/>
          </a:prstGeom>
        </p:spPr>
        <p:txBody>
          <a:bodyPr vert="horz" wrap="square" lIns="288000" tIns="0" rIns="0" bIns="0" rtlCol="0" anchor="b" anchorCtr="0">
            <a:spAutoFit/>
          </a:bodyPr>
          <a:lstStyle/>
          <a:p>
            <a:r>
              <a:rPr lang="fr-FR" dirty="0" smtClean="0"/>
              <a:t>Cliquez et modifiez le titre</a:t>
            </a:r>
            <a:endParaRPr lang="fr-FR" dirty="0"/>
          </a:p>
        </p:txBody>
      </p:sp>
      <p:sp>
        <p:nvSpPr>
          <p:cNvPr id="6" name="Espace réservé du texte 5"/>
          <p:cNvSpPr>
            <a:spLocks noGrp="1"/>
          </p:cNvSpPr>
          <p:nvPr>
            <p:ph type="body" idx="1"/>
          </p:nvPr>
        </p:nvSpPr>
        <p:spPr>
          <a:xfrm>
            <a:off x="1614616" y="3072712"/>
            <a:ext cx="6900734" cy="3030857"/>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1589" y="359263"/>
            <a:ext cx="1733885" cy="685689"/>
          </a:xfrm>
          <a:prstGeom prst="rect">
            <a:avLst/>
          </a:prstGeom>
        </p:spPr>
      </p:pic>
      <p:pic>
        <p:nvPicPr>
          <p:cNvPr id="17" name="Imag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62955" y="-2676"/>
            <a:ext cx="3905071" cy="1278023"/>
          </a:xfrm>
          <a:prstGeom prst="rect">
            <a:avLst/>
          </a:prstGeom>
        </p:spPr>
      </p:pic>
    </p:spTree>
    <p:extLst>
      <p:ext uri="{BB962C8B-B14F-4D97-AF65-F5344CB8AC3E}">
        <p14:creationId xmlns:p14="http://schemas.microsoft.com/office/powerpoint/2010/main" val="2028781991"/>
      </p:ext>
    </p:extLst>
  </p:cSld>
  <p:clrMap bg1="lt1" tx1="dk1" bg2="lt2" tx2="dk2" accent1="accent1" accent2="accent2" accent3="accent3" accent4="accent4" accent5="accent5" accent6="accent6" hlink="hlink" folHlink="folHlink"/>
  <p:sldLayoutIdLst>
    <p:sldLayoutId id="2147483784" r:id="rId1"/>
    <p:sldLayoutId id="2147483783" r:id="rId2"/>
    <p:sldLayoutId id="2147483799" r:id="rId3"/>
    <p:sldLayoutId id="2147483800" r:id="rId4"/>
    <p:sldLayoutId id="2147483785" r:id="rId5"/>
    <p:sldLayoutId id="2147483801" r:id="rId6"/>
    <p:sldLayoutId id="2147483787" r:id="rId7"/>
    <p:sldLayoutId id="2147483786" r:id="rId8"/>
    <p:sldLayoutId id="2147483802" r:id="rId9"/>
    <p:sldLayoutId id="2147483803" r:id="rId10"/>
    <p:sldLayoutId id="2147483804" r:id="rId11"/>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3200" b="1" kern="1200">
          <a:solidFill>
            <a:srgbClr val="F08B27"/>
          </a:solidFill>
          <a:latin typeface="Century Gothic" charset="0"/>
          <a:ea typeface="Century Gothic" charset="0"/>
          <a:cs typeface="Century Gothic" charset="0"/>
        </a:defRPr>
      </a:lvl1pPr>
      <a:lvl2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2pPr>
      <a:lvl3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3pPr>
      <a:lvl4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4pPr>
      <a:lvl5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5pPr>
      <a:lvl6pPr marL="457200" algn="ctr" defTabSz="457200" rtl="0" eaLnBrk="1" fontAlgn="base" hangingPunct="1">
        <a:spcBef>
          <a:spcPct val="0"/>
        </a:spcBef>
        <a:spcAft>
          <a:spcPct val="0"/>
        </a:spcAft>
        <a:defRPr sz="9600">
          <a:solidFill>
            <a:srgbClr val="FFFFFF"/>
          </a:solidFill>
          <a:latin typeface="DIN-LightAlternate" charset="0"/>
          <a:ea typeface="ＭＳ Ｐゴシック" charset="0"/>
        </a:defRPr>
      </a:lvl6pPr>
      <a:lvl7pPr marL="914400" algn="ctr" defTabSz="457200" rtl="0" eaLnBrk="1" fontAlgn="base" hangingPunct="1">
        <a:spcBef>
          <a:spcPct val="0"/>
        </a:spcBef>
        <a:spcAft>
          <a:spcPct val="0"/>
        </a:spcAft>
        <a:defRPr sz="9600">
          <a:solidFill>
            <a:srgbClr val="FFFFFF"/>
          </a:solidFill>
          <a:latin typeface="DIN-LightAlternate" charset="0"/>
          <a:ea typeface="ＭＳ Ｐゴシック" charset="0"/>
        </a:defRPr>
      </a:lvl7pPr>
      <a:lvl8pPr marL="1371600" algn="ctr" defTabSz="457200" rtl="0" eaLnBrk="1" fontAlgn="base" hangingPunct="1">
        <a:spcBef>
          <a:spcPct val="0"/>
        </a:spcBef>
        <a:spcAft>
          <a:spcPct val="0"/>
        </a:spcAft>
        <a:defRPr sz="9600">
          <a:solidFill>
            <a:srgbClr val="FFFFFF"/>
          </a:solidFill>
          <a:latin typeface="DIN-LightAlternate" charset="0"/>
          <a:ea typeface="ＭＳ Ｐゴシック" charset="0"/>
        </a:defRPr>
      </a:lvl8pPr>
      <a:lvl9pPr marL="1828800" algn="ctr" defTabSz="457200" rtl="0" eaLnBrk="1" fontAlgn="base" hangingPunct="1">
        <a:spcBef>
          <a:spcPct val="0"/>
        </a:spcBef>
        <a:spcAft>
          <a:spcPct val="0"/>
        </a:spcAft>
        <a:defRPr sz="9600">
          <a:solidFill>
            <a:srgbClr val="FFFFFF"/>
          </a:solidFill>
          <a:latin typeface="DIN-LightAlternate" charset="0"/>
          <a:ea typeface="ＭＳ Ｐゴシック" charset="0"/>
        </a:defRPr>
      </a:lvl9pPr>
    </p:titleStyle>
    <p:bodyStyle>
      <a:lvl1pPr marL="271463" indent="-263525" algn="l" defTabSz="457200" rtl="0" eaLnBrk="1" fontAlgn="base" hangingPunct="1">
        <a:spcBef>
          <a:spcPct val="20000"/>
        </a:spcBef>
        <a:spcAft>
          <a:spcPct val="0"/>
        </a:spcAft>
        <a:buSzPct val="80000"/>
        <a:buFontTx/>
        <a:buBlip>
          <a:blip r:embed="rId15"/>
        </a:buBlip>
        <a:tabLst/>
        <a:defRPr sz="2000" b="1" i="0" kern="1200" baseline="0">
          <a:solidFill>
            <a:srgbClr val="878375"/>
          </a:solidFill>
          <a:latin typeface="Arial" charset="0"/>
          <a:ea typeface="Arial" charset="0"/>
          <a:cs typeface="Arial" charset="0"/>
        </a:defRPr>
      </a:lvl1pPr>
      <a:lvl2pPr marL="7938" indent="0" algn="l" defTabSz="457200" rtl="0" eaLnBrk="1" fontAlgn="base" hangingPunct="1">
        <a:spcBef>
          <a:spcPct val="20000"/>
        </a:spcBef>
        <a:spcAft>
          <a:spcPct val="0"/>
        </a:spcAft>
        <a:buFont typeface="Arial" charset="0"/>
        <a:buNone/>
        <a:tabLst/>
        <a:defRPr sz="2000" b="1" i="0" kern="1200">
          <a:solidFill>
            <a:srgbClr val="878375"/>
          </a:solidFill>
          <a:latin typeface="Arial" charset="0"/>
          <a:ea typeface="Arial" charset="0"/>
          <a:cs typeface="Arial" charset="0"/>
        </a:defRPr>
      </a:lvl2pPr>
      <a:lvl3pPr marL="534988" indent="-223838" algn="l" defTabSz="457200" rtl="0" eaLnBrk="1" fontAlgn="base" hangingPunct="1">
        <a:spcBef>
          <a:spcPct val="20000"/>
        </a:spcBef>
        <a:spcAft>
          <a:spcPct val="0"/>
        </a:spcAft>
        <a:buFont typeface="AppleSymbols" charset="0"/>
        <a:buChar char="⎼"/>
        <a:tabLst/>
        <a:defRPr sz="1600" b="0" i="0" kern="1200">
          <a:solidFill>
            <a:schemeClr val="tx1"/>
          </a:solidFill>
          <a:latin typeface="Arial" charset="0"/>
          <a:ea typeface="Arial" charset="0"/>
          <a:cs typeface="Arial" charset="0"/>
        </a:defRPr>
      </a:lvl3pPr>
      <a:lvl4pPr marL="582612" indent="0" algn="l" defTabSz="457200" rtl="0" eaLnBrk="1" fontAlgn="base" hangingPunct="1">
        <a:spcBef>
          <a:spcPct val="20000"/>
        </a:spcBef>
        <a:spcAft>
          <a:spcPct val="0"/>
        </a:spcAft>
        <a:buClr>
          <a:srgbClr val="F08B27"/>
        </a:buClr>
        <a:buFont typeface="Helvetica" charset="0"/>
        <a:buNone/>
        <a:tabLst/>
        <a:defRPr sz="1200" b="1" i="0" kern="1200">
          <a:solidFill>
            <a:schemeClr val="tx1"/>
          </a:solidFill>
          <a:latin typeface="Arial" charset="0"/>
          <a:ea typeface="Arial" charset="0"/>
          <a:cs typeface="Arial" charset="0"/>
        </a:defRPr>
      </a:lvl4pPr>
      <a:lvl5pPr marL="717550" indent="-134938" algn="l" defTabSz="457200" rtl="0" eaLnBrk="1" fontAlgn="base" hangingPunct="1">
        <a:spcBef>
          <a:spcPct val="20000"/>
        </a:spcBef>
        <a:spcAft>
          <a:spcPct val="0"/>
        </a:spcAft>
        <a:buClr>
          <a:srgbClr val="96BD0D"/>
        </a:buClr>
        <a:buFont typeface="Helvetica" charset="0"/>
        <a:buChar char="●"/>
        <a:tabLst/>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0102" y="3466032"/>
            <a:ext cx="4189228" cy="1785104"/>
          </a:xfrm>
        </p:spPr>
        <p:txBody>
          <a:bodyPr/>
          <a:lstStyle/>
          <a:p>
            <a:pPr algn="ctr"/>
            <a:r>
              <a:rPr lang="en-GB" dirty="0" smtClean="0"/>
              <a:t>capitalisation </a:t>
            </a:r>
            <a:r>
              <a:rPr lang="en-GB" dirty="0" smtClean="0"/>
              <a:t/>
            </a:r>
            <a:br>
              <a:rPr lang="en-GB" dirty="0" smtClean="0"/>
            </a:br>
            <a:r>
              <a:rPr lang="en-GB" dirty="0" smtClean="0"/>
              <a:t>strategy</a:t>
            </a:r>
            <a:r>
              <a:rPr lang="en-GB" dirty="0" smtClean="0"/>
              <a:t/>
            </a:r>
            <a:br>
              <a:rPr lang="en-GB" dirty="0" smtClean="0"/>
            </a:br>
            <a:r>
              <a:rPr lang="en-GB" b="0" dirty="0" smtClean="0"/>
              <a:t/>
            </a:r>
            <a:br>
              <a:rPr lang="en-GB" b="0" dirty="0" smtClean="0"/>
            </a:br>
            <a:r>
              <a:rPr lang="en-GB" b="0" dirty="0" smtClean="0"/>
              <a:t>Rome, 7-8 June 2017</a:t>
            </a:r>
            <a:br>
              <a:rPr lang="en-GB" b="0" dirty="0" smtClean="0"/>
            </a:br>
            <a:endParaRPr lang="en-GB" sz="2000" b="0" dirty="0"/>
          </a:p>
        </p:txBody>
      </p:sp>
    </p:spTree>
    <p:extLst>
      <p:ext uri="{BB962C8B-B14F-4D97-AF65-F5344CB8AC3E}">
        <p14:creationId xmlns:p14="http://schemas.microsoft.com/office/powerpoint/2010/main" val="1850448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004" y="1404215"/>
            <a:ext cx="7704000" cy="492443"/>
          </a:xfrm>
        </p:spPr>
        <p:txBody>
          <a:bodyPr/>
          <a:lstStyle/>
          <a:p>
            <a:r>
              <a:rPr lang="fr-FR" dirty="0" smtClean="0"/>
              <a:t>The </a:t>
            </a:r>
            <a:r>
              <a:rPr lang="fr-FR" dirty="0" smtClean="0"/>
              <a:t>situation </a:t>
            </a:r>
            <a:r>
              <a:rPr lang="fr-FR" dirty="0" err="1" smtClean="0"/>
              <a:t>until</a:t>
            </a:r>
            <a:r>
              <a:rPr lang="fr-FR" dirty="0" smtClean="0"/>
              <a:t> </a:t>
            </a:r>
            <a:r>
              <a:rPr lang="fr-FR" dirty="0" err="1" smtClean="0"/>
              <a:t>now</a:t>
            </a:r>
            <a:endParaRPr lang="fr-FR" dirty="0"/>
          </a:p>
        </p:txBody>
      </p:sp>
      <p:sp>
        <p:nvSpPr>
          <p:cNvPr id="3" name="Espace réservé du texte 2"/>
          <p:cNvSpPr>
            <a:spLocks noGrp="1"/>
          </p:cNvSpPr>
          <p:nvPr>
            <p:ph type="body" sz="quarter" idx="13"/>
          </p:nvPr>
        </p:nvSpPr>
        <p:spPr>
          <a:xfrm>
            <a:off x="720000" y="1964516"/>
            <a:ext cx="7699327" cy="3972260"/>
          </a:xfrm>
        </p:spPr>
        <p:txBody>
          <a:bodyPr>
            <a:normAutofit lnSpcReduction="10000"/>
          </a:bodyPr>
          <a:lstStyle/>
          <a:p>
            <a:r>
              <a:rPr lang="fr-FR" dirty="0" smtClean="0"/>
              <a:t>High </a:t>
            </a:r>
            <a:r>
              <a:rPr lang="fr-FR" dirty="0" err="1" smtClean="0"/>
              <a:t>quality</a:t>
            </a:r>
            <a:r>
              <a:rPr lang="fr-FR" dirty="0" smtClean="0"/>
              <a:t> production </a:t>
            </a:r>
            <a:r>
              <a:rPr lang="fr-FR" dirty="0" err="1" smtClean="0"/>
              <a:t>under</a:t>
            </a:r>
            <a:r>
              <a:rPr lang="fr-FR" dirty="0" smtClean="0"/>
              <a:t> URBACT II capitalisation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BUT: </a:t>
            </a:r>
            <a:r>
              <a:rPr lang="fr-FR" dirty="0" err="1" smtClean="0"/>
              <a:t>many</a:t>
            </a:r>
            <a:r>
              <a:rPr lang="fr-FR" dirty="0" smtClean="0"/>
              <a:t> </a:t>
            </a:r>
            <a:r>
              <a:rPr lang="fr-FR" dirty="0" err="1" smtClean="0"/>
              <a:t>didn’t</a:t>
            </a:r>
            <a:r>
              <a:rPr lang="fr-FR" dirty="0" smtClean="0"/>
              <a:t> know </a:t>
            </a:r>
            <a:r>
              <a:rPr lang="fr-FR" dirty="0" err="1" smtClean="0"/>
              <a:t>they</a:t>
            </a:r>
            <a:r>
              <a:rPr lang="fr-FR" dirty="0" smtClean="0"/>
              <a:t> </a:t>
            </a:r>
            <a:r>
              <a:rPr lang="fr-FR" dirty="0" err="1" smtClean="0"/>
              <a:t>existed</a:t>
            </a:r>
            <a:endParaRPr lang="fr-FR" dirty="0" smtClean="0"/>
          </a:p>
          <a:p>
            <a:r>
              <a:rPr lang="fr-FR" dirty="0" smtClean="0"/>
              <a:t>Format not </a:t>
            </a:r>
            <a:r>
              <a:rPr lang="fr-FR" dirty="0" err="1" smtClean="0"/>
              <a:t>easy</a:t>
            </a:r>
            <a:r>
              <a:rPr lang="fr-FR" dirty="0" smtClean="0"/>
              <a:t> to </a:t>
            </a:r>
            <a:r>
              <a:rPr lang="fr-FR" dirty="0" err="1" smtClean="0"/>
              <a:t>react</a:t>
            </a:r>
            <a:r>
              <a:rPr lang="fr-FR" dirty="0" smtClean="0"/>
              <a:t> to </a:t>
            </a:r>
            <a:r>
              <a:rPr lang="fr-FR" dirty="0" err="1" smtClean="0"/>
              <a:t>current</a:t>
            </a:r>
            <a:r>
              <a:rPr lang="fr-FR" dirty="0" smtClean="0"/>
              <a:t> hot </a:t>
            </a:r>
            <a:r>
              <a:rPr lang="fr-FR" dirty="0" err="1" smtClean="0"/>
              <a:t>topics</a:t>
            </a:r>
            <a:endParaRPr lang="fr-FR" dirty="0" smtClean="0"/>
          </a:p>
          <a:p>
            <a:r>
              <a:rPr lang="fr-FR" dirty="0" err="1" smtClean="0"/>
              <a:t>Moving</a:t>
            </a:r>
            <a:r>
              <a:rPr lang="fr-FR" dirty="0" smtClean="0"/>
              <a:t> </a:t>
            </a:r>
            <a:r>
              <a:rPr lang="fr-FR" dirty="0" err="1" smtClean="0"/>
              <a:t>from</a:t>
            </a:r>
            <a:r>
              <a:rPr lang="fr-FR" dirty="0" smtClean="0"/>
              <a:t> ‘publication’ to ‘participation’</a:t>
            </a:r>
            <a:endParaRPr lang="fr-FR" dirty="0"/>
          </a:p>
        </p:txBody>
      </p:sp>
      <p:sp>
        <p:nvSpPr>
          <p:cNvPr id="4" name="Espace réservé du pied de page 3"/>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10</a:t>
            </a:fld>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300471"/>
            <a:ext cx="36195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827" y="2300471"/>
            <a:ext cx="36195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720004" y="2300471"/>
            <a:ext cx="2893325" cy="646331"/>
          </a:xfrm>
          <a:prstGeom prst="rect">
            <a:avLst/>
          </a:prstGeom>
          <a:solidFill>
            <a:schemeClr val="tx2">
              <a:lumMod val="20000"/>
              <a:lumOff val="80000"/>
            </a:schemeClr>
          </a:solidFill>
        </p:spPr>
        <p:txBody>
          <a:bodyPr wrap="square" rtlCol="0">
            <a:spAutoFit/>
          </a:bodyPr>
          <a:lstStyle/>
          <a:p>
            <a:r>
              <a:rPr lang="fr-FR" b="1" dirty="0" smtClean="0">
                <a:solidFill>
                  <a:srgbClr val="C4007B"/>
                </a:solidFill>
              </a:rPr>
              <a:t>2/3 </a:t>
            </a:r>
            <a:r>
              <a:rPr lang="fr-FR" b="1" dirty="0" err="1" smtClean="0">
                <a:solidFill>
                  <a:srgbClr val="C4007B"/>
                </a:solidFill>
              </a:rPr>
              <a:t>who</a:t>
            </a:r>
            <a:r>
              <a:rPr lang="fr-FR" b="1" dirty="0" smtClean="0">
                <a:solidFill>
                  <a:srgbClr val="C4007B"/>
                </a:solidFill>
              </a:rPr>
              <a:t> </a:t>
            </a:r>
            <a:r>
              <a:rPr lang="fr-FR" b="1" dirty="0" err="1" smtClean="0">
                <a:solidFill>
                  <a:srgbClr val="C4007B"/>
                </a:solidFill>
              </a:rPr>
              <a:t>read</a:t>
            </a:r>
            <a:r>
              <a:rPr lang="fr-FR" b="1" dirty="0" smtClean="0">
                <a:solidFill>
                  <a:srgbClr val="C4007B"/>
                </a:solidFill>
              </a:rPr>
              <a:t>, ‘</a:t>
            </a:r>
            <a:r>
              <a:rPr lang="fr-FR" b="1" dirty="0" err="1" smtClean="0">
                <a:solidFill>
                  <a:srgbClr val="C4007B"/>
                </a:solidFill>
              </a:rPr>
              <a:t>used</a:t>
            </a:r>
            <a:r>
              <a:rPr lang="fr-FR" b="1" dirty="0" smtClean="0">
                <a:solidFill>
                  <a:srgbClr val="C4007B"/>
                </a:solidFill>
              </a:rPr>
              <a:t>’ </a:t>
            </a:r>
            <a:r>
              <a:rPr lang="fr-FR" b="1" dirty="0" err="1" smtClean="0">
                <a:solidFill>
                  <a:srgbClr val="C4007B"/>
                </a:solidFill>
              </a:rPr>
              <a:t>knowledge</a:t>
            </a:r>
            <a:endParaRPr lang="fr-FR" b="1" dirty="0">
              <a:solidFill>
                <a:srgbClr val="C4007B"/>
              </a:solidFill>
            </a:endParaRPr>
          </a:p>
        </p:txBody>
      </p:sp>
    </p:spTree>
    <p:extLst>
      <p:ext uri="{BB962C8B-B14F-4D97-AF65-F5344CB8AC3E}">
        <p14:creationId xmlns:p14="http://schemas.microsoft.com/office/powerpoint/2010/main" val="2180113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7"/>
          </p:nvPr>
        </p:nvSpPr>
        <p:spPr/>
        <p:txBody>
          <a:bodyPr>
            <a:normAutofit fontScale="25000" lnSpcReduction="20000"/>
          </a:bodyPr>
          <a:lstStyle/>
          <a:p>
            <a:pPr marL="7938" indent="0" algn="ctr">
              <a:buNone/>
            </a:pPr>
            <a:endParaRPr lang="en-US" sz="2300" b="0" u="sng" dirty="0" smtClean="0">
              <a:solidFill>
                <a:srgbClr val="AF1E75"/>
              </a:solidFill>
              <a:latin typeface="Century Gothic" panose="020B0502020202020204" pitchFamily="34" charset="0"/>
            </a:endParaRPr>
          </a:p>
          <a:p>
            <a:pPr marL="7938" indent="0">
              <a:buNone/>
            </a:pPr>
            <a:r>
              <a:rPr lang="en-US" sz="7200" dirty="0"/>
              <a:t>Methods</a:t>
            </a:r>
          </a:p>
          <a:p>
            <a:pPr lvl="0"/>
            <a:r>
              <a:rPr lang="en-US" sz="7200" b="0" dirty="0" smtClean="0">
                <a:solidFill>
                  <a:srgbClr val="878375"/>
                </a:solidFill>
              </a:rPr>
              <a:t>Expertise </a:t>
            </a:r>
            <a:endParaRPr lang="en-GB" sz="7200" b="0" dirty="0">
              <a:solidFill>
                <a:srgbClr val="878375"/>
              </a:solidFill>
            </a:endParaRPr>
          </a:p>
          <a:p>
            <a:pPr lvl="0"/>
            <a:endParaRPr lang="en-US" sz="7200" b="0" dirty="0" smtClean="0">
              <a:solidFill>
                <a:srgbClr val="878375"/>
              </a:solidFill>
            </a:endParaRPr>
          </a:p>
          <a:p>
            <a:pPr lvl="0"/>
            <a:r>
              <a:rPr lang="en-US" sz="7200" b="0" dirty="0" smtClean="0">
                <a:solidFill>
                  <a:srgbClr val="878375"/>
                </a:solidFill>
              </a:rPr>
              <a:t>Storytelling</a:t>
            </a:r>
            <a:endParaRPr lang="en-US" sz="7200" b="0" dirty="0">
              <a:solidFill>
                <a:srgbClr val="878375"/>
              </a:solidFill>
            </a:endParaRPr>
          </a:p>
          <a:p>
            <a:pPr lvl="0"/>
            <a:endParaRPr lang="en-US" sz="7200" b="0" dirty="0">
              <a:solidFill>
                <a:srgbClr val="878375"/>
              </a:solidFill>
            </a:endParaRPr>
          </a:p>
          <a:p>
            <a:pPr lvl="0"/>
            <a:r>
              <a:rPr lang="en-US" sz="7200" b="0" dirty="0" smtClean="0">
                <a:solidFill>
                  <a:srgbClr val="878375"/>
                </a:solidFill>
              </a:rPr>
              <a:t>Blended </a:t>
            </a:r>
            <a:r>
              <a:rPr lang="en-US" sz="7200" b="0" dirty="0">
                <a:solidFill>
                  <a:srgbClr val="878375"/>
                </a:solidFill>
              </a:rPr>
              <a:t>learning</a:t>
            </a:r>
            <a:endParaRPr lang="en-GB" sz="7200" b="0" dirty="0">
              <a:solidFill>
                <a:srgbClr val="878375"/>
              </a:solidFill>
            </a:endParaRPr>
          </a:p>
          <a:p>
            <a:pPr lvl="0"/>
            <a:endParaRPr lang="en-US" sz="7200" b="0" dirty="0" smtClean="0">
              <a:solidFill>
                <a:srgbClr val="878375"/>
              </a:solidFill>
            </a:endParaRPr>
          </a:p>
          <a:p>
            <a:pPr lvl="0"/>
            <a:r>
              <a:rPr lang="en-US" sz="7200" b="0" dirty="0" smtClean="0">
                <a:solidFill>
                  <a:srgbClr val="878375"/>
                </a:solidFill>
              </a:rPr>
              <a:t>Cooperation </a:t>
            </a:r>
            <a:r>
              <a:rPr lang="en-US" sz="7200" b="0" dirty="0">
                <a:solidFill>
                  <a:srgbClr val="878375"/>
                </a:solidFill>
              </a:rPr>
              <a:t>with other </a:t>
            </a:r>
            <a:r>
              <a:rPr lang="en-US" sz="7200" b="0" dirty="0" err="1">
                <a:solidFill>
                  <a:srgbClr val="878375"/>
                </a:solidFill>
              </a:rPr>
              <a:t>organisations</a:t>
            </a:r>
            <a:r>
              <a:rPr lang="en-US" sz="7200" b="0" dirty="0">
                <a:solidFill>
                  <a:srgbClr val="878375"/>
                </a:solidFill>
              </a:rPr>
              <a:t> (</a:t>
            </a:r>
            <a:r>
              <a:rPr lang="en-US" sz="7200" b="0" dirty="0" err="1">
                <a:solidFill>
                  <a:srgbClr val="878375"/>
                </a:solidFill>
              </a:rPr>
              <a:t>programmes</a:t>
            </a:r>
            <a:r>
              <a:rPr lang="en-US" sz="7200" b="0" dirty="0">
                <a:solidFill>
                  <a:srgbClr val="878375"/>
                </a:solidFill>
              </a:rPr>
              <a:t>, networks, etc.) operating in the area of sustainable urban development</a:t>
            </a:r>
          </a:p>
          <a:p>
            <a:pPr marL="7938" indent="0">
              <a:buNone/>
            </a:pPr>
            <a:r>
              <a:rPr lang="en-US" sz="7200" b="0" dirty="0"/>
              <a:t> </a:t>
            </a:r>
            <a:endParaRPr lang="en-GB" sz="7200" b="0" dirty="0"/>
          </a:p>
        </p:txBody>
      </p:sp>
      <p:sp>
        <p:nvSpPr>
          <p:cNvPr id="2" name="Espace réservé du texte 1"/>
          <p:cNvSpPr>
            <a:spLocks noGrp="1"/>
          </p:cNvSpPr>
          <p:nvPr>
            <p:ph type="body" sz="quarter" idx="18"/>
          </p:nvPr>
        </p:nvSpPr>
        <p:spPr>
          <a:xfrm>
            <a:off x="3402000" y="1799999"/>
            <a:ext cx="2340000" cy="3931640"/>
          </a:xfrm>
        </p:spPr>
        <p:txBody>
          <a:bodyPr/>
          <a:lstStyle/>
          <a:p>
            <a:r>
              <a:rPr lang="fr-FR" dirty="0" err="1" smtClean="0"/>
              <a:t>Channels</a:t>
            </a:r>
            <a:endParaRPr lang="fr-FR" dirty="0" smtClean="0"/>
          </a:p>
          <a:p>
            <a:r>
              <a:rPr lang="fr-FR" b="0" dirty="0" smtClean="0">
                <a:solidFill>
                  <a:srgbClr val="878375"/>
                </a:solidFill>
              </a:rPr>
              <a:t>Online/ </a:t>
            </a:r>
            <a:r>
              <a:rPr lang="en-US" b="0" dirty="0" smtClean="0">
                <a:solidFill>
                  <a:srgbClr val="878375"/>
                </a:solidFill>
              </a:rPr>
              <a:t>Website </a:t>
            </a:r>
            <a:r>
              <a:rPr lang="en-US" b="0" dirty="0">
                <a:solidFill>
                  <a:srgbClr val="878375"/>
                </a:solidFill>
              </a:rPr>
              <a:t>(tool and channel</a:t>
            </a:r>
            <a:r>
              <a:rPr lang="en-US" b="0" dirty="0" smtClean="0">
                <a:solidFill>
                  <a:srgbClr val="878375"/>
                </a:solidFill>
              </a:rPr>
              <a:t>)</a:t>
            </a:r>
            <a:endParaRPr lang="fr-FR" b="0" dirty="0">
              <a:solidFill>
                <a:srgbClr val="878375"/>
              </a:solidFill>
            </a:endParaRPr>
          </a:p>
          <a:p>
            <a:endParaRPr lang="fr-FR" b="0" dirty="0" smtClean="0">
              <a:solidFill>
                <a:srgbClr val="878375"/>
              </a:solidFill>
            </a:endParaRPr>
          </a:p>
          <a:p>
            <a:r>
              <a:rPr lang="fr-FR" b="0" dirty="0" smtClean="0">
                <a:solidFill>
                  <a:srgbClr val="878375"/>
                </a:solidFill>
              </a:rPr>
              <a:t>Events</a:t>
            </a:r>
          </a:p>
          <a:p>
            <a:endParaRPr lang="fr-FR" b="0" dirty="0">
              <a:solidFill>
                <a:srgbClr val="878375"/>
              </a:solidFill>
            </a:endParaRPr>
          </a:p>
          <a:p>
            <a:r>
              <a:rPr lang="fr-FR" b="0" dirty="0" smtClean="0">
                <a:solidFill>
                  <a:srgbClr val="878375"/>
                </a:solidFill>
              </a:rPr>
              <a:t>Publications</a:t>
            </a:r>
          </a:p>
          <a:p>
            <a:endParaRPr lang="fr-FR" b="0" dirty="0" smtClean="0">
              <a:solidFill>
                <a:srgbClr val="878375"/>
              </a:solidFill>
            </a:endParaRPr>
          </a:p>
          <a:p>
            <a:r>
              <a:rPr lang="en-US" b="0" dirty="0">
                <a:solidFill>
                  <a:srgbClr val="878375"/>
                </a:solidFill>
              </a:rPr>
              <a:t>National URBACT </a:t>
            </a:r>
            <a:r>
              <a:rPr lang="en-US" b="0" dirty="0" smtClean="0">
                <a:solidFill>
                  <a:srgbClr val="878375"/>
                </a:solidFill>
              </a:rPr>
              <a:t>Points</a:t>
            </a:r>
          </a:p>
          <a:p>
            <a:endParaRPr lang="fr-FR" b="0" dirty="0">
              <a:solidFill>
                <a:srgbClr val="878375"/>
              </a:solidFill>
            </a:endParaRPr>
          </a:p>
          <a:p>
            <a:r>
              <a:rPr lang="fr-FR" b="0" dirty="0" smtClean="0">
                <a:solidFill>
                  <a:srgbClr val="878375"/>
                </a:solidFill>
              </a:rPr>
              <a:t>Media</a:t>
            </a:r>
            <a:endParaRPr lang="fr-FR" b="0" dirty="0">
              <a:solidFill>
                <a:srgbClr val="878375"/>
              </a:solidFill>
            </a:endParaRPr>
          </a:p>
        </p:txBody>
      </p:sp>
      <p:sp>
        <p:nvSpPr>
          <p:cNvPr id="3" name="Espace réservé du texte 2"/>
          <p:cNvSpPr>
            <a:spLocks noGrp="1"/>
          </p:cNvSpPr>
          <p:nvPr>
            <p:ph type="body" sz="quarter" idx="19"/>
          </p:nvPr>
        </p:nvSpPr>
        <p:spPr>
          <a:xfrm>
            <a:off x="6083999" y="1800000"/>
            <a:ext cx="2582205" cy="4374838"/>
          </a:xfrm>
        </p:spPr>
        <p:txBody>
          <a:bodyPr/>
          <a:lstStyle/>
          <a:p>
            <a:r>
              <a:rPr lang="fr-FR" dirty="0" smtClean="0"/>
              <a:t>Tools</a:t>
            </a:r>
          </a:p>
          <a:p>
            <a:pPr lvl="0"/>
            <a:r>
              <a:rPr lang="fr-FR" b="0" dirty="0" smtClean="0">
                <a:solidFill>
                  <a:srgbClr val="878375"/>
                </a:solidFill>
              </a:rPr>
              <a:t>Library, articles, </a:t>
            </a:r>
            <a:r>
              <a:rPr lang="en-US" b="0" dirty="0">
                <a:solidFill>
                  <a:srgbClr val="878375"/>
                </a:solidFill>
              </a:rPr>
              <a:t>video, podcast, </a:t>
            </a:r>
            <a:r>
              <a:rPr lang="en-US" b="0" dirty="0" smtClean="0">
                <a:solidFill>
                  <a:srgbClr val="878375"/>
                </a:solidFill>
              </a:rPr>
              <a:t>animation, social media</a:t>
            </a:r>
            <a:endParaRPr lang="fr-FR" b="0" dirty="0" smtClean="0">
              <a:solidFill>
                <a:srgbClr val="878375"/>
              </a:solidFill>
            </a:endParaRPr>
          </a:p>
          <a:p>
            <a:pPr lvl="0"/>
            <a:r>
              <a:rPr lang="fr-FR" b="0" dirty="0" err="1" smtClean="0">
                <a:solidFill>
                  <a:srgbClr val="878375"/>
                </a:solidFill>
              </a:rPr>
              <a:t>Conferences</a:t>
            </a:r>
            <a:r>
              <a:rPr lang="fr-FR" b="0" dirty="0" smtClean="0">
                <a:solidFill>
                  <a:srgbClr val="878375"/>
                </a:solidFill>
              </a:rPr>
              <a:t>, </a:t>
            </a:r>
            <a:r>
              <a:rPr lang="fr-FR" b="0" dirty="0" err="1" smtClean="0">
                <a:solidFill>
                  <a:srgbClr val="878375"/>
                </a:solidFill>
              </a:rPr>
              <a:t>seminars</a:t>
            </a:r>
            <a:r>
              <a:rPr lang="fr-FR" b="0" dirty="0" smtClean="0">
                <a:solidFill>
                  <a:srgbClr val="878375"/>
                </a:solidFill>
              </a:rPr>
              <a:t>, </a:t>
            </a:r>
            <a:r>
              <a:rPr lang="fr-FR" b="0" dirty="0" err="1" smtClean="0">
                <a:solidFill>
                  <a:srgbClr val="878375"/>
                </a:solidFill>
              </a:rPr>
              <a:t>policy</a:t>
            </a:r>
            <a:r>
              <a:rPr lang="fr-FR" b="0" dirty="0" smtClean="0">
                <a:solidFill>
                  <a:srgbClr val="878375"/>
                </a:solidFill>
              </a:rPr>
              <a:t> </a:t>
            </a:r>
            <a:r>
              <a:rPr lang="fr-FR" b="0" dirty="0" err="1">
                <a:solidFill>
                  <a:srgbClr val="878375"/>
                </a:solidFill>
              </a:rPr>
              <a:t>labs</a:t>
            </a:r>
            <a:r>
              <a:rPr lang="fr-FR" b="0" dirty="0">
                <a:solidFill>
                  <a:srgbClr val="878375"/>
                </a:solidFill>
              </a:rPr>
              <a:t>, </a:t>
            </a:r>
            <a:r>
              <a:rPr lang="fr-FR" b="0" dirty="0" err="1">
                <a:solidFill>
                  <a:srgbClr val="878375"/>
                </a:solidFill>
              </a:rPr>
              <a:t>hackathons</a:t>
            </a:r>
            <a:endParaRPr lang="en-GB" b="0" dirty="0">
              <a:solidFill>
                <a:srgbClr val="878375"/>
              </a:solidFill>
            </a:endParaRPr>
          </a:p>
          <a:p>
            <a:pPr lvl="0"/>
            <a:r>
              <a:rPr lang="en-US" b="0" dirty="0" smtClean="0">
                <a:solidFill>
                  <a:srgbClr val="878375"/>
                </a:solidFill>
              </a:rPr>
              <a:t>Newsletters, studies </a:t>
            </a:r>
            <a:r>
              <a:rPr lang="en-US" b="0" dirty="0">
                <a:solidFill>
                  <a:srgbClr val="878375"/>
                </a:solidFill>
              </a:rPr>
              <a:t>policy briefs, case </a:t>
            </a:r>
            <a:r>
              <a:rPr lang="en-US" b="0" dirty="0" smtClean="0">
                <a:solidFill>
                  <a:srgbClr val="878375"/>
                </a:solidFill>
              </a:rPr>
              <a:t>studies…</a:t>
            </a:r>
          </a:p>
          <a:p>
            <a:pPr lvl="0"/>
            <a:r>
              <a:rPr lang="en-US" b="0" dirty="0" smtClean="0">
                <a:solidFill>
                  <a:srgbClr val="878375"/>
                </a:solidFill>
              </a:rPr>
              <a:t>National roll-out</a:t>
            </a:r>
          </a:p>
          <a:p>
            <a:pPr lvl="0"/>
            <a:endParaRPr lang="en-US" b="0" dirty="0" smtClean="0">
              <a:solidFill>
                <a:srgbClr val="878375"/>
              </a:solidFill>
            </a:endParaRPr>
          </a:p>
          <a:p>
            <a:pPr lvl="0"/>
            <a:r>
              <a:rPr lang="en-US" b="0" dirty="0" smtClean="0">
                <a:solidFill>
                  <a:srgbClr val="878375"/>
                </a:solidFill>
              </a:rPr>
              <a:t>Press releases, press conferences</a:t>
            </a:r>
            <a:endParaRPr lang="en-GB" b="0" dirty="0">
              <a:solidFill>
                <a:srgbClr val="878375"/>
              </a:solidFill>
            </a:endParaRPr>
          </a:p>
          <a:p>
            <a:endParaRPr lang="fr-FR" dirty="0">
              <a:solidFill>
                <a:srgbClr val="878375"/>
              </a:solidFill>
            </a:endParaRPr>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11</a:t>
            </a:fld>
            <a:endParaRPr lang="fr-FR" dirty="0"/>
          </a:p>
        </p:txBody>
      </p:sp>
      <p:sp>
        <p:nvSpPr>
          <p:cNvPr id="4" name="Espace réservé du pied de page 3"/>
          <p:cNvSpPr>
            <a:spLocks noGrp="1"/>
          </p:cNvSpPr>
          <p:nvPr>
            <p:ph type="ftr" sz="quarter" idx="3"/>
          </p:nvPr>
        </p:nvSpPr>
        <p:spPr/>
        <p:txBody>
          <a:bodyPr/>
          <a:lstStyle/>
          <a:p>
            <a:endParaRPr lang="fr-FR" b="0" dirty="0"/>
          </a:p>
        </p:txBody>
      </p:sp>
      <p:sp>
        <p:nvSpPr>
          <p:cNvPr id="7" name="Titre 6"/>
          <p:cNvSpPr>
            <a:spLocks noGrp="1"/>
          </p:cNvSpPr>
          <p:nvPr>
            <p:ph type="title" idx="4294967295"/>
          </p:nvPr>
        </p:nvSpPr>
        <p:spPr>
          <a:xfrm>
            <a:off x="0" y="1276350"/>
            <a:ext cx="8924925" cy="369888"/>
          </a:xfrm>
        </p:spPr>
        <p:txBody>
          <a:bodyPr/>
          <a:lstStyle/>
          <a:p>
            <a:pPr algn="ctr"/>
            <a:r>
              <a:rPr lang="en-GB" sz="2400" dirty="0" smtClean="0">
                <a:latin typeface="Century Gothic" panose="020B0502020202020204" pitchFamily="34" charset="0"/>
              </a:rPr>
              <a:t>SOME APPROACHES FOR </a:t>
            </a:r>
            <a:r>
              <a:rPr lang="en-GB" sz="2400" dirty="0">
                <a:latin typeface="Century Gothic" panose="020B0502020202020204" pitchFamily="34" charset="0"/>
              </a:rPr>
              <a:t>CAPITALISATION</a:t>
            </a:r>
          </a:p>
        </p:txBody>
      </p:sp>
      <p:sp>
        <p:nvSpPr>
          <p:cNvPr id="8" name="Rectangle 7"/>
          <p:cNvSpPr/>
          <p:nvPr/>
        </p:nvSpPr>
        <p:spPr>
          <a:xfrm>
            <a:off x="508361" y="5712789"/>
            <a:ext cx="8416564" cy="400110"/>
          </a:xfrm>
          <a:prstGeom prst="rect">
            <a:avLst/>
          </a:prstGeom>
        </p:spPr>
        <p:txBody>
          <a:bodyPr wrap="square">
            <a:spAutoFit/>
          </a:bodyPr>
          <a:lstStyle/>
          <a:p>
            <a:pPr marL="7938" lvl="0" indent="0">
              <a:buNone/>
            </a:pPr>
            <a:r>
              <a:rPr lang="en-US" sz="2000" b="1" dirty="0">
                <a:solidFill>
                  <a:srgbClr val="F08B27"/>
                </a:solidFill>
                <a:latin typeface="Century Gothic" panose="020B0502020202020204" pitchFamily="34" charset="0"/>
                <a:ea typeface="Century Gothic" charset="0"/>
                <a:cs typeface="Century Gothic" charset="0"/>
              </a:rPr>
              <a:t>2017 activities will allow testing of new, different methods and tools</a:t>
            </a:r>
            <a:endParaRPr lang="en-GB" sz="2000" b="1" dirty="0">
              <a:solidFill>
                <a:srgbClr val="F08B27"/>
              </a:solidFill>
              <a:latin typeface="Century Gothic" panose="020B0502020202020204" pitchFamily="34" charset="0"/>
              <a:ea typeface="Century Gothic" charset="0"/>
              <a:cs typeface="Century Gothic" charset="0"/>
            </a:endParaRPr>
          </a:p>
        </p:txBody>
      </p:sp>
    </p:spTree>
    <p:extLst>
      <p:ext uri="{BB962C8B-B14F-4D97-AF65-F5344CB8AC3E}">
        <p14:creationId xmlns:p14="http://schemas.microsoft.com/office/powerpoint/2010/main" val="3885183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12</a:t>
            </a:fld>
            <a:endParaRPr lang="fr-FR" dirty="0"/>
          </a:p>
        </p:txBody>
      </p:sp>
      <p:sp>
        <p:nvSpPr>
          <p:cNvPr id="6" name="Espace réservé du texte 5"/>
          <p:cNvSpPr>
            <a:spLocks noGrp="1"/>
          </p:cNvSpPr>
          <p:nvPr>
            <p:ph type="body" sz="quarter" idx="13"/>
          </p:nvPr>
        </p:nvSpPr>
        <p:spPr>
          <a:xfrm>
            <a:off x="150147" y="1698930"/>
            <a:ext cx="8993853" cy="3914470"/>
          </a:xfrm>
        </p:spPr>
        <p:txBody>
          <a:bodyPr>
            <a:normAutofit/>
          </a:bodyPr>
          <a:lstStyle/>
          <a:p>
            <a:pPr marL="7938" indent="0">
              <a:buNone/>
            </a:pPr>
            <a:endParaRPr lang="en-US" sz="2600" b="0" dirty="0">
              <a:latin typeface="Century Gothic" panose="020B0502020202020204" pitchFamily="34" charset="0"/>
            </a:endParaRPr>
          </a:p>
          <a:p>
            <a:r>
              <a:rPr lang="en-US" sz="2400" b="0" dirty="0">
                <a:latin typeface="Century Gothic" panose="020B0502020202020204" pitchFamily="34" charset="0"/>
              </a:rPr>
              <a:t>2015-2021: €1.45 </a:t>
            </a:r>
            <a:r>
              <a:rPr lang="en-US" sz="2400" b="0" dirty="0" smtClean="0">
                <a:latin typeface="Century Gothic" panose="020B0502020202020204" pitchFamily="34" charset="0"/>
              </a:rPr>
              <a:t>million</a:t>
            </a:r>
          </a:p>
          <a:p>
            <a:pPr marL="798513" lvl="2" indent="-263525">
              <a:buSzPct val="80000"/>
              <a:buBlip>
                <a:blip r:embed="rId3"/>
              </a:buBlip>
            </a:pPr>
            <a:r>
              <a:rPr lang="en-US" sz="2000" b="0" dirty="0">
                <a:latin typeface="Century Gothic" panose="020B0502020202020204" pitchFamily="34" charset="0"/>
              </a:rPr>
              <a:t>Split over </a:t>
            </a:r>
            <a:r>
              <a:rPr lang="en-US" sz="2000" b="0" dirty="0" smtClean="0">
                <a:latin typeface="Century Gothic" panose="020B0502020202020204" pitchFamily="34" charset="0"/>
              </a:rPr>
              <a:t>project-led, </a:t>
            </a:r>
            <a:r>
              <a:rPr lang="en-US" sz="2000" b="0" dirty="0" err="1" smtClean="0">
                <a:latin typeface="Century Gothic" panose="020B0502020202020204" pitchFamily="34" charset="0"/>
              </a:rPr>
              <a:t>programme</a:t>
            </a:r>
            <a:r>
              <a:rPr lang="en-US" sz="2000" b="0" dirty="0" smtClean="0">
                <a:latin typeface="Century Gothic" panose="020B0502020202020204" pitchFamily="34" charset="0"/>
              </a:rPr>
              <a:t>-led </a:t>
            </a:r>
            <a:r>
              <a:rPr lang="en-US" sz="2000" b="0" dirty="0" err="1" smtClean="0">
                <a:latin typeface="Century Gothic" panose="020B0502020202020204" pitchFamily="34" charset="0"/>
              </a:rPr>
              <a:t>capitalisation</a:t>
            </a:r>
            <a:r>
              <a:rPr lang="en-US" sz="2000" b="0" dirty="0" smtClean="0">
                <a:latin typeface="Century Gothic" panose="020B0502020202020204" pitchFamily="34" charset="0"/>
              </a:rPr>
              <a:t> and support</a:t>
            </a:r>
            <a:endParaRPr lang="en-US" sz="2000" b="0" dirty="0">
              <a:latin typeface="Century Gothic" panose="020B0502020202020204" pitchFamily="34" charset="0"/>
            </a:endParaRPr>
          </a:p>
          <a:p>
            <a:r>
              <a:rPr lang="en-US" sz="2400" b="0" dirty="0" smtClean="0">
                <a:latin typeface="Century Gothic" panose="020B0502020202020204" pitchFamily="34" charset="0"/>
              </a:rPr>
              <a:t>2015-2021: 6 </a:t>
            </a:r>
            <a:r>
              <a:rPr lang="en-US" sz="2400" b="0" dirty="0" err="1" smtClean="0">
                <a:latin typeface="Century Gothic" panose="020B0502020202020204" pitchFamily="34" charset="0"/>
              </a:rPr>
              <a:t>Programme</a:t>
            </a:r>
            <a:r>
              <a:rPr lang="en-US" sz="2400" b="0" dirty="0" smtClean="0">
                <a:latin typeface="Century Gothic" panose="020B0502020202020204" pitchFamily="34" charset="0"/>
              </a:rPr>
              <a:t> experts</a:t>
            </a:r>
          </a:p>
          <a:p>
            <a:pPr marL="7938" indent="0">
              <a:buNone/>
            </a:pPr>
            <a:endParaRPr lang="en-US" sz="2400" b="0" dirty="0" smtClean="0">
              <a:latin typeface="Century Gothic" panose="020B0502020202020204" pitchFamily="34" charset="0"/>
            </a:endParaRPr>
          </a:p>
          <a:p>
            <a:r>
              <a:rPr lang="en-US" sz="2400" b="0" dirty="0" smtClean="0">
                <a:latin typeface="Century Gothic" panose="020B0502020202020204" pitchFamily="34" charset="0"/>
              </a:rPr>
              <a:t>2017: </a:t>
            </a:r>
            <a:r>
              <a:rPr lang="en-US" sz="2400" b="0" dirty="0" err="1" smtClean="0">
                <a:latin typeface="Century Gothic" panose="020B0502020202020204" pitchFamily="34" charset="0"/>
              </a:rPr>
              <a:t>Capitalsation</a:t>
            </a:r>
            <a:r>
              <a:rPr lang="en-US" sz="2400" b="0" dirty="0" smtClean="0">
                <a:latin typeface="Century Gothic" panose="020B0502020202020204" pitchFamily="34" charset="0"/>
              </a:rPr>
              <a:t> Head of Unit, Communication &amp; </a:t>
            </a:r>
            <a:r>
              <a:rPr lang="en-US" sz="2400" b="0" dirty="0" err="1" smtClean="0">
                <a:latin typeface="Century Gothic" panose="020B0502020202020204" pitchFamily="34" charset="0"/>
              </a:rPr>
              <a:t>Capitalisation</a:t>
            </a:r>
            <a:r>
              <a:rPr lang="en-US" sz="2400" b="0" dirty="0" smtClean="0">
                <a:latin typeface="Century Gothic" panose="020B0502020202020204" pitchFamily="34" charset="0"/>
              </a:rPr>
              <a:t> Officer, Head of Secretariat</a:t>
            </a:r>
            <a:endParaRPr lang="en-US" sz="2400" b="0" dirty="0">
              <a:latin typeface="Century Gothic" panose="020B0502020202020204" pitchFamily="34" charset="0"/>
            </a:endParaRPr>
          </a:p>
          <a:p>
            <a:pPr lvl="1"/>
            <a:endParaRPr lang="en-US" sz="2600" b="0" dirty="0" smtClean="0">
              <a:latin typeface="Century Gothic" panose="020B0502020202020204" pitchFamily="34" charset="0"/>
            </a:endParaRPr>
          </a:p>
          <a:p>
            <a:pPr marL="7938" lvl="0" indent="0">
              <a:buNone/>
            </a:pPr>
            <a:endParaRPr lang="en-US" sz="2600" b="0" dirty="0" smtClean="0">
              <a:latin typeface="Century Gothic" panose="020B0502020202020204" pitchFamily="34" charset="0"/>
            </a:endParaRPr>
          </a:p>
        </p:txBody>
      </p:sp>
      <p:sp>
        <p:nvSpPr>
          <p:cNvPr id="7" name="Titre 6"/>
          <p:cNvSpPr>
            <a:spLocks noGrp="1"/>
          </p:cNvSpPr>
          <p:nvPr>
            <p:ph type="title"/>
          </p:nvPr>
        </p:nvSpPr>
        <p:spPr>
          <a:xfrm>
            <a:off x="0" y="1058158"/>
            <a:ext cx="8924266" cy="430887"/>
          </a:xfrm>
        </p:spPr>
        <p:txBody>
          <a:bodyPr/>
          <a:lstStyle/>
          <a:p>
            <a:pPr algn="ctr"/>
            <a:r>
              <a:rPr lang="en-GB" sz="2800" dirty="0" smtClean="0">
                <a:latin typeface="Century Gothic" panose="020B0502020202020204" pitchFamily="34" charset="0"/>
              </a:rPr>
              <a:t>Resources</a:t>
            </a:r>
            <a:endParaRPr lang="en-GB" sz="2800" dirty="0">
              <a:latin typeface="Century Gothic" panose="020B0502020202020204" pitchFamily="34" charset="0"/>
            </a:endParaRPr>
          </a:p>
        </p:txBody>
      </p:sp>
    </p:spTree>
    <p:extLst>
      <p:ext uri="{BB962C8B-B14F-4D97-AF65-F5344CB8AC3E}">
        <p14:creationId xmlns:p14="http://schemas.microsoft.com/office/powerpoint/2010/main" val="516617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EU </a:t>
            </a:r>
            <a:r>
              <a:rPr lang="fr-FR" dirty="0" err="1" smtClean="0"/>
              <a:t>Urban</a:t>
            </a:r>
            <a:r>
              <a:rPr lang="fr-FR" dirty="0" smtClean="0"/>
              <a:t> Agenda</a:t>
            </a:r>
            <a:endParaRPr lang="fr-FR" dirty="0"/>
          </a:p>
        </p:txBody>
      </p:sp>
      <p:sp>
        <p:nvSpPr>
          <p:cNvPr id="3" name="Espace réservé du numéro de diapositive 2"/>
          <p:cNvSpPr>
            <a:spLocks noGrp="1"/>
          </p:cNvSpPr>
          <p:nvPr>
            <p:ph type="sldNum" sz="quarter" idx="4"/>
          </p:nvPr>
        </p:nvSpPr>
        <p:spPr/>
        <p:txBody>
          <a:bodyPr/>
          <a:lstStyle/>
          <a:p>
            <a:fld id="{9D7EC0D4-C4D4-784B-B144-181491B88AD4}" type="slidenum">
              <a:rPr lang="fr-FR" smtClean="0"/>
              <a:pPr/>
              <a:t>13</a:t>
            </a:fld>
            <a:endParaRPr lang="fr-FR" dirty="0"/>
          </a:p>
        </p:txBody>
      </p:sp>
      <p:sp>
        <p:nvSpPr>
          <p:cNvPr id="4" name="Espace réservé du texte 3"/>
          <p:cNvSpPr>
            <a:spLocks noGrp="1"/>
          </p:cNvSpPr>
          <p:nvPr>
            <p:ph type="body" sz="quarter" idx="10"/>
          </p:nvPr>
        </p:nvSpPr>
        <p:spPr/>
        <p:txBody>
          <a:bodyPr/>
          <a:lstStyle/>
          <a:p>
            <a:r>
              <a:rPr lang="fr-FR" dirty="0" smtClean="0"/>
              <a:t>Update</a:t>
            </a:r>
            <a:endParaRPr lang="fr-FR" dirty="0"/>
          </a:p>
        </p:txBody>
      </p:sp>
      <p:sp>
        <p:nvSpPr>
          <p:cNvPr id="5" name="Espace réservé du texte 4"/>
          <p:cNvSpPr>
            <a:spLocks noGrp="1"/>
          </p:cNvSpPr>
          <p:nvPr>
            <p:ph type="body" sz="quarter" idx="11"/>
          </p:nvPr>
        </p:nvSpPr>
        <p:spPr/>
        <p:txBody>
          <a:bodyPr/>
          <a:lstStyle/>
          <a:p>
            <a:endParaRPr lang="fr-FR"/>
          </a:p>
        </p:txBody>
      </p:sp>
      <p:sp>
        <p:nvSpPr>
          <p:cNvPr id="6" name="Espace réservé du pied de page 5"/>
          <p:cNvSpPr>
            <a:spLocks noGrp="1"/>
          </p:cNvSpPr>
          <p:nvPr>
            <p:ph type="ftr" sz="quarter" idx="3"/>
          </p:nvPr>
        </p:nvSpPr>
        <p:spPr/>
        <p:txBody>
          <a:bodyPr/>
          <a:lstStyle/>
          <a:p>
            <a:endParaRPr lang="fr-FR" dirty="0"/>
          </a:p>
        </p:txBody>
      </p:sp>
    </p:spTree>
    <p:extLst>
      <p:ext uri="{BB962C8B-B14F-4D97-AF65-F5344CB8AC3E}">
        <p14:creationId xmlns:p14="http://schemas.microsoft.com/office/powerpoint/2010/main" val="3256842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texte 7"/>
          <p:cNvSpPr>
            <a:spLocks noGrp="1"/>
          </p:cNvSpPr>
          <p:nvPr>
            <p:ph type="body" sz="quarter" idx="13"/>
          </p:nvPr>
        </p:nvSpPr>
        <p:spPr/>
        <p:txBody>
          <a:bodyPr/>
          <a:lstStyle/>
          <a:p>
            <a:endParaRPr lang="fr-FR"/>
          </a:p>
        </p:txBody>
      </p:sp>
      <p:sp>
        <p:nvSpPr>
          <p:cNvPr id="6" name="Espace réservé du pied de page 5"/>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14</a:t>
            </a:fld>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801680896"/>
              </p:ext>
            </p:extLst>
          </p:nvPr>
        </p:nvGraphicFramePr>
        <p:xfrm>
          <a:off x="189186" y="1087344"/>
          <a:ext cx="8606471" cy="4717681"/>
        </p:xfrm>
        <a:graphic>
          <a:graphicData uri="http://schemas.openxmlformats.org/drawingml/2006/table">
            <a:tbl>
              <a:tblPr firstRow="1" firstCol="1" bandRow="1">
                <a:tableStyleId>{5C22544A-7EE6-4342-B048-85BDC9FD1C3A}</a:tableStyleId>
              </a:tblPr>
              <a:tblGrid>
                <a:gridCol w="6211614"/>
                <a:gridCol w="2394857"/>
              </a:tblGrid>
              <a:tr h="289541">
                <a:tc>
                  <a:txBody>
                    <a:bodyPr/>
                    <a:lstStyle/>
                    <a:p>
                      <a:pPr algn="just">
                        <a:lnSpc>
                          <a:spcPct val="115000"/>
                        </a:lnSpc>
                        <a:spcAft>
                          <a:spcPts val="1000"/>
                        </a:spcAft>
                      </a:pPr>
                      <a:r>
                        <a:rPr lang="fr-FR" sz="2800" dirty="0">
                          <a:solidFill>
                            <a:srgbClr val="FFFFFF"/>
                          </a:solidFill>
                          <a:effectLst/>
                        </a:rPr>
                        <a:t>Name of the </a:t>
                      </a:r>
                      <a:r>
                        <a:rPr lang="fr-FR" sz="2800" dirty="0" err="1">
                          <a:solidFill>
                            <a:srgbClr val="FFFFFF"/>
                          </a:solidFill>
                          <a:effectLst/>
                        </a:rPr>
                        <a:t>Partnership</a:t>
                      </a:r>
                      <a:endParaRPr lang="fr-FR" sz="28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800" dirty="0">
                          <a:solidFill>
                            <a:srgbClr val="FFFFFF"/>
                          </a:solidFill>
                          <a:effectLst/>
                        </a:rPr>
                        <a:t>Duration</a:t>
                      </a:r>
                      <a:endParaRPr lang="fr-FR" sz="2800" dirty="0">
                        <a:solidFill>
                          <a:srgbClr val="FFFFFF"/>
                        </a:solidFill>
                        <a:effectLst/>
                        <a:latin typeface="Calibri"/>
                        <a:ea typeface="Times New Roman"/>
                        <a:cs typeface="Times New Roman"/>
                      </a:endParaRPr>
                    </a:p>
                  </a:txBody>
                  <a:tcPr marL="68580" marR="68580" marT="0" marB="0"/>
                </a:tc>
              </a:tr>
              <a:tr h="289541">
                <a:tc>
                  <a:txBody>
                    <a:bodyPr/>
                    <a:lstStyle/>
                    <a:p>
                      <a:pPr algn="just">
                        <a:lnSpc>
                          <a:spcPct val="115000"/>
                        </a:lnSpc>
                        <a:spcAft>
                          <a:spcPts val="1000"/>
                        </a:spcAft>
                      </a:pPr>
                      <a:r>
                        <a:rPr lang="fr-FR" sz="2000" dirty="0">
                          <a:solidFill>
                            <a:srgbClr val="FFFFFF"/>
                          </a:solidFill>
                          <a:effectLst/>
                        </a:rPr>
                        <a:t>Air </a:t>
                      </a:r>
                      <a:r>
                        <a:rPr lang="fr-FR" sz="2000" dirty="0" err="1">
                          <a:solidFill>
                            <a:srgbClr val="FFFFFF"/>
                          </a:solidFill>
                          <a:effectLst/>
                        </a:rPr>
                        <a:t>Quality</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a:effectLst/>
                        </a:rPr>
                        <a:t>2016-2018</a:t>
                      </a:r>
                      <a:endParaRPr lang="fr-FR" sz="2000" dirty="0">
                        <a:effectLst/>
                        <a:latin typeface="Calibri"/>
                        <a:ea typeface="Times New Roman"/>
                        <a:cs typeface="Times New Roman"/>
                      </a:endParaRPr>
                    </a:p>
                  </a:txBody>
                  <a:tcPr marL="68580" marR="68580" marT="0" marB="0"/>
                </a:tc>
              </a:tr>
              <a:tr h="289541">
                <a:tc>
                  <a:txBody>
                    <a:bodyPr/>
                    <a:lstStyle/>
                    <a:p>
                      <a:pPr algn="just">
                        <a:lnSpc>
                          <a:spcPct val="115000"/>
                        </a:lnSpc>
                        <a:spcAft>
                          <a:spcPts val="1000"/>
                        </a:spcAft>
                      </a:pPr>
                      <a:r>
                        <a:rPr lang="fr-FR" sz="2000" dirty="0" err="1">
                          <a:solidFill>
                            <a:srgbClr val="FFFFFF"/>
                          </a:solidFill>
                          <a:effectLst/>
                        </a:rPr>
                        <a:t>Urban</a:t>
                      </a:r>
                      <a:r>
                        <a:rPr lang="fr-FR" sz="2000" dirty="0">
                          <a:solidFill>
                            <a:srgbClr val="FFFFFF"/>
                          </a:solidFill>
                          <a:effectLst/>
                        </a:rPr>
                        <a:t> </a:t>
                      </a:r>
                      <a:r>
                        <a:rPr lang="fr-FR" sz="2000" dirty="0" err="1">
                          <a:solidFill>
                            <a:srgbClr val="FFFFFF"/>
                          </a:solidFill>
                          <a:effectLst/>
                        </a:rPr>
                        <a:t>Poverty</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a:effectLst/>
                        </a:rPr>
                        <a:t>2016-2018</a:t>
                      </a:r>
                      <a:endParaRPr lang="fr-FR" sz="2000" dirty="0">
                        <a:effectLst/>
                        <a:latin typeface="Calibri"/>
                        <a:ea typeface="Times New Roman"/>
                        <a:cs typeface="Times New Roman"/>
                      </a:endParaRPr>
                    </a:p>
                  </a:txBody>
                  <a:tcPr marL="68580" marR="68580" marT="0" marB="0"/>
                </a:tc>
              </a:tr>
              <a:tr h="289541">
                <a:tc>
                  <a:txBody>
                    <a:bodyPr/>
                    <a:lstStyle/>
                    <a:p>
                      <a:pPr algn="just">
                        <a:lnSpc>
                          <a:spcPct val="115000"/>
                        </a:lnSpc>
                        <a:spcAft>
                          <a:spcPts val="1000"/>
                        </a:spcAft>
                      </a:pPr>
                      <a:r>
                        <a:rPr lang="fr-FR" sz="2000" dirty="0" err="1">
                          <a:solidFill>
                            <a:srgbClr val="FFFFFF"/>
                          </a:solidFill>
                          <a:effectLst/>
                        </a:rPr>
                        <a:t>Affordable</a:t>
                      </a:r>
                      <a:r>
                        <a:rPr lang="fr-FR" sz="2000" dirty="0">
                          <a:solidFill>
                            <a:srgbClr val="FFFFFF"/>
                          </a:solidFill>
                          <a:effectLst/>
                        </a:rPr>
                        <a:t> </a:t>
                      </a:r>
                      <a:r>
                        <a:rPr lang="fr-FR" sz="2000" dirty="0" err="1" smtClean="0">
                          <a:solidFill>
                            <a:srgbClr val="FFFFFF"/>
                          </a:solidFill>
                          <a:effectLst/>
                        </a:rPr>
                        <a:t>Housing</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a:effectLst/>
                        </a:rPr>
                        <a:t>2016-2018</a:t>
                      </a:r>
                      <a:endParaRPr lang="fr-FR" sz="2000" dirty="0">
                        <a:effectLst/>
                        <a:latin typeface="Calibri"/>
                        <a:ea typeface="Times New Roman"/>
                        <a:cs typeface="Times New Roman"/>
                      </a:endParaRPr>
                    </a:p>
                  </a:txBody>
                  <a:tcPr marL="68580" marR="68580" marT="0" marB="0"/>
                </a:tc>
              </a:tr>
              <a:tr h="323009">
                <a:tc>
                  <a:txBody>
                    <a:bodyPr/>
                    <a:lstStyle/>
                    <a:p>
                      <a:pPr algn="just">
                        <a:lnSpc>
                          <a:spcPct val="115000"/>
                        </a:lnSpc>
                        <a:spcAft>
                          <a:spcPts val="1000"/>
                        </a:spcAft>
                      </a:pPr>
                      <a:r>
                        <a:rPr lang="fr-FR" sz="2000" dirty="0">
                          <a:solidFill>
                            <a:srgbClr val="FFFFFF"/>
                          </a:solidFill>
                          <a:effectLst/>
                        </a:rPr>
                        <a:t>Inclusion of Migrants &amp; </a:t>
                      </a:r>
                      <a:r>
                        <a:rPr lang="fr-FR" sz="2000" dirty="0" err="1">
                          <a:solidFill>
                            <a:srgbClr val="FFFFFF"/>
                          </a:solidFill>
                          <a:effectLst/>
                        </a:rPr>
                        <a:t>Refugees</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a:effectLst/>
                        </a:rPr>
                        <a:t>2016-2018</a:t>
                      </a:r>
                      <a:endParaRPr lang="fr-FR" sz="2000" dirty="0">
                        <a:effectLst/>
                        <a:latin typeface="Calibri"/>
                        <a:ea typeface="Times New Roman"/>
                        <a:cs typeface="Times New Roman"/>
                      </a:endParaRPr>
                    </a:p>
                  </a:txBody>
                  <a:tcPr marL="68580" marR="68580" marT="0" marB="0"/>
                </a:tc>
              </a:tr>
              <a:tr h="289541">
                <a:tc>
                  <a:txBody>
                    <a:bodyPr/>
                    <a:lstStyle/>
                    <a:p>
                      <a:pPr algn="just">
                        <a:lnSpc>
                          <a:spcPct val="115000"/>
                        </a:lnSpc>
                        <a:spcAft>
                          <a:spcPts val="1000"/>
                        </a:spcAft>
                      </a:pPr>
                      <a:r>
                        <a:rPr lang="fr-FR" sz="2000" dirty="0" err="1">
                          <a:solidFill>
                            <a:srgbClr val="FFFFFF"/>
                          </a:solidFill>
                          <a:effectLst/>
                        </a:rPr>
                        <a:t>Circular</a:t>
                      </a:r>
                      <a:r>
                        <a:rPr lang="fr-FR" sz="2000" dirty="0">
                          <a:solidFill>
                            <a:srgbClr val="FFFFFF"/>
                          </a:solidFill>
                          <a:effectLst/>
                        </a:rPr>
                        <a:t> </a:t>
                      </a:r>
                      <a:r>
                        <a:rPr lang="fr-FR" sz="2000" dirty="0" err="1">
                          <a:solidFill>
                            <a:srgbClr val="FFFFFF"/>
                          </a:solidFill>
                          <a:effectLst/>
                        </a:rPr>
                        <a:t>Economy</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a:effectLst/>
                        </a:rPr>
                        <a:t>2017-2019</a:t>
                      </a:r>
                      <a:endParaRPr lang="fr-FR" sz="2000" dirty="0">
                        <a:effectLst/>
                        <a:latin typeface="Calibri"/>
                        <a:ea typeface="Times New Roman"/>
                        <a:cs typeface="Times New Roman"/>
                      </a:endParaRPr>
                    </a:p>
                  </a:txBody>
                  <a:tcPr marL="68580" marR="68580" marT="0" marB="0"/>
                </a:tc>
              </a:tr>
              <a:tr h="289541">
                <a:tc>
                  <a:txBody>
                    <a:bodyPr/>
                    <a:lstStyle/>
                    <a:p>
                      <a:pPr algn="just">
                        <a:lnSpc>
                          <a:spcPct val="115000"/>
                        </a:lnSpc>
                        <a:spcAft>
                          <a:spcPts val="1000"/>
                        </a:spcAft>
                      </a:pPr>
                      <a:r>
                        <a:rPr lang="fr-FR" sz="2000" dirty="0">
                          <a:solidFill>
                            <a:srgbClr val="FFFFFF"/>
                          </a:solidFill>
                          <a:effectLst/>
                        </a:rPr>
                        <a:t>Digital Transition</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a:effectLst/>
                        </a:rPr>
                        <a:t>2017-2019</a:t>
                      </a:r>
                      <a:endParaRPr lang="fr-FR" sz="2000" dirty="0">
                        <a:effectLst/>
                        <a:latin typeface="Calibri"/>
                        <a:ea typeface="Times New Roman"/>
                        <a:cs typeface="Times New Roman"/>
                      </a:endParaRPr>
                    </a:p>
                  </a:txBody>
                  <a:tcPr marL="68580" marR="68580" marT="0" marB="0"/>
                </a:tc>
              </a:tr>
              <a:tr h="361902">
                <a:tc>
                  <a:txBody>
                    <a:bodyPr/>
                    <a:lstStyle/>
                    <a:p>
                      <a:pPr algn="just">
                        <a:lnSpc>
                          <a:spcPct val="115000"/>
                        </a:lnSpc>
                        <a:spcAft>
                          <a:spcPts val="1000"/>
                        </a:spcAft>
                      </a:pPr>
                      <a:r>
                        <a:rPr lang="fr-FR" sz="2000" dirty="0" err="1">
                          <a:solidFill>
                            <a:srgbClr val="FFFFFF"/>
                          </a:solidFill>
                          <a:effectLst/>
                        </a:rPr>
                        <a:t>Urban</a:t>
                      </a:r>
                      <a:r>
                        <a:rPr lang="fr-FR" sz="2000" dirty="0">
                          <a:solidFill>
                            <a:srgbClr val="FFFFFF"/>
                          </a:solidFill>
                          <a:effectLst/>
                        </a:rPr>
                        <a:t> </a:t>
                      </a:r>
                      <a:r>
                        <a:rPr lang="fr-FR" sz="2000" dirty="0" err="1">
                          <a:solidFill>
                            <a:srgbClr val="FFFFFF"/>
                          </a:solidFill>
                          <a:effectLst/>
                        </a:rPr>
                        <a:t>Mobility</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a:effectLst/>
                        </a:rPr>
                        <a:t>2017-2019</a:t>
                      </a:r>
                      <a:endParaRPr lang="fr-FR" sz="2000" dirty="0">
                        <a:effectLst/>
                        <a:latin typeface="Calibri"/>
                        <a:ea typeface="Times New Roman"/>
                        <a:cs typeface="Times New Roman"/>
                      </a:endParaRPr>
                    </a:p>
                  </a:txBody>
                  <a:tcPr marL="68580" marR="68580" marT="0" marB="0"/>
                </a:tc>
              </a:tr>
              <a:tr h="306989">
                <a:tc>
                  <a:txBody>
                    <a:bodyPr/>
                    <a:lstStyle/>
                    <a:p>
                      <a:pPr algn="just">
                        <a:lnSpc>
                          <a:spcPct val="115000"/>
                        </a:lnSpc>
                        <a:spcAft>
                          <a:spcPts val="1000"/>
                        </a:spcAft>
                      </a:pPr>
                      <a:r>
                        <a:rPr lang="en-US" sz="2000" dirty="0">
                          <a:solidFill>
                            <a:srgbClr val="FFFFFF"/>
                          </a:solidFill>
                          <a:effectLst/>
                        </a:rPr>
                        <a:t>Jobs and Skills in the Local Economy</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a:effectLst/>
                        </a:rPr>
                        <a:t>2017-2019</a:t>
                      </a:r>
                      <a:endParaRPr lang="fr-FR" sz="2000" dirty="0">
                        <a:effectLst/>
                        <a:latin typeface="Calibri"/>
                        <a:ea typeface="Times New Roman"/>
                        <a:cs typeface="Times New Roman"/>
                      </a:endParaRPr>
                    </a:p>
                  </a:txBody>
                  <a:tcPr marL="68580" marR="68580" marT="0" marB="0"/>
                </a:tc>
              </a:tr>
              <a:tr h="305802">
                <a:tc>
                  <a:txBody>
                    <a:bodyPr/>
                    <a:lstStyle/>
                    <a:p>
                      <a:pPr algn="just">
                        <a:lnSpc>
                          <a:spcPct val="115000"/>
                        </a:lnSpc>
                        <a:spcAft>
                          <a:spcPts val="1000"/>
                        </a:spcAft>
                      </a:pPr>
                      <a:r>
                        <a:rPr lang="fr-FR" sz="2000" dirty="0" err="1">
                          <a:solidFill>
                            <a:srgbClr val="FFFFFF"/>
                          </a:solidFill>
                          <a:effectLst/>
                        </a:rPr>
                        <a:t>Sustainable</a:t>
                      </a:r>
                      <a:r>
                        <a:rPr lang="fr-FR" sz="2000" dirty="0">
                          <a:solidFill>
                            <a:srgbClr val="FFFFFF"/>
                          </a:solidFill>
                          <a:effectLst/>
                        </a:rPr>
                        <a:t> Use of Land</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err="1">
                          <a:effectLst/>
                        </a:rPr>
                        <a:t>Mid</a:t>
                      </a:r>
                      <a:r>
                        <a:rPr lang="fr-FR" sz="2000" dirty="0">
                          <a:effectLst/>
                        </a:rPr>
                        <a:t> 2017-mid 2020</a:t>
                      </a:r>
                      <a:endParaRPr lang="fr-FR" sz="2000" dirty="0">
                        <a:effectLst/>
                        <a:latin typeface="Calibri"/>
                        <a:ea typeface="Times New Roman"/>
                        <a:cs typeface="Times New Roman"/>
                      </a:endParaRPr>
                    </a:p>
                  </a:txBody>
                  <a:tcPr marL="68580" marR="68580" marT="0" marB="0"/>
                </a:tc>
              </a:tr>
              <a:tr h="305802">
                <a:tc>
                  <a:txBody>
                    <a:bodyPr/>
                    <a:lstStyle/>
                    <a:p>
                      <a:pPr algn="just">
                        <a:lnSpc>
                          <a:spcPct val="115000"/>
                        </a:lnSpc>
                        <a:spcAft>
                          <a:spcPts val="1000"/>
                        </a:spcAft>
                      </a:pPr>
                      <a:r>
                        <a:rPr lang="fr-FR" sz="2000" dirty="0" err="1">
                          <a:solidFill>
                            <a:srgbClr val="FFFFFF"/>
                          </a:solidFill>
                          <a:effectLst/>
                        </a:rPr>
                        <a:t>Energy</a:t>
                      </a:r>
                      <a:r>
                        <a:rPr lang="fr-FR" sz="2000" dirty="0">
                          <a:solidFill>
                            <a:srgbClr val="FFFFFF"/>
                          </a:solidFill>
                          <a:effectLst/>
                        </a:rPr>
                        <a:t> </a:t>
                      </a:r>
                      <a:r>
                        <a:rPr lang="fr-FR" sz="2000" dirty="0" err="1">
                          <a:solidFill>
                            <a:srgbClr val="FFFFFF"/>
                          </a:solidFill>
                          <a:effectLst/>
                        </a:rPr>
                        <a:t>efficiency</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err="1">
                          <a:effectLst/>
                        </a:rPr>
                        <a:t>Mid</a:t>
                      </a:r>
                      <a:r>
                        <a:rPr lang="fr-FR" sz="2000" dirty="0">
                          <a:effectLst/>
                        </a:rPr>
                        <a:t> 2017-mid 2020</a:t>
                      </a:r>
                      <a:endParaRPr lang="fr-FR" sz="2000" dirty="0">
                        <a:effectLst/>
                        <a:latin typeface="Calibri"/>
                        <a:ea typeface="Times New Roman"/>
                        <a:cs typeface="Times New Roman"/>
                      </a:endParaRPr>
                    </a:p>
                  </a:txBody>
                  <a:tcPr marL="68580" marR="68580" marT="0" marB="0"/>
                </a:tc>
              </a:tr>
              <a:tr h="305802">
                <a:tc>
                  <a:txBody>
                    <a:bodyPr/>
                    <a:lstStyle/>
                    <a:p>
                      <a:pPr algn="just">
                        <a:lnSpc>
                          <a:spcPct val="115000"/>
                        </a:lnSpc>
                        <a:spcAft>
                          <a:spcPts val="1000"/>
                        </a:spcAft>
                      </a:pPr>
                      <a:r>
                        <a:rPr lang="fr-FR" sz="2000" dirty="0" err="1">
                          <a:solidFill>
                            <a:srgbClr val="FFFFFF"/>
                          </a:solidFill>
                          <a:effectLst/>
                        </a:rPr>
                        <a:t>Climate</a:t>
                      </a:r>
                      <a:r>
                        <a:rPr lang="fr-FR" sz="2000" dirty="0">
                          <a:solidFill>
                            <a:srgbClr val="FFFFFF"/>
                          </a:solidFill>
                          <a:effectLst/>
                        </a:rPr>
                        <a:t> adaptation</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err="1">
                          <a:effectLst/>
                        </a:rPr>
                        <a:t>Mid</a:t>
                      </a:r>
                      <a:r>
                        <a:rPr lang="fr-FR" sz="2000" dirty="0">
                          <a:effectLst/>
                        </a:rPr>
                        <a:t> 2017-mid 2020</a:t>
                      </a:r>
                      <a:endParaRPr lang="fr-FR" sz="2000" dirty="0">
                        <a:effectLst/>
                        <a:latin typeface="Calibri"/>
                        <a:ea typeface="Times New Roman"/>
                        <a:cs typeface="Times New Roman"/>
                      </a:endParaRPr>
                    </a:p>
                  </a:txBody>
                  <a:tcPr marL="68580" marR="68580" marT="0" marB="0"/>
                </a:tc>
              </a:tr>
              <a:tr h="359851">
                <a:tc>
                  <a:txBody>
                    <a:bodyPr/>
                    <a:lstStyle/>
                    <a:p>
                      <a:pPr algn="just">
                        <a:lnSpc>
                          <a:spcPct val="115000"/>
                        </a:lnSpc>
                        <a:spcAft>
                          <a:spcPts val="1000"/>
                        </a:spcAft>
                      </a:pPr>
                      <a:r>
                        <a:rPr lang="fr-FR" sz="2000" dirty="0" err="1">
                          <a:solidFill>
                            <a:srgbClr val="FFFFFF"/>
                          </a:solidFill>
                          <a:effectLst/>
                        </a:rPr>
                        <a:t>Innovative</a:t>
                      </a:r>
                      <a:r>
                        <a:rPr lang="fr-FR" sz="2000" dirty="0">
                          <a:solidFill>
                            <a:srgbClr val="FFFFFF"/>
                          </a:solidFill>
                          <a:effectLst/>
                        </a:rPr>
                        <a:t> and </a:t>
                      </a:r>
                      <a:r>
                        <a:rPr lang="fr-FR" sz="2000" dirty="0" err="1">
                          <a:solidFill>
                            <a:srgbClr val="FFFFFF"/>
                          </a:solidFill>
                          <a:effectLst/>
                        </a:rPr>
                        <a:t>responsible</a:t>
                      </a:r>
                      <a:r>
                        <a:rPr lang="fr-FR" sz="2000" dirty="0">
                          <a:solidFill>
                            <a:srgbClr val="FFFFFF"/>
                          </a:solidFill>
                          <a:effectLst/>
                        </a:rPr>
                        <a:t> public </a:t>
                      </a:r>
                      <a:r>
                        <a:rPr lang="fr-FR" sz="2000" dirty="0" err="1">
                          <a:solidFill>
                            <a:srgbClr val="FFFFFF"/>
                          </a:solidFill>
                          <a:effectLst/>
                        </a:rPr>
                        <a:t>procurement</a:t>
                      </a:r>
                      <a:endParaRPr lang="fr-FR" sz="2000" dirty="0">
                        <a:solidFill>
                          <a:srgbClr val="FFFFFF"/>
                        </a:solidFill>
                        <a:effectLst/>
                        <a:latin typeface="Calibri"/>
                        <a:ea typeface="Times New Roman"/>
                        <a:cs typeface="Times New Roman"/>
                      </a:endParaRPr>
                    </a:p>
                  </a:txBody>
                  <a:tcPr marL="68580" marR="68580" marT="0" marB="0"/>
                </a:tc>
                <a:tc>
                  <a:txBody>
                    <a:bodyPr/>
                    <a:lstStyle/>
                    <a:p>
                      <a:pPr algn="just">
                        <a:lnSpc>
                          <a:spcPct val="115000"/>
                        </a:lnSpc>
                        <a:spcAft>
                          <a:spcPts val="1000"/>
                        </a:spcAft>
                      </a:pPr>
                      <a:r>
                        <a:rPr lang="fr-FR" sz="2000" dirty="0" err="1">
                          <a:effectLst/>
                        </a:rPr>
                        <a:t>Mid</a:t>
                      </a:r>
                      <a:r>
                        <a:rPr lang="fr-FR" sz="2000" dirty="0">
                          <a:effectLst/>
                        </a:rPr>
                        <a:t> 2017-mid 2020</a:t>
                      </a:r>
                      <a:endParaRPr lang="fr-FR" sz="20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97087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a:xfrm>
            <a:off x="720000" y="1800000"/>
            <a:ext cx="3600000" cy="3488441"/>
          </a:xfrm>
        </p:spPr>
        <p:txBody>
          <a:bodyPr/>
          <a:lstStyle/>
          <a:p>
            <a:r>
              <a:rPr lang="fr-FR" dirty="0" err="1" smtClean="0">
                <a:solidFill>
                  <a:srgbClr val="878375"/>
                </a:solidFill>
              </a:rPr>
              <a:t>Integrated</a:t>
            </a:r>
            <a:r>
              <a:rPr lang="fr-FR" dirty="0" smtClean="0">
                <a:solidFill>
                  <a:srgbClr val="878375"/>
                </a:solidFill>
              </a:rPr>
              <a:t> and </a:t>
            </a:r>
            <a:r>
              <a:rPr lang="fr-FR" dirty="0" err="1" smtClean="0">
                <a:solidFill>
                  <a:srgbClr val="878375"/>
                </a:solidFill>
              </a:rPr>
              <a:t>participatory</a:t>
            </a:r>
            <a:r>
              <a:rPr lang="fr-FR" dirty="0" smtClean="0">
                <a:solidFill>
                  <a:srgbClr val="878375"/>
                </a:solidFill>
              </a:rPr>
              <a:t> </a:t>
            </a:r>
            <a:r>
              <a:rPr lang="fr-FR" dirty="0" err="1" smtClean="0">
                <a:solidFill>
                  <a:srgbClr val="878375"/>
                </a:solidFill>
              </a:rPr>
              <a:t>method</a:t>
            </a:r>
            <a:endParaRPr lang="fr-FR" dirty="0" smtClean="0">
              <a:solidFill>
                <a:srgbClr val="878375"/>
              </a:solidFill>
            </a:endParaRPr>
          </a:p>
          <a:p>
            <a:endParaRPr lang="fr-FR" dirty="0" smtClean="0">
              <a:solidFill>
                <a:srgbClr val="878375"/>
              </a:solidFill>
            </a:endParaRPr>
          </a:p>
          <a:p>
            <a:r>
              <a:rPr lang="fr-FR" dirty="0" err="1" smtClean="0">
                <a:solidFill>
                  <a:srgbClr val="878375"/>
                </a:solidFill>
              </a:rPr>
              <a:t>Experience</a:t>
            </a:r>
            <a:r>
              <a:rPr lang="fr-FR" dirty="0" smtClean="0">
                <a:solidFill>
                  <a:srgbClr val="878375"/>
                </a:solidFill>
              </a:rPr>
              <a:t> of </a:t>
            </a:r>
            <a:r>
              <a:rPr lang="fr-FR" dirty="0" err="1" smtClean="0">
                <a:solidFill>
                  <a:srgbClr val="878375"/>
                </a:solidFill>
              </a:rPr>
              <a:t>wide</a:t>
            </a:r>
            <a:r>
              <a:rPr lang="fr-FR" dirty="0" smtClean="0">
                <a:solidFill>
                  <a:srgbClr val="878375"/>
                </a:solidFill>
              </a:rPr>
              <a:t> range of </a:t>
            </a:r>
            <a:r>
              <a:rPr lang="fr-FR" dirty="0" err="1" smtClean="0">
                <a:solidFill>
                  <a:srgbClr val="878375"/>
                </a:solidFill>
              </a:rPr>
              <a:t>small</a:t>
            </a:r>
            <a:r>
              <a:rPr lang="fr-FR" dirty="0" smtClean="0">
                <a:solidFill>
                  <a:srgbClr val="878375"/>
                </a:solidFill>
              </a:rPr>
              <a:t>/medium </a:t>
            </a:r>
            <a:r>
              <a:rPr lang="fr-FR" dirty="0" err="1" smtClean="0">
                <a:solidFill>
                  <a:srgbClr val="878375"/>
                </a:solidFill>
              </a:rPr>
              <a:t>cities</a:t>
            </a:r>
            <a:endParaRPr lang="fr-FR" dirty="0" smtClean="0">
              <a:solidFill>
                <a:srgbClr val="878375"/>
              </a:solidFill>
            </a:endParaRPr>
          </a:p>
          <a:p>
            <a:endParaRPr lang="fr-FR" dirty="0" smtClean="0">
              <a:solidFill>
                <a:srgbClr val="878375"/>
              </a:solidFill>
            </a:endParaRPr>
          </a:p>
          <a:p>
            <a:r>
              <a:rPr lang="fr-FR" dirty="0" err="1" smtClean="0">
                <a:solidFill>
                  <a:srgbClr val="878375"/>
                </a:solidFill>
              </a:rPr>
              <a:t>Potential</a:t>
            </a:r>
            <a:r>
              <a:rPr lang="fr-FR" dirty="0" smtClean="0">
                <a:solidFill>
                  <a:srgbClr val="878375"/>
                </a:solidFill>
              </a:rPr>
              <a:t> to </a:t>
            </a:r>
            <a:r>
              <a:rPr lang="fr-FR" dirty="0" err="1" smtClean="0">
                <a:solidFill>
                  <a:srgbClr val="878375"/>
                </a:solidFill>
              </a:rPr>
              <a:t>integrate</a:t>
            </a:r>
            <a:r>
              <a:rPr lang="fr-FR" dirty="0" smtClean="0">
                <a:solidFill>
                  <a:srgbClr val="878375"/>
                </a:solidFill>
              </a:rPr>
              <a:t> actions </a:t>
            </a:r>
            <a:r>
              <a:rPr lang="fr-FR" dirty="0" err="1" smtClean="0">
                <a:solidFill>
                  <a:srgbClr val="878375"/>
                </a:solidFill>
              </a:rPr>
              <a:t>into</a:t>
            </a:r>
            <a:r>
              <a:rPr lang="fr-FR" dirty="0" smtClean="0">
                <a:solidFill>
                  <a:srgbClr val="878375"/>
                </a:solidFill>
              </a:rPr>
              <a:t> </a:t>
            </a:r>
            <a:r>
              <a:rPr lang="fr-FR" dirty="0" err="1" smtClean="0">
                <a:solidFill>
                  <a:srgbClr val="878375"/>
                </a:solidFill>
              </a:rPr>
              <a:t>wider</a:t>
            </a:r>
            <a:r>
              <a:rPr lang="fr-FR" dirty="0" smtClean="0">
                <a:solidFill>
                  <a:srgbClr val="878375"/>
                </a:solidFill>
              </a:rPr>
              <a:t> capitalisation </a:t>
            </a:r>
            <a:r>
              <a:rPr lang="fr-FR" dirty="0" err="1" smtClean="0">
                <a:solidFill>
                  <a:srgbClr val="878375"/>
                </a:solidFill>
              </a:rPr>
              <a:t>framework</a:t>
            </a:r>
            <a:endParaRPr lang="fr-FR" dirty="0" smtClean="0">
              <a:solidFill>
                <a:srgbClr val="878375"/>
              </a:solidFill>
            </a:endParaRPr>
          </a:p>
          <a:p>
            <a:endParaRPr lang="fr-FR" dirty="0" smtClean="0">
              <a:solidFill>
                <a:srgbClr val="878375"/>
              </a:solidFill>
            </a:endParaRPr>
          </a:p>
          <a:p>
            <a:endParaRPr lang="fr-FR" dirty="0">
              <a:solidFill>
                <a:srgbClr val="878375"/>
              </a:solidFill>
            </a:endParaRPr>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15</a:t>
            </a:fld>
            <a:endParaRPr lang="fr-FR" dirty="0"/>
          </a:p>
        </p:txBody>
      </p:sp>
      <p:sp>
        <p:nvSpPr>
          <p:cNvPr id="4" name="Espace réservé du pied de page 3"/>
          <p:cNvSpPr>
            <a:spLocks noGrp="1"/>
          </p:cNvSpPr>
          <p:nvPr>
            <p:ph type="ftr" sz="quarter" idx="3"/>
          </p:nvPr>
        </p:nvSpPr>
        <p:spPr/>
        <p:txBody>
          <a:bodyPr/>
          <a:lstStyle/>
          <a:p>
            <a:endParaRPr lang="fr-FR" dirty="0"/>
          </a:p>
        </p:txBody>
      </p:sp>
      <p:sp>
        <p:nvSpPr>
          <p:cNvPr id="6" name="Espace réservé du texte 5"/>
          <p:cNvSpPr>
            <a:spLocks noGrp="1"/>
          </p:cNvSpPr>
          <p:nvPr>
            <p:ph type="body" sz="quarter" idx="18"/>
          </p:nvPr>
        </p:nvSpPr>
        <p:spPr>
          <a:xfrm>
            <a:off x="4824000" y="1800000"/>
            <a:ext cx="3600000" cy="3211442"/>
          </a:xfrm>
        </p:spPr>
        <p:txBody>
          <a:bodyPr/>
          <a:lstStyle/>
          <a:p>
            <a:r>
              <a:rPr lang="fr-FR" dirty="0" err="1" smtClean="0">
                <a:solidFill>
                  <a:srgbClr val="878375"/>
                </a:solidFill>
              </a:rPr>
              <a:t>Privileged</a:t>
            </a:r>
            <a:r>
              <a:rPr lang="fr-FR" dirty="0" smtClean="0">
                <a:solidFill>
                  <a:srgbClr val="878375"/>
                </a:solidFill>
              </a:rPr>
              <a:t> </a:t>
            </a:r>
            <a:r>
              <a:rPr lang="fr-FR" dirty="0" err="1" smtClean="0">
                <a:solidFill>
                  <a:srgbClr val="878375"/>
                </a:solidFill>
              </a:rPr>
              <a:t>access</a:t>
            </a:r>
            <a:r>
              <a:rPr lang="fr-FR" dirty="0" smtClean="0">
                <a:solidFill>
                  <a:srgbClr val="878375"/>
                </a:solidFill>
              </a:rPr>
              <a:t> to multi-</a:t>
            </a:r>
            <a:r>
              <a:rPr lang="fr-FR" dirty="0" err="1" smtClean="0">
                <a:solidFill>
                  <a:srgbClr val="878375"/>
                </a:solidFill>
              </a:rPr>
              <a:t>level</a:t>
            </a:r>
            <a:r>
              <a:rPr lang="fr-FR" dirty="0" smtClean="0">
                <a:solidFill>
                  <a:srgbClr val="878375"/>
                </a:solidFill>
              </a:rPr>
              <a:t> </a:t>
            </a:r>
            <a:r>
              <a:rPr lang="fr-FR" dirty="0" err="1" smtClean="0">
                <a:solidFill>
                  <a:srgbClr val="878375"/>
                </a:solidFill>
              </a:rPr>
              <a:t>governance</a:t>
            </a:r>
            <a:endParaRPr lang="fr-FR" dirty="0" smtClean="0">
              <a:solidFill>
                <a:srgbClr val="878375"/>
              </a:solidFill>
            </a:endParaRPr>
          </a:p>
          <a:p>
            <a:endParaRPr lang="fr-FR" dirty="0" smtClean="0">
              <a:solidFill>
                <a:srgbClr val="878375"/>
              </a:solidFill>
            </a:endParaRPr>
          </a:p>
          <a:p>
            <a:r>
              <a:rPr lang="fr-FR" dirty="0" err="1" smtClean="0">
                <a:solidFill>
                  <a:srgbClr val="878375"/>
                </a:solidFill>
              </a:rPr>
              <a:t>Exposure</a:t>
            </a:r>
            <a:r>
              <a:rPr lang="fr-FR" dirty="0" smtClean="0">
                <a:solidFill>
                  <a:srgbClr val="878375"/>
                </a:solidFill>
              </a:rPr>
              <a:t> to non-URBACT </a:t>
            </a:r>
            <a:r>
              <a:rPr lang="fr-FR" dirty="0" err="1" smtClean="0">
                <a:solidFill>
                  <a:srgbClr val="878375"/>
                </a:solidFill>
              </a:rPr>
              <a:t>cities</a:t>
            </a:r>
            <a:endParaRPr lang="fr-FR" dirty="0" smtClean="0">
              <a:solidFill>
                <a:srgbClr val="878375"/>
              </a:solidFill>
            </a:endParaRPr>
          </a:p>
          <a:p>
            <a:r>
              <a:rPr lang="fr-FR" dirty="0" smtClean="0">
                <a:solidFill>
                  <a:srgbClr val="878375"/>
                </a:solidFill>
              </a:rPr>
              <a:t>Framework for </a:t>
            </a:r>
            <a:r>
              <a:rPr lang="fr-FR" dirty="0" err="1" smtClean="0">
                <a:solidFill>
                  <a:srgbClr val="878375"/>
                </a:solidFill>
              </a:rPr>
              <a:t>influencing</a:t>
            </a:r>
            <a:r>
              <a:rPr lang="fr-FR" dirty="0" smtClean="0">
                <a:solidFill>
                  <a:srgbClr val="878375"/>
                </a:solidFill>
              </a:rPr>
              <a:t> </a:t>
            </a:r>
            <a:r>
              <a:rPr lang="fr-FR" dirty="0" err="1" smtClean="0">
                <a:solidFill>
                  <a:srgbClr val="878375"/>
                </a:solidFill>
              </a:rPr>
              <a:t>policy</a:t>
            </a:r>
            <a:r>
              <a:rPr lang="fr-FR" dirty="0" smtClean="0">
                <a:solidFill>
                  <a:srgbClr val="878375"/>
                </a:solidFill>
              </a:rPr>
              <a:t> </a:t>
            </a:r>
            <a:r>
              <a:rPr lang="fr-FR" dirty="0" err="1" smtClean="0">
                <a:solidFill>
                  <a:srgbClr val="878375"/>
                </a:solidFill>
              </a:rPr>
              <a:t>level</a:t>
            </a:r>
            <a:endParaRPr lang="fr-FR" dirty="0" smtClean="0">
              <a:solidFill>
                <a:srgbClr val="878375"/>
              </a:solidFill>
            </a:endParaRPr>
          </a:p>
          <a:p>
            <a:endParaRPr lang="fr-FR" dirty="0" smtClean="0">
              <a:solidFill>
                <a:srgbClr val="878375"/>
              </a:solidFill>
            </a:endParaRPr>
          </a:p>
          <a:p>
            <a:r>
              <a:rPr lang="fr-FR" dirty="0" smtClean="0">
                <a:solidFill>
                  <a:srgbClr val="878375"/>
                </a:solidFill>
              </a:rPr>
              <a:t>New input to </a:t>
            </a:r>
            <a:r>
              <a:rPr lang="fr-FR" dirty="0" err="1" smtClean="0">
                <a:solidFill>
                  <a:srgbClr val="878375"/>
                </a:solidFill>
              </a:rPr>
              <a:t>themes</a:t>
            </a:r>
            <a:r>
              <a:rPr lang="fr-FR" dirty="0" smtClean="0">
                <a:solidFill>
                  <a:srgbClr val="878375"/>
                </a:solidFill>
              </a:rPr>
              <a:t> important for </a:t>
            </a:r>
            <a:r>
              <a:rPr lang="fr-FR" dirty="0" err="1" smtClean="0">
                <a:solidFill>
                  <a:srgbClr val="878375"/>
                </a:solidFill>
              </a:rPr>
              <a:t>cities</a:t>
            </a:r>
            <a:endParaRPr lang="fr-FR" dirty="0">
              <a:solidFill>
                <a:srgbClr val="878375"/>
              </a:solidFill>
            </a:endParaRPr>
          </a:p>
          <a:p>
            <a:endParaRPr lang="fr-FR" dirty="0">
              <a:solidFill>
                <a:srgbClr val="878375"/>
              </a:solidFill>
            </a:endParaRPr>
          </a:p>
        </p:txBody>
      </p:sp>
      <p:sp>
        <p:nvSpPr>
          <p:cNvPr id="2" name="Titre 1"/>
          <p:cNvSpPr>
            <a:spLocks noGrp="1"/>
          </p:cNvSpPr>
          <p:nvPr>
            <p:ph type="title" idx="4294967295"/>
          </p:nvPr>
        </p:nvSpPr>
        <p:spPr>
          <a:xfrm>
            <a:off x="409916" y="1216883"/>
            <a:ext cx="7702550" cy="492125"/>
          </a:xfrm>
        </p:spPr>
        <p:txBody>
          <a:bodyPr/>
          <a:lstStyle/>
          <a:p>
            <a:r>
              <a:rPr lang="fr-FR" dirty="0" smtClean="0"/>
              <a:t>URBACT </a:t>
            </a:r>
            <a:r>
              <a:rPr lang="fr-FR" dirty="0" err="1" smtClean="0"/>
              <a:t>offers</a:t>
            </a:r>
            <a:r>
              <a:rPr lang="fr-FR" dirty="0" smtClean="0"/>
              <a:t>:			gains:</a:t>
            </a:r>
            <a:endParaRPr lang="fr-FR" dirty="0"/>
          </a:p>
        </p:txBody>
      </p:sp>
    </p:spTree>
    <p:extLst>
      <p:ext uri="{BB962C8B-B14F-4D97-AF65-F5344CB8AC3E}">
        <p14:creationId xmlns:p14="http://schemas.microsoft.com/office/powerpoint/2010/main" val="44606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Action Plan 2017</a:t>
            </a:r>
            <a:endParaRPr lang="fr-FR" dirty="0"/>
          </a:p>
        </p:txBody>
      </p:sp>
      <p:sp>
        <p:nvSpPr>
          <p:cNvPr id="3" name="Espace réservé du numéro de diapositive 2"/>
          <p:cNvSpPr>
            <a:spLocks noGrp="1"/>
          </p:cNvSpPr>
          <p:nvPr>
            <p:ph type="sldNum" sz="quarter" idx="4"/>
          </p:nvPr>
        </p:nvSpPr>
        <p:spPr/>
        <p:txBody>
          <a:bodyPr/>
          <a:lstStyle/>
          <a:p>
            <a:fld id="{9D7EC0D4-C4D4-784B-B144-181491B88AD4}" type="slidenum">
              <a:rPr lang="fr-FR" smtClean="0"/>
              <a:pPr/>
              <a:t>16</a:t>
            </a:fld>
            <a:endParaRPr lang="fr-FR" dirty="0"/>
          </a:p>
        </p:txBody>
      </p:sp>
      <p:sp>
        <p:nvSpPr>
          <p:cNvPr id="4" name="Espace réservé du texte 3"/>
          <p:cNvSpPr>
            <a:spLocks noGrp="1"/>
          </p:cNvSpPr>
          <p:nvPr>
            <p:ph type="body" sz="quarter" idx="10"/>
          </p:nvPr>
        </p:nvSpPr>
        <p:spPr/>
        <p:txBody>
          <a:bodyPr/>
          <a:lstStyle/>
          <a:p>
            <a:r>
              <a:rPr lang="fr-FR" dirty="0" err="1" smtClean="0"/>
              <a:t>Topics</a:t>
            </a:r>
            <a:endParaRPr lang="fr-FR" dirty="0"/>
          </a:p>
        </p:txBody>
      </p:sp>
      <p:sp>
        <p:nvSpPr>
          <p:cNvPr id="5" name="Espace réservé du texte 4"/>
          <p:cNvSpPr>
            <a:spLocks noGrp="1"/>
          </p:cNvSpPr>
          <p:nvPr>
            <p:ph type="body" sz="quarter" idx="11"/>
          </p:nvPr>
        </p:nvSpPr>
        <p:spPr/>
        <p:txBody>
          <a:bodyPr/>
          <a:lstStyle/>
          <a:p>
            <a:endParaRPr lang="fr-FR"/>
          </a:p>
        </p:txBody>
      </p:sp>
      <p:sp>
        <p:nvSpPr>
          <p:cNvPr id="6" name="Espace réservé du pied de page 5"/>
          <p:cNvSpPr>
            <a:spLocks noGrp="1"/>
          </p:cNvSpPr>
          <p:nvPr>
            <p:ph type="ftr" sz="quarter" idx="3"/>
          </p:nvPr>
        </p:nvSpPr>
        <p:spPr/>
        <p:txBody>
          <a:bodyPr/>
          <a:lstStyle/>
          <a:p>
            <a:endParaRPr lang="fr-FR" dirty="0"/>
          </a:p>
        </p:txBody>
      </p:sp>
    </p:spTree>
    <p:extLst>
      <p:ext uri="{BB962C8B-B14F-4D97-AF65-F5344CB8AC3E}">
        <p14:creationId xmlns:p14="http://schemas.microsoft.com/office/powerpoint/2010/main" val="190876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re 6"/>
          <p:cNvSpPr>
            <a:spLocks noGrp="1"/>
          </p:cNvSpPr>
          <p:nvPr>
            <p:ph type="title"/>
          </p:nvPr>
        </p:nvSpPr>
        <p:spPr>
          <a:xfrm>
            <a:off x="-330199" y="1603916"/>
            <a:ext cx="9575800" cy="369332"/>
          </a:xfrm>
        </p:spPr>
        <p:txBody>
          <a:bodyPr/>
          <a:lstStyle/>
          <a:p>
            <a:pPr algn="ctr"/>
            <a:r>
              <a:rPr lang="en-GB" sz="2400" dirty="0">
                <a:latin typeface="Century Gothic" panose="020B0502020202020204" pitchFamily="34" charset="0"/>
              </a:rPr>
              <a:t>Criteria for deciding 2017 </a:t>
            </a:r>
            <a:r>
              <a:rPr lang="en-GB" sz="2400" dirty="0" smtClean="0">
                <a:latin typeface="Century Gothic" panose="020B0502020202020204" pitchFamily="34" charset="0"/>
              </a:rPr>
              <a:t>topics</a:t>
            </a:r>
            <a:endParaRPr lang="en-GB" sz="2400" dirty="0">
              <a:latin typeface="Century Gothic" panose="020B0502020202020204" pitchFamily="34" charset="0"/>
            </a:endParaRPr>
          </a:p>
        </p:txBody>
      </p:sp>
      <p:sp>
        <p:nvSpPr>
          <p:cNvPr id="6" name="Espace réservé du texte 5"/>
          <p:cNvSpPr>
            <a:spLocks noGrp="1"/>
          </p:cNvSpPr>
          <p:nvPr>
            <p:ph type="body" sz="quarter" idx="13"/>
          </p:nvPr>
        </p:nvSpPr>
        <p:spPr>
          <a:xfrm>
            <a:off x="93133" y="2300063"/>
            <a:ext cx="8941199" cy="3681637"/>
          </a:xfrm>
        </p:spPr>
        <p:txBody>
          <a:bodyPr>
            <a:normAutofit/>
          </a:bodyPr>
          <a:lstStyle/>
          <a:p>
            <a:pPr marL="7938" indent="0" algn="ctr">
              <a:buNone/>
            </a:pPr>
            <a:endParaRPr lang="en-US" sz="2300" b="0" u="sng" dirty="0" smtClean="0">
              <a:solidFill>
                <a:srgbClr val="AF1E75"/>
              </a:solidFill>
              <a:latin typeface="Century Gothic" panose="020B0502020202020204" pitchFamily="34" charset="0"/>
            </a:endParaRPr>
          </a:p>
          <a:p>
            <a:r>
              <a:rPr lang="en-US" sz="2600" dirty="0" smtClean="0">
                <a:latin typeface="Century Gothic" panose="020B0502020202020204" pitchFamily="34" charset="0"/>
              </a:rPr>
              <a:t>Topics addressed by the approved URBACT networks</a:t>
            </a:r>
            <a:r>
              <a:rPr lang="en-US" sz="2600" b="0" dirty="0">
                <a:latin typeface="Century Gothic" panose="020B0502020202020204" pitchFamily="34" charset="0"/>
              </a:rPr>
              <a:t> </a:t>
            </a:r>
            <a:endParaRPr lang="en-US" sz="2600" b="0" dirty="0" smtClean="0">
              <a:latin typeface="Century Gothic" panose="020B0502020202020204" pitchFamily="34" charset="0"/>
            </a:endParaRPr>
          </a:p>
          <a:p>
            <a:pPr marL="7938" indent="0">
              <a:buNone/>
            </a:pPr>
            <a:endParaRPr lang="en-US" sz="2600" b="0" dirty="0">
              <a:latin typeface="Century Gothic" panose="020B0502020202020204" pitchFamily="34" charset="0"/>
            </a:endParaRPr>
          </a:p>
          <a:p>
            <a:r>
              <a:rPr lang="en-US" sz="2600" dirty="0" smtClean="0">
                <a:latin typeface="Century Gothic" panose="020B0502020202020204" pitchFamily="34" charset="0"/>
              </a:rPr>
              <a:t>Avoid duplication </a:t>
            </a:r>
          </a:p>
          <a:p>
            <a:pPr marL="7938" indent="0">
              <a:buNone/>
            </a:pPr>
            <a:endParaRPr lang="en-US" sz="2600" b="0" dirty="0">
              <a:latin typeface="Century Gothic" panose="020B0502020202020204" pitchFamily="34" charset="0"/>
            </a:endParaRPr>
          </a:p>
          <a:p>
            <a:r>
              <a:rPr lang="en-US" sz="2600" dirty="0" smtClean="0">
                <a:latin typeface="Century Gothic" panose="020B0502020202020204" pitchFamily="34" charset="0"/>
              </a:rPr>
              <a:t>Fit with </a:t>
            </a:r>
            <a:r>
              <a:rPr lang="en-US" sz="2600" dirty="0">
                <a:latin typeface="Century Gothic" panose="020B0502020202020204" pitchFamily="34" charset="0"/>
              </a:rPr>
              <a:t>priorities </a:t>
            </a:r>
            <a:r>
              <a:rPr lang="en-US" sz="2600" dirty="0" smtClean="0">
                <a:latin typeface="Century Gothic" panose="020B0502020202020204" pitchFamily="34" charset="0"/>
              </a:rPr>
              <a:t>of the Urban Agenda for EU</a:t>
            </a:r>
            <a:endParaRPr lang="en-US" sz="2600" dirty="0">
              <a:latin typeface="Century Gothic" panose="020B0502020202020204" pitchFamily="34" charset="0"/>
            </a:endParaRPr>
          </a:p>
          <a:p>
            <a:pPr>
              <a:buFontTx/>
              <a:buChar char="-"/>
            </a:pPr>
            <a:endParaRPr lang="en-US" sz="2600" b="0" dirty="0">
              <a:latin typeface="Century Gothic" panose="020B0502020202020204" pitchFamily="34" charset="0"/>
            </a:endParaRPr>
          </a:p>
        </p:txBody>
      </p:sp>
      <p:sp>
        <p:nvSpPr>
          <p:cNvPr id="4" name="Espace réservé du pied de page 3"/>
          <p:cNvSpPr>
            <a:spLocks noGrp="1"/>
          </p:cNvSpPr>
          <p:nvPr>
            <p:ph type="ftr" sz="quarter" idx="3"/>
          </p:nvPr>
        </p:nvSpPr>
        <p:spPr/>
        <p:txBody>
          <a:bodyPr/>
          <a:lstStyle/>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17</a:t>
            </a:fld>
            <a:endParaRPr lang="fr-FR" dirty="0"/>
          </a:p>
        </p:txBody>
      </p:sp>
    </p:spTree>
    <p:extLst>
      <p:ext uri="{BB962C8B-B14F-4D97-AF65-F5344CB8AC3E}">
        <p14:creationId xmlns:p14="http://schemas.microsoft.com/office/powerpoint/2010/main" val="2162040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2017 programme </a:t>
            </a:r>
            <a:r>
              <a:rPr lang="fr-FR" dirty="0" err="1" smtClean="0"/>
              <a:t>topics</a:t>
            </a:r>
            <a:r>
              <a:rPr lang="fr-FR" dirty="0" smtClean="0"/>
              <a:t> </a:t>
            </a:r>
            <a:endParaRPr lang="fr-FR" dirty="0"/>
          </a:p>
        </p:txBody>
      </p:sp>
      <p:sp>
        <p:nvSpPr>
          <p:cNvPr id="3" name="Espace réservé du texte 2"/>
          <p:cNvSpPr>
            <a:spLocks noGrp="1"/>
          </p:cNvSpPr>
          <p:nvPr>
            <p:ph type="body" sz="quarter" idx="13"/>
          </p:nvPr>
        </p:nvSpPr>
        <p:spPr/>
        <p:txBody>
          <a:bodyPr/>
          <a:lstStyle/>
          <a:p>
            <a:r>
              <a:rPr lang="fr-FR" dirty="0" err="1" smtClean="0"/>
              <a:t>Innovative</a:t>
            </a:r>
            <a:r>
              <a:rPr lang="fr-FR" dirty="0" smtClean="0"/>
              <a:t> </a:t>
            </a:r>
            <a:r>
              <a:rPr lang="fr-FR" dirty="0" err="1" smtClean="0"/>
              <a:t>approaches</a:t>
            </a:r>
            <a:r>
              <a:rPr lang="fr-FR" dirty="0" smtClean="0"/>
              <a:t> to </a:t>
            </a:r>
            <a:r>
              <a:rPr lang="fr-FR" dirty="0" err="1" smtClean="0"/>
              <a:t>sustainable</a:t>
            </a:r>
            <a:r>
              <a:rPr lang="fr-FR" dirty="0" smtClean="0"/>
              <a:t> </a:t>
            </a:r>
            <a:r>
              <a:rPr lang="fr-FR" dirty="0" err="1" smtClean="0"/>
              <a:t>urban</a:t>
            </a:r>
            <a:r>
              <a:rPr lang="fr-FR" dirty="0" smtClean="0"/>
              <a:t> </a:t>
            </a:r>
            <a:r>
              <a:rPr lang="fr-FR" dirty="0" err="1" smtClean="0"/>
              <a:t>development</a:t>
            </a:r>
            <a:endParaRPr lang="fr-FR" dirty="0" smtClean="0"/>
          </a:p>
          <a:p>
            <a:r>
              <a:rPr lang="fr-FR" dirty="0" err="1" smtClean="0"/>
              <a:t>Reducing</a:t>
            </a:r>
            <a:r>
              <a:rPr lang="fr-FR" dirty="0" smtClean="0"/>
              <a:t> </a:t>
            </a:r>
            <a:r>
              <a:rPr lang="fr-FR" dirty="0" err="1" smtClean="0"/>
              <a:t>disparities</a:t>
            </a:r>
            <a:r>
              <a:rPr lang="fr-FR" dirty="0" smtClean="0"/>
              <a:t> in </a:t>
            </a:r>
            <a:r>
              <a:rPr lang="fr-FR" dirty="0" err="1" smtClean="0"/>
              <a:t>deprived</a:t>
            </a:r>
            <a:r>
              <a:rPr lang="fr-FR" dirty="0" smtClean="0"/>
              <a:t> </a:t>
            </a:r>
            <a:r>
              <a:rPr lang="fr-FR" dirty="0" err="1" smtClean="0"/>
              <a:t>urban</a:t>
            </a:r>
            <a:r>
              <a:rPr lang="fr-FR" dirty="0" smtClean="0"/>
              <a:t> areas</a:t>
            </a:r>
          </a:p>
          <a:p>
            <a:r>
              <a:rPr lang="fr-FR" dirty="0" err="1" smtClean="0"/>
              <a:t>Affordable</a:t>
            </a:r>
            <a:r>
              <a:rPr lang="fr-FR" dirty="0" smtClean="0"/>
              <a:t> </a:t>
            </a:r>
            <a:r>
              <a:rPr lang="fr-FR" dirty="0" err="1" smtClean="0"/>
              <a:t>housing</a:t>
            </a:r>
            <a:endParaRPr lang="fr-FR" dirty="0" smtClean="0"/>
          </a:p>
          <a:p>
            <a:r>
              <a:rPr lang="fr-FR" dirty="0" err="1" smtClean="0"/>
              <a:t>Gender</a:t>
            </a:r>
            <a:r>
              <a:rPr lang="fr-FR" dirty="0" smtClean="0"/>
              <a:t> </a:t>
            </a:r>
            <a:r>
              <a:rPr lang="fr-FR" dirty="0" err="1" smtClean="0"/>
              <a:t>equality</a:t>
            </a:r>
            <a:endParaRPr lang="fr-FR" dirty="0" smtClean="0"/>
          </a:p>
          <a:p>
            <a:r>
              <a:rPr lang="fr-FR" dirty="0" smtClean="0"/>
              <a:t>‘Just </a:t>
            </a:r>
            <a:r>
              <a:rPr lang="fr-FR" dirty="0" err="1" smtClean="0"/>
              <a:t>cities</a:t>
            </a:r>
            <a:r>
              <a:rPr lang="fr-FR" dirty="0" smtClean="0"/>
              <a:t>’</a:t>
            </a:r>
          </a:p>
          <a:p>
            <a:r>
              <a:rPr lang="fr-FR" dirty="0" smtClean="0"/>
              <a:t>‘</a:t>
            </a:r>
            <a:r>
              <a:rPr lang="fr-FR" dirty="0" err="1" smtClean="0"/>
              <a:t>Cities</a:t>
            </a:r>
            <a:r>
              <a:rPr lang="fr-FR" dirty="0" smtClean="0"/>
              <a:t> of the future’</a:t>
            </a:r>
          </a:p>
          <a:p>
            <a:r>
              <a:rPr lang="fr-FR" dirty="0" err="1" smtClean="0"/>
              <a:t>Integrated</a:t>
            </a:r>
            <a:r>
              <a:rPr lang="fr-FR" dirty="0" smtClean="0"/>
              <a:t> and participative </a:t>
            </a:r>
            <a:r>
              <a:rPr lang="fr-FR" dirty="0" err="1" smtClean="0"/>
              <a:t>urban</a:t>
            </a:r>
            <a:r>
              <a:rPr lang="fr-FR" dirty="0" smtClean="0"/>
              <a:t> </a:t>
            </a:r>
            <a:r>
              <a:rPr lang="fr-FR" dirty="0" err="1" smtClean="0"/>
              <a:t>development</a:t>
            </a:r>
            <a:endParaRPr lang="fr-FR" dirty="0"/>
          </a:p>
        </p:txBody>
      </p:sp>
      <p:sp>
        <p:nvSpPr>
          <p:cNvPr id="4" name="Espace réservé du pied de page 3"/>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18</a:t>
            </a:fld>
            <a:endParaRPr lang="fr-FR" dirty="0"/>
          </a:p>
        </p:txBody>
      </p:sp>
    </p:spTree>
    <p:extLst>
      <p:ext uri="{BB962C8B-B14F-4D97-AF65-F5344CB8AC3E}">
        <p14:creationId xmlns:p14="http://schemas.microsoft.com/office/powerpoint/2010/main" val="116595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004" y="1800001"/>
            <a:ext cx="7704000" cy="492443"/>
          </a:xfrm>
        </p:spPr>
        <p:txBody>
          <a:bodyPr/>
          <a:lstStyle/>
          <a:p>
            <a:r>
              <a:rPr lang="fr-FR" dirty="0" smtClean="0"/>
              <a:t>Network-</a:t>
            </a:r>
            <a:r>
              <a:rPr lang="fr-FR" dirty="0" err="1" smtClean="0"/>
              <a:t>led</a:t>
            </a:r>
            <a:r>
              <a:rPr lang="fr-FR" dirty="0"/>
              <a:t> </a:t>
            </a:r>
            <a:r>
              <a:rPr lang="fr-FR" dirty="0" err="1" smtClean="0"/>
              <a:t>topics</a:t>
            </a:r>
            <a:endParaRPr lang="fr-FR" dirty="0"/>
          </a:p>
        </p:txBody>
      </p:sp>
      <p:sp>
        <p:nvSpPr>
          <p:cNvPr id="3" name="Espace réservé du texte 2"/>
          <p:cNvSpPr>
            <a:spLocks noGrp="1"/>
          </p:cNvSpPr>
          <p:nvPr>
            <p:ph type="body" sz="quarter" idx="13"/>
          </p:nvPr>
        </p:nvSpPr>
        <p:spPr/>
        <p:txBody>
          <a:bodyPr>
            <a:normAutofit/>
          </a:bodyPr>
          <a:lstStyle/>
          <a:p>
            <a:r>
              <a:rPr lang="fr-FR" b="0" dirty="0" smtClean="0"/>
              <a:t>Digital </a:t>
            </a:r>
            <a:r>
              <a:rPr lang="fr-FR" b="0" dirty="0" err="1" smtClean="0"/>
              <a:t>cities</a:t>
            </a:r>
            <a:endParaRPr lang="fr-FR" b="0" dirty="0" smtClean="0"/>
          </a:p>
          <a:p>
            <a:r>
              <a:rPr lang="fr-FR" b="0" dirty="0" smtClean="0"/>
              <a:t>Migrants</a:t>
            </a:r>
          </a:p>
          <a:p>
            <a:r>
              <a:rPr lang="fr-FR" b="0" dirty="0" smtClean="0"/>
              <a:t>…</a:t>
            </a:r>
            <a:endParaRPr lang="fr-FR" b="0" dirty="0"/>
          </a:p>
          <a:p>
            <a:pPr marL="7938" indent="0">
              <a:buNone/>
            </a:pPr>
            <a:endParaRPr lang="fr-FR" b="0" dirty="0"/>
          </a:p>
        </p:txBody>
      </p:sp>
      <p:sp>
        <p:nvSpPr>
          <p:cNvPr id="4" name="Espace réservé du pied de page 3"/>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19</a:t>
            </a:fld>
            <a:endParaRPr lang="fr-FR" dirty="0"/>
          </a:p>
        </p:txBody>
      </p:sp>
    </p:spTree>
    <p:extLst>
      <p:ext uri="{BB962C8B-B14F-4D97-AF65-F5344CB8AC3E}">
        <p14:creationId xmlns:p14="http://schemas.microsoft.com/office/powerpoint/2010/main" val="340781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25950" y="1233714"/>
            <a:ext cx="8213249" cy="492443"/>
          </a:xfrm>
          <a:extLst/>
        </p:spPr>
        <p:txBody>
          <a:bodyPr wrap="square" lIns="0" tIns="0" rIns="0" bIns="0" numCol="1" anchor="t" anchorCtr="0" compatLnSpc="1">
            <a:prstTxWarp prst="textNoShape">
              <a:avLst/>
            </a:prstTxWarp>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b="1" dirty="0" smtClean="0">
                <a:latin typeface="Verdana" charset="0"/>
                <a:cs typeface="+mj-cs"/>
              </a:rPr>
              <a:t>URBACT III – 4 </a:t>
            </a:r>
            <a:r>
              <a:rPr lang="it-IT" b="1" dirty="0" err="1" smtClean="0">
                <a:latin typeface="Verdana" charset="0"/>
                <a:cs typeface="+mj-cs"/>
              </a:rPr>
              <a:t>main</a:t>
            </a:r>
            <a:r>
              <a:rPr lang="it-IT" b="1" dirty="0" smtClean="0">
                <a:latin typeface="Verdana" charset="0"/>
                <a:cs typeface="+mj-cs"/>
              </a:rPr>
              <a:t> objectives</a:t>
            </a:r>
          </a:p>
        </p:txBody>
      </p:sp>
      <p:sp>
        <p:nvSpPr>
          <p:cNvPr id="6146" name="Rectangle 2"/>
          <p:cNvSpPr>
            <a:spLocks noGrp="1" noChangeArrowheads="1"/>
          </p:cNvSpPr>
          <p:nvPr>
            <p:ph type="body" idx="1"/>
          </p:nvPr>
        </p:nvSpPr>
        <p:spPr bwMode="auto">
          <a:xfrm>
            <a:off x="625951" y="2046515"/>
            <a:ext cx="8101012" cy="3989238"/>
          </a:xfrm>
          <a:extLst/>
        </p:spPr>
        <p:txBody>
          <a:bodyPr wrap="square" lIns="0" tIns="0" rIns="0" bIns="0" numCol="1" anchor="t" anchorCtr="0" compatLnSpc="1">
            <a:prstTxWarp prst="textNoShape">
              <a:avLst/>
            </a:prstTxWarp>
            <a:normAutofit lnSpcReduction="10000"/>
          </a:bodyPr>
          <a:lstStyle/>
          <a:p>
            <a:pPr marL="0" indent="0">
              <a:buClr>
                <a:srgbClr val="FF3300"/>
              </a:buClr>
              <a:buSzPct val="200000"/>
              <a:buNone/>
            </a:pPr>
            <a:r>
              <a:rPr lang="en-GB" dirty="0"/>
              <a:t>To improve the </a:t>
            </a:r>
            <a:r>
              <a:rPr lang="en-GB" dirty="0">
                <a:solidFill>
                  <a:srgbClr val="C4007B"/>
                </a:solidFill>
              </a:rPr>
              <a:t>capacity</a:t>
            </a:r>
            <a:r>
              <a:rPr lang="en-GB" dirty="0"/>
              <a:t> of cities to manage sustainable urban policies and practices in an integrated and participative way</a:t>
            </a:r>
          </a:p>
          <a:p>
            <a:pPr indent="-339725">
              <a:buClr>
                <a:srgbClr val="FF3300"/>
              </a:buClr>
              <a:buSzPct val="200000"/>
              <a:buFont typeface="Wingdings" pitchFamily="2" charset="2"/>
              <a:buChar char="§"/>
            </a:pPr>
            <a:endParaRPr lang="it-IT" dirty="0"/>
          </a:p>
          <a:p>
            <a:pPr indent="-339725">
              <a:buClr>
                <a:srgbClr val="FF3300"/>
              </a:buClr>
              <a:buSzPct val="200000"/>
              <a:buFont typeface="Wingdings" pitchFamily="2" charset="2"/>
              <a:buChar char="§"/>
            </a:pPr>
            <a:r>
              <a:rPr lang="it-IT" dirty="0"/>
              <a:t>To improve the </a:t>
            </a:r>
            <a:r>
              <a:rPr lang="it-IT" dirty="0">
                <a:solidFill>
                  <a:srgbClr val="C4007B"/>
                </a:solidFill>
              </a:rPr>
              <a:t>design</a:t>
            </a:r>
            <a:r>
              <a:rPr lang="it-IT" dirty="0"/>
              <a:t> </a:t>
            </a:r>
            <a:r>
              <a:rPr lang="it-IT" dirty="0"/>
              <a:t>of integrated urban </a:t>
            </a:r>
            <a:r>
              <a:rPr lang="it-IT" dirty="0"/>
              <a:t>&amp; sustainable </a:t>
            </a:r>
            <a:r>
              <a:rPr lang="it-IT" dirty="0"/>
              <a:t>strategies/ action plans in </a:t>
            </a:r>
            <a:r>
              <a:rPr lang="it-IT" dirty="0"/>
              <a:t>cities</a:t>
            </a:r>
          </a:p>
          <a:p>
            <a:pPr indent="-339725">
              <a:buClr>
                <a:srgbClr val="FF3300"/>
              </a:buClr>
              <a:buSzPct val="200000"/>
              <a:buFont typeface="Wingdings" pitchFamily="2" charset="2"/>
              <a:buChar char="§"/>
            </a:pPr>
            <a:endParaRPr lang="it-IT" dirty="0"/>
          </a:p>
          <a:p>
            <a:pPr indent="-339725">
              <a:buClr>
                <a:srgbClr val="FF3300"/>
              </a:buClr>
              <a:buSzPct val="200000"/>
              <a:buFont typeface="Wingdings" pitchFamily="2" charset="2"/>
              <a:buChar char="§"/>
            </a:pPr>
            <a:r>
              <a:rPr lang="it-IT" dirty="0"/>
              <a:t>To improve the </a:t>
            </a:r>
            <a:r>
              <a:rPr lang="it-IT" dirty="0">
                <a:solidFill>
                  <a:srgbClr val="C4007B"/>
                </a:solidFill>
              </a:rPr>
              <a:t>implementation</a:t>
            </a:r>
            <a:r>
              <a:rPr lang="it-IT" dirty="0"/>
              <a:t> of integrated urban &amp; sustainable strategies/ action plans in cities</a:t>
            </a:r>
          </a:p>
          <a:p>
            <a:pPr indent="-339725">
              <a:buClr>
                <a:srgbClr val="FF3300"/>
              </a:buClr>
              <a:buSzPct val="200000"/>
              <a:buFont typeface="Wingdings" pitchFamily="2" charset="2"/>
              <a:buChar char="§"/>
            </a:pPr>
            <a:endParaRPr lang="it-IT" dirty="0"/>
          </a:p>
          <a:p>
            <a:pPr indent="-339725">
              <a:buClr>
                <a:srgbClr val="FF3300"/>
              </a:buClr>
              <a:buSzPct val="200000"/>
              <a:buFont typeface="Wingdings" pitchFamily="2" charset="2"/>
              <a:buChar char="§"/>
            </a:pPr>
            <a:r>
              <a:rPr lang="en-GB" altLang="ja-JP" dirty="0"/>
              <a:t>To ensure that practitioners and decision makers at all levels have </a:t>
            </a:r>
            <a:r>
              <a:rPr lang="en-GB" altLang="ja-JP" dirty="0">
                <a:solidFill>
                  <a:srgbClr val="C4007B"/>
                </a:solidFill>
              </a:rPr>
              <a:t>access to knowledge </a:t>
            </a:r>
            <a:r>
              <a:rPr lang="en-GB" altLang="ja-JP" dirty="0"/>
              <a:t>and share know-how on all aspects of sustainable urban development</a:t>
            </a:r>
            <a:endParaRPr lang="it-IT" dirty="0"/>
          </a:p>
        </p:txBody>
      </p:sp>
    </p:spTree>
    <p:extLst>
      <p:ext uri="{BB962C8B-B14F-4D97-AF65-F5344CB8AC3E}">
        <p14:creationId xmlns:p14="http://schemas.microsoft.com/office/powerpoint/2010/main" val="403096631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Next</a:t>
            </a:r>
            <a:r>
              <a:rPr lang="fr-FR" dirty="0" smtClean="0"/>
              <a:t> </a:t>
            </a:r>
            <a:r>
              <a:rPr lang="fr-FR" dirty="0" err="1" smtClean="0"/>
              <a:t>steps</a:t>
            </a:r>
            <a:endParaRPr lang="fr-FR" dirty="0"/>
          </a:p>
        </p:txBody>
      </p:sp>
      <p:sp>
        <p:nvSpPr>
          <p:cNvPr id="3" name="Espace réservé du texte 2"/>
          <p:cNvSpPr>
            <a:spLocks noGrp="1"/>
          </p:cNvSpPr>
          <p:nvPr>
            <p:ph type="body" sz="quarter" idx="13"/>
          </p:nvPr>
        </p:nvSpPr>
        <p:spPr/>
        <p:txBody>
          <a:bodyPr/>
          <a:lstStyle/>
          <a:p>
            <a:r>
              <a:rPr lang="fr-FR" dirty="0" err="1" smtClean="0"/>
              <a:t>Development</a:t>
            </a:r>
            <a:r>
              <a:rPr lang="fr-FR" dirty="0" smtClean="0"/>
              <a:t> of actions for </a:t>
            </a:r>
            <a:r>
              <a:rPr lang="fr-FR" dirty="0" err="1" smtClean="0"/>
              <a:t>each</a:t>
            </a:r>
            <a:r>
              <a:rPr lang="fr-FR" dirty="0" smtClean="0"/>
              <a:t> </a:t>
            </a:r>
            <a:r>
              <a:rPr lang="fr-FR" dirty="0" err="1" smtClean="0"/>
              <a:t>topic</a:t>
            </a:r>
            <a:r>
              <a:rPr lang="fr-FR" dirty="0" smtClean="0"/>
              <a:t> </a:t>
            </a:r>
            <a:r>
              <a:rPr lang="fr-FR" dirty="0" err="1" smtClean="0"/>
              <a:t>approved</a:t>
            </a:r>
            <a:endParaRPr lang="fr-FR" dirty="0" smtClean="0"/>
          </a:p>
          <a:p>
            <a:pPr marL="798513" lvl="2" indent="-263525">
              <a:buSzPct val="80000"/>
              <a:buBlip>
                <a:blip r:embed="rId2"/>
              </a:buBlip>
            </a:pPr>
            <a:r>
              <a:rPr lang="fr-FR" dirty="0" smtClean="0"/>
              <a:t>scope</a:t>
            </a:r>
            <a:r>
              <a:rPr lang="fr-FR" dirty="0"/>
              <a:t>, outputs, budget</a:t>
            </a:r>
          </a:p>
          <a:p>
            <a:pPr marL="271463" lvl="1" indent="-263525">
              <a:buSzPct val="80000"/>
              <a:buBlip>
                <a:blip r:embed="rId2"/>
              </a:buBlip>
            </a:pPr>
            <a:r>
              <a:rPr lang="fr-FR" dirty="0" err="1" smtClean="0"/>
              <a:t>Launching</a:t>
            </a:r>
            <a:r>
              <a:rPr lang="fr-FR" dirty="0" smtClean="0"/>
              <a:t> </a:t>
            </a:r>
            <a:r>
              <a:rPr lang="fr-FR" dirty="0"/>
              <a:t>network-</a:t>
            </a:r>
            <a:r>
              <a:rPr lang="fr-FR" dirty="0" err="1"/>
              <a:t>led</a:t>
            </a:r>
            <a:r>
              <a:rPr lang="fr-FR" dirty="0"/>
              <a:t> </a:t>
            </a:r>
            <a:r>
              <a:rPr lang="fr-FR" dirty="0" smtClean="0"/>
              <a:t>initiatives</a:t>
            </a:r>
          </a:p>
          <a:p>
            <a:pPr marL="271463" lvl="1" indent="-263525">
              <a:buSzPct val="80000"/>
              <a:buBlip>
                <a:blip r:embed="rId2"/>
              </a:buBlip>
            </a:pPr>
            <a:r>
              <a:rPr lang="fr-FR" dirty="0" err="1" smtClean="0"/>
              <a:t>November</a:t>
            </a:r>
            <a:r>
              <a:rPr lang="fr-FR" dirty="0" smtClean="0"/>
              <a:t> 2017: </a:t>
            </a:r>
            <a:r>
              <a:rPr lang="fr-FR" dirty="0"/>
              <a:t>final </a:t>
            </a:r>
            <a:r>
              <a:rPr lang="fr-FR" dirty="0" err="1"/>
              <a:t>strategy</a:t>
            </a:r>
            <a:r>
              <a:rPr lang="fr-FR" dirty="0"/>
              <a:t> for </a:t>
            </a:r>
            <a:r>
              <a:rPr lang="fr-FR" dirty="0" smtClean="0"/>
              <a:t>MC </a:t>
            </a:r>
            <a:r>
              <a:rPr lang="fr-FR" dirty="0" err="1" smtClean="0"/>
              <a:t>approval</a:t>
            </a:r>
            <a:endParaRPr lang="fr-FR" dirty="0"/>
          </a:p>
          <a:p>
            <a:pPr marL="271463" lvl="1" indent="-263525">
              <a:buSzPct val="80000"/>
              <a:buBlip>
                <a:blip r:embed="rId2"/>
              </a:buBlip>
            </a:pPr>
            <a:endParaRPr lang="fr-FR" dirty="0"/>
          </a:p>
          <a:p>
            <a:endParaRPr lang="fr-FR" dirty="0" smtClean="0"/>
          </a:p>
          <a:p>
            <a:pPr lvl="1"/>
            <a:r>
              <a:rPr lang="fr-FR" dirty="0" smtClean="0"/>
              <a:t>	</a:t>
            </a:r>
            <a:endParaRPr lang="fr-FR" dirty="0"/>
          </a:p>
          <a:p>
            <a:pPr lvl="1"/>
            <a:endParaRPr lang="fr-FR" dirty="0" smtClean="0"/>
          </a:p>
        </p:txBody>
      </p:sp>
      <p:sp>
        <p:nvSpPr>
          <p:cNvPr id="4" name="Espace réservé du pied de page 3"/>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20</a:t>
            </a:fld>
            <a:endParaRPr lang="fr-FR" dirty="0"/>
          </a:p>
        </p:txBody>
      </p:sp>
    </p:spTree>
    <p:extLst>
      <p:ext uri="{BB962C8B-B14F-4D97-AF65-F5344CB8AC3E}">
        <p14:creationId xmlns:p14="http://schemas.microsoft.com/office/powerpoint/2010/main" val="307054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uage 18"/>
          <p:cNvSpPr/>
          <p:nvPr/>
        </p:nvSpPr>
        <p:spPr>
          <a:xfrm rot="280672">
            <a:off x="3682125" y="2951214"/>
            <a:ext cx="1785668" cy="802257"/>
          </a:xfrm>
          <a:prstGeom prst="cloud">
            <a:avLst/>
          </a:prstGeom>
          <a:solidFill>
            <a:schemeClr val="accent4">
              <a:lumMod val="20000"/>
              <a:lumOff val="8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Nuage 17"/>
          <p:cNvSpPr/>
          <p:nvPr/>
        </p:nvSpPr>
        <p:spPr>
          <a:xfrm rot="10800000">
            <a:off x="6497531" y="2882945"/>
            <a:ext cx="1785668" cy="900408"/>
          </a:xfrm>
          <a:prstGeom prst="cloud">
            <a:avLst/>
          </a:prstGeom>
          <a:solidFill>
            <a:schemeClr val="bg2">
              <a:lumMod val="20000"/>
              <a:lumOff val="8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Nuage 2"/>
          <p:cNvSpPr/>
          <p:nvPr/>
        </p:nvSpPr>
        <p:spPr>
          <a:xfrm>
            <a:off x="910637" y="2959840"/>
            <a:ext cx="1785668" cy="802257"/>
          </a:xfrm>
          <a:prstGeom prst="cloud">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Espace réservé du pied de page 3"/>
          <p:cNvSpPr>
            <a:spLocks noGrp="1"/>
          </p:cNvSpPr>
          <p:nvPr>
            <p:ph type="ftr" sz="quarter" idx="3"/>
          </p:nvPr>
        </p:nvSpPr>
        <p:spPr/>
        <p:txBody>
          <a:bodyPr/>
          <a:lstStyle/>
          <a:p>
            <a:endParaRPr lang="fr-FR" b="0" dirty="0"/>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3</a:t>
            </a:fld>
            <a:endParaRPr lang="fr-FR" dirty="0"/>
          </a:p>
        </p:txBody>
      </p:sp>
      <p:sp>
        <p:nvSpPr>
          <p:cNvPr id="7" name="Titre 6"/>
          <p:cNvSpPr>
            <a:spLocks noGrp="1"/>
          </p:cNvSpPr>
          <p:nvPr>
            <p:ph type="title"/>
          </p:nvPr>
        </p:nvSpPr>
        <p:spPr>
          <a:xfrm>
            <a:off x="535195" y="1116705"/>
            <a:ext cx="7899442" cy="984885"/>
          </a:xfrm>
        </p:spPr>
        <p:txBody>
          <a:bodyPr/>
          <a:lstStyle/>
          <a:p>
            <a:r>
              <a:rPr lang="en-US" dirty="0"/>
              <a:t>A capacity-building &amp; </a:t>
            </a:r>
            <a:r>
              <a:rPr lang="en-US" dirty="0" err="1"/>
              <a:t>capitalisation</a:t>
            </a:r>
            <a:r>
              <a:rPr lang="en-US" dirty="0"/>
              <a:t> </a:t>
            </a:r>
            <a:r>
              <a:rPr lang="en-US" dirty="0" err="1"/>
              <a:t>programme</a:t>
            </a:r>
            <a:endParaRPr lang="en-US" dirty="0"/>
          </a:p>
        </p:txBody>
      </p:sp>
      <p:sp>
        <p:nvSpPr>
          <p:cNvPr id="8" name="Rectangle 7"/>
          <p:cNvSpPr/>
          <p:nvPr/>
        </p:nvSpPr>
        <p:spPr bwMode="auto">
          <a:xfrm>
            <a:off x="535195" y="2113929"/>
            <a:ext cx="2491851" cy="2672911"/>
          </a:xfrm>
          <a:prstGeom prst="rect">
            <a:avLst/>
          </a:prstGeom>
          <a:noFill/>
          <a:ln>
            <a:noFill/>
            <a:headEnd type="none" w="med" len="med"/>
            <a:tailEnd type="none" w="med" len="med"/>
          </a:ln>
          <a:effectLst>
            <a:glow rad="139700">
              <a:schemeClr val="accent2">
                <a:satMod val="175000"/>
                <a:alpha val="40000"/>
              </a:schemeClr>
            </a:glow>
            <a:softEdge rad="63500"/>
          </a:effectLst>
          <a:ex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r>
              <a:rPr lang="fr-FR" sz="1400" b="1" dirty="0">
                <a:solidFill>
                  <a:srgbClr val="35B3B8"/>
                </a:solidFill>
                <a:latin typeface="Century Gothic" panose="020B0502020202020204" pitchFamily="34" charset="0"/>
              </a:rPr>
              <a:t>TRANSNATIONAL  EXCHANGE &amp; LEARNING</a:t>
            </a:r>
          </a:p>
          <a:p>
            <a:pPr algn="ctr" eaLnBrk="0" hangingPunct="0">
              <a:defRPr/>
            </a:pPr>
            <a:endParaRPr lang="fr-FR" sz="1400" dirty="0">
              <a:solidFill>
                <a:srgbClr val="000066"/>
              </a:solidFill>
              <a:latin typeface="Century Gothic" panose="020B0502020202020204" pitchFamily="34" charset="0"/>
            </a:endParaRPr>
          </a:p>
          <a:p>
            <a:pPr algn="ctr" eaLnBrk="0" hangingPunct="0">
              <a:defRPr/>
            </a:pPr>
            <a:endParaRPr lang="fr-FR" sz="1400" dirty="0">
              <a:solidFill>
                <a:srgbClr val="000066"/>
              </a:solidFill>
              <a:latin typeface="Century Gothic" panose="020B0502020202020204" pitchFamily="34" charset="0"/>
            </a:endParaRPr>
          </a:p>
          <a:p>
            <a:pPr algn="ctr" eaLnBrk="0" hangingPunct="0">
              <a:defRPr/>
            </a:pPr>
            <a:endParaRPr lang="fr-FR" sz="1400" dirty="0">
              <a:solidFill>
                <a:srgbClr val="000066"/>
              </a:solidFill>
              <a:latin typeface="Century Gothic" panose="020B0502020202020204" pitchFamily="34" charset="0"/>
            </a:endParaRPr>
          </a:p>
        </p:txBody>
      </p:sp>
      <p:sp>
        <p:nvSpPr>
          <p:cNvPr id="9" name="Rectangle 8"/>
          <p:cNvSpPr/>
          <p:nvPr/>
        </p:nvSpPr>
        <p:spPr bwMode="auto">
          <a:xfrm>
            <a:off x="3382381" y="2110459"/>
            <a:ext cx="2428893" cy="2676372"/>
          </a:xfrm>
          <a:prstGeom prst="rect">
            <a:avLst/>
          </a:prstGeom>
          <a:noFill/>
          <a:ln>
            <a:noFill/>
            <a:headEnd type="none" w="med" len="med"/>
            <a:tailEnd type="none" w="med" len="med"/>
          </a:ln>
          <a:effectLst>
            <a:glow rad="139700">
              <a:schemeClr val="accent2">
                <a:satMod val="175000"/>
                <a:alpha val="40000"/>
              </a:schemeClr>
            </a:glow>
            <a:softEdge rad="63500"/>
          </a:effectLst>
          <a:ex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fontAlgn="auto" hangingPunct="0">
              <a:spcBef>
                <a:spcPts val="0"/>
              </a:spcBef>
              <a:spcAft>
                <a:spcPts val="0"/>
              </a:spcAft>
              <a:defRPr/>
            </a:pPr>
            <a:r>
              <a:rPr lang="fr-FR" sz="1400" b="1" dirty="0">
                <a:solidFill>
                  <a:srgbClr val="96BD0D"/>
                </a:solidFill>
                <a:latin typeface="Century Gothic" panose="020B0502020202020204" pitchFamily="34" charset="0"/>
              </a:rPr>
              <a:t>CAPACITY-BUILDING</a:t>
            </a:r>
          </a:p>
          <a:p>
            <a:pPr algn="ctr" eaLnBrk="0" fontAlgn="auto" hangingPunct="0">
              <a:spcBef>
                <a:spcPts val="0"/>
              </a:spcBef>
              <a:spcAft>
                <a:spcPts val="0"/>
              </a:spcAft>
              <a:defRPr/>
            </a:pPr>
            <a:endParaRPr lang="fr-FR" sz="1400" dirty="0" smtClean="0">
              <a:solidFill>
                <a:schemeClr val="bg1"/>
              </a:solidFill>
              <a:latin typeface="Century Gothic" panose="020B0502020202020204" pitchFamily="34" charset="0"/>
            </a:endParaRPr>
          </a:p>
          <a:p>
            <a:pPr algn="ctr" eaLnBrk="0" fontAlgn="auto" hangingPunct="0">
              <a:spcBef>
                <a:spcPts val="0"/>
              </a:spcBef>
              <a:spcAft>
                <a:spcPts val="0"/>
              </a:spcAft>
              <a:defRPr/>
            </a:pPr>
            <a:endParaRPr lang="fr-FR" sz="1400" dirty="0">
              <a:solidFill>
                <a:schemeClr val="bg1"/>
              </a:solidFill>
              <a:latin typeface="Century Gothic" panose="020B0502020202020204" pitchFamily="34" charset="0"/>
            </a:endParaRPr>
          </a:p>
        </p:txBody>
      </p:sp>
      <p:sp>
        <p:nvSpPr>
          <p:cNvPr id="10" name="Rectangle 9"/>
          <p:cNvSpPr/>
          <p:nvPr/>
        </p:nvSpPr>
        <p:spPr bwMode="auto">
          <a:xfrm>
            <a:off x="6177485" y="2101590"/>
            <a:ext cx="2428892" cy="2685241"/>
          </a:xfrm>
          <a:prstGeom prst="rect">
            <a:avLst/>
          </a:prstGeom>
          <a:noFill/>
          <a:ln>
            <a:noFill/>
            <a:headEnd type="none" w="med" len="med"/>
            <a:tailEnd type="none" w="med" len="med"/>
          </a:ln>
          <a:effectLst>
            <a:glow rad="139700">
              <a:schemeClr val="accent2">
                <a:satMod val="175000"/>
                <a:alpha val="40000"/>
              </a:schemeClr>
            </a:glow>
            <a:softEdge rad="63500"/>
          </a:effectLst>
          <a:ex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fontAlgn="auto" hangingPunct="0">
              <a:spcBef>
                <a:spcPts val="0"/>
              </a:spcBef>
              <a:spcAft>
                <a:spcPts val="0"/>
              </a:spcAft>
              <a:defRPr/>
            </a:pPr>
            <a:r>
              <a:rPr lang="fr-FR" sz="1400" b="1" dirty="0">
                <a:solidFill>
                  <a:srgbClr val="F08B27"/>
                </a:solidFill>
                <a:latin typeface="Century Gothic" panose="020B0502020202020204" pitchFamily="34" charset="0"/>
              </a:rPr>
              <a:t>CAPITALISATION</a:t>
            </a:r>
          </a:p>
          <a:p>
            <a:pPr algn="ctr" eaLnBrk="0" fontAlgn="auto" hangingPunct="0">
              <a:spcBef>
                <a:spcPts val="0"/>
              </a:spcBef>
              <a:spcAft>
                <a:spcPts val="0"/>
              </a:spcAft>
              <a:defRPr/>
            </a:pPr>
            <a:r>
              <a:rPr lang="fr-FR" sz="1400" b="1" dirty="0" smtClean="0">
                <a:solidFill>
                  <a:srgbClr val="F08B27"/>
                </a:solidFill>
                <a:latin typeface="Century Gothic" panose="020B0502020202020204" pitchFamily="34" charset="0"/>
              </a:rPr>
              <a:t>DISSEMINATION</a:t>
            </a:r>
          </a:p>
          <a:p>
            <a:pPr algn="ctr" eaLnBrk="0" fontAlgn="auto" hangingPunct="0">
              <a:spcBef>
                <a:spcPts val="0"/>
              </a:spcBef>
              <a:spcAft>
                <a:spcPts val="0"/>
              </a:spcAft>
              <a:defRPr/>
            </a:pPr>
            <a:endParaRPr lang="fr-FR" sz="1400" b="1" dirty="0">
              <a:solidFill>
                <a:srgbClr val="F08B27"/>
              </a:solidFill>
              <a:latin typeface="Century Gothic" panose="020B0502020202020204" pitchFamily="34" charset="0"/>
            </a:endParaRPr>
          </a:p>
        </p:txBody>
      </p:sp>
      <p:sp>
        <p:nvSpPr>
          <p:cNvPr id="14" name="ZoneTexte 12"/>
          <p:cNvSpPr txBox="1">
            <a:spLocks noChangeArrowheads="1"/>
          </p:cNvSpPr>
          <p:nvPr/>
        </p:nvSpPr>
        <p:spPr bwMode="auto">
          <a:xfrm>
            <a:off x="1233023" y="3200913"/>
            <a:ext cx="1106392" cy="307777"/>
          </a:xfrm>
          <a:prstGeom prst="rect">
            <a:avLst/>
          </a:prstGeom>
          <a:noFill/>
          <a:ln w="9525">
            <a:noFill/>
            <a:miter lim="800000"/>
            <a:headEnd/>
            <a:tailEnd/>
          </a:ln>
        </p:spPr>
        <p:txBody>
          <a:bodyPr wrap="none">
            <a:spAutoFit/>
          </a:bodyPr>
          <a:lstStyle/>
          <a:p>
            <a:pPr algn="ctr"/>
            <a:r>
              <a:rPr lang="fr-FR" sz="1400" b="1" dirty="0">
                <a:solidFill>
                  <a:srgbClr val="35B3B8"/>
                </a:solidFill>
                <a:latin typeface="Century Gothic" panose="020B0502020202020204" pitchFamily="34" charset="0"/>
              </a:rPr>
              <a:t>NETWORKS</a:t>
            </a:r>
          </a:p>
        </p:txBody>
      </p:sp>
      <p:sp>
        <p:nvSpPr>
          <p:cNvPr id="15" name="ZoneTexte 14"/>
          <p:cNvSpPr txBox="1">
            <a:spLocks noChangeArrowheads="1"/>
          </p:cNvSpPr>
          <p:nvPr/>
        </p:nvSpPr>
        <p:spPr bwMode="auto">
          <a:xfrm>
            <a:off x="4021781" y="3181203"/>
            <a:ext cx="1106393" cy="307777"/>
          </a:xfrm>
          <a:prstGeom prst="rect">
            <a:avLst/>
          </a:prstGeom>
          <a:noFill/>
          <a:ln w="9525">
            <a:noFill/>
            <a:miter lim="800000"/>
            <a:headEnd/>
            <a:tailEnd/>
          </a:ln>
        </p:spPr>
        <p:txBody>
          <a:bodyPr wrap="none">
            <a:spAutoFit/>
          </a:bodyPr>
          <a:lstStyle/>
          <a:p>
            <a:pPr algn="ctr"/>
            <a:r>
              <a:rPr lang="fr-FR" sz="1400" b="1" dirty="0">
                <a:solidFill>
                  <a:srgbClr val="96BD0D"/>
                </a:solidFill>
                <a:latin typeface="Century Gothic" panose="020B0502020202020204" pitchFamily="34" charset="0"/>
              </a:rPr>
              <a:t>TRAININGS</a:t>
            </a:r>
          </a:p>
        </p:txBody>
      </p:sp>
      <p:sp>
        <p:nvSpPr>
          <p:cNvPr id="16" name="ZoneTexte 15"/>
          <p:cNvSpPr txBox="1">
            <a:spLocks noChangeArrowheads="1"/>
          </p:cNvSpPr>
          <p:nvPr/>
        </p:nvSpPr>
        <p:spPr bwMode="auto">
          <a:xfrm>
            <a:off x="6758501" y="3130751"/>
            <a:ext cx="1401781" cy="523220"/>
          </a:xfrm>
          <a:prstGeom prst="rect">
            <a:avLst/>
          </a:prstGeom>
          <a:noFill/>
          <a:ln w="9525">
            <a:noFill/>
            <a:miter lim="800000"/>
            <a:headEnd/>
            <a:tailEnd/>
          </a:ln>
        </p:spPr>
        <p:txBody>
          <a:bodyPr wrap="square">
            <a:spAutoFit/>
          </a:bodyPr>
          <a:lstStyle/>
          <a:p>
            <a:pPr algn="ctr"/>
            <a:r>
              <a:rPr lang="fr-FR" sz="1400" b="1" dirty="0">
                <a:solidFill>
                  <a:srgbClr val="F08B27"/>
                </a:solidFill>
                <a:latin typeface="Century Gothic" panose="020B0502020202020204" pitchFamily="34" charset="0"/>
              </a:rPr>
              <a:t>KNOWLEDGE</a:t>
            </a:r>
          </a:p>
          <a:p>
            <a:pPr algn="ctr"/>
            <a:r>
              <a:rPr lang="fr-FR" sz="1400" b="1" dirty="0">
                <a:solidFill>
                  <a:srgbClr val="F08B27"/>
                </a:solidFill>
                <a:latin typeface="Century Gothic" panose="020B0502020202020204" pitchFamily="34" charset="0"/>
              </a:rPr>
              <a:t>PLATFORM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7" y="4338738"/>
            <a:ext cx="2172735" cy="16295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510" y="4296281"/>
            <a:ext cx="2290638" cy="17179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61" y="4324820"/>
            <a:ext cx="2152742" cy="16145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841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4</a:t>
            </a:fld>
            <a:endParaRPr lang="fr-FR" dirty="0"/>
          </a:p>
        </p:txBody>
      </p:sp>
      <p:sp>
        <p:nvSpPr>
          <p:cNvPr id="6" name="Espace réservé du texte 5"/>
          <p:cNvSpPr>
            <a:spLocks noGrp="1"/>
          </p:cNvSpPr>
          <p:nvPr>
            <p:ph type="body" sz="quarter" idx="13"/>
          </p:nvPr>
        </p:nvSpPr>
        <p:spPr>
          <a:xfrm>
            <a:off x="933360" y="2223863"/>
            <a:ext cx="7334340" cy="3765457"/>
          </a:xfrm>
        </p:spPr>
        <p:txBody>
          <a:bodyPr>
            <a:normAutofit fontScale="85000" lnSpcReduction="10000"/>
          </a:bodyPr>
          <a:lstStyle/>
          <a:p>
            <a:pPr marL="7938" indent="0">
              <a:buNone/>
            </a:pPr>
            <a:r>
              <a:rPr lang="en-US" b="0" dirty="0" smtClean="0">
                <a:solidFill>
                  <a:srgbClr val="35B3B8"/>
                </a:solidFill>
                <a:latin typeface="Century Gothic" panose="020B0502020202020204" pitchFamily="34" charset="0"/>
              </a:rPr>
              <a:t>‘Good Practice City’ </a:t>
            </a:r>
            <a:r>
              <a:rPr lang="en-US" b="0" dirty="0" smtClean="0">
                <a:latin typeface="Century Gothic" panose="020B0502020202020204" pitchFamily="34" charset="0"/>
              </a:rPr>
              <a:t>sharing the experience &gt; </a:t>
            </a:r>
            <a:r>
              <a:rPr lang="en-US" b="0" u="sng" dirty="0" smtClean="0">
                <a:latin typeface="Century Gothic" panose="020B0502020202020204" pitchFamily="34" charset="0"/>
              </a:rPr>
              <a:t>a ‘mentor’ role</a:t>
            </a:r>
          </a:p>
          <a:p>
            <a:pPr marL="7938" indent="0">
              <a:buNone/>
            </a:pPr>
            <a:endParaRPr lang="en-US" b="0" dirty="0">
              <a:latin typeface="Century Gothic" panose="020B0502020202020204" pitchFamily="34" charset="0"/>
            </a:endParaRPr>
          </a:p>
          <a:p>
            <a:pPr marL="7938" indent="0">
              <a:buNone/>
            </a:pPr>
            <a:r>
              <a:rPr lang="en-US" b="0" dirty="0" smtClean="0">
                <a:solidFill>
                  <a:srgbClr val="96BD0D"/>
                </a:solidFill>
                <a:latin typeface="Century Gothic" panose="020B0502020202020204" pitchFamily="34" charset="0"/>
              </a:rPr>
              <a:t>‘Transfer cities</a:t>
            </a:r>
            <a:r>
              <a:rPr lang="en-US" b="0" dirty="0" smtClean="0">
                <a:solidFill>
                  <a:srgbClr val="96BD0D"/>
                </a:solidFill>
                <a:latin typeface="Century Gothic" panose="020B0502020202020204" pitchFamily="34" charset="0"/>
              </a:rPr>
              <a:t>’ </a:t>
            </a:r>
            <a:r>
              <a:rPr lang="en-US" b="0" u="sng" dirty="0">
                <a:latin typeface="Century Gothic" panose="020B0502020202020204" pitchFamily="34" charset="0"/>
              </a:rPr>
              <a:t>u</a:t>
            </a:r>
            <a:r>
              <a:rPr lang="en-US" b="0" u="sng" dirty="0" smtClean="0">
                <a:latin typeface="Century Gothic" panose="020B0502020202020204" pitchFamily="34" charset="0"/>
              </a:rPr>
              <a:t>nderstand&gt;adapt&gt;reuse</a:t>
            </a:r>
            <a:r>
              <a:rPr lang="en-US" b="0" dirty="0" smtClean="0">
                <a:latin typeface="Century Gothic" panose="020B0502020202020204" pitchFamily="34" charset="0"/>
              </a:rPr>
              <a:t> the good practice </a:t>
            </a:r>
          </a:p>
          <a:p>
            <a:pPr marL="7938" indent="0">
              <a:buNone/>
            </a:pPr>
            <a:endParaRPr lang="en-US" b="0" dirty="0" smtClean="0">
              <a:latin typeface="Century Gothic" panose="020B0502020202020204" pitchFamily="34" charset="0"/>
            </a:endParaRPr>
          </a:p>
          <a:p>
            <a:pPr marL="7938" indent="0" algn="ctr">
              <a:spcAft>
                <a:spcPts val="600"/>
              </a:spcAft>
              <a:buNone/>
            </a:pPr>
            <a:r>
              <a:rPr lang="en-US" b="0" dirty="0" smtClean="0">
                <a:solidFill>
                  <a:srgbClr val="AF1E75"/>
                </a:solidFill>
                <a:latin typeface="Century Gothic" panose="020B0502020202020204" pitchFamily="34" charset="0"/>
              </a:rPr>
              <a:t>ADDITIONAL BENEFITS:</a:t>
            </a:r>
          </a:p>
          <a:p>
            <a:pPr marL="7938" indent="0" algn="ctr">
              <a:spcAft>
                <a:spcPts val="600"/>
              </a:spcAft>
              <a:buNone/>
            </a:pPr>
            <a:endParaRPr lang="en-US" b="0" dirty="0" smtClean="0">
              <a:solidFill>
                <a:srgbClr val="AF1E75"/>
              </a:solidFill>
              <a:latin typeface="Century Gothic" panose="020B0502020202020204" pitchFamily="34" charset="0"/>
            </a:endParaRPr>
          </a:p>
          <a:p>
            <a:pPr marL="7938" indent="0">
              <a:buNone/>
            </a:pPr>
            <a:r>
              <a:rPr lang="en-US" sz="1500" dirty="0" smtClean="0">
                <a:solidFill>
                  <a:srgbClr val="35B3B8"/>
                </a:solidFill>
                <a:latin typeface="Century Gothic" panose="020B0502020202020204" pitchFamily="34" charset="0"/>
              </a:rPr>
              <a:t>GOOD PRACTICE CITY</a:t>
            </a:r>
          </a:p>
          <a:p>
            <a:r>
              <a:rPr lang="en-US" b="0" dirty="0" smtClean="0">
                <a:latin typeface="Century Gothic" panose="020B0502020202020204" pitchFamily="34" charset="0"/>
              </a:rPr>
              <a:t>Refining </a:t>
            </a:r>
            <a:r>
              <a:rPr lang="en-US" b="0" dirty="0">
                <a:latin typeface="Century Gothic" panose="020B0502020202020204" pitchFamily="34" charset="0"/>
              </a:rPr>
              <a:t>and improving </a:t>
            </a:r>
            <a:r>
              <a:rPr lang="en-US" b="0" dirty="0" smtClean="0">
                <a:latin typeface="Century Gothic" panose="020B0502020202020204" pitchFamily="34" charset="0"/>
              </a:rPr>
              <a:t>its own methodology</a:t>
            </a:r>
          </a:p>
          <a:p>
            <a:r>
              <a:rPr lang="en-US" b="0" dirty="0" smtClean="0">
                <a:latin typeface="Century Gothic" panose="020B0502020202020204" pitchFamily="34" charset="0"/>
              </a:rPr>
              <a:t>Wider recognition of the potential for re-use and greater visibility</a:t>
            </a:r>
          </a:p>
          <a:p>
            <a:pPr marL="7938" indent="0">
              <a:buNone/>
            </a:pPr>
            <a:endParaRPr lang="en-US" sz="1500" b="0" dirty="0" smtClean="0">
              <a:solidFill>
                <a:srgbClr val="35B3B8"/>
              </a:solidFill>
              <a:latin typeface="Century Gothic" panose="020B0502020202020204" pitchFamily="34" charset="0"/>
            </a:endParaRPr>
          </a:p>
          <a:p>
            <a:pPr marL="7938" indent="0">
              <a:buNone/>
            </a:pPr>
            <a:r>
              <a:rPr lang="en-US" sz="1500" dirty="0" smtClean="0">
                <a:solidFill>
                  <a:srgbClr val="96BD0D"/>
                </a:solidFill>
                <a:latin typeface="Century Gothic" panose="020B0502020202020204" pitchFamily="34" charset="0"/>
              </a:rPr>
              <a:t>TRANSFER CITIES</a:t>
            </a:r>
            <a:endParaRPr lang="en-US" sz="1500" dirty="0">
              <a:solidFill>
                <a:srgbClr val="96BD0D"/>
              </a:solidFill>
              <a:latin typeface="Century Gothic" panose="020B0502020202020204" pitchFamily="34" charset="0"/>
            </a:endParaRPr>
          </a:p>
          <a:p>
            <a:r>
              <a:rPr lang="en-US" b="0" dirty="0" smtClean="0">
                <a:latin typeface="Century Gothic" panose="020B0502020202020204" pitchFamily="34" charset="0"/>
              </a:rPr>
              <a:t>Producing a ‘Diary of Transfer experience’ &gt; experimentation</a:t>
            </a:r>
            <a:endParaRPr lang="en-US" b="0" dirty="0">
              <a:latin typeface="Century Gothic" panose="020B0502020202020204" pitchFamily="34" charset="0"/>
            </a:endParaRPr>
          </a:p>
          <a:p>
            <a:r>
              <a:rPr lang="en-US" b="0" dirty="0" smtClean="0">
                <a:latin typeface="Century Gothic" panose="020B0502020202020204" pitchFamily="34" charset="0"/>
              </a:rPr>
              <a:t>Building the capacity to deal with urban issues</a:t>
            </a:r>
            <a:endParaRPr lang="en-US" b="0" dirty="0">
              <a:latin typeface="Century Gothic" panose="020B0502020202020204" pitchFamily="34" charset="0"/>
            </a:endParaRPr>
          </a:p>
          <a:p>
            <a:pPr marL="7938" indent="0">
              <a:buNone/>
            </a:pPr>
            <a:endParaRPr lang="en-US" b="0" dirty="0" smtClean="0">
              <a:latin typeface="Century Gothic" panose="020B0502020202020204" pitchFamily="34" charset="0"/>
            </a:endParaRPr>
          </a:p>
          <a:p>
            <a:pPr marL="7938" indent="0">
              <a:buNone/>
            </a:pPr>
            <a:endParaRPr lang="en-US" b="0" dirty="0" smtClean="0">
              <a:latin typeface="Century Gothic" panose="020B0502020202020204" pitchFamily="34" charset="0"/>
            </a:endParaRPr>
          </a:p>
        </p:txBody>
      </p:sp>
      <p:sp>
        <p:nvSpPr>
          <p:cNvPr id="7" name="Titre 6"/>
          <p:cNvSpPr>
            <a:spLocks noGrp="1"/>
          </p:cNvSpPr>
          <p:nvPr>
            <p:ph type="title"/>
          </p:nvPr>
        </p:nvSpPr>
        <p:spPr>
          <a:xfrm>
            <a:off x="674284" y="987519"/>
            <a:ext cx="7704000" cy="984885"/>
          </a:xfrm>
        </p:spPr>
        <p:txBody>
          <a:bodyPr/>
          <a:lstStyle/>
          <a:p>
            <a:r>
              <a:rPr lang="en-US" dirty="0"/>
              <a:t>Transfer Network – a tool for </a:t>
            </a:r>
            <a:r>
              <a:rPr lang="en-US" dirty="0" err="1"/>
              <a:t>capitalisation</a:t>
            </a:r>
            <a:endParaRPr lang="en-US" dirty="0"/>
          </a:p>
        </p:txBody>
      </p:sp>
      <p:pic>
        <p:nvPicPr>
          <p:cNvPr id="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2807"/>
          <a:stretch/>
        </p:blipFill>
        <p:spPr bwMode="auto">
          <a:xfrm>
            <a:off x="3131827" y="3122239"/>
            <a:ext cx="3123832" cy="101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546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5</a:t>
            </a:fld>
            <a:endParaRPr lang="fr-FR" dirty="0"/>
          </a:p>
        </p:txBody>
      </p:sp>
      <p:pic>
        <p:nvPicPr>
          <p:cNvPr id="6" name="Imat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004" y="1218640"/>
            <a:ext cx="5609189" cy="373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2" descr="Captura de pantalla 2016-03-31 a las 23.15.2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9851" y="636312"/>
            <a:ext cx="37020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title"/>
          </p:nvPr>
        </p:nvSpPr>
        <p:spPr>
          <a:xfrm>
            <a:off x="2051414" y="780842"/>
            <a:ext cx="4932092" cy="276999"/>
          </a:xfrm>
        </p:spPr>
        <p:txBody>
          <a:bodyPr/>
          <a:lstStyle/>
          <a:p>
            <a:r>
              <a:rPr lang="fr-FR" sz="1800" b="0" dirty="0" smtClean="0"/>
              <a:t>Mollet </a:t>
            </a:r>
            <a:r>
              <a:rPr lang="fr-FR" sz="1800" b="0" dirty="0" err="1" smtClean="0"/>
              <a:t>del</a:t>
            </a:r>
            <a:r>
              <a:rPr lang="fr-FR" sz="1800" b="0" dirty="0" smtClean="0"/>
              <a:t> Vallès, Spain</a:t>
            </a:r>
            <a:endParaRPr lang="fr-FR" sz="1800" dirty="0"/>
          </a:p>
        </p:txBody>
      </p:sp>
    </p:spTree>
    <p:extLst>
      <p:ext uri="{BB962C8B-B14F-4D97-AF65-F5344CB8AC3E}">
        <p14:creationId xmlns:p14="http://schemas.microsoft.com/office/powerpoint/2010/main" val="417189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Capitalisation </a:t>
            </a:r>
            <a:r>
              <a:rPr lang="fr-FR" dirty="0" err="1" smtClean="0"/>
              <a:t>Strategy</a:t>
            </a:r>
            <a:endParaRPr lang="fr-FR" dirty="0"/>
          </a:p>
        </p:txBody>
      </p:sp>
      <p:sp>
        <p:nvSpPr>
          <p:cNvPr id="3" name="Espace réservé du numéro de diapositive 2"/>
          <p:cNvSpPr>
            <a:spLocks noGrp="1"/>
          </p:cNvSpPr>
          <p:nvPr>
            <p:ph type="sldNum" sz="quarter" idx="4"/>
          </p:nvPr>
        </p:nvSpPr>
        <p:spPr/>
        <p:txBody>
          <a:bodyPr/>
          <a:lstStyle/>
          <a:p>
            <a:fld id="{9D7EC0D4-C4D4-784B-B144-181491B88AD4}" type="slidenum">
              <a:rPr lang="fr-FR" smtClean="0"/>
              <a:pPr/>
              <a:t>6</a:t>
            </a:fld>
            <a:endParaRPr lang="fr-FR" dirty="0"/>
          </a:p>
        </p:txBody>
      </p:sp>
      <p:sp>
        <p:nvSpPr>
          <p:cNvPr id="4" name="Espace réservé du texte 3"/>
          <p:cNvSpPr>
            <a:spLocks noGrp="1"/>
          </p:cNvSpPr>
          <p:nvPr>
            <p:ph type="body" sz="quarter" idx="10"/>
          </p:nvPr>
        </p:nvSpPr>
        <p:spPr/>
        <p:txBody>
          <a:bodyPr/>
          <a:lstStyle/>
          <a:p>
            <a:r>
              <a:rPr lang="fr-FR" dirty="0" smtClean="0"/>
              <a:t>the story </a:t>
            </a:r>
            <a:r>
              <a:rPr lang="fr-FR" dirty="0" err="1" smtClean="0"/>
              <a:t>so</a:t>
            </a:r>
            <a:r>
              <a:rPr lang="fr-FR" dirty="0" smtClean="0"/>
              <a:t> far…</a:t>
            </a:r>
            <a:endParaRPr lang="fr-FR" dirty="0"/>
          </a:p>
        </p:txBody>
      </p:sp>
      <p:sp>
        <p:nvSpPr>
          <p:cNvPr id="5" name="Espace réservé du texte 4"/>
          <p:cNvSpPr>
            <a:spLocks noGrp="1"/>
          </p:cNvSpPr>
          <p:nvPr>
            <p:ph type="body" sz="quarter" idx="11"/>
          </p:nvPr>
        </p:nvSpPr>
        <p:spPr/>
        <p:txBody>
          <a:bodyPr/>
          <a:lstStyle/>
          <a:p>
            <a:endParaRPr lang="fr-FR"/>
          </a:p>
        </p:txBody>
      </p:sp>
      <p:sp>
        <p:nvSpPr>
          <p:cNvPr id="6" name="Espace réservé du pied de page 5"/>
          <p:cNvSpPr>
            <a:spLocks noGrp="1"/>
          </p:cNvSpPr>
          <p:nvPr>
            <p:ph type="ftr" sz="quarter" idx="3"/>
          </p:nvPr>
        </p:nvSpPr>
        <p:spPr/>
        <p:txBody>
          <a:bodyPr/>
          <a:lstStyle/>
          <a:p>
            <a:endParaRPr lang="fr-FR" dirty="0"/>
          </a:p>
        </p:txBody>
      </p:sp>
    </p:spTree>
    <p:extLst>
      <p:ext uri="{BB962C8B-B14F-4D97-AF65-F5344CB8AC3E}">
        <p14:creationId xmlns:p14="http://schemas.microsoft.com/office/powerpoint/2010/main" val="2895967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5327" y="1185851"/>
            <a:ext cx="7704000" cy="492443"/>
          </a:xfrm>
        </p:spPr>
        <p:txBody>
          <a:bodyPr/>
          <a:lstStyle/>
          <a:p>
            <a:pPr algn="ctr"/>
            <a:r>
              <a:rPr lang="fr-FR" dirty="0" err="1"/>
              <a:t>What</a:t>
            </a:r>
            <a:r>
              <a:rPr lang="fr-FR" dirty="0"/>
              <a:t> </a:t>
            </a:r>
            <a:r>
              <a:rPr lang="fr-FR" dirty="0" err="1"/>
              <a:t>is</a:t>
            </a:r>
            <a:r>
              <a:rPr lang="fr-FR" dirty="0"/>
              <a:t> URBACT capitalisation?</a:t>
            </a:r>
            <a:endParaRPr lang="en-GB" sz="2400" dirty="0">
              <a:latin typeface="Century Gothic" panose="020B0502020202020204" pitchFamily="34" charset="0"/>
            </a:endParaRPr>
          </a:p>
        </p:txBody>
      </p:sp>
      <p:sp>
        <p:nvSpPr>
          <p:cNvPr id="6" name="Espace réservé du texte 5"/>
          <p:cNvSpPr>
            <a:spLocks noGrp="1"/>
          </p:cNvSpPr>
          <p:nvPr>
            <p:ph type="body" sz="quarter" idx="13"/>
          </p:nvPr>
        </p:nvSpPr>
        <p:spPr>
          <a:xfrm>
            <a:off x="715327" y="1869362"/>
            <a:ext cx="7699327" cy="3698925"/>
          </a:xfrm>
        </p:spPr>
        <p:txBody>
          <a:bodyPr>
            <a:normAutofit fontScale="92500" lnSpcReduction="10000"/>
          </a:bodyPr>
          <a:lstStyle/>
          <a:p>
            <a:pPr marL="7938" indent="0" algn="ctr">
              <a:buNone/>
            </a:pPr>
            <a:endParaRPr lang="en-US" sz="2300" b="0" u="sng" dirty="0" smtClean="0">
              <a:solidFill>
                <a:srgbClr val="AF1E75"/>
              </a:solidFill>
              <a:latin typeface="Century Gothic" panose="020B0502020202020204" pitchFamily="34" charset="0"/>
            </a:endParaRPr>
          </a:p>
          <a:p>
            <a:pPr marL="7938" indent="0" algn="ctr">
              <a:buNone/>
            </a:pPr>
            <a:r>
              <a:rPr lang="en-US" sz="2300" b="0" u="sng" dirty="0" smtClean="0">
                <a:solidFill>
                  <a:srgbClr val="AF1E75"/>
                </a:solidFill>
                <a:latin typeface="Century Gothic" panose="020B0502020202020204" pitchFamily="34" charset="0"/>
              </a:rPr>
              <a:t>Capitalisation as a core pillar of URBACT</a:t>
            </a:r>
          </a:p>
          <a:p>
            <a:endParaRPr lang="en-US" sz="2600" b="0" dirty="0" smtClean="0">
              <a:latin typeface="Century Gothic" panose="020B0502020202020204" pitchFamily="34" charset="0"/>
            </a:endParaRPr>
          </a:p>
          <a:p>
            <a:pPr marL="7938" indent="0">
              <a:buNone/>
            </a:pPr>
            <a:r>
              <a:rPr lang="en-US" sz="2400" i="1" dirty="0" smtClean="0">
                <a:latin typeface="Century Gothic" panose="020B0502020202020204" pitchFamily="34" charset="0"/>
              </a:rPr>
              <a:t>Specific </a:t>
            </a:r>
            <a:r>
              <a:rPr lang="en-US" sz="2400" i="1" dirty="0">
                <a:latin typeface="Century Gothic" panose="020B0502020202020204" pitchFamily="34" charset="0"/>
              </a:rPr>
              <a:t>Objective 4</a:t>
            </a:r>
            <a:r>
              <a:rPr lang="en-US" sz="2400" b="0" i="1" dirty="0">
                <a:latin typeface="Century Gothic" panose="020B0502020202020204" pitchFamily="34" charset="0"/>
              </a:rPr>
              <a:t>: To ensure that </a:t>
            </a:r>
            <a:r>
              <a:rPr lang="en-US" sz="2400" b="0" i="1" dirty="0">
                <a:solidFill>
                  <a:srgbClr val="C4007B"/>
                </a:solidFill>
                <a:latin typeface="Century Gothic" panose="020B0502020202020204" pitchFamily="34" charset="0"/>
              </a:rPr>
              <a:t>practitioners</a:t>
            </a:r>
            <a:r>
              <a:rPr lang="en-US" sz="2400" b="0" i="1" dirty="0">
                <a:latin typeface="Century Gothic" panose="020B0502020202020204" pitchFamily="34" charset="0"/>
              </a:rPr>
              <a:t> and </a:t>
            </a:r>
            <a:r>
              <a:rPr lang="en-US" sz="2400" b="0" i="1" dirty="0">
                <a:solidFill>
                  <a:srgbClr val="C4007B"/>
                </a:solidFill>
                <a:latin typeface="Century Gothic" panose="020B0502020202020204" pitchFamily="34" charset="0"/>
              </a:rPr>
              <a:t>decision-makers</a:t>
            </a:r>
            <a:r>
              <a:rPr lang="en-US" sz="2400" b="0" i="1" dirty="0">
                <a:latin typeface="Century Gothic" panose="020B0502020202020204" pitchFamily="34" charset="0"/>
              </a:rPr>
              <a:t> at all levels (EU, national, regional and local) have </a:t>
            </a:r>
            <a:r>
              <a:rPr lang="en-US" sz="2400" i="1" dirty="0">
                <a:latin typeface="Century Gothic" panose="020B0502020202020204" pitchFamily="34" charset="0"/>
              </a:rPr>
              <a:t>increased access </a:t>
            </a:r>
            <a:r>
              <a:rPr lang="en-US" sz="2400" b="0" i="1" dirty="0">
                <a:latin typeface="Century Gothic" panose="020B0502020202020204" pitchFamily="34" charset="0"/>
              </a:rPr>
              <a:t>to URBACT thematic knowledge and </a:t>
            </a:r>
            <a:r>
              <a:rPr lang="en-US" sz="2400" i="1" dirty="0">
                <a:latin typeface="Century Gothic" panose="020B0502020202020204" pitchFamily="34" charset="0"/>
              </a:rPr>
              <a:t>share know-how </a:t>
            </a:r>
            <a:r>
              <a:rPr lang="en-US" sz="2400" b="0" i="1" dirty="0">
                <a:latin typeface="Century Gothic" panose="020B0502020202020204" pitchFamily="34" charset="0"/>
              </a:rPr>
              <a:t>on all aspects of sustainable urban development </a:t>
            </a:r>
            <a:r>
              <a:rPr lang="en-US" sz="2400" i="1" dirty="0">
                <a:latin typeface="Century Gothic" panose="020B0502020202020204" pitchFamily="34" charset="0"/>
              </a:rPr>
              <a:t>in order to improve urban policies</a:t>
            </a:r>
            <a:r>
              <a:rPr lang="en-US" sz="2400" i="1" dirty="0" smtClean="0">
                <a:latin typeface="Century Gothic" panose="020B0502020202020204" pitchFamily="34" charset="0"/>
              </a:rPr>
              <a:t>.</a:t>
            </a:r>
          </a:p>
          <a:p>
            <a:pPr marL="7938" indent="0">
              <a:buNone/>
            </a:pPr>
            <a:endParaRPr lang="en-GB" sz="2400" b="0" i="1" dirty="0" smtClean="0">
              <a:latin typeface="Century Gothic" panose="020B0502020202020204" pitchFamily="34" charset="0"/>
            </a:endParaRPr>
          </a:p>
          <a:p>
            <a:pPr lvl="0"/>
            <a:r>
              <a:rPr lang="fr-FR" sz="2400" dirty="0" smtClean="0"/>
              <a:t>To </a:t>
            </a:r>
            <a:r>
              <a:rPr lang="fr-FR" sz="2400" dirty="0" err="1" smtClean="0"/>
              <a:t>reach</a:t>
            </a:r>
            <a:r>
              <a:rPr lang="fr-FR" sz="2400" dirty="0" smtClean="0"/>
              <a:t>  </a:t>
            </a:r>
            <a:r>
              <a:rPr lang="fr-FR" sz="2400" dirty="0" err="1" smtClean="0"/>
              <a:t>beyond</a:t>
            </a:r>
            <a:r>
              <a:rPr lang="fr-FR" sz="2400" dirty="0" smtClean="0"/>
              <a:t> the URBACT </a:t>
            </a:r>
            <a:r>
              <a:rPr lang="fr-FR" sz="2400" dirty="0" err="1" smtClean="0"/>
              <a:t>beneficiaries</a:t>
            </a:r>
            <a:endParaRPr lang="en-GB" sz="2400" dirty="0"/>
          </a:p>
          <a:p>
            <a:pPr marL="7938" indent="0">
              <a:buNone/>
            </a:pPr>
            <a:endParaRPr lang="en-US" sz="2400" b="0" dirty="0" smtClean="0">
              <a:latin typeface="Century Gothic" panose="020B0502020202020204" pitchFamily="34" charset="0"/>
            </a:endParaRPr>
          </a:p>
        </p:txBody>
      </p:sp>
      <p:sp>
        <p:nvSpPr>
          <p:cNvPr id="4" name="Espace réservé du pied de page 3"/>
          <p:cNvSpPr>
            <a:spLocks noGrp="1"/>
          </p:cNvSpPr>
          <p:nvPr>
            <p:ph type="ftr" sz="quarter" idx="3"/>
          </p:nvPr>
        </p:nvSpPr>
        <p:spPr/>
        <p:txBody>
          <a:bodyPr/>
          <a:lstStyle/>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7</a:t>
            </a:fld>
            <a:endParaRPr lang="fr-FR" dirty="0"/>
          </a:p>
        </p:txBody>
      </p:sp>
    </p:spTree>
    <p:extLst>
      <p:ext uri="{BB962C8B-B14F-4D97-AF65-F5344CB8AC3E}">
        <p14:creationId xmlns:p14="http://schemas.microsoft.com/office/powerpoint/2010/main" val="282528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Break </a:t>
            </a:r>
            <a:r>
              <a:rPr lang="fr-FR" dirty="0" err="1" smtClean="0"/>
              <a:t>it</a:t>
            </a:r>
            <a:r>
              <a:rPr lang="fr-FR" dirty="0" smtClean="0"/>
              <a:t> down</a:t>
            </a:r>
            <a:endParaRPr lang="fr-FR" dirty="0"/>
          </a:p>
        </p:txBody>
      </p:sp>
      <p:sp>
        <p:nvSpPr>
          <p:cNvPr id="3" name="Espace réservé du texte 2"/>
          <p:cNvSpPr>
            <a:spLocks noGrp="1"/>
          </p:cNvSpPr>
          <p:nvPr>
            <p:ph type="body" sz="quarter" idx="13"/>
          </p:nvPr>
        </p:nvSpPr>
        <p:spPr/>
        <p:txBody>
          <a:bodyPr>
            <a:normAutofit lnSpcReduction="10000"/>
          </a:bodyPr>
          <a:lstStyle/>
          <a:p>
            <a:r>
              <a:rPr lang="fr-FR" dirty="0" smtClean="0"/>
              <a:t>Cluster and exploit </a:t>
            </a:r>
            <a:r>
              <a:rPr lang="fr-FR" dirty="0" err="1" smtClean="0"/>
              <a:t>knowledge</a:t>
            </a:r>
            <a:r>
              <a:rPr lang="fr-FR" dirty="0" smtClean="0"/>
              <a:t> </a:t>
            </a:r>
            <a:r>
              <a:rPr lang="fr-FR" dirty="0" err="1" smtClean="0"/>
              <a:t>coming</a:t>
            </a:r>
            <a:r>
              <a:rPr lang="fr-FR" dirty="0" smtClean="0"/>
              <a:t> </a:t>
            </a:r>
            <a:r>
              <a:rPr lang="fr-FR" dirty="0" err="1" smtClean="0"/>
              <a:t>from</a:t>
            </a:r>
            <a:r>
              <a:rPr lang="fr-FR" dirty="0" smtClean="0"/>
              <a:t> networks</a:t>
            </a:r>
          </a:p>
          <a:p>
            <a:pPr lvl="2"/>
            <a:r>
              <a:rPr lang="fr-FR" dirty="0" err="1" smtClean="0"/>
              <a:t>Both</a:t>
            </a:r>
            <a:r>
              <a:rPr lang="fr-FR" dirty="0" smtClean="0"/>
              <a:t> ‘</a:t>
            </a:r>
            <a:r>
              <a:rPr lang="fr-FR" dirty="0" err="1" smtClean="0"/>
              <a:t>bottom</a:t>
            </a:r>
            <a:r>
              <a:rPr lang="fr-FR" dirty="0" smtClean="0"/>
              <a:t>-up’ and ‘programme-</a:t>
            </a:r>
            <a:r>
              <a:rPr lang="fr-FR" dirty="0" err="1" smtClean="0"/>
              <a:t>led</a:t>
            </a:r>
            <a:r>
              <a:rPr lang="fr-FR" dirty="0" smtClean="0"/>
              <a:t>’</a:t>
            </a:r>
          </a:p>
          <a:p>
            <a:endParaRPr lang="fr-FR" dirty="0"/>
          </a:p>
          <a:p>
            <a:r>
              <a:rPr lang="fr-FR" dirty="0" err="1" smtClean="0"/>
              <a:t>Upscale</a:t>
            </a:r>
            <a:r>
              <a:rPr lang="fr-FR" dirty="0" smtClean="0"/>
              <a:t> URBACT </a:t>
            </a:r>
            <a:r>
              <a:rPr lang="fr-FR" dirty="0" err="1" smtClean="0"/>
              <a:t>knowledge</a:t>
            </a:r>
            <a:r>
              <a:rPr lang="fr-FR" dirty="0" smtClean="0"/>
              <a:t> to the </a:t>
            </a:r>
            <a:r>
              <a:rPr lang="fr-FR" dirty="0" err="1" smtClean="0"/>
              <a:t>higher</a:t>
            </a:r>
            <a:r>
              <a:rPr lang="fr-FR" dirty="0" smtClean="0"/>
              <a:t> </a:t>
            </a:r>
            <a:r>
              <a:rPr lang="fr-FR" dirty="0" err="1" smtClean="0"/>
              <a:t>policy</a:t>
            </a:r>
            <a:r>
              <a:rPr lang="fr-FR" dirty="0" smtClean="0"/>
              <a:t> </a:t>
            </a:r>
            <a:r>
              <a:rPr lang="fr-FR" dirty="0" err="1" smtClean="0"/>
              <a:t>level</a:t>
            </a:r>
            <a:endParaRPr lang="fr-FR" dirty="0" smtClean="0"/>
          </a:p>
          <a:p>
            <a:pPr lvl="2"/>
            <a:r>
              <a:rPr lang="fr-FR" dirty="0" err="1" smtClean="0"/>
              <a:t>Taking</a:t>
            </a:r>
            <a:r>
              <a:rPr lang="fr-FR" dirty="0" smtClean="0"/>
              <a:t> </a:t>
            </a:r>
            <a:r>
              <a:rPr lang="fr-FR" dirty="0" err="1" smtClean="0"/>
              <a:t>account</a:t>
            </a:r>
            <a:r>
              <a:rPr lang="fr-FR" dirty="0" smtClean="0"/>
              <a:t> of </a:t>
            </a:r>
            <a:r>
              <a:rPr lang="fr-FR" dirty="0" err="1" smtClean="0"/>
              <a:t>wider</a:t>
            </a:r>
            <a:r>
              <a:rPr lang="fr-FR" dirty="0" smtClean="0"/>
              <a:t> initiatives</a:t>
            </a:r>
          </a:p>
          <a:p>
            <a:endParaRPr lang="fr-FR" dirty="0"/>
          </a:p>
          <a:p>
            <a:r>
              <a:rPr lang="fr-FR" dirty="0" err="1" smtClean="0"/>
              <a:t>Effectively</a:t>
            </a:r>
            <a:r>
              <a:rPr lang="fr-FR" dirty="0" smtClean="0"/>
              <a:t> </a:t>
            </a:r>
            <a:r>
              <a:rPr lang="fr-FR" dirty="0" err="1" smtClean="0"/>
              <a:t>categorise</a:t>
            </a:r>
            <a:r>
              <a:rPr lang="fr-FR" dirty="0" smtClean="0"/>
              <a:t> </a:t>
            </a:r>
            <a:r>
              <a:rPr lang="fr-FR" dirty="0" err="1" smtClean="0"/>
              <a:t>knowledge</a:t>
            </a:r>
            <a:r>
              <a:rPr lang="fr-FR" dirty="0" smtClean="0"/>
              <a:t> on URBACT.eu to </a:t>
            </a:r>
            <a:r>
              <a:rPr lang="fr-FR" dirty="0" err="1" smtClean="0"/>
              <a:t>make</a:t>
            </a:r>
            <a:r>
              <a:rPr lang="fr-FR" dirty="0" smtClean="0"/>
              <a:t> </a:t>
            </a:r>
            <a:r>
              <a:rPr lang="fr-FR" dirty="0" err="1" smtClean="0"/>
              <a:t>it</a:t>
            </a:r>
            <a:r>
              <a:rPr lang="fr-FR" dirty="0" smtClean="0"/>
              <a:t> </a:t>
            </a:r>
            <a:r>
              <a:rPr lang="fr-FR" dirty="0" err="1" smtClean="0"/>
              <a:t>knowledge</a:t>
            </a:r>
            <a:r>
              <a:rPr lang="fr-FR" dirty="0" smtClean="0"/>
              <a:t> hub</a:t>
            </a:r>
          </a:p>
          <a:p>
            <a:pPr lvl="2"/>
            <a:r>
              <a:rPr lang="fr-FR" dirty="0" smtClean="0"/>
              <a:t>For </a:t>
            </a:r>
            <a:r>
              <a:rPr lang="fr-FR" dirty="0" err="1" smtClean="0"/>
              <a:t>those</a:t>
            </a:r>
            <a:r>
              <a:rPr lang="fr-FR" dirty="0" smtClean="0"/>
              <a:t> </a:t>
            </a:r>
            <a:r>
              <a:rPr lang="fr-FR" dirty="0" err="1" smtClean="0"/>
              <a:t>who</a:t>
            </a:r>
            <a:r>
              <a:rPr lang="fr-FR" dirty="0" smtClean="0"/>
              <a:t> know </a:t>
            </a:r>
            <a:r>
              <a:rPr lang="fr-FR" dirty="0" err="1" smtClean="0"/>
              <a:t>what</a:t>
            </a:r>
            <a:r>
              <a:rPr lang="fr-FR" dirty="0" smtClean="0"/>
              <a:t> </a:t>
            </a:r>
            <a:r>
              <a:rPr lang="fr-FR" dirty="0" err="1" smtClean="0"/>
              <a:t>they</a:t>
            </a:r>
            <a:r>
              <a:rPr lang="fr-FR" dirty="0" smtClean="0"/>
              <a:t> are </a:t>
            </a:r>
            <a:r>
              <a:rPr lang="fr-FR" dirty="0" err="1" smtClean="0"/>
              <a:t>looking</a:t>
            </a:r>
            <a:r>
              <a:rPr lang="fr-FR" dirty="0" smtClean="0"/>
              <a:t> for, and </a:t>
            </a:r>
            <a:r>
              <a:rPr lang="fr-FR" dirty="0" err="1" smtClean="0"/>
              <a:t>those</a:t>
            </a:r>
            <a:r>
              <a:rPr lang="fr-FR" dirty="0" smtClean="0"/>
              <a:t> </a:t>
            </a:r>
            <a:r>
              <a:rPr lang="fr-FR" dirty="0" err="1" smtClean="0"/>
              <a:t>who</a:t>
            </a:r>
            <a:r>
              <a:rPr lang="fr-FR" dirty="0" smtClean="0"/>
              <a:t> </a:t>
            </a:r>
            <a:r>
              <a:rPr lang="fr-FR" dirty="0" err="1" smtClean="0"/>
              <a:t>don’t</a:t>
            </a:r>
            <a:r>
              <a:rPr lang="fr-FR" dirty="0" smtClean="0"/>
              <a:t> know </a:t>
            </a:r>
            <a:r>
              <a:rPr lang="fr-FR" dirty="0" err="1" smtClean="0"/>
              <a:t>what</a:t>
            </a:r>
            <a:r>
              <a:rPr lang="fr-FR" dirty="0" smtClean="0"/>
              <a:t> </a:t>
            </a:r>
            <a:r>
              <a:rPr lang="fr-FR" dirty="0" err="1" smtClean="0"/>
              <a:t>they</a:t>
            </a:r>
            <a:r>
              <a:rPr lang="fr-FR" dirty="0" smtClean="0"/>
              <a:t> </a:t>
            </a:r>
            <a:r>
              <a:rPr lang="fr-FR" dirty="0" err="1" smtClean="0"/>
              <a:t>don’t</a:t>
            </a:r>
            <a:r>
              <a:rPr lang="fr-FR" dirty="0" smtClean="0"/>
              <a:t> know</a:t>
            </a:r>
            <a:endParaRPr lang="fr-FR" dirty="0"/>
          </a:p>
        </p:txBody>
      </p:sp>
      <p:sp>
        <p:nvSpPr>
          <p:cNvPr id="4" name="Espace réservé du pied de page 3"/>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8</a:t>
            </a:fld>
            <a:endParaRPr lang="fr-FR" dirty="0"/>
          </a:p>
        </p:txBody>
      </p:sp>
    </p:spTree>
    <p:extLst>
      <p:ext uri="{BB962C8B-B14F-4D97-AF65-F5344CB8AC3E}">
        <p14:creationId xmlns:p14="http://schemas.microsoft.com/office/powerpoint/2010/main" val="2093296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004" y="1669372"/>
            <a:ext cx="7704000" cy="492443"/>
          </a:xfrm>
        </p:spPr>
        <p:txBody>
          <a:bodyPr/>
          <a:lstStyle/>
          <a:p>
            <a:r>
              <a:rPr lang="fr-FR" dirty="0" smtClean="0"/>
              <a:t>Target audience</a:t>
            </a:r>
            <a:endParaRPr lang="fr-FR" dirty="0"/>
          </a:p>
        </p:txBody>
      </p:sp>
      <p:sp>
        <p:nvSpPr>
          <p:cNvPr id="9" name="Espace réservé du texte 8"/>
          <p:cNvSpPr>
            <a:spLocks noGrp="1"/>
          </p:cNvSpPr>
          <p:nvPr>
            <p:ph type="body" sz="quarter" idx="13"/>
          </p:nvPr>
        </p:nvSpPr>
        <p:spPr>
          <a:xfrm>
            <a:off x="5715000" y="2292443"/>
            <a:ext cx="2704327" cy="3186677"/>
          </a:xfrm>
        </p:spPr>
        <p:txBody>
          <a:bodyPr/>
          <a:lstStyle/>
          <a:p>
            <a:r>
              <a:rPr lang="fr-FR" dirty="0" err="1" smtClean="0"/>
              <a:t>Stakeholder</a:t>
            </a:r>
            <a:r>
              <a:rPr lang="fr-FR" dirty="0" smtClean="0"/>
              <a:t> </a:t>
            </a:r>
            <a:r>
              <a:rPr lang="fr-FR" dirty="0" err="1" smtClean="0"/>
              <a:t>mapping</a:t>
            </a:r>
            <a:r>
              <a:rPr lang="fr-FR" dirty="0" smtClean="0"/>
              <a:t> </a:t>
            </a:r>
            <a:r>
              <a:rPr lang="fr-FR" dirty="0" err="1" smtClean="0"/>
              <a:t>at</a:t>
            </a:r>
            <a:r>
              <a:rPr lang="fr-FR" dirty="0" smtClean="0"/>
              <a:t> programme </a:t>
            </a:r>
            <a:r>
              <a:rPr lang="fr-FR" dirty="0" err="1" smtClean="0"/>
              <a:t>level</a:t>
            </a:r>
            <a:endParaRPr lang="fr-FR" dirty="0" smtClean="0"/>
          </a:p>
          <a:p>
            <a:r>
              <a:rPr lang="fr-FR" dirty="0" smtClean="0"/>
              <a:t>National URBACT points </a:t>
            </a:r>
            <a:r>
              <a:rPr lang="fr-FR" dirty="0" err="1" smtClean="0"/>
              <a:t>mapping</a:t>
            </a:r>
            <a:r>
              <a:rPr lang="fr-FR" dirty="0" smtClean="0"/>
              <a:t> for national/</a:t>
            </a:r>
            <a:r>
              <a:rPr lang="fr-FR" dirty="0" err="1" smtClean="0"/>
              <a:t>sub</a:t>
            </a:r>
            <a:r>
              <a:rPr lang="fr-FR" dirty="0" smtClean="0"/>
              <a:t>-national </a:t>
            </a:r>
            <a:r>
              <a:rPr lang="fr-FR" dirty="0" err="1" smtClean="0"/>
              <a:t>level</a:t>
            </a:r>
            <a:endParaRPr lang="fr-FR" dirty="0"/>
          </a:p>
        </p:txBody>
      </p:sp>
      <p:sp>
        <p:nvSpPr>
          <p:cNvPr id="4" name="Espace réservé du pied de page 3"/>
          <p:cNvSpPr>
            <a:spLocks noGrp="1"/>
          </p:cNvSpPr>
          <p:nvPr>
            <p:ph type="ftr" sz="quarter" idx="3"/>
          </p:nvPr>
        </p:nvSpPr>
        <p:spPr/>
        <p:txBody>
          <a:bodyPr/>
          <a:lstStyle/>
          <a:p>
            <a:endParaRPr lang="fr-FR"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9</a:t>
            </a:fld>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4" y="2292443"/>
            <a:ext cx="4994996" cy="3309185"/>
          </a:xfrm>
          <a:prstGeom prst="rect">
            <a:avLst/>
          </a:prstGeom>
        </p:spPr>
      </p:pic>
    </p:spTree>
    <p:extLst>
      <p:ext uri="{BB962C8B-B14F-4D97-AF65-F5344CB8AC3E}">
        <p14:creationId xmlns:p14="http://schemas.microsoft.com/office/powerpoint/2010/main" val="1690424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CT-GeneralPresentation-161028">
  <a:themeElements>
    <a:clrScheme name="URBACT 2">
      <a:dk1>
        <a:srgbClr val="000000"/>
      </a:dk1>
      <a:lt1>
        <a:srgbClr val="E4843B"/>
      </a:lt1>
      <a:dk2>
        <a:srgbClr val="ECAA48"/>
      </a:dk2>
      <a:lt2>
        <a:srgbClr val="FACE39"/>
      </a:lt2>
      <a:accent1>
        <a:srgbClr val="216CA2"/>
      </a:accent1>
      <a:accent2>
        <a:srgbClr val="35B2B8"/>
      </a:accent2>
      <a:accent3>
        <a:srgbClr val="AE1E75"/>
      </a:accent3>
      <a:accent4>
        <a:srgbClr val="84B63F"/>
      </a:accent4>
      <a:accent5>
        <a:srgbClr val="1B9782"/>
      </a:accent5>
      <a:accent6>
        <a:srgbClr val="7E6A9B"/>
      </a:accent6>
      <a:hlink>
        <a:srgbClr val="CFD1CC"/>
      </a:hlink>
      <a:folHlink>
        <a:srgbClr val="868274"/>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RBACT-PwpT-GeneralPresentation" id="{ADE52F00-850E-7E42-B7E2-56F7EAB0F34A}" vid="{C3CE40BD-2744-7A4C-A826-9B10038D92C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CT 2">
    <a:dk1>
      <a:srgbClr val="000000"/>
    </a:dk1>
    <a:lt1>
      <a:srgbClr val="E4843B"/>
    </a:lt1>
    <a:dk2>
      <a:srgbClr val="ECAA48"/>
    </a:dk2>
    <a:lt2>
      <a:srgbClr val="FACE39"/>
    </a:lt2>
    <a:accent1>
      <a:srgbClr val="216CA2"/>
    </a:accent1>
    <a:accent2>
      <a:srgbClr val="35B2B8"/>
    </a:accent2>
    <a:accent3>
      <a:srgbClr val="AE1E75"/>
    </a:accent3>
    <a:accent4>
      <a:srgbClr val="84B63F"/>
    </a:accent4>
    <a:accent5>
      <a:srgbClr val="1B9782"/>
    </a:accent5>
    <a:accent6>
      <a:srgbClr val="7E6A9B"/>
    </a:accent6>
    <a:hlink>
      <a:srgbClr val="CFD1CC"/>
    </a:hlink>
    <a:folHlink>
      <a:srgbClr val="868274"/>
    </a:folHlink>
  </a:clrScheme>
</a:themeOverride>
</file>

<file path=docProps/app.xml><?xml version="1.0" encoding="utf-8"?>
<Properties xmlns="http://schemas.openxmlformats.org/officeDocument/2006/extended-properties" xmlns:vt="http://schemas.openxmlformats.org/officeDocument/2006/docPropsVTypes">
  <Template/>
  <TotalTime>2066</TotalTime>
  <Words>1964</Words>
  <Application>Microsoft Office PowerPoint</Application>
  <PresentationFormat>Personnalisé</PresentationFormat>
  <Paragraphs>257</Paragraphs>
  <Slides>20</Slides>
  <Notes>13</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URBACT-GeneralPresentation-161028</vt:lpstr>
      <vt:lpstr>capitalisation  strategy  Rome, 7-8 June 2017 </vt:lpstr>
      <vt:lpstr>URBACT III – 4 main objectives</vt:lpstr>
      <vt:lpstr>A capacity-building &amp; capitalisation programme</vt:lpstr>
      <vt:lpstr>Transfer Network – a tool for capitalisation</vt:lpstr>
      <vt:lpstr>Mollet del Vallès, Spain</vt:lpstr>
      <vt:lpstr>Capitalisation Strategy</vt:lpstr>
      <vt:lpstr>What is URBACT capitalisation?</vt:lpstr>
      <vt:lpstr>Break it down</vt:lpstr>
      <vt:lpstr>Target audience</vt:lpstr>
      <vt:lpstr>The situation until now</vt:lpstr>
      <vt:lpstr>SOME APPROACHES FOR CAPITALISATION</vt:lpstr>
      <vt:lpstr>Resources</vt:lpstr>
      <vt:lpstr>EU Urban Agenda</vt:lpstr>
      <vt:lpstr>Présentation PowerPoint</vt:lpstr>
      <vt:lpstr>URBACT offers:   gains:</vt:lpstr>
      <vt:lpstr>Action Plan 2017</vt:lpstr>
      <vt:lpstr>Criteria for deciding 2017 topics</vt:lpstr>
      <vt:lpstr>2017 programme topics </vt:lpstr>
      <vt:lpstr>Network-led topics</vt:lpstr>
      <vt:lpstr>Next steps</vt:lpstr>
    </vt:vector>
  </TitlesOfParts>
  <Company>Datar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Kristijan RADOJCIC</dc:creator>
  <cp:lastModifiedBy>Utilisateur URBACT</cp:lastModifiedBy>
  <cp:revision>168</cp:revision>
  <cp:lastPrinted>2017-02-17T13:49:41Z</cp:lastPrinted>
  <dcterms:created xsi:type="dcterms:W3CDTF">2016-12-02T13:50:28Z</dcterms:created>
  <dcterms:modified xsi:type="dcterms:W3CDTF">2017-06-07T11:15:27Z</dcterms:modified>
</cp:coreProperties>
</file>