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67" r:id="rId3"/>
    <p:sldId id="369" r:id="rId4"/>
    <p:sldId id="371" r:id="rId5"/>
    <p:sldId id="368" r:id="rId6"/>
    <p:sldId id="372" r:id="rId7"/>
    <p:sldId id="373" r:id="rId8"/>
    <p:sldId id="370" r:id="rId9"/>
    <p:sldId id="374" r:id="rId10"/>
    <p:sldId id="377" r:id="rId11"/>
    <p:sldId id="359" r:id="rId12"/>
    <p:sldId id="360" r:id="rId13"/>
    <p:sldId id="361" r:id="rId14"/>
    <p:sldId id="362" r:id="rId15"/>
    <p:sldId id="363" r:id="rId16"/>
    <p:sldId id="364" r:id="rId17"/>
    <p:sldId id="366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46" r:id="rId26"/>
  </p:sldIdLst>
  <p:sldSz cx="9144000" cy="6858000" type="screen4x3"/>
  <p:notesSz cx="6858000" cy="9144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622">
          <p15:clr>
            <a:srgbClr val="A4A3A4"/>
          </p15:clr>
        </p15:guide>
        <p15:guide id="3" pos="5375">
          <p15:clr>
            <a:srgbClr val="A4A3A4"/>
          </p15:clr>
        </p15:guide>
        <p15:guide id="4" pos="2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ling Walsh" initials="A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B41"/>
    <a:srgbClr val="525749"/>
    <a:srgbClr val="E1E7F7"/>
    <a:srgbClr val="BE42AF"/>
    <a:srgbClr val="ECEFF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15"/>
  </p:normalViewPr>
  <p:slideViewPr>
    <p:cSldViewPr snapToObjects="1">
      <p:cViewPr varScale="1">
        <p:scale>
          <a:sx n="89" d="100"/>
          <a:sy n="89" d="100"/>
        </p:scale>
        <p:origin x="1171" y="77"/>
      </p:cViewPr>
      <p:guideLst>
        <p:guide orient="horz" pos="527"/>
        <p:guide orient="horz" pos="3622"/>
        <p:guide pos="5375"/>
        <p:guide pos="2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682C1-0D64-174A-A163-DF6AAFB2820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76EAC-B225-9944-84CC-4700BBC6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2" y="536195"/>
            <a:ext cx="1970553" cy="314678"/>
          </a:xfrm>
          <a:prstGeom prst="rect">
            <a:avLst/>
          </a:prstGeom>
        </p:spPr>
      </p:pic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1641475"/>
            <a:ext cx="4611687" cy="1692275"/>
          </a:xfrm>
        </p:spPr>
        <p:txBody>
          <a:bodyPr>
            <a:normAutofit/>
          </a:bodyPr>
          <a:lstStyle>
            <a:lvl1pPr marL="0" indent="0">
              <a:lnSpc>
                <a:spcPts val="4400"/>
              </a:lnSpc>
              <a:spcAft>
                <a:spcPts val="0"/>
              </a:spcAft>
              <a:buNone/>
              <a:defRPr sz="4150">
                <a:latin typeface="Franklin Gothic Demi" pitchFamily="34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de-DE" sz="4150" dirty="0" err="1" smtClean="0">
                <a:latin typeface="Franklin Gothic Demi" pitchFamily="34" charset="0"/>
              </a:rPr>
              <a:t>Presentation</a:t>
            </a:r>
            <a:r>
              <a:rPr lang="de-DE" sz="4150" dirty="0" smtClean="0">
                <a:latin typeface="Franklin Gothic Demi" pitchFamily="34" charset="0"/>
              </a:rPr>
              <a:t> title</a:t>
            </a:r>
          </a:p>
          <a:p>
            <a:pPr>
              <a:lnSpc>
                <a:spcPts val="4400"/>
              </a:lnSpc>
            </a:pPr>
            <a:r>
              <a:rPr lang="de-DE" sz="4150" dirty="0" err="1" smtClean="0">
                <a:latin typeface="Franklin Gothic Demi" pitchFamily="34" charset="0"/>
              </a:rPr>
              <a:t>space</a:t>
            </a:r>
            <a:r>
              <a:rPr lang="de-DE" sz="4150" dirty="0" smtClean="0">
                <a:latin typeface="Franklin Gothic Demi" pitchFamily="34" charset="0"/>
              </a:rPr>
              <a:t> for 3 </a:t>
            </a:r>
            <a:r>
              <a:rPr lang="de-DE" sz="4150" dirty="0" err="1" smtClean="0">
                <a:latin typeface="Franklin Gothic Demi" pitchFamily="34" charset="0"/>
              </a:rPr>
              <a:t>lines</a:t>
            </a:r>
            <a:r>
              <a:rPr lang="de-DE" sz="4150" dirty="0" smtClean="0">
                <a:latin typeface="Franklin Gothic Demi" pitchFamily="34" charset="0"/>
              </a:rPr>
              <a:t> for the Headline</a:t>
            </a:r>
            <a:r>
              <a:rPr lang="de-DE" sz="4200" dirty="0" smtClean="0">
                <a:latin typeface="Franklin Gothic Demi" pitchFamily="34" charset="0"/>
              </a:rPr>
              <a:t> </a:t>
            </a:r>
            <a:endParaRPr lang="de-DE" sz="4200" dirty="0">
              <a:latin typeface="Franklin Gothic Demi" pitchFamily="34" charset="0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4501" y="3512183"/>
            <a:ext cx="461254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55625" y="3621088"/>
            <a:ext cx="4652963" cy="11541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00"/>
              </a:lnSpc>
              <a:spcAft>
                <a:spcPts val="600"/>
              </a:spcAft>
              <a:buNone/>
              <a:tabLst>
                <a:tab pos="296863" algn="l"/>
              </a:tabLst>
              <a:defRPr sz="125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Name of the event</a:t>
            </a:r>
          </a:p>
          <a:p>
            <a:pPr lvl="0"/>
            <a:r>
              <a:rPr lang="en-US" dirty="0" smtClean="0"/>
              <a:t>Day Month Year | City, Country</a:t>
            </a:r>
          </a:p>
          <a:p>
            <a:pPr lvl="0"/>
            <a:r>
              <a:rPr lang="de-DE" sz="1250" dirty="0" smtClean="0">
                <a:latin typeface="Franklin Gothic Book" pitchFamily="34" charset="0"/>
              </a:rPr>
              <a:t>	@</a:t>
            </a:r>
            <a:r>
              <a:rPr lang="de-DE" sz="1250" dirty="0" err="1" smtClean="0">
                <a:latin typeface="Franklin Gothic Book" pitchFamily="34" charset="0"/>
              </a:rPr>
              <a:t>InteractEU</a:t>
            </a:r>
            <a:endParaRPr lang="de-DE" sz="1250" dirty="0" smtClean="0">
              <a:latin typeface="Franklin Gothic Book" pitchFamily="34" charset="0"/>
            </a:endParaRPr>
          </a:p>
          <a:p>
            <a:pPr lvl="0"/>
            <a:endParaRPr lang="de-DE" sz="1250" dirty="0" smtClean="0">
              <a:latin typeface="Franklin Gothic Boo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96863" algn="l"/>
              </a:tabLst>
              <a:defRPr/>
            </a:pPr>
            <a:r>
              <a:rPr lang="de-DE" sz="1250" dirty="0" err="1" smtClean="0">
                <a:latin typeface="Franklin Gothic Demi" panose="020B0703020102020204" pitchFamily="34" charset="0"/>
              </a:rPr>
              <a:t>Author</a:t>
            </a:r>
            <a:r>
              <a:rPr lang="de-DE" sz="1250" dirty="0" smtClean="0">
                <a:latin typeface="Franklin Gothic Demi" panose="020B0703020102020204" pitchFamily="34" charset="0"/>
              </a:rPr>
              <a:t>‘s </a:t>
            </a:r>
            <a:r>
              <a:rPr lang="de-DE" sz="1250" dirty="0" err="1" smtClean="0">
                <a:latin typeface="Franklin Gothic Demi" panose="020B0703020102020204" pitchFamily="34" charset="0"/>
              </a:rPr>
              <a:t>name</a:t>
            </a:r>
            <a:r>
              <a:rPr lang="de-DE" sz="1250" dirty="0" smtClean="0">
                <a:latin typeface="Franklin Gothic Demi" panose="020B0703020102020204" pitchFamily="34" charset="0"/>
              </a:rPr>
              <a:t> and </a:t>
            </a:r>
            <a:r>
              <a:rPr lang="de-DE" sz="1250" dirty="0" err="1" smtClean="0">
                <a:latin typeface="Franklin Gothic Demi" panose="020B0703020102020204" pitchFamily="34" charset="0"/>
              </a:rPr>
              <a:t>surname</a:t>
            </a:r>
            <a:r>
              <a:rPr lang="de-DE" sz="1250" dirty="0" smtClean="0">
                <a:latin typeface="Franklin Gothic Demi" panose="020B0703020102020204" pitchFamily="34" charset="0"/>
              </a:rPr>
              <a:t>, </a:t>
            </a:r>
            <a:r>
              <a:rPr lang="de-DE" sz="1250" dirty="0" err="1" smtClean="0">
                <a:latin typeface="Franklin Gothic Demi" panose="020B0703020102020204" pitchFamily="34" charset="0"/>
              </a:rPr>
              <a:t>Interact</a:t>
            </a:r>
            <a:r>
              <a:rPr lang="de-DE" sz="1250" dirty="0" smtClean="0">
                <a:latin typeface="Franklin Gothic Demi" panose="020B0703020102020204" pitchFamily="34" charset="0"/>
              </a:rPr>
              <a:t> Programme</a:t>
            </a:r>
            <a:endParaRPr lang="en-US" dirty="0" smtClean="0"/>
          </a:p>
        </p:txBody>
      </p:sp>
      <p:sp>
        <p:nvSpPr>
          <p:cNvPr id="13" name="Bildplatzhalter 30"/>
          <p:cNvSpPr>
            <a:spLocks noGrp="1"/>
          </p:cNvSpPr>
          <p:nvPr>
            <p:ph type="pic" sz="quarter" idx="13"/>
          </p:nvPr>
        </p:nvSpPr>
        <p:spPr>
          <a:xfrm>
            <a:off x="5457825" y="2225675"/>
            <a:ext cx="3375025" cy="2549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1" y="3999089"/>
            <a:ext cx="327660" cy="2933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6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5138" y="1412875"/>
            <a:ext cx="8067675" cy="4176713"/>
          </a:xfrm>
        </p:spPr>
        <p:txBody>
          <a:bodyPr/>
          <a:lstStyle>
            <a:lvl1pPr>
              <a:lnSpc>
                <a:spcPts val="2300"/>
              </a:lnSpc>
              <a:spcAft>
                <a:spcPts val="1200"/>
              </a:spcAft>
              <a:defRPr>
                <a:latin typeface="Franklin Gothic Book" pitchFamily="34" charset="0"/>
              </a:defRPr>
            </a:lvl1pPr>
            <a:lvl2pPr indent="-230400">
              <a:lnSpc>
                <a:spcPts val="2300"/>
              </a:lnSpc>
              <a:spcBef>
                <a:spcPts val="500"/>
              </a:spcBef>
              <a:spcAft>
                <a:spcPts val="1200"/>
              </a:spcAft>
              <a:buFont typeface="Symbol" pitchFamily="18" charset="2"/>
              <a:buChar char="-"/>
              <a:defRPr>
                <a:latin typeface="Franklin Gothic Book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4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412776"/>
            <a:ext cx="8067675" cy="1977493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1600"/>
              </a:spcAft>
              <a:buNone/>
              <a:defRPr sz="2150">
                <a:latin typeface="Franklin Gothic Demi" pitchFamily="34" charset="0"/>
              </a:defRPr>
            </a:lvl1pPr>
            <a:lvl2pPr marL="572400" indent="-1656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700">
                <a:latin typeface="Franklin Gothic Book" pitchFamily="34" charset="0"/>
              </a:defRPr>
            </a:lvl2pPr>
          </a:lstStyle>
          <a:p>
            <a:pPr lvl="0"/>
            <a:r>
              <a:rPr lang="de-DE" dirty="0" smtClean="0"/>
              <a:t>Subheadline:</a:t>
            </a:r>
          </a:p>
          <a:p>
            <a:pPr lvl="1"/>
            <a:r>
              <a:rPr lang="de-DE" dirty="0" smtClean="0"/>
              <a:t>Erste 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5138" y="1700808"/>
            <a:ext cx="3974400" cy="3456384"/>
          </a:xfrm>
        </p:spPr>
        <p:txBody>
          <a:bodyPr/>
          <a:lstStyle>
            <a:lvl1pPr>
              <a:lnSpc>
                <a:spcPts val="2200"/>
              </a:lnSpc>
              <a:defRPr>
                <a:latin typeface="Franklin Gothic Book" pitchFamily="34" charset="0"/>
              </a:defRPr>
            </a:lvl1pPr>
            <a:lvl2pPr indent="-230400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defRPr>
                <a:latin typeface="Franklin Gothic Book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1"/>
          </p:nvPr>
        </p:nvSpPr>
        <p:spPr>
          <a:xfrm>
            <a:off x="5178425" y="1557338"/>
            <a:ext cx="3098800" cy="370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7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368370"/>
            <a:ext cx="3875423" cy="4403386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1300"/>
              </a:spcAft>
              <a:buNone/>
              <a:defRPr sz="2150">
                <a:latin typeface="Franklin Gothic Demi" pitchFamily="34" charset="0"/>
              </a:defRPr>
            </a:lvl1pPr>
            <a:lvl2pPr marL="176400" indent="-17640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700">
                <a:latin typeface="Franklin Gothic Book" pitchFamily="34" charset="0"/>
              </a:defRPr>
            </a:lvl2pPr>
          </a:lstStyle>
          <a:p>
            <a:pPr lvl="0"/>
            <a:r>
              <a:rPr lang="de-DE" dirty="0" smtClean="0"/>
              <a:t>Subheadline:</a:t>
            </a:r>
          </a:p>
          <a:p>
            <a:pPr lvl="1"/>
            <a:r>
              <a:rPr lang="de-DE" dirty="0" smtClean="0"/>
              <a:t>Erste 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4941888" y="2284413"/>
            <a:ext cx="3346450" cy="2571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7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t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>
            <a:lvl1pPr>
              <a:defRPr sz="2900">
                <a:latin typeface="Franklin Gothic Dem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357313" y="1041400"/>
            <a:ext cx="6429375" cy="4775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4388" y="6222676"/>
            <a:ext cx="936625" cy="198437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9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37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2" y="536195"/>
            <a:ext cx="1970553" cy="3146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0" y="6050752"/>
            <a:ext cx="1932187" cy="482296"/>
          </a:xfrm>
          <a:prstGeom prst="rect">
            <a:avLst/>
          </a:prstGeom>
          <a:ln>
            <a:noFill/>
          </a:ln>
        </p:spPr>
      </p:pic>
      <p:cxnSp>
        <p:nvCxnSpPr>
          <p:cNvPr id="15" name="Gerade Verbindung 14"/>
          <p:cNvCxnSpPr/>
          <p:nvPr userDrawn="1"/>
        </p:nvCxnSpPr>
        <p:spPr>
          <a:xfrm>
            <a:off x="534500" y="2996952"/>
            <a:ext cx="45719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1536700"/>
            <a:ext cx="4684712" cy="1395413"/>
          </a:xfrm>
        </p:spPr>
        <p:txBody>
          <a:bodyPr lIns="0" tIns="0" rIns="0" bIns="0"/>
          <a:lstStyle>
            <a:lvl1pPr marL="0" indent="0">
              <a:spcAft>
                <a:spcPts val="800"/>
              </a:spcAft>
              <a:buFontTx/>
              <a:buNone/>
              <a:defRPr sz="4150" baseline="0">
                <a:latin typeface="Franklin Gothic Demi" pitchFamily="34" charset="0"/>
              </a:defRPr>
            </a:lvl1pPr>
            <a:lvl2pPr marL="0" indent="0">
              <a:spcAft>
                <a:spcPts val="300"/>
              </a:spcAft>
              <a:buFontTx/>
              <a:buNone/>
              <a:defRPr sz="2000" spc="80" baseline="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Cooperation </a:t>
            </a:r>
            <a:r>
              <a:rPr lang="de-DE" dirty="0" err="1" smtClean="0"/>
              <a:t>works</a:t>
            </a:r>
            <a:endParaRPr lang="de-DE" dirty="0" smtClean="0"/>
          </a:p>
          <a:p>
            <a:pPr lvl="1"/>
            <a:r>
              <a:rPr lang="de-DE" dirty="0" smtClean="0"/>
              <a:t>All </a:t>
            </a:r>
            <a:r>
              <a:rPr lang="de-DE" dirty="0" err="1" smtClean="0"/>
              <a:t>materials</a:t>
            </a:r>
            <a:r>
              <a:rPr lang="de-DE" dirty="0" smtClean="0"/>
              <a:t> will be </a:t>
            </a:r>
            <a:r>
              <a:rPr lang="de-DE" dirty="0" err="1" smtClean="0"/>
              <a:t>available</a:t>
            </a:r>
            <a:r>
              <a:rPr lang="de-DE" dirty="0" smtClean="0"/>
              <a:t> on:</a:t>
            </a:r>
          </a:p>
          <a:p>
            <a:pPr lvl="1"/>
            <a:r>
              <a:rPr lang="de-DE" sz="2000" spc="70" dirty="0" smtClean="0">
                <a:solidFill>
                  <a:srgbClr val="003399"/>
                </a:solidFill>
                <a:latin typeface="Franklin Gothic Demi" panose="020B0703020102020204" pitchFamily="34" charset="0"/>
              </a:rPr>
              <a:t>www.interact-eu.net</a:t>
            </a: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38969" y="3236946"/>
            <a:ext cx="7073900" cy="265112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1250" baseline="0">
                <a:latin typeface="Franklin Gothic Demi" pitchFamily="34" charset="0"/>
              </a:defRPr>
            </a:lvl1pPr>
          </a:lstStyle>
          <a:p>
            <a:pPr lvl="0"/>
            <a:r>
              <a:rPr lang="de-DE" dirty="0" err="1" smtClean="0"/>
              <a:t>Contact</a:t>
            </a:r>
            <a:r>
              <a:rPr lang="de-DE" dirty="0" smtClean="0"/>
              <a:t>: Name </a:t>
            </a:r>
            <a:r>
              <a:rPr lang="de-DE" dirty="0" err="1" smtClean="0"/>
              <a:t>Surname</a:t>
            </a:r>
            <a:r>
              <a:rPr lang="de-DE" dirty="0" smtClean="0"/>
              <a:t>, </a:t>
            </a:r>
            <a:r>
              <a:rPr lang="de-DE" dirty="0" err="1" smtClean="0"/>
              <a:t>name.surname</a:t>
            </a:r>
            <a:r>
              <a:rPr lang="de-DE" dirty="0" smtClean="0"/>
              <a:t>@</a:t>
            </a:r>
            <a:r>
              <a:rPr lang="de-DE" dirty="0" err="1" smtClean="0"/>
              <a:t>interact-eu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think-cell Folie" r:id="rId11" imgW="360" imgH="360" progId="TCLayout.ActiveDocument.1">
                  <p:embed/>
                </p:oleObj>
              </mc:Choice>
              <mc:Fallback>
                <p:oleObj name="think-cell Foli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0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2" r:id="rId3"/>
    <p:sldLayoutId id="2147483649" r:id="rId4"/>
    <p:sldLayoutId id="2147483653" r:id="rId5"/>
    <p:sldLayoutId id="2147483654" r:id="rId6"/>
    <p:sldLayoutId id="214748365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176400" indent="-1764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32800" indent="-1764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EEP_E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9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1.e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1" y="3999089"/>
            <a:ext cx="327660" cy="29337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55762" y="3621374"/>
            <a:ext cx="4643108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250" dirty="0" smtClean="0">
                <a:latin typeface="Franklin Gothic Book" panose="020B0503020102020204" pitchFamily="34" charset="0"/>
              </a:rPr>
              <a:t>Let’s practice </a:t>
            </a:r>
            <a:r>
              <a:rPr lang="en-US" sz="1250" dirty="0" err="1" smtClean="0">
                <a:latin typeface="Franklin Gothic Book" panose="020B0503020102020204" pitchFamily="34" charset="0"/>
              </a:rPr>
              <a:t>capitalisation</a:t>
            </a:r>
            <a:r>
              <a:rPr lang="en-US" sz="1250" dirty="0" smtClean="0">
                <a:latin typeface="Franklin Gothic Book" panose="020B0503020102020204" pitchFamily="34" charset="0"/>
              </a:rPr>
              <a:t>!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de-DE" sz="1250" dirty="0" smtClean="0">
                <a:latin typeface="Franklin Gothic Book" panose="020B0503020102020204" pitchFamily="34" charset="0"/>
              </a:rPr>
              <a:t>7 June 2017 | </a:t>
            </a:r>
            <a:r>
              <a:rPr lang="de-DE" sz="1250" dirty="0" err="1" smtClean="0">
                <a:latin typeface="Franklin Gothic Book" panose="020B0503020102020204" pitchFamily="34" charset="0"/>
              </a:rPr>
              <a:t>Rome</a:t>
            </a:r>
            <a:r>
              <a:rPr lang="de-DE" sz="1250" dirty="0" smtClean="0">
                <a:latin typeface="Franklin Gothic Book" panose="020B0503020102020204" pitchFamily="34" charset="0"/>
              </a:rPr>
              <a:t>, </a:t>
            </a:r>
            <a:r>
              <a:rPr lang="de-DE" sz="1250" dirty="0" err="1" smtClean="0">
                <a:latin typeface="Franklin Gothic Book" panose="020B0503020102020204" pitchFamily="34" charset="0"/>
              </a:rPr>
              <a:t>Italy</a:t>
            </a:r>
            <a:endParaRPr lang="de-DE" sz="1250" dirty="0" smtClean="0">
              <a:latin typeface="Franklin Gothic Book" panose="020B0503020102020204" pitchFamily="34" charset="0"/>
            </a:endParaRPr>
          </a:p>
          <a:p>
            <a:pPr>
              <a:lnSpc>
                <a:spcPts val="1300"/>
              </a:lnSpc>
              <a:tabLst>
                <a:tab pos="312738" algn="l"/>
              </a:tabLst>
            </a:pPr>
            <a:r>
              <a:rPr lang="de-DE" sz="1250" dirty="0" smtClean="0"/>
              <a:t>	</a:t>
            </a:r>
            <a:r>
              <a:rPr lang="de-DE" sz="1250" dirty="0" smtClean="0">
                <a:latin typeface="Franklin Gothic Book" pitchFamily="34" charset="0"/>
                <a:hlinkClick r:id="rId3"/>
              </a:rPr>
              <a:t>@</a:t>
            </a:r>
            <a:r>
              <a:rPr lang="de-DE" sz="1250" dirty="0" err="1">
                <a:latin typeface="Franklin Gothic Book" pitchFamily="34" charset="0"/>
                <a:hlinkClick r:id="rId3"/>
              </a:rPr>
              <a:t>k</a:t>
            </a:r>
            <a:r>
              <a:rPr lang="de-DE" sz="1250" dirty="0" err="1" smtClean="0">
                <a:latin typeface="Franklin Gothic Book" pitchFamily="34" charset="0"/>
                <a:hlinkClick r:id="rId3"/>
              </a:rPr>
              <a:t>eep_EU</a:t>
            </a:r>
            <a:endParaRPr lang="de-DE" sz="1250" dirty="0" smtClean="0">
              <a:latin typeface="Franklin Gothic Book" pitchFamily="34" charset="0"/>
            </a:endParaRPr>
          </a:p>
          <a:p>
            <a:pPr>
              <a:lnSpc>
                <a:spcPts val="1300"/>
              </a:lnSpc>
              <a:tabLst>
                <a:tab pos="312738" algn="l"/>
              </a:tabLst>
            </a:pPr>
            <a:endParaRPr lang="de-DE" sz="1250" dirty="0" smtClean="0">
              <a:latin typeface="Franklin Gothic Book" pitchFamily="34" charset="0"/>
            </a:endParaRPr>
          </a:p>
          <a:p>
            <a:pPr>
              <a:lnSpc>
                <a:spcPts val="1300"/>
              </a:lnSpc>
              <a:tabLst>
                <a:tab pos="312738" algn="l"/>
              </a:tabLst>
            </a:pPr>
            <a:endParaRPr lang="de-DE" sz="1250" dirty="0" smtClean="0">
              <a:latin typeface="Franklin Gothic Book" pitchFamily="34" charset="0"/>
            </a:endParaRPr>
          </a:p>
          <a:p>
            <a:pPr>
              <a:lnSpc>
                <a:spcPts val="1300"/>
              </a:lnSpc>
              <a:tabLst>
                <a:tab pos="312738" algn="l"/>
              </a:tabLst>
            </a:pPr>
            <a:r>
              <a:rPr lang="de-DE" sz="1250" dirty="0" smtClean="0">
                <a:latin typeface="Franklin Gothic Demi" panose="020B0703020102020204" pitchFamily="34" charset="0"/>
              </a:rPr>
              <a:t>Rafael Agostinho</a:t>
            </a:r>
          </a:p>
          <a:p>
            <a:pPr>
              <a:lnSpc>
                <a:spcPts val="1300"/>
              </a:lnSpc>
              <a:tabLst>
                <a:tab pos="312738" algn="l"/>
              </a:tabLst>
            </a:pPr>
            <a:r>
              <a:rPr lang="de-DE" sz="1250" dirty="0" err="1" smtClean="0">
                <a:latin typeface="Franklin Gothic Demi" panose="020B0703020102020204" pitchFamily="34" charset="0"/>
              </a:rPr>
              <a:t>Interact</a:t>
            </a:r>
            <a:r>
              <a:rPr lang="de-DE" sz="1250" dirty="0" smtClean="0">
                <a:latin typeface="Franklin Gothic Demi" panose="020B0703020102020204" pitchFamily="34" charset="0"/>
              </a:rPr>
              <a:t> Programme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4501" y="2348880"/>
            <a:ext cx="5045611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150" dirty="0" smtClean="0">
                <a:latin typeface="Franklin Gothic Demi" pitchFamily="34" charset="0"/>
              </a:rPr>
              <a:t>              </a:t>
            </a:r>
          </a:p>
          <a:p>
            <a:pPr>
              <a:lnSpc>
                <a:spcPts val="4400"/>
              </a:lnSpc>
            </a:pPr>
            <a:r>
              <a:rPr lang="en-US" sz="4150" dirty="0" smtClean="0">
                <a:latin typeface="Franklin Gothic Demi" pitchFamily="34" charset="0"/>
              </a:rPr>
              <a:t>for </a:t>
            </a:r>
            <a:r>
              <a:rPr lang="fi-FI" sz="4150" dirty="0" err="1" smtClean="0">
                <a:latin typeface="Franklin Gothic Demi" pitchFamily="34" charset="0"/>
              </a:rPr>
              <a:t>capitalisation</a:t>
            </a:r>
            <a:endParaRPr lang="de-DE" sz="4200" dirty="0">
              <a:latin typeface="Franklin Gothic Demi" pitchFamily="34" charset="0"/>
            </a:endParaRPr>
          </a:p>
        </p:txBody>
      </p:sp>
      <p:pic>
        <p:nvPicPr>
          <p:cNvPr id="12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25924"/>
            <a:ext cx="3346711" cy="25725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552" y="2276872"/>
            <a:ext cx="1603246" cy="662320"/>
            <a:chOff x="3203848" y="1649462"/>
            <a:chExt cx="1364932" cy="5638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649462"/>
              <a:ext cx="1364932" cy="5638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491880" y="2115922"/>
              <a:ext cx="720080" cy="97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3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83569" y="2881240"/>
            <a:ext cx="3528391" cy="177189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kern="0" dirty="0" smtClean="0">
                <a:latin typeface="Franklin Gothic Book" panose="020B0503020102020204" pitchFamily="34" charset="0"/>
              </a:rPr>
              <a:t>2009: Project </a:t>
            </a:r>
            <a:r>
              <a:rPr lang="fi-FI" sz="2800" kern="0" dirty="0" err="1" smtClean="0">
                <a:latin typeface="Franklin Gothic Book" panose="020B0503020102020204" pitchFamily="34" charset="0"/>
              </a:rPr>
              <a:t>started</a:t>
            </a:r>
            <a:r>
              <a:rPr lang="fi-FI" sz="2800" kern="0" dirty="0" smtClean="0">
                <a:latin typeface="Franklin Gothic Book" panose="020B0503020102020204" pitchFamily="34" charset="0"/>
              </a:rPr>
              <a:t>, DB </a:t>
            </a:r>
            <a:r>
              <a:rPr lang="fi-FI" sz="2800" kern="0" dirty="0" err="1" smtClean="0">
                <a:latin typeface="Franklin Gothic Book" panose="020B0503020102020204" pitchFamily="34" charset="0"/>
              </a:rPr>
              <a:t>created</a:t>
            </a:r>
            <a:endParaRPr lang="fi-FI" sz="2800" kern="0" dirty="0" smtClean="0">
              <a:latin typeface="Franklin Gothic Book" panose="020B0503020102020204" pitchFamily="34" charset="0"/>
            </a:endParaRPr>
          </a:p>
          <a:p>
            <a:pPr>
              <a:spcAft>
                <a:spcPts val="3000"/>
              </a:spcAft>
            </a:pPr>
            <a:r>
              <a:rPr lang="fi-FI" sz="2800" kern="0" dirty="0" smtClean="0">
                <a:latin typeface="Franklin Gothic Book" panose="020B0503020102020204" pitchFamily="34" charset="0"/>
              </a:rPr>
              <a:t>2011: 1st </a:t>
            </a:r>
            <a:r>
              <a:rPr lang="fi-FI" sz="2800" kern="0" dirty="0" err="1" smtClean="0">
                <a:latin typeface="Franklin Gothic Book" panose="020B0503020102020204" pitchFamily="34" charset="0"/>
              </a:rPr>
              <a:t>website</a:t>
            </a:r>
            <a:endParaRPr lang="fi-FI" sz="2800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 </a:t>
            </a:r>
            <a:endParaRPr lang="de-DE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462336" y="3011865"/>
            <a:ext cx="8064000" cy="9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6" y="764704"/>
            <a:ext cx="4219922" cy="52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83569" y="3192792"/>
            <a:ext cx="1800199" cy="95628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kern="0" dirty="0" smtClean="0">
                <a:latin typeface="Franklin Gothic Book" panose="020B0503020102020204" pitchFamily="34" charset="0"/>
              </a:rPr>
              <a:t>2013: 2nd </a:t>
            </a:r>
            <a:r>
              <a:rPr lang="fi-FI" sz="2800" kern="0" dirty="0" err="1" smtClean="0">
                <a:latin typeface="Franklin Gothic Book" panose="020B0503020102020204" pitchFamily="34" charset="0"/>
              </a:rPr>
              <a:t>website</a:t>
            </a:r>
            <a:endParaRPr lang="fi-FI" sz="2800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6840760" cy="49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83569" y="2308658"/>
            <a:ext cx="2304255" cy="956288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kern="0" dirty="0" smtClean="0">
                <a:latin typeface="Franklin Gothic Book" panose="020B0503020102020204" pitchFamily="34" charset="0"/>
              </a:rPr>
              <a:t>2015: 3rd </a:t>
            </a:r>
            <a:r>
              <a:rPr lang="fi-FI" sz="2800" kern="0" dirty="0" err="1" smtClean="0">
                <a:latin typeface="Franklin Gothic Book" panose="020B0503020102020204" pitchFamily="34" charset="0"/>
              </a:rPr>
              <a:t>website</a:t>
            </a:r>
            <a:endParaRPr lang="fi-FI" sz="2800" kern="0" dirty="0" smtClean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11" y="476672"/>
            <a:ext cx="6372225" cy="55245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6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39552" y="1844824"/>
            <a:ext cx="7826330" cy="5018939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Responsive website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New project-partner-call data fields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New project search criteria, including regions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Statistics including regions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New </a:t>
            </a:r>
            <a:r>
              <a:rPr lang="en-US" sz="2400" kern="0" dirty="0" err="1">
                <a:latin typeface="Franklin Gothic Book" panose="020B0503020102020204" pitchFamily="34" charset="0"/>
              </a:rPr>
              <a:t>programme</a:t>
            </a:r>
            <a:r>
              <a:rPr lang="en-US" sz="2400" kern="0" dirty="0">
                <a:latin typeface="Franklin Gothic Book" panose="020B0503020102020204" pitchFamily="34" charset="0"/>
              </a:rPr>
              <a:t> data fields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New section facilitating networking and finding </a:t>
            </a:r>
            <a:r>
              <a:rPr lang="en-US" sz="2400" kern="0" dirty="0" smtClean="0">
                <a:latin typeface="Franklin Gothic Book" panose="020B0503020102020204" pitchFamily="34" charset="0"/>
              </a:rPr>
              <a:t>partners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Self updating reporting tool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Tool ready for manual &amp; automatic updating of project-partner-call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kern="0" dirty="0">
              <a:latin typeface="Franklin Gothic Book" panose="020B05030201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KEEP: 2015/16 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539552" y="1177588"/>
            <a:ext cx="6984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800" b="1" kern="0" dirty="0">
                <a:latin typeface="Franklin Gothic Book" panose="020B0503020102020204" pitchFamily="34" charset="0"/>
              </a:rPr>
              <a:t>Work </a:t>
            </a:r>
            <a:r>
              <a:rPr lang="en-US" sz="2800" b="1" kern="0" dirty="0" smtClean="0">
                <a:latin typeface="Franklin Gothic Book" panose="020B0503020102020204" pitchFamily="34" charset="0"/>
              </a:rPr>
              <a:t>on new content / functions for website:</a:t>
            </a:r>
            <a:endParaRPr lang="en-US" sz="2800" b="1" kern="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39552" y="2018592"/>
            <a:ext cx="7826330" cy="381861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Franklin Gothic Book" panose="020B0503020102020204" pitchFamily="34" charset="0"/>
              </a:rPr>
              <a:t>Easier </a:t>
            </a:r>
            <a:r>
              <a:rPr lang="en-US" sz="2400" kern="0" dirty="0">
                <a:latin typeface="Franklin Gothic Book" panose="020B0503020102020204" pitchFamily="34" charset="0"/>
              </a:rPr>
              <a:t>links between the results of the searches and their representativeness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Links between </a:t>
            </a:r>
            <a:r>
              <a:rPr lang="en-US" sz="2400" kern="0" dirty="0" smtClean="0">
                <a:latin typeface="Franklin Gothic Book" panose="020B0503020102020204" pitchFamily="34" charset="0"/>
              </a:rPr>
              <a:t>Project </a:t>
            </a:r>
            <a:r>
              <a:rPr lang="en-US" sz="2400" kern="0" dirty="0">
                <a:latin typeface="Franklin Gothic Book" panose="020B0503020102020204" pitchFamily="34" charset="0"/>
              </a:rPr>
              <a:t>search and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New output </a:t>
            </a:r>
            <a:r>
              <a:rPr lang="en-US" sz="2400" kern="0" dirty="0" smtClean="0">
                <a:latin typeface="Franklin Gothic Book" panose="020B0503020102020204" pitchFamily="34" charset="0"/>
              </a:rPr>
              <a:t>library</a:t>
            </a:r>
            <a:endParaRPr lang="en-US" sz="2400" kern="0" dirty="0">
              <a:latin typeface="Franklin Gothic Book" panose="020B05030201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Automatic keyword </a:t>
            </a:r>
            <a:r>
              <a:rPr lang="en-US" sz="2400" kern="0" dirty="0" smtClean="0">
                <a:latin typeface="Franklin Gothic Book" panose="020B0503020102020204" pitchFamily="34" charset="0"/>
              </a:rPr>
              <a:t>assignment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Franklin Gothic Book" panose="020B0503020102020204" pitchFamily="34" charset="0"/>
              </a:rPr>
              <a:t>Pre-formatted links</a:t>
            </a:r>
            <a:endParaRPr lang="en-US" sz="2400" kern="0" dirty="0">
              <a:latin typeface="Franklin Gothic Book" panose="020B05030201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latin typeface="Franklin Gothic Book" panose="020B0503020102020204" pitchFamily="34" charset="0"/>
              </a:rPr>
              <a:t>Automatic language </a:t>
            </a:r>
            <a:r>
              <a:rPr lang="en-US" sz="2400" kern="0" dirty="0" smtClean="0">
                <a:latin typeface="Franklin Gothic Book" panose="020B0503020102020204" pitchFamily="34" charset="0"/>
              </a:rPr>
              <a:t>assignment and one landing page per EU language + Norwegian</a:t>
            </a:r>
            <a:endParaRPr lang="en-US" sz="2400" kern="0" dirty="0">
              <a:latin typeface="Franklin Gothic Book" panose="020B05030201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KEEP: 2015/16 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539552" y="1177588"/>
            <a:ext cx="6984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800" b="1" kern="0" dirty="0">
                <a:latin typeface="Franklin Gothic Book" panose="020B0503020102020204" pitchFamily="34" charset="0"/>
              </a:rPr>
              <a:t>Work </a:t>
            </a:r>
            <a:r>
              <a:rPr lang="en-US" sz="2800" b="1" kern="0" dirty="0" smtClean="0">
                <a:latin typeface="Franklin Gothic Book" panose="020B0503020102020204" pitchFamily="34" charset="0"/>
              </a:rPr>
              <a:t>on new content / functions for website:</a:t>
            </a:r>
            <a:endParaRPr lang="en-US" sz="2800" b="1" kern="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KEEP: 2016/17 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582005" cy="49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0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KEEP: 2016/17 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2576"/>
            <a:ext cx="8838798" cy="47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3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39552" y="2015983"/>
            <a:ext cx="7826330" cy="25875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latin typeface="Franklin Gothic Book" panose="020B0503020102020204" pitchFamily="34" charset="0"/>
              </a:rPr>
              <a:t>Fine-tuning of website and procedures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latin typeface="Franklin Gothic Book" panose="020B0503020102020204" pitchFamily="34" charset="0"/>
              </a:rPr>
              <a:t>Data collection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latin typeface="Franklin Gothic Book" panose="020B0503020102020204" pitchFamily="34" charset="0"/>
              </a:rPr>
              <a:t>Search for new functions (e.g. support to capitalization)</a:t>
            </a:r>
            <a:endParaRPr lang="en-US" sz="2800" kern="0" dirty="0">
              <a:latin typeface="Franklin Gothic Book" panose="020B05030201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Evolution </a:t>
            </a:r>
            <a:r>
              <a:rPr lang="de-DE" kern="900" spc="-70" dirty="0" err="1" smtClean="0"/>
              <a:t>of</a:t>
            </a:r>
            <a:r>
              <a:rPr lang="de-DE" kern="900" spc="-70" dirty="0" smtClean="0"/>
              <a:t> KEEP: 2017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651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24744"/>
            <a:ext cx="8686800" cy="560371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 smtClean="0">
                <a:latin typeface="Franklin Gothic Book" panose="020B0503020102020204" pitchFamily="34" charset="0"/>
              </a:rPr>
              <a:t>KEEP to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support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capitalisation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000" b="1" kern="0" dirty="0" smtClean="0">
                <a:latin typeface="Franklin Gothic Book" panose="020B0503020102020204" pitchFamily="34" charset="0"/>
              </a:rPr>
              <a:t>(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agreed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study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possible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rollout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within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TO7)</a:t>
            </a:r>
          </a:p>
          <a:p>
            <a:pPr>
              <a:spcAft>
                <a:spcPts val="6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Aggregate common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b="1" dirty="0" smtClean="0"/>
              <a:t>indicators</a:t>
            </a:r>
            <a:endParaRPr lang="fi-FI" sz="2000" b="1" kern="0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Freeze statistics regarding quantitative indicators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Devise a TO7 map of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Show good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Provide statistical charts on maps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1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24744"/>
            <a:ext cx="8686800" cy="20950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>
                <a:latin typeface="Franklin Gothic Book" panose="020B0503020102020204" pitchFamily="34" charset="0"/>
              </a:rPr>
              <a:t>KEEP to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support</a:t>
            </a:r>
            <a:r>
              <a:rPr lang="fi-FI" sz="2400" b="1" kern="0" dirty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capitalisation</a:t>
            </a:r>
            <a:r>
              <a:rPr lang="fi-FI" sz="2000" b="1" kern="0" dirty="0">
                <a:latin typeface="Franklin Gothic Book" panose="020B05030201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000" b="1" kern="0" dirty="0" smtClean="0">
                <a:latin typeface="Franklin Gothic Book" panose="020B0503020102020204" pitchFamily="34" charset="0"/>
              </a:rPr>
              <a:t>(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agreed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study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possible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rollout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within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TO7)</a:t>
            </a:r>
          </a:p>
          <a:p>
            <a:pPr>
              <a:spcAft>
                <a:spcPts val="6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Aggregate common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b="1" dirty="0" smtClean="0"/>
              <a:t>indicators</a:t>
            </a:r>
            <a:endParaRPr lang="fi-FI" sz="2000" b="1" kern="0" dirty="0">
              <a:latin typeface="Franklin Gothic Book" panose="020B0503020102020204" pitchFamily="34" charset="0"/>
            </a:endParaRP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Rollout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currently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being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analysed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also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in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connection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Evaluation</a:t>
            </a:r>
          </a:p>
          <a:p>
            <a:endParaRPr lang="en-US" dirty="0" smtClean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3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199"/>
            <a:ext cx="9144000" cy="46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5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24744"/>
            <a:ext cx="8686800" cy="295683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>
                <a:latin typeface="Franklin Gothic Book" panose="020B0503020102020204" pitchFamily="34" charset="0"/>
              </a:rPr>
              <a:t>KEEP to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support</a:t>
            </a:r>
            <a:r>
              <a:rPr lang="fi-FI" sz="2400" b="1" kern="0" dirty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capitalisation</a:t>
            </a:r>
            <a:r>
              <a:rPr lang="fi-FI" sz="2000" b="1" kern="0" dirty="0">
                <a:latin typeface="Franklin Gothic Book" panose="020B05030201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000" b="1" kern="0" dirty="0" smtClean="0">
                <a:latin typeface="Franklin Gothic Book" panose="020B0503020102020204" pitchFamily="34" charset="0"/>
              </a:rPr>
              <a:t>(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agreed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study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possible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rollout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within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TO7)</a:t>
            </a:r>
          </a:p>
          <a:p>
            <a:pPr>
              <a:spcAft>
                <a:spcPts val="6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Aggregate common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b="1" dirty="0" smtClean="0"/>
              <a:t>indicators</a:t>
            </a:r>
            <a:endParaRPr lang="fi-FI" sz="2000" b="1" kern="0" dirty="0">
              <a:latin typeface="Franklin Gothic Book" panose="020B0503020102020204" pitchFamily="34" charset="0"/>
            </a:endParaRP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Rollout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currently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being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analysed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also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in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connection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Freeze statistics regarding quantitative indicators</a:t>
            </a: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Output to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data-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driven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.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Technically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it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feasible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within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some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weeks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from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the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time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when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enough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published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 smtClean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0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24744"/>
            <a:ext cx="8686800" cy="381861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>
                <a:latin typeface="Franklin Gothic Book" panose="020B0503020102020204" pitchFamily="34" charset="0"/>
              </a:rPr>
              <a:t>KEEP to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support</a:t>
            </a:r>
            <a:r>
              <a:rPr lang="fi-FI" sz="2400" b="1" kern="0" dirty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capitalisation</a:t>
            </a:r>
            <a:r>
              <a:rPr lang="fi-FI" sz="2000" b="1" kern="0" dirty="0">
                <a:latin typeface="Franklin Gothic Book" panose="020B05030201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000" b="1" kern="0" dirty="0" smtClean="0">
                <a:latin typeface="Franklin Gothic Book" panose="020B0503020102020204" pitchFamily="34" charset="0"/>
              </a:rPr>
              <a:t>(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agreed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study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possible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rollout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within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TO7)</a:t>
            </a:r>
          </a:p>
          <a:p>
            <a:pPr>
              <a:spcAft>
                <a:spcPts val="6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Aggregate common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b="1" dirty="0" smtClean="0"/>
              <a:t>indicators</a:t>
            </a:r>
            <a:endParaRPr lang="fi-FI" sz="2000" b="1" kern="0" dirty="0">
              <a:latin typeface="Franklin Gothic Book" panose="020B0503020102020204" pitchFamily="34" charset="0"/>
            </a:endParaRP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Rollout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currently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being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analysed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also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in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connection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Freeze statistics regarding quantitative indicators</a:t>
            </a: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Output to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data-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driven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.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Technically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it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feasible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within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some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weeks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from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the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time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when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enough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published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Devise a TO7 map of Europe</a:t>
            </a:r>
          </a:p>
          <a:p>
            <a:pPr marL="355600"/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Late 2017 / early 2018: Map of Europe showing TO / IP per NUTS 1/2/3 (and, per region, the most covered themes within </a:t>
            </a:r>
            <a:r>
              <a:rPr lang="en-US" kern="0">
                <a:solidFill>
                  <a:srgbClr val="1C7B41"/>
                </a:solidFill>
                <a:latin typeface="Franklin Gothic Book" panose="020B0503020102020204" pitchFamily="34" charset="0"/>
              </a:rPr>
              <a:t>the </a:t>
            </a:r>
            <a:r>
              <a:rPr lang="en-US" kern="0" smtClean="0">
                <a:solidFill>
                  <a:srgbClr val="1C7B41"/>
                </a:solidFill>
                <a:latin typeface="Franklin Gothic Book" panose="020B0503020102020204" pitchFamily="34" charset="0"/>
              </a:rPr>
              <a:t>region)</a:t>
            </a:r>
            <a:r>
              <a:rPr lang="fi-FI" kern="0" smtClean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6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24744"/>
            <a:ext cx="8686800" cy="468038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>
                <a:latin typeface="Franklin Gothic Book" panose="020B0503020102020204" pitchFamily="34" charset="0"/>
              </a:rPr>
              <a:t>KEEP to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support</a:t>
            </a:r>
            <a:r>
              <a:rPr lang="fi-FI" sz="2400" b="1" kern="0" dirty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capitalisation</a:t>
            </a:r>
            <a:r>
              <a:rPr lang="fi-FI" sz="2000" b="1" kern="0" dirty="0">
                <a:latin typeface="Franklin Gothic Book" panose="020B05030201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000" b="1" kern="0" dirty="0" smtClean="0">
                <a:latin typeface="Franklin Gothic Book" panose="020B0503020102020204" pitchFamily="34" charset="0"/>
              </a:rPr>
              <a:t>(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agreed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study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possible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rollout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within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TO7)</a:t>
            </a:r>
          </a:p>
          <a:p>
            <a:pPr>
              <a:spcAft>
                <a:spcPts val="6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Aggregate common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b="1" dirty="0" smtClean="0"/>
              <a:t>indicators</a:t>
            </a:r>
            <a:endParaRPr lang="fi-FI" sz="2000" b="1" kern="0" dirty="0">
              <a:latin typeface="Franklin Gothic Book" panose="020B0503020102020204" pitchFamily="34" charset="0"/>
            </a:endParaRP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Rollout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currently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being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analysed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also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in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connection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Freeze statistics regarding quantitative indicators</a:t>
            </a: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Output to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data-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driven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.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Technically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it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feasible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within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some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weeks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from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the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time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when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enough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published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Devise a TO7 map of Europe</a:t>
            </a:r>
          </a:p>
          <a:p>
            <a:pPr marL="355600"/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Late 2017 / early 2018: Map of Europe showing TO / IP per NUTS 1/2/3 (and, per region, the most covered themes within the region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Show good practices</a:t>
            </a:r>
          </a:p>
          <a:p>
            <a:pPr marL="355600"/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To be used in connection with output repository and library. One possibility: </a:t>
            </a:r>
            <a:r>
              <a:rPr lang="en-US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Programmes</a:t>
            </a:r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signal good practices, which become a search criterion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 smtClean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24744"/>
            <a:ext cx="8686800" cy="55421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>
                <a:latin typeface="Franklin Gothic Book" panose="020B0503020102020204" pitchFamily="34" charset="0"/>
              </a:rPr>
              <a:t>KEEP to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support</a:t>
            </a:r>
            <a:r>
              <a:rPr lang="fi-FI" sz="2400" b="1" kern="0" dirty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>
                <a:latin typeface="Franklin Gothic Book" panose="020B0503020102020204" pitchFamily="34" charset="0"/>
              </a:rPr>
              <a:t>capitalisation</a:t>
            </a:r>
            <a:r>
              <a:rPr lang="fi-FI" sz="2000" b="1" kern="0" dirty="0">
                <a:latin typeface="Franklin Gothic Book" panose="020B05030201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000" b="1" kern="0" dirty="0" smtClean="0">
                <a:latin typeface="Franklin Gothic Book" panose="020B0503020102020204" pitchFamily="34" charset="0"/>
              </a:rPr>
              <a:t>(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agreed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study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possible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rollout </a:t>
            </a:r>
            <a:r>
              <a:rPr lang="fi-FI" sz="2000" b="1" kern="0" dirty="0" err="1" smtClean="0">
                <a:latin typeface="Franklin Gothic Book" panose="020B0503020102020204" pitchFamily="34" charset="0"/>
              </a:rPr>
              <a:t>within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 TO7)</a:t>
            </a:r>
          </a:p>
          <a:p>
            <a:pPr>
              <a:spcAft>
                <a:spcPts val="6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Aggregate common </a:t>
            </a:r>
            <a:r>
              <a:rPr lang="en-US" sz="2000" b="1" dirty="0" err="1"/>
              <a:t>programme</a:t>
            </a:r>
            <a:r>
              <a:rPr lang="en-US" sz="2000" b="1" dirty="0"/>
              <a:t> </a:t>
            </a:r>
            <a:r>
              <a:rPr lang="en-US" sz="2000" b="1" dirty="0" smtClean="0"/>
              <a:t>indicators</a:t>
            </a:r>
            <a:endParaRPr lang="fi-FI" sz="2000" b="1" kern="0" dirty="0">
              <a:latin typeface="Franklin Gothic Book" panose="020B0503020102020204" pitchFamily="34" charset="0"/>
            </a:endParaRP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Rollout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currently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being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analysed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also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in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connection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1" kern="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Freeze statistics regarding quantitative indicators</a:t>
            </a:r>
          </a:p>
          <a:p>
            <a:pPr marL="355600"/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Output to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be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data-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driven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.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Technically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it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feasible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within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some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weeks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from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the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time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when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enough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data is </a:t>
            </a:r>
            <a:r>
              <a:rPr lang="fi-FI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published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Devise a TO7 map of Europe</a:t>
            </a:r>
          </a:p>
          <a:p>
            <a:pPr marL="355600"/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Late 2017 / early 2018: Map of Europe showing TO / IP per NUTS 1/2/3 (and, per region, the most covered themes within the region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Show good practices</a:t>
            </a:r>
          </a:p>
          <a:p>
            <a:pPr marL="355600"/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To be used in connection with output repository and library. One possibility: </a:t>
            </a:r>
            <a:r>
              <a:rPr lang="en-US" kern="0" dirty="0" err="1">
                <a:solidFill>
                  <a:srgbClr val="1C7B41"/>
                </a:solidFill>
                <a:latin typeface="Franklin Gothic Book" panose="020B0503020102020204" pitchFamily="34" charset="0"/>
              </a:rPr>
              <a:t>Programmes</a:t>
            </a:r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signal good practices, which become a search criterion</a:t>
            </a:r>
            <a:r>
              <a:rPr lang="fi-FI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Provide statistical charts on maps </a:t>
            </a:r>
          </a:p>
          <a:p>
            <a:pPr marL="355600"/>
            <a:r>
              <a:rPr lang="en-US" kern="0" dirty="0">
                <a:solidFill>
                  <a:srgbClr val="1C7B41"/>
                </a:solidFill>
                <a:latin typeface="Franklin Gothic Book" panose="020B0503020102020204" pitchFamily="34" charset="0"/>
              </a:rPr>
              <a:t>Rollout currently under study for release probably in </a:t>
            </a:r>
            <a:r>
              <a:rPr lang="en-US" kern="0" dirty="0" smtClean="0">
                <a:solidFill>
                  <a:srgbClr val="1C7B41"/>
                </a:solidFill>
                <a:latin typeface="Franklin Gothic Book" panose="020B0503020102020204" pitchFamily="34" charset="0"/>
              </a:rPr>
              <a:t>2018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3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sp>
        <p:nvSpPr>
          <p:cNvPr id="7" name="Textfeld 14"/>
          <p:cNvSpPr txBox="1"/>
          <p:nvPr/>
        </p:nvSpPr>
        <p:spPr>
          <a:xfrm>
            <a:off x="454670" y="1700808"/>
            <a:ext cx="7141666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 err="1" smtClean="0">
                <a:latin typeface="Franklin Gothic Book" panose="020B0503020102020204" pitchFamily="34" charset="0"/>
              </a:rPr>
              <a:t>We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will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work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all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of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this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out for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you</a:t>
            </a:r>
            <a:endParaRPr lang="fi-FI" sz="20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8" name="Textfeld 14"/>
          <p:cNvSpPr txBox="1"/>
          <p:nvPr/>
        </p:nvSpPr>
        <p:spPr>
          <a:xfrm>
            <a:off x="467544" y="2317082"/>
            <a:ext cx="7141666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r>
              <a:rPr lang="fi-FI" sz="2400" b="1" kern="0" dirty="0" err="1" smtClean="0">
                <a:latin typeface="Franklin Gothic Book" panose="020B0503020102020204" pitchFamily="34" charset="0"/>
              </a:rPr>
              <a:t>All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we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400" b="1" kern="0" dirty="0" err="1" smtClean="0">
                <a:latin typeface="Franklin Gothic Book" panose="020B0503020102020204" pitchFamily="34" charset="0"/>
              </a:rPr>
              <a:t>need</a:t>
            </a:r>
            <a:r>
              <a:rPr lang="fi-FI" sz="2400" b="1" kern="0" dirty="0" smtClean="0">
                <a:latin typeface="Franklin Gothic Book" panose="020B0503020102020204" pitchFamily="34" charset="0"/>
              </a:rPr>
              <a:t> is</a:t>
            </a:r>
            <a:endParaRPr lang="fi-FI" sz="20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10" name="Textfeld 14"/>
          <p:cNvSpPr txBox="1"/>
          <p:nvPr/>
        </p:nvSpPr>
        <p:spPr>
          <a:xfrm>
            <a:off x="2843808" y="3686737"/>
            <a:ext cx="3456384" cy="1202510"/>
          </a:xfrm>
          <a:prstGeom prst="rect">
            <a:avLst/>
          </a:prstGeom>
          <a:noFill/>
          <a:ln>
            <a:solidFill>
              <a:srgbClr val="002060">
                <a:alpha val="90000"/>
              </a:srgbClr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algn="ctr"/>
            <a:r>
              <a:rPr lang="fi-FI" sz="3600" b="1" kern="0" smtClean="0">
                <a:latin typeface="Franklin Gothic Book" panose="020B0503020102020204" pitchFamily="34" charset="0"/>
              </a:rPr>
              <a:t>Data &amp;</a:t>
            </a:r>
            <a:endParaRPr lang="fi-FI" sz="3600" b="1" kern="0" dirty="0">
              <a:latin typeface="Franklin Gothic Book" panose="020B0503020102020204" pitchFamily="34" charset="0"/>
            </a:endParaRPr>
          </a:p>
          <a:p>
            <a:pPr algn="ctr"/>
            <a:r>
              <a:rPr lang="fi-FI" sz="3600" b="1" kern="0" dirty="0" err="1" smtClean="0">
                <a:latin typeface="Franklin Gothic Book" panose="020B0503020102020204" pitchFamily="34" charset="0"/>
              </a:rPr>
              <a:t>Use</a:t>
            </a:r>
            <a:endParaRPr lang="fi-FI" sz="3600" b="1" kern="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13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534988" y="1607658"/>
            <a:ext cx="4684712" cy="1395413"/>
          </a:xfrm>
        </p:spPr>
        <p:txBody>
          <a:bodyPr>
            <a:normAutofit/>
          </a:bodyPr>
          <a:lstStyle/>
          <a:p>
            <a:r>
              <a:rPr lang="de-DE" dirty="0" smtClean="0"/>
              <a:t>Cooperation </a:t>
            </a:r>
            <a:r>
              <a:rPr lang="de-DE" dirty="0" err="1" smtClean="0"/>
              <a:t>works</a:t>
            </a:r>
            <a:endParaRPr lang="de-DE" dirty="0" smtClean="0"/>
          </a:p>
          <a:p>
            <a:pPr lvl="1"/>
            <a:r>
              <a:rPr lang="de-DE" spc="80" dirty="0" smtClean="0"/>
              <a:t>All </a:t>
            </a:r>
            <a:r>
              <a:rPr lang="de-DE" spc="80" dirty="0" err="1" smtClean="0"/>
              <a:t>materials</a:t>
            </a:r>
            <a:r>
              <a:rPr lang="de-DE" spc="80" dirty="0" smtClean="0"/>
              <a:t> will be </a:t>
            </a:r>
            <a:r>
              <a:rPr lang="de-DE" spc="80" dirty="0" err="1" smtClean="0"/>
              <a:t>available</a:t>
            </a:r>
            <a:r>
              <a:rPr lang="de-DE" spc="80" dirty="0" smtClean="0"/>
              <a:t> on:</a:t>
            </a:r>
          </a:p>
          <a:p>
            <a:pPr lvl="1"/>
            <a:r>
              <a:rPr lang="de-DE" spc="70" dirty="0" smtClean="0">
                <a:solidFill>
                  <a:srgbClr val="003399"/>
                </a:solidFill>
                <a:latin typeface="Franklin Gothic Demi" panose="020B0703020102020204" pitchFamily="34" charset="0"/>
              </a:rPr>
              <a:t>interact-eu.net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38969" y="3307904"/>
            <a:ext cx="7073900" cy="265112"/>
          </a:xfrm>
        </p:spPr>
        <p:txBody>
          <a:bodyPr/>
          <a:lstStyle/>
          <a:p>
            <a:r>
              <a:rPr lang="de-DE" dirty="0" smtClean="0"/>
              <a:t>keep.support@interact-eu.net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KEEP at keep.eu)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1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sp>
        <p:nvSpPr>
          <p:cNvPr id="14" name="Textfeld 14"/>
          <p:cNvSpPr txBox="1"/>
          <p:nvPr/>
        </p:nvSpPr>
        <p:spPr>
          <a:xfrm>
            <a:off x="3527885" y="2492896"/>
            <a:ext cx="1728191" cy="22489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Why</a:t>
            </a:r>
            <a:r>
              <a:rPr lang="fi-FI" sz="2800" kern="0" normalizeH="1" dirty="0" smtClean="0">
                <a:latin typeface="Franklin Gothic Book" panose="020B0503020102020204" pitchFamily="34" charset="0"/>
              </a:rPr>
              <a:t> </a:t>
            </a: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are</a:t>
            </a:r>
            <a:r>
              <a:rPr lang="fi-FI" sz="2800" kern="0" normalizeH="1" dirty="0" smtClean="0">
                <a:latin typeface="Franklin Gothic Book" panose="020B0503020102020204" pitchFamily="34" charset="0"/>
              </a:rPr>
              <a:t> </a:t>
            </a: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we</a:t>
            </a:r>
            <a:r>
              <a:rPr lang="fi-FI" sz="2800" kern="0" normalizeH="1" dirty="0" smtClean="0">
                <a:latin typeface="Franklin Gothic Book" panose="020B0503020102020204" pitchFamily="34" charset="0"/>
              </a:rPr>
              <a:t> </a:t>
            </a: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here</a:t>
            </a:r>
            <a:r>
              <a:rPr lang="fi-FI" sz="2800" kern="0" normalizeH="1" dirty="0" smtClean="0">
                <a:latin typeface="Franklin Gothic Book" panose="020B0503020102020204" pitchFamily="34" charset="0"/>
              </a:rPr>
              <a:t> </a:t>
            </a: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talking</a:t>
            </a:r>
            <a:r>
              <a:rPr lang="fi-FI" sz="2800" kern="0" normalizeH="1" dirty="0" smtClean="0">
                <a:latin typeface="Franklin Gothic Book" panose="020B0503020102020204" pitchFamily="34" charset="0"/>
              </a:rPr>
              <a:t> </a:t>
            </a: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about</a:t>
            </a:r>
            <a:r>
              <a:rPr lang="fi-FI" sz="2800" kern="0" normalizeH="1" dirty="0" smtClean="0">
                <a:latin typeface="Franklin Gothic Book" panose="020B0503020102020204" pitchFamily="34" charset="0"/>
              </a:rPr>
              <a:t> KEEP????</a:t>
            </a:r>
          </a:p>
        </p:txBody>
      </p:sp>
    </p:spTree>
    <p:extLst>
      <p:ext uri="{BB962C8B-B14F-4D97-AF65-F5344CB8AC3E}">
        <p14:creationId xmlns:p14="http://schemas.microsoft.com/office/powerpoint/2010/main" val="36143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sp>
        <p:nvSpPr>
          <p:cNvPr id="12" name="Textfeld 14"/>
          <p:cNvSpPr txBox="1"/>
          <p:nvPr/>
        </p:nvSpPr>
        <p:spPr>
          <a:xfrm>
            <a:off x="2051721" y="3335647"/>
            <a:ext cx="1728191" cy="525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Database</a:t>
            </a:r>
            <a:endParaRPr lang="fi-FI" sz="2800" kern="0" normalizeH="1" dirty="0" smtClean="0">
              <a:latin typeface="Franklin Gothic Book" panose="020B0503020102020204" pitchFamily="34" charset="0"/>
            </a:endParaRPr>
          </a:p>
        </p:txBody>
      </p:sp>
      <p:sp>
        <p:nvSpPr>
          <p:cNvPr id="13" name="Textfeld 14"/>
          <p:cNvSpPr txBox="1"/>
          <p:nvPr/>
        </p:nvSpPr>
        <p:spPr>
          <a:xfrm>
            <a:off x="5292081" y="3019311"/>
            <a:ext cx="1728191" cy="525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800" kern="0" normalizeH="1" dirty="0" err="1" smtClean="0">
                <a:latin typeface="Franklin Gothic Book" panose="020B0503020102020204" pitchFamily="34" charset="0"/>
              </a:rPr>
              <a:t>Website</a:t>
            </a:r>
            <a:endParaRPr lang="fi-FI" sz="2800" kern="0" normalizeH="1" dirty="0" smtClean="0">
              <a:latin typeface="Franklin Gothic Book" panose="020B0503020102020204" pitchFamily="34" charset="0"/>
            </a:endParaRPr>
          </a:p>
        </p:txBody>
      </p:sp>
      <p:sp>
        <p:nvSpPr>
          <p:cNvPr id="14" name="Textfeld 14"/>
          <p:cNvSpPr txBox="1"/>
          <p:nvPr/>
        </p:nvSpPr>
        <p:spPr>
          <a:xfrm>
            <a:off x="3671901" y="3225346"/>
            <a:ext cx="1728191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800" kern="0" normalizeH="1" dirty="0" smtClean="0">
                <a:latin typeface="Franklin Gothic Book" panose="020B0503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76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-1112066"/>
            <a:ext cx="4572000" cy="82176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(1) strengthening 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research, technological development and innovation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(a) 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enhancing research and innovation (R&amp;I) infrastructure and capacities to develop R&amp;I excellence, and promoting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centres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 of competence, in particular those of European interest;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(b) 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promoting business investment in R&amp;I, developing links and synergies between enterprises, research and development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centres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 and the higher education sector, in particular promoting investment in product and service development, technology transfer, social innovation, eco-innovation, public service applications, demand stimulation, networking, clusters and open innovation through smart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specialisation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, and supporting technological and applied research, pilot lines, early product validation actions, advanced manufacturing capabilities and first production, in particular in key enabling technologies and diffusion of general purpose technologies;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(2) enhancing 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access to, and use and quality of, ICT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(a)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extending broadband deployment and the roll-out of high-speed networks and supporting the adoption of emerging technologies and networks for the digital economy;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(b)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developing ICT products and services, e-commerce, and enhancing demand for ICT;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(c) 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strengthening ICT applications for e-government, e- learning, e-inclusion, e-culture and e-health;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(3) enhancing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the competitiveness of SMEs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(a)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promoting entrepreneurship, in particular by facilitating the economic exploitation of new ideas and fostering the creation of new firms, including through business incubators;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(b) 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developing and implementing new business models for SMEs, in particular with regard to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internationalisation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(c)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supporting the creation and the extension of advanced capacities for product and service development;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(d)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supporting the capacity of SMEs to grow in regional, national and international markets, and to engage in innovation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(4) supporting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 the shift towards a low-carbon economy in all sectors by:</a:t>
            </a:r>
            <a:endParaRPr lang="en-US" sz="1200" b="0" i="0" dirty="0">
              <a:solidFill>
                <a:schemeClr val="bg1">
                  <a:lumMod val="95000"/>
                </a:schemeClr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4008" y="476672"/>
            <a:ext cx="4536504" cy="5447645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Agriculture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fisheries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forestry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Climate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biodiversity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Clustering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economic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cooperation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Community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integration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common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identity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Construction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renovation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Cooperation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between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emergency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services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Costal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management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maritime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issues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Cultural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heritage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arts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Demographic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immigration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Education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training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Energy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efficiency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Evaluation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systems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Governance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partnership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Green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technologies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Health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social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services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ICT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digital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society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Improving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transport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connections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Infrastructure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Innovation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capacity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awareness-raising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Institutional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cooperation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cooperation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networks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Knowledge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technology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transfer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Labour market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employment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Logistics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freight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Managing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natural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man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-made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threats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Multimodal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New products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services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Regional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planning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development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Renewable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energy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Rural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peripheral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development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Scientific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cooperation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SME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entrepreneurship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Social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inclusion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equal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opportunities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Soil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air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quality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Sustainable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management of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natural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resources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Tourism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Traditional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energy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Transport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mobility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Urban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development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Waste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pollution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Water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Waterways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lakes</a:t>
            </a:r>
            <a:r>
              <a:rPr lang="fi-FI" sz="1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bg1">
                    <a:lumMod val="85000"/>
                  </a:schemeClr>
                </a:solidFill>
              </a:rPr>
              <a:t>rivers</a:t>
            </a:r>
            <a:endParaRPr lang="fi-FI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sp>
        <p:nvSpPr>
          <p:cNvPr id="6" name="Textfeld 14"/>
          <p:cNvSpPr txBox="1"/>
          <p:nvPr/>
        </p:nvSpPr>
        <p:spPr>
          <a:xfrm>
            <a:off x="479703" y="2996751"/>
            <a:ext cx="158417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err="1" smtClean="0">
                <a:latin typeface="Franklin Gothic Book" panose="020B0503020102020204" pitchFamily="34" charset="0"/>
              </a:rPr>
              <a:t>Projects</a:t>
            </a:r>
            <a:endParaRPr lang="fi-FI" sz="28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8" name="Textfeld 14"/>
          <p:cNvSpPr txBox="1"/>
          <p:nvPr/>
        </p:nvSpPr>
        <p:spPr>
          <a:xfrm>
            <a:off x="6618173" y="958985"/>
            <a:ext cx="158417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smtClean="0">
                <a:latin typeface="Franklin Gothic Book" panose="020B0503020102020204" pitchFamily="34" charset="0"/>
              </a:rPr>
              <a:t>Partners</a:t>
            </a:r>
          </a:p>
        </p:txBody>
      </p:sp>
      <p:sp>
        <p:nvSpPr>
          <p:cNvPr id="10" name="Textfeld 14"/>
          <p:cNvSpPr txBox="1"/>
          <p:nvPr/>
        </p:nvSpPr>
        <p:spPr>
          <a:xfrm>
            <a:off x="979984" y="3695687"/>
            <a:ext cx="2007839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Ongoing</a:t>
            </a:r>
            <a:r>
              <a:rPr lang="fi-FI" sz="3600" b="1" kern="0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1" name="Textfeld 14"/>
          <p:cNvSpPr txBox="1"/>
          <p:nvPr/>
        </p:nvSpPr>
        <p:spPr>
          <a:xfrm>
            <a:off x="1132384" y="4076632"/>
            <a:ext cx="2007839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Closed</a:t>
            </a:r>
            <a:endParaRPr lang="fi-FI" sz="3600" b="1" kern="0" dirty="0" smtClean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feld 14"/>
          <p:cNvSpPr txBox="1"/>
          <p:nvPr/>
        </p:nvSpPr>
        <p:spPr>
          <a:xfrm>
            <a:off x="4716016" y="2226555"/>
            <a:ext cx="2880320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smtClean="0">
                <a:solidFill>
                  <a:srgbClr val="92D050"/>
                </a:solidFill>
                <a:latin typeface="Franklin Gothic Book" panose="020B0503020102020204" pitchFamily="34" charset="0"/>
              </a:rPr>
              <a:t>42 </a:t>
            </a:r>
            <a:r>
              <a:rPr lang="fi-FI" sz="3600" b="1" kern="0" dirty="0" err="1" smtClean="0">
                <a:solidFill>
                  <a:srgbClr val="92D050"/>
                </a:solidFill>
                <a:latin typeface="Franklin Gothic Book" panose="020B0503020102020204" pitchFamily="34" charset="0"/>
              </a:rPr>
              <a:t>thematics</a:t>
            </a:r>
            <a:endParaRPr lang="fi-FI" sz="3600" b="1" kern="0" dirty="0" smtClean="0">
              <a:solidFill>
                <a:srgbClr val="92D05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feld 14"/>
          <p:cNvSpPr txBox="1"/>
          <p:nvPr/>
        </p:nvSpPr>
        <p:spPr>
          <a:xfrm>
            <a:off x="222746" y="5633972"/>
            <a:ext cx="6561675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Include</a:t>
            </a:r>
            <a:r>
              <a:rPr lang="fi-FI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 / </a:t>
            </a:r>
            <a:r>
              <a:rPr lang="fi-FI" sz="36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only</a:t>
            </a:r>
            <a:r>
              <a:rPr lang="fi-FI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 MRS / </a:t>
            </a:r>
            <a:r>
              <a:rPr lang="fi-FI" sz="36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which</a:t>
            </a:r>
            <a:r>
              <a:rPr lang="fi-FI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fi-FI" sz="36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ones</a:t>
            </a:r>
            <a:endParaRPr lang="fi-FI" sz="36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830702"/>
            <a:ext cx="3073007" cy="231050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11 </a:t>
            </a:r>
            <a:r>
              <a:rPr lang="fi-FI" sz="3600" b="1" kern="0" dirty="0" err="1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thematic</a:t>
            </a:r>
            <a:r>
              <a:rPr lang="fi-FI" sz="3600" b="1" kern="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fi-FI" sz="3600" b="1" kern="0" dirty="0" err="1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objectives</a:t>
            </a:r>
            <a:r>
              <a:rPr lang="fi-FI" sz="3600" b="1" kern="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 / 45 </a:t>
            </a:r>
            <a:r>
              <a:rPr lang="fi-FI" sz="3600" b="1" kern="0" dirty="0" err="1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investment</a:t>
            </a:r>
            <a:r>
              <a:rPr lang="fi-FI" sz="3600" b="1" kern="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fi-FI" sz="3600" b="1" kern="0" dirty="0" err="1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priorities</a:t>
            </a:r>
            <a:endParaRPr lang="fi-FI" sz="3600" b="1" kern="0" dirty="0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feld 14"/>
          <p:cNvSpPr txBox="1"/>
          <p:nvPr/>
        </p:nvSpPr>
        <p:spPr>
          <a:xfrm>
            <a:off x="4628516" y="3617236"/>
            <a:ext cx="3111836" cy="120251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smtClean="0">
                <a:solidFill>
                  <a:srgbClr val="BE42AF"/>
                </a:solidFill>
                <a:latin typeface="Franklin Gothic Book" panose="020B0503020102020204" pitchFamily="34" charset="0"/>
              </a:rPr>
              <a:t>5+ </a:t>
            </a:r>
            <a:r>
              <a:rPr lang="fi-FI" sz="3600" b="1" kern="0" dirty="0" err="1" smtClean="0">
                <a:solidFill>
                  <a:srgbClr val="BE42AF"/>
                </a:solidFill>
                <a:latin typeface="Franklin Gothic Book" panose="020B0503020102020204" pitchFamily="34" charset="0"/>
              </a:rPr>
              <a:t>types</a:t>
            </a:r>
            <a:r>
              <a:rPr lang="fi-FI" sz="3600" b="1" kern="0" dirty="0" smtClean="0">
                <a:solidFill>
                  <a:srgbClr val="BE42AF"/>
                </a:solidFill>
                <a:latin typeface="Franklin Gothic Book" panose="020B0503020102020204" pitchFamily="34" charset="0"/>
              </a:rPr>
              <a:t> of </a:t>
            </a:r>
            <a:r>
              <a:rPr lang="fi-FI" sz="3600" b="1" kern="0" dirty="0" err="1" smtClean="0">
                <a:solidFill>
                  <a:srgbClr val="BE42AF"/>
                </a:solidFill>
                <a:latin typeface="Franklin Gothic Book" panose="020B0503020102020204" pitchFamily="34" charset="0"/>
              </a:rPr>
              <a:t>programmes</a:t>
            </a:r>
            <a:endParaRPr lang="fi-FI" sz="3600" b="1" kern="0" dirty="0" smtClean="0">
              <a:solidFill>
                <a:srgbClr val="BE42A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feld 14"/>
          <p:cNvSpPr txBox="1"/>
          <p:nvPr/>
        </p:nvSpPr>
        <p:spPr>
          <a:xfrm>
            <a:off x="603259" y="4810888"/>
            <a:ext cx="6014914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3 </a:t>
            </a:r>
            <a:r>
              <a:rPr lang="fi-FI" sz="3600" b="1" kern="0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programming</a:t>
            </a:r>
            <a:r>
              <a:rPr lang="fi-FI" sz="3600" b="1" kern="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fi-FI" sz="3600" b="1" kern="0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periods</a:t>
            </a:r>
            <a:endParaRPr lang="fi-FI" sz="3600" b="1" kern="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feld 14"/>
          <p:cNvSpPr txBox="1"/>
          <p:nvPr/>
        </p:nvSpPr>
        <p:spPr>
          <a:xfrm>
            <a:off x="4968662" y="1697303"/>
            <a:ext cx="4211850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rgbClr val="525749"/>
                </a:solidFill>
                <a:latin typeface="Franklin Gothic Book" panose="020B0503020102020204" pitchFamily="34" charset="0"/>
              </a:rPr>
              <a:t>Dozens</a:t>
            </a:r>
            <a:r>
              <a:rPr lang="fi-FI" sz="3600" b="1" kern="0" dirty="0" smtClean="0">
                <a:solidFill>
                  <a:srgbClr val="525749"/>
                </a:solidFill>
                <a:latin typeface="Franklin Gothic Book" panose="020B0503020102020204" pitchFamily="34" charset="0"/>
              </a:rPr>
              <a:t> of </a:t>
            </a:r>
            <a:r>
              <a:rPr lang="fi-FI" sz="3600" b="1" kern="0" dirty="0" err="1" smtClean="0">
                <a:solidFill>
                  <a:srgbClr val="525749"/>
                </a:solidFill>
                <a:latin typeface="Franklin Gothic Book" panose="020B0503020102020204" pitchFamily="34" charset="0"/>
              </a:rPr>
              <a:t>countries</a:t>
            </a:r>
            <a:endParaRPr lang="fi-FI" sz="3600" b="1" kern="0" dirty="0" smtClean="0">
              <a:solidFill>
                <a:srgbClr val="52574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feld 14"/>
          <p:cNvSpPr txBox="1"/>
          <p:nvPr/>
        </p:nvSpPr>
        <p:spPr>
          <a:xfrm>
            <a:off x="2547236" y="2963959"/>
            <a:ext cx="6014914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Hundreds</a:t>
            </a:r>
            <a:r>
              <a:rPr lang="fi-FI" sz="3600" b="1" kern="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of </a:t>
            </a:r>
            <a:r>
              <a:rPr lang="fi-FI" sz="3600" b="1" kern="0" dirty="0" err="1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regions</a:t>
            </a:r>
            <a:endParaRPr lang="fi-FI" sz="3600" b="1" kern="0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feld 14"/>
          <p:cNvSpPr txBox="1"/>
          <p:nvPr/>
        </p:nvSpPr>
        <p:spPr>
          <a:xfrm>
            <a:off x="5121841" y="5070809"/>
            <a:ext cx="4419600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199 </a:t>
            </a:r>
            <a:r>
              <a:rPr lang="fi-FI" sz="3600" b="1" kern="0" dirty="0" err="1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programmes</a:t>
            </a:r>
            <a:endParaRPr lang="fi-FI" sz="3600" b="1" kern="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feld 14"/>
          <p:cNvSpPr txBox="1"/>
          <p:nvPr/>
        </p:nvSpPr>
        <p:spPr>
          <a:xfrm>
            <a:off x="3635896" y="1219876"/>
            <a:ext cx="5508103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Dozens</a:t>
            </a:r>
            <a:r>
              <a:rPr lang="fi-FI" sz="3600" b="1" kern="0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of </a:t>
            </a: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fields</a:t>
            </a:r>
            <a:r>
              <a:rPr lang="fi-FI" sz="3600" b="1" kern="0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per </a:t>
            </a: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project</a:t>
            </a:r>
            <a:endParaRPr lang="fi-FI" sz="3600" b="1" kern="0" dirty="0" smtClean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" y="1844824"/>
            <a:ext cx="9140826" cy="4185761"/>
          </a:xfrm>
          <a:prstGeom prst="rect">
            <a:avLst/>
          </a:prstGeom>
        </p:spPr>
        <p:txBody>
          <a:bodyPr wrap="square" numCol="5">
            <a:spAutoFit/>
          </a:bodyPr>
          <a:lstStyle/>
          <a:p>
            <a:r>
              <a:rPr lang="fi-FI" sz="1400" b="1" dirty="0">
                <a:solidFill>
                  <a:srgbClr val="525749"/>
                </a:solidFill>
              </a:rPr>
              <a:t>Fields per </a:t>
            </a:r>
            <a:r>
              <a:rPr lang="fi-FI" sz="1400" b="1" dirty="0" err="1">
                <a:solidFill>
                  <a:srgbClr val="525749"/>
                </a:solidFill>
              </a:rPr>
              <a:t>project</a:t>
            </a:r>
            <a:endParaRPr lang="fi-FI" sz="1400" b="1" dirty="0">
              <a:solidFill>
                <a:srgbClr val="525749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Period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Programme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acronym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Serial </a:t>
            </a:r>
            <a:r>
              <a:rPr lang="fi-FI" sz="1400" dirty="0" err="1">
                <a:solidFill>
                  <a:srgbClr val="E1E7F7"/>
                </a:solidFill>
              </a:rPr>
              <a:t>number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call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direct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award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r>
              <a:rPr lang="fi-FI" sz="1400" dirty="0">
                <a:solidFill>
                  <a:srgbClr val="E1E7F7"/>
                </a:solidFill>
              </a:rPr>
              <a:t> in </a:t>
            </a:r>
            <a:r>
              <a:rPr lang="fi-FI" sz="1400" dirty="0" err="1">
                <a:solidFill>
                  <a:srgbClr val="E1E7F7"/>
                </a:solidFill>
              </a:rPr>
              <a:t>the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original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language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r>
              <a:rPr lang="fi-FI" sz="1400" dirty="0">
                <a:solidFill>
                  <a:srgbClr val="E1E7F7"/>
                </a:solidFill>
              </a:rPr>
              <a:t> in English</a:t>
            </a: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description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description</a:t>
            </a:r>
            <a:r>
              <a:rPr lang="fi-FI" sz="1400" dirty="0">
                <a:solidFill>
                  <a:srgbClr val="E1E7F7"/>
                </a:solidFill>
              </a:rPr>
              <a:t> in English</a:t>
            </a: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expected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results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achievements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achievements</a:t>
            </a:r>
            <a:r>
              <a:rPr lang="fi-FI" sz="1400" dirty="0">
                <a:solidFill>
                  <a:srgbClr val="E1E7F7"/>
                </a:solidFill>
              </a:rPr>
              <a:t> in English</a:t>
            </a: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website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start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date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end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date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Total </a:t>
            </a:r>
            <a:r>
              <a:rPr lang="fi-FI" sz="1400" dirty="0" err="1">
                <a:solidFill>
                  <a:srgbClr val="E1E7F7"/>
                </a:solidFill>
              </a:rPr>
              <a:t>eligible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r>
              <a:rPr lang="fi-FI" sz="1400" dirty="0">
                <a:solidFill>
                  <a:srgbClr val="E1E7F7"/>
                </a:solidFill>
              </a:rPr>
              <a:t> / Total </a:t>
            </a:r>
            <a:r>
              <a:rPr lang="fi-FI" sz="1400" dirty="0" err="1">
                <a:solidFill>
                  <a:srgbClr val="E1E7F7"/>
                </a:solidFill>
              </a:rPr>
              <a:t>eligible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expenditure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European Union </a:t>
            </a:r>
            <a:r>
              <a:rPr lang="fi-FI" sz="1400" dirty="0" err="1">
                <a:solidFill>
                  <a:srgbClr val="E1E7F7"/>
                </a:solidFill>
              </a:rPr>
              <a:t>funding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</a:p>
          <a:p>
            <a:r>
              <a:rPr lang="fi-FI" sz="1400" dirty="0">
                <a:solidFill>
                  <a:srgbClr val="E1E7F7"/>
                </a:solidFill>
              </a:rPr>
              <a:t>Project ERDF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IPA II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ENI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Other</a:t>
            </a:r>
            <a:r>
              <a:rPr lang="fi-FI" sz="1400" dirty="0">
                <a:solidFill>
                  <a:srgbClr val="E1E7F7"/>
                </a:solidFill>
              </a:rPr>
              <a:t> EU</a:t>
            </a:r>
          </a:p>
          <a:p>
            <a:r>
              <a:rPr lang="fi-FI" sz="1400" dirty="0">
                <a:solidFill>
                  <a:srgbClr val="E1E7F7"/>
                </a:solidFill>
              </a:rPr>
              <a:t>Project ERDF </a:t>
            </a:r>
            <a:r>
              <a:rPr lang="fi-FI" sz="1400" dirty="0" err="1">
                <a:solidFill>
                  <a:srgbClr val="E1E7F7"/>
                </a:solidFill>
              </a:rPr>
              <a:t>equivalent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part</a:t>
            </a:r>
            <a:r>
              <a:rPr lang="fi-FI" sz="1400" dirty="0">
                <a:solidFill>
                  <a:srgbClr val="E1E7F7"/>
                </a:solidFill>
              </a:rPr>
              <a:t> of European Union Macro-</a:t>
            </a:r>
            <a:r>
              <a:rPr lang="fi-FI" sz="1400" dirty="0" err="1">
                <a:solidFill>
                  <a:srgbClr val="E1E7F7"/>
                </a:solidFill>
              </a:rPr>
              <a:t>Regional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Sea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Basin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Strategy</a:t>
            </a:r>
            <a:r>
              <a:rPr lang="fi-FI" sz="1400" dirty="0">
                <a:solidFill>
                  <a:srgbClr val="E1E7F7"/>
                </a:solidFill>
              </a:rPr>
              <a:t> / </a:t>
            </a:r>
            <a:r>
              <a:rPr lang="fi-FI" sz="1400" dirty="0" err="1">
                <a:solidFill>
                  <a:srgbClr val="E1E7F7"/>
                </a:solidFill>
              </a:rPr>
              <a:t>none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Expected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outputs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Delivered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outputs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Contribution</a:t>
            </a:r>
            <a:r>
              <a:rPr lang="fi-FI" sz="1400" dirty="0">
                <a:solidFill>
                  <a:srgbClr val="E1E7F7"/>
                </a:solidFill>
              </a:rPr>
              <a:t> to </a:t>
            </a:r>
            <a:r>
              <a:rPr lang="fi-FI" sz="1400" dirty="0" err="1">
                <a:solidFill>
                  <a:srgbClr val="E1E7F7"/>
                </a:solidFill>
              </a:rPr>
              <a:t>the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Programme's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specific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objective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Contribution</a:t>
            </a:r>
            <a:r>
              <a:rPr lang="fi-FI" sz="1400" dirty="0">
                <a:solidFill>
                  <a:srgbClr val="E1E7F7"/>
                </a:solidFill>
              </a:rPr>
              <a:t> to </a:t>
            </a:r>
            <a:r>
              <a:rPr lang="fi-FI" sz="1400" dirty="0" err="1">
                <a:solidFill>
                  <a:srgbClr val="E1E7F7"/>
                </a:solidFill>
              </a:rPr>
              <a:t>the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Programme's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Thematic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Objective</a:t>
            </a:r>
            <a:r>
              <a:rPr lang="fi-FI" sz="1400" dirty="0">
                <a:solidFill>
                  <a:srgbClr val="E1E7F7"/>
                </a:solidFill>
              </a:rPr>
              <a:t> ERDF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Contribution</a:t>
            </a:r>
            <a:r>
              <a:rPr lang="fi-FI" sz="1400" dirty="0">
                <a:solidFill>
                  <a:srgbClr val="E1E7F7"/>
                </a:solidFill>
              </a:rPr>
              <a:t> to </a:t>
            </a:r>
            <a:r>
              <a:rPr lang="fi-FI" sz="1400" dirty="0" err="1">
                <a:solidFill>
                  <a:srgbClr val="E1E7F7"/>
                </a:solidFill>
              </a:rPr>
              <a:t>the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Programme's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Thematic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Objective</a:t>
            </a:r>
            <a:r>
              <a:rPr lang="fi-FI" sz="1400" dirty="0">
                <a:solidFill>
                  <a:srgbClr val="E1E7F7"/>
                </a:solidFill>
              </a:rPr>
              <a:t> ENI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Contribution</a:t>
            </a:r>
            <a:r>
              <a:rPr lang="fi-FI" sz="1400" dirty="0">
                <a:solidFill>
                  <a:srgbClr val="E1E7F7"/>
                </a:solidFill>
              </a:rPr>
              <a:t> to </a:t>
            </a:r>
            <a:r>
              <a:rPr lang="fi-FI" sz="1400" dirty="0" err="1">
                <a:solidFill>
                  <a:srgbClr val="E1E7F7"/>
                </a:solidFill>
              </a:rPr>
              <a:t>the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Programme's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Investment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Priority</a:t>
            </a:r>
            <a:r>
              <a:rPr lang="fi-FI" sz="1400" dirty="0">
                <a:solidFill>
                  <a:srgbClr val="E1E7F7"/>
                </a:solidFill>
              </a:rPr>
              <a:t> ERDF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Cost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infrastructure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component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status</a:t>
            </a:r>
          </a:p>
          <a:p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b="1" dirty="0">
                <a:solidFill>
                  <a:srgbClr val="525749"/>
                </a:solidFill>
              </a:rPr>
              <a:t>Fields per </a:t>
            </a:r>
            <a:r>
              <a:rPr lang="fi-FI" sz="1400" b="1" dirty="0" err="1">
                <a:solidFill>
                  <a:srgbClr val="525749"/>
                </a:solidFill>
              </a:rPr>
              <a:t>partner</a:t>
            </a:r>
            <a:endParaRPr lang="fi-FI" sz="1400" b="1" dirty="0">
              <a:solidFill>
                <a:srgbClr val="525749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Project </a:t>
            </a:r>
            <a:r>
              <a:rPr lang="fi-FI" sz="1400" dirty="0" err="1">
                <a:solidFill>
                  <a:srgbClr val="E1E7F7"/>
                </a:solidFill>
              </a:rPr>
              <a:t>acronym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Type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partner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Organisation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r>
              <a:rPr lang="fi-FI" sz="1400" dirty="0">
                <a:solidFill>
                  <a:srgbClr val="E1E7F7"/>
                </a:solidFill>
              </a:rPr>
              <a:t> in English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Organisation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r>
              <a:rPr lang="fi-FI" sz="1400" dirty="0">
                <a:solidFill>
                  <a:srgbClr val="E1E7F7"/>
                </a:solidFill>
              </a:rPr>
              <a:t> in </a:t>
            </a:r>
            <a:r>
              <a:rPr lang="fi-FI" sz="1400" dirty="0" err="1">
                <a:solidFill>
                  <a:srgbClr val="E1E7F7"/>
                </a:solidFill>
              </a:rPr>
              <a:t>original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language</a:t>
            </a:r>
            <a:r>
              <a:rPr lang="fi-FI" sz="1400" dirty="0">
                <a:solidFill>
                  <a:srgbClr val="E1E7F7"/>
                </a:solidFill>
              </a:rPr>
              <a:t> 1</a:t>
            </a:r>
          </a:p>
          <a:p>
            <a:r>
              <a:rPr lang="fi-FI" sz="1400" dirty="0">
                <a:solidFill>
                  <a:srgbClr val="E1E7F7"/>
                </a:solidFill>
              </a:rPr>
              <a:t>Department /</a:t>
            </a:r>
            <a:r>
              <a:rPr lang="fi-FI" sz="1400" dirty="0" err="1">
                <a:solidFill>
                  <a:srgbClr val="E1E7F7"/>
                </a:solidFill>
              </a:rPr>
              <a:t>unit</a:t>
            </a:r>
            <a:r>
              <a:rPr lang="fi-FI" sz="1400" dirty="0">
                <a:solidFill>
                  <a:srgbClr val="E1E7F7"/>
                </a:solidFill>
              </a:rPr>
              <a:t> / division</a:t>
            </a:r>
          </a:p>
          <a:p>
            <a:r>
              <a:rPr lang="fi-FI" sz="1400" dirty="0">
                <a:solidFill>
                  <a:srgbClr val="E1E7F7"/>
                </a:solidFill>
              </a:rPr>
              <a:t>Country</a:t>
            </a:r>
          </a:p>
          <a:p>
            <a:r>
              <a:rPr lang="fi-FI" sz="1400" dirty="0">
                <a:solidFill>
                  <a:srgbClr val="E1E7F7"/>
                </a:solidFill>
              </a:rPr>
              <a:t>Town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Street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Postcode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nuts3_code (</a:t>
            </a:r>
            <a:r>
              <a:rPr lang="fi-FI" sz="1400" dirty="0" err="1">
                <a:solidFill>
                  <a:srgbClr val="E1E7F7"/>
                </a:solidFill>
              </a:rPr>
              <a:t>or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equivalent</a:t>
            </a:r>
            <a:r>
              <a:rPr lang="fi-FI" sz="1400" dirty="0">
                <a:solidFill>
                  <a:srgbClr val="E1E7F7"/>
                </a:solidFill>
              </a:rPr>
              <a:t> country/</a:t>
            </a:r>
            <a:r>
              <a:rPr lang="fi-FI" sz="1400" dirty="0" err="1">
                <a:solidFill>
                  <a:srgbClr val="E1E7F7"/>
                </a:solidFill>
              </a:rPr>
              <a:t>region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when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is </a:t>
            </a:r>
            <a:r>
              <a:rPr lang="fi-FI" sz="1400" dirty="0" err="1">
                <a:solidFill>
                  <a:srgbClr val="E1E7F7"/>
                </a:solidFill>
              </a:rPr>
              <a:t>located</a:t>
            </a:r>
            <a:r>
              <a:rPr lang="fi-FI" sz="1400" dirty="0">
                <a:solidFill>
                  <a:srgbClr val="E1E7F7"/>
                </a:solidFill>
              </a:rPr>
              <a:t> outside NUTS-</a:t>
            </a:r>
            <a:r>
              <a:rPr lang="fi-FI" sz="1400" dirty="0" err="1">
                <a:solidFill>
                  <a:srgbClr val="E1E7F7"/>
                </a:solidFill>
              </a:rPr>
              <a:t>described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territory</a:t>
            </a:r>
            <a:r>
              <a:rPr lang="fi-FI" sz="1400" dirty="0">
                <a:solidFill>
                  <a:srgbClr val="E1E7F7"/>
                </a:solidFill>
              </a:rPr>
              <a:t>)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Partner's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contact</a:t>
            </a:r>
            <a:r>
              <a:rPr lang="fi-FI" sz="1400" dirty="0">
                <a:solidFill>
                  <a:srgbClr val="E1E7F7"/>
                </a:solidFill>
              </a:rPr>
              <a:t> person (</a:t>
            </a:r>
            <a:r>
              <a:rPr lang="fi-FI" sz="1400" dirty="0" err="1">
                <a:solidFill>
                  <a:srgbClr val="E1E7F7"/>
                </a:solidFill>
              </a:rPr>
              <a:t>first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r>
              <a:rPr lang="fi-FI" sz="1400" dirty="0">
                <a:solidFill>
                  <a:srgbClr val="E1E7F7"/>
                </a:solidFill>
              </a:rPr>
              <a:t>)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Partner's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contact</a:t>
            </a:r>
            <a:r>
              <a:rPr lang="fi-FI" sz="1400" dirty="0">
                <a:solidFill>
                  <a:srgbClr val="E1E7F7"/>
                </a:solidFill>
              </a:rPr>
              <a:t> person (</a:t>
            </a:r>
            <a:r>
              <a:rPr lang="fi-FI" sz="1400" dirty="0" err="1">
                <a:solidFill>
                  <a:srgbClr val="E1E7F7"/>
                </a:solidFill>
              </a:rPr>
              <a:t>last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name</a:t>
            </a:r>
            <a:r>
              <a:rPr lang="fi-FI" sz="1400" dirty="0">
                <a:solidFill>
                  <a:srgbClr val="E1E7F7"/>
                </a:solidFill>
              </a:rPr>
              <a:t>)</a:t>
            </a:r>
          </a:p>
          <a:p>
            <a:r>
              <a:rPr lang="fi-FI" sz="1400" dirty="0">
                <a:solidFill>
                  <a:srgbClr val="E1E7F7"/>
                </a:solidFill>
              </a:rPr>
              <a:t>E-mail</a:t>
            </a:r>
          </a:p>
          <a:p>
            <a:r>
              <a:rPr lang="fi-FI" sz="1400" dirty="0">
                <a:solidFill>
                  <a:srgbClr val="E1E7F7"/>
                </a:solidFill>
              </a:rPr>
              <a:t>URL</a:t>
            </a:r>
          </a:p>
          <a:p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total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eligible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r>
              <a:rPr lang="fi-FI" sz="1400" dirty="0">
                <a:solidFill>
                  <a:srgbClr val="E1E7F7"/>
                </a:solidFill>
              </a:rPr>
              <a:t> / </a:t>
            </a:r>
            <a:r>
              <a:rPr lang="fi-FI" sz="1400" dirty="0" err="1">
                <a:solidFill>
                  <a:srgbClr val="E1E7F7"/>
                </a:solidFill>
              </a:rPr>
              <a:t>expenditure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ERDF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IPA II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ENI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other</a:t>
            </a:r>
            <a:r>
              <a:rPr lang="fi-FI" sz="1400" dirty="0">
                <a:solidFill>
                  <a:srgbClr val="E1E7F7"/>
                </a:solidFill>
              </a:rPr>
              <a:t> EU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Partner</a:t>
            </a:r>
            <a:r>
              <a:rPr lang="fi-FI" sz="1400" dirty="0">
                <a:solidFill>
                  <a:srgbClr val="E1E7F7"/>
                </a:solidFill>
              </a:rPr>
              <a:t> ERDF </a:t>
            </a:r>
            <a:r>
              <a:rPr lang="fi-FI" sz="1400" dirty="0" err="1">
                <a:solidFill>
                  <a:srgbClr val="E1E7F7"/>
                </a:solidFill>
              </a:rPr>
              <a:t>equivalent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budget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Legal status (</a:t>
            </a:r>
            <a:r>
              <a:rPr lang="fi-FI" sz="1400" dirty="0" err="1">
                <a:solidFill>
                  <a:srgbClr val="E1E7F7"/>
                </a:solidFill>
              </a:rPr>
              <a:t>public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private</a:t>
            </a:r>
            <a:r>
              <a:rPr lang="fi-FI" sz="1400" dirty="0">
                <a:solidFill>
                  <a:srgbClr val="E1E7F7"/>
                </a:solidFill>
              </a:rPr>
              <a:t>)</a:t>
            </a:r>
          </a:p>
          <a:p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b="1" dirty="0">
                <a:solidFill>
                  <a:srgbClr val="525749"/>
                </a:solidFill>
              </a:rPr>
              <a:t>Fields per </a:t>
            </a:r>
            <a:r>
              <a:rPr lang="fi-FI" sz="1400" b="1" dirty="0" err="1">
                <a:solidFill>
                  <a:srgbClr val="525749"/>
                </a:solidFill>
              </a:rPr>
              <a:t>call</a:t>
            </a:r>
            <a:endParaRPr lang="fi-FI" sz="1400" b="1" dirty="0">
              <a:solidFill>
                <a:srgbClr val="525749"/>
              </a:solidFill>
            </a:endParaRPr>
          </a:p>
          <a:p>
            <a:r>
              <a:rPr lang="fi-FI" sz="1400" dirty="0">
                <a:solidFill>
                  <a:srgbClr val="E1E7F7"/>
                </a:solidFill>
              </a:rPr>
              <a:t>Serial </a:t>
            </a:r>
            <a:r>
              <a:rPr lang="fi-FI" sz="1400" dirty="0" err="1">
                <a:solidFill>
                  <a:srgbClr val="E1E7F7"/>
                </a:solidFill>
              </a:rPr>
              <a:t>number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call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or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direct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award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Start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date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call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End</a:t>
            </a:r>
            <a:r>
              <a:rPr lang="fi-FI" sz="1400" dirty="0">
                <a:solidFill>
                  <a:srgbClr val="E1E7F7"/>
                </a:solidFill>
              </a:rPr>
              <a:t> </a:t>
            </a:r>
            <a:r>
              <a:rPr lang="fi-FI" sz="1400" dirty="0" err="1">
                <a:solidFill>
                  <a:srgbClr val="E1E7F7"/>
                </a:solidFill>
              </a:rPr>
              <a:t>date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call</a:t>
            </a:r>
            <a:endParaRPr lang="fi-FI" sz="1400" dirty="0">
              <a:solidFill>
                <a:srgbClr val="E1E7F7"/>
              </a:solidFill>
            </a:endParaRPr>
          </a:p>
          <a:p>
            <a:r>
              <a:rPr lang="fi-FI" sz="1400" dirty="0" err="1">
                <a:solidFill>
                  <a:srgbClr val="E1E7F7"/>
                </a:solidFill>
              </a:rPr>
              <a:t>Budget</a:t>
            </a:r>
            <a:r>
              <a:rPr lang="fi-FI" sz="1400" dirty="0">
                <a:solidFill>
                  <a:srgbClr val="E1E7F7"/>
                </a:solidFill>
              </a:rPr>
              <a:t> of </a:t>
            </a:r>
            <a:r>
              <a:rPr lang="fi-FI" sz="1400" dirty="0" err="1">
                <a:solidFill>
                  <a:srgbClr val="E1E7F7"/>
                </a:solidFill>
              </a:rPr>
              <a:t>call</a:t>
            </a:r>
            <a:endParaRPr lang="fi-FI" sz="1400" dirty="0">
              <a:solidFill>
                <a:srgbClr val="E1E7F7"/>
              </a:solidFill>
            </a:endParaRPr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sp>
        <p:nvSpPr>
          <p:cNvPr id="6" name="Textfeld 14"/>
          <p:cNvSpPr txBox="1"/>
          <p:nvPr/>
        </p:nvSpPr>
        <p:spPr>
          <a:xfrm>
            <a:off x="479703" y="2996751"/>
            <a:ext cx="158417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err="1" smtClean="0">
                <a:latin typeface="Franklin Gothic Book" panose="020B0503020102020204" pitchFamily="34" charset="0"/>
              </a:rPr>
              <a:t>Projects</a:t>
            </a:r>
            <a:endParaRPr lang="fi-FI" sz="28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8" name="Textfeld 14"/>
          <p:cNvSpPr txBox="1"/>
          <p:nvPr/>
        </p:nvSpPr>
        <p:spPr>
          <a:xfrm>
            <a:off x="6618173" y="958985"/>
            <a:ext cx="158417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smtClean="0">
                <a:latin typeface="Franklin Gothic Book" panose="020B0503020102020204" pitchFamily="34" charset="0"/>
              </a:rPr>
              <a:t>Partners</a:t>
            </a:r>
          </a:p>
        </p:txBody>
      </p:sp>
      <p:sp>
        <p:nvSpPr>
          <p:cNvPr id="23" name="Textfeld 14"/>
          <p:cNvSpPr txBox="1"/>
          <p:nvPr/>
        </p:nvSpPr>
        <p:spPr>
          <a:xfrm>
            <a:off x="3635896" y="1219876"/>
            <a:ext cx="5508103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Dozens</a:t>
            </a:r>
            <a:r>
              <a:rPr lang="fi-FI" sz="3600" b="1" kern="0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of </a:t>
            </a: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fields</a:t>
            </a:r>
            <a:r>
              <a:rPr lang="fi-FI" sz="3600" b="1" kern="0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per </a:t>
            </a:r>
            <a:r>
              <a:rPr lang="fi-FI" sz="3600" b="1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project</a:t>
            </a:r>
            <a:endParaRPr lang="fi-FI" sz="3600" b="1" kern="0" dirty="0" smtClean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feld 14"/>
          <p:cNvSpPr txBox="1"/>
          <p:nvPr/>
        </p:nvSpPr>
        <p:spPr>
          <a:xfrm>
            <a:off x="2237152" y="5383276"/>
            <a:ext cx="2218460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err="1" smtClean="0">
                <a:latin typeface="Franklin Gothic Book" panose="020B0503020102020204" pitchFamily="34" charset="0"/>
              </a:rPr>
              <a:t>Calls</a:t>
            </a:r>
            <a:endParaRPr lang="fi-FI" sz="2800" b="1" kern="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sp>
        <p:nvSpPr>
          <p:cNvPr id="24" name="Textfeld 14"/>
          <p:cNvSpPr txBox="1"/>
          <p:nvPr/>
        </p:nvSpPr>
        <p:spPr>
          <a:xfrm>
            <a:off x="2425548" y="846804"/>
            <a:ext cx="2218460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err="1" smtClean="0">
                <a:latin typeface="Franklin Gothic Book" panose="020B0503020102020204" pitchFamily="34" charset="0"/>
              </a:rPr>
              <a:t>Programmes</a:t>
            </a:r>
            <a:endParaRPr lang="fi-FI" sz="28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1395360"/>
            <a:ext cx="9073008" cy="527400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fi-FI" sz="1500" b="1" dirty="0" err="1"/>
              <a:t>Programme</a:t>
            </a:r>
            <a:r>
              <a:rPr lang="fi-FI" sz="1500" b="1" dirty="0"/>
              <a:t> </a:t>
            </a:r>
            <a:r>
              <a:rPr lang="fi-FI" sz="1500" b="1" dirty="0" err="1"/>
              <a:t>website</a:t>
            </a:r>
            <a:endParaRPr lang="fi-FI" sz="1500" b="1" dirty="0"/>
          </a:p>
          <a:p>
            <a:r>
              <a:rPr lang="fi-FI" sz="1500" b="1" dirty="0" err="1"/>
              <a:t>Projects</a:t>
            </a:r>
            <a:r>
              <a:rPr lang="fi-FI" sz="1500" b="1" dirty="0"/>
              <a:t> in KEEP / </a:t>
            </a:r>
            <a:r>
              <a:rPr lang="fi-FI" sz="1500" b="1" dirty="0" err="1"/>
              <a:t>partners</a:t>
            </a:r>
            <a:r>
              <a:rPr lang="fi-FI" sz="1500" b="1" dirty="0"/>
              <a:t> on </a:t>
            </a:r>
            <a:r>
              <a:rPr lang="fi-FI" sz="1500" b="1" dirty="0" err="1"/>
              <a:t>map</a:t>
            </a:r>
            <a:endParaRPr lang="fi-FI" sz="1500" b="1" dirty="0"/>
          </a:p>
          <a:p>
            <a:r>
              <a:rPr lang="fi-FI" sz="1500" b="1" dirty="0"/>
              <a:t>EU </a:t>
            </a:r>
            <a:r>
              <a:rPr lang="fi-FI" sz="1500" b="1" dirty="0" err="1"/>
              <a:t>funding</a:t>
            </a:r>
            <a:r>
              <a:rPr lang="fi-FI" sz="1500" b="1" dirty="0"/>
              <a:t> (</a:t>
            </a:r>
            <a:r>
              <a:rPr lang="fi-FI" sz="1500" b="1" dirty="0" err="1"/>
              <a:t>outstanding</a:t>
            </a:r>
            <a:r>
              <a:rPr lang="fi-FI" sz="1500" b="1" dirty="0"/>
              <a:t> EU </a:t>
            </a:r>
            <a:r>
              <a:rPr lang="fi-FI" sz="1500" b="1" dirty="0" err="1"/>
              <a:t>funding</a:t>
            </a:r>
            <a:r>
              <a:rPr lang="fi-FI" sz="1500" b="1" dirty="0"/>
              <a:t>)(</a:t>
            </a:r>
            <a:r>
              <a:rPr lang="fi-FI" sz="1500" b="1" dirty="0" err="1"/>
              <a:t>excluding</a:t>
            </a:r>
            <a:r>
              <a:rPr lang="fi-FI" sz="1500" b="1" dirty="0"/>
              <a:t> </a:t>
            </a:r>
            <a:r>
              <a:rPr lang="fi-FI" sz="1500" b="1" dirty="0" err="1"/>
              <a:t>technical</a:t>
            </a:r>
            <a:r>
              <a:rPr lang="fi-FI" sz="1500" b="1" dirty="0"/>
              <a:t> </a:t>
            </a:r>
            <a:r>
              <a:rPr lang="fi-FI" sz="1500" b="1" dirty="0" err="1"/>
              <a:t>assistance</a:t>
            </a:r>
            <a:r>
              <a:rPr lang="fi-FI" sz="1500" b="1" dirty="0"/>
              <a:t>)</a:t>
            </a:r>
          </a:p>
          <a:p>
            <a:r>
              <a:rPr lang="fi-FI" sz="1500" b="1" dirty="0"/>
              <a:t>Total </a:t>
            </a:r>
            <a:r>
              <a:rPr lang="fi-FI" sz="1500" b="1" dirty="0" err="1"/>
              <a:t>budget</a:t>
            </a:r>
            <a:r>
              <a:rPr lang="fi-FI" sz="1500" b="1" dirty="0"/>
              <a:t>(</a:t>
            </a:r>
            <a:r>
              <a:rPr lang="fi-FI" sz="1500" b="1" dirty="0" err="1"/>
              <a:t>excluding</a:t>
            </a:r>
            <a:r>
              <a:rPr lang="fi-FI" sz="1500" b="1" dirty="0"/>
              <a:t> </a:t>
            </a:r>
            <a:r>
              <a:rPr lang="fi-FI" sz="1500" b="1" dirty="0" err="1"/>
              <a:t>technical</a:t>
            </a:r>
            <a:r>
              <a:rPr lang="fi-FI" sz="1500" b="1" dirty="0"/>
              <a:t> </a:t>
            </a:r>
            <a:r>
              <a:rPr lang="fi-FI" sz="1500" b="1" dirty="0" err="1"/>
              <a:t>assistance</a:t>
            </a:r>
            <a:r>
              <a:rPr lang="fi-FI" sz="1500" b="1" dirty="0"/>
              <a:t>)</a:t>
            </a:r>
          </a:p>
          <a:p>
            <a:r>
              <a:rPr lang="fi-FI" sz="1500" b="1" dirty="0" err="1"/>
              <a:t>Funding</a:t>
            </a:r>
            <a:r>
              <a:rPr lang="fi-FI" sz="1500" b="1" dirty="0"/>
              <a:t> </a:t>
            </a:r>
            <a:r>
              <a:rPr lang="fi-FI" sz="1500" b="1" dirty="0" err="1"/>
              <a:t>instrument</a:t>
            </a:r>
            <a:r>
              <a:rPr lang="fi-FI" sz="1500" b="1" dirty="0"/>
              <a:t>(s)</a:t>
            </a:r>
          </a:p>
          <a:p>
            <a:r>
              <a:rPr lang="fi-FI" sz="1500" b="1" dirty="0" err="1"/>
              <a:t>Eligible</a:t>
            </a:r>
            <a:r>
              <a:rPr lang="fi-FI" sz="1500" b="1" dirty="0"/>
              <a:t> </a:t>
            </a:r>
            <a:r>
              <a:rPr lang="fi-FI" sz="1500" b="1" dirty="0" err="1"/>
              <a:t>geographical</a:t>
            </a:r>
            <a:r>
              <a:rPr lang="fi-FI" sz="1500" b="1" dirty="0"/>
              <a:t> </a:t>
            </a:r>
            <a:r>
              <a:rPr lang="fi-FI" sz="1500" b="1" dirty="0" err="1"/>
              <a:t>area</a:t>
            </a:r>
            <a:endParaRPr lang="fi-FI" sz="1500" b="1" dirty="0"/>
          </a:p>
          <a:p>
            <a:r>
              <a:rPr lang="fi-FI" sz="1500" b="1" dirty="0" err="1"/>
              <a:t>Specific</a:t>
            </a:r>
            <a:r>
              <a:rPr lang="fi-FI" sz="1500" b="1" dirty="0"/>
              <a:t> </a:t>
            </a:r>
            <a:r>
              <a:rPr lang="fi-FI" sz="1500" b="1" dirty="0" err="1"/>
              <a:t>objective</a:t>
            </a:r>
            <a:endParaRPr lang="fi-FI" sz="1500" b="1" dirty="0"/>
          </a:p>
          <a:p>
            <a:r>
              <a:rPr lang="fi-FI" sz="1500" b="1" dirty="0" err="1"/>
              <a:t>Thematic</a:t>
            </a:r>
            <a:r>
              <a:rPr lang="fi-FI" sz="1500" b="1" dirty="0"/>
              <a:t> </a:t>
            </a:r>
            <a:r>
              <a:rPr lang="fi-FI" sz="1500" b="1" dirty="0" err="1"/>
              <a:t>objective</a:t>
            </a:r>
            <a:r>
              <a:rPr lang="fi-FI" sz="1500" b="1" dirty="0"/>
              <a:t> and </a:t>
            </a:r>
            <a:r>
              <a:rPr lang="fi-FI" sz="1500" b="1" dirty="0" err="1"/>
              <a:t>Investment</a:t>
            </a:r>
            <a:r>
              <a:rPr lang="fi-FI" sz="1500" b="1" dirty="0"/>
              <a:t> </a:t>
            </a:r>
            <a:r>
              <a:rPr lang="fi-FI" sz="1500" b="1" dirty="0" err="1"/>
              <a:t>priority</a:t>
            </a:r>
            <a:endParaRPr lang="fi-FI" sz="1500" b="1" dirty="0"/>
          </a:p>
          <a:p>
            <a:r>
              <a:rPr lang="fi-FI" sz="1500" b="1" dirty="0" err="1"/>
              <a:t>Result</a:t>
            </a:r>
            <a:r>
              <a:rPr lang="fi-FI" sz="1500" b="1" dirty="0"/>
              <a:t> </a:t>
            </a:r>
            <a:r>
              <a:rPr lang="fi-FI" sz="1500" b="1" dirty="0" err="1"/>
              <a:t>indicator</a:t>
            </a:r>
            <a:r>
              <a:rPr lang="fi-FI" sz="1500" b="1" dirty="0"/>
              <a:t> (</a:t>
            </a:r>
            <a:r>
              <a:rPr lang="fi-FI" sz="1500" b="1" dirty="0" err="1"/>
              <a:t>measurement</a:t>
            </a:r>
            <a:r>
              <a:rPr lang="fi-FI" sz="1500" b="1" dirty="0"/>
              <a:t> </a:t>
            </a:r>
            <a:r>
              <a:rPr lang="fi-FI" sz="1500" b="1" dirty="0" err="1"/>
              <a:t>unit</a:t>
            </a:r>
            <a:r>
              <a:rPr lang="fi-FI" sz="1500" b="1" dirty="0"/>
              <a:t>)</a:t>
            </a:r>
          </a:p>
          <a:p>
            <a:r>
              <a:rPr lang="fi-FI" sz="1500" b="1" dirty="0"/>
              <a:t>Output </a:t>
            </a:r>
            <a:r>
              <a:rPr lang="fi-FI" sz="1500" b="1" dirty="0" err="1"/>
              <a:t>indicator</a:t>
            </a:r>
            <a:r>
              <a:rPr lang="fi-FI" sz="1500" b="1" dirty="0"/>
              <a:t> (</a:t>
            </a:r>
            <a:r>
              <a:rPr lang="fi-FI" sz="1500" b="1" dirty="0" err="1"/>
              <a:t>measurement</a:t>
            </a:r>
            <a:r>
              <a:rPr lang="fi-FI" sz="1500" b="1" dirty="0"/>
              <a:t> </a:t>
            </a:r>
            <a:r>
              <a:rPr lang="fi-FI" sz="1500" b="1" dirty="0" err="1"/>
              <a:t>unit</a:t>
            </a:r>
            <a:r>
              <a:rPr lang="fi-FI" sz="1500" b="1" dirty="0"/>
              <a:t>)</a:t>
            </a:r>
          </a:p>
          <a:p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endParaRPr lang="fi-FI" sz="1500" dirty="0"/>
          </a:p>
          <a:p>
            <a:r>
              <a:rPr lang="fi-FI" sz="1500" dirty="0" err="1"/>
              <a:t>Thematic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r>
              <a:rPr lang="fi-FI" sz="1500" dirty="0"/>
              <a:t> and </a:t>
            </a:r>
            <a:r>
              <a:rPr lang="fi-FI" sz="1500" dirty="0" err="1"/>
              <a:t>Investment</a:t>
            </a:r>
            <a:r>
              <a:rPr lang="fi-FI" sz="1500" dirty="0"/>
              <a:t> </a:t>
            </a:r>
            <a:r>
              <a:rPr lang="fi-FI" sz="1500" dirty="0" err="1"/>
              <a:t>priority</a:t>
            </a:r>
            <a:endParaRPr lang="fi-FI" sz="1500" dirty="0"/>
          </a:p>
          <a:p>
            <a:r>
              <a:rPr lang="fi-FI" sz="1500" dirty="0" err="1"/>
              <a:t>Result</a:t>
            </a:r>
            <a:r>
              <a:rPr lang="fi-FI" sz="1500" dirty="0"/>
              <a:t>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/>
              <a:t>Output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endParaRPr lang="fi-FI" sz="1500" dirty="0"/>
          </a:p>
          <a:p>
            <a:r>
              <a:rPr lang="fi-FI" sz="1500" dirty="0" err="1"/>
              <a:t>Thematic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r>
              <a:rPr lang="fi-FI" sz="1500" dirty="0"/>
              <a:t> and </a:t>
            </a:r>
            <a:r>
              <a:rPr lang="fi-FI" sz="1500" dirty="0" err="1"/>
              <a:t>Investment</a:t>
            </a:r>
            <a:r>
              <a:rPr lang="fi-FI" sz="1500" dirty="0"/>
              <a:t> </a:t>
            </a:r>
            <a:r>
              <a:rPr lang="fi-FI" sz="1500" dirty="0" err="1"/>
              <a:t>priority</a:t>
            </a:r>
            <a:endParaRPr lang="fi-FI" sz="1500" dirty="0"/>
          </a:p>
          <a:p>
            <a:r>
              <a:rPr lang="fi-FI" sz="1500" dirty="0" err="1"/>
              <a:t>Result</a:t>
            </a:r>
            <a:r>
              <a:rPr lang="fi-FI" sz="1500" dirty="0"/>
              <a:t>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/>
              <a:t>Output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endParaRPr lang="fi-FI" sz="1500" dirty="0"/>
          </a:p>
          <a:p>
            <a:r>
              <a:rPr lang="fi-FI" sz="1500" dirty="0" err="1"/>
              <a:t>Thematic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r>
              <a:rPr lang="fi-FI" sz="1500" dirty="0"/>
              <a:t> and </a:t>
            </a:r>
            <a:r>
              <a:rPr lang="fi-FI" sz="1500" dirty="0" err="1"/>
              <a:t>Investment</a:t>
            </a:r>
            <a:r>
              <a:rPr lang="fi-FI" sz="1500" dirty="0"/>
              <a:t> </a:t>
            </a:r>
            <a:r>
              <a:rPr lang="fi-FI" sz="1500" dirty="0" err="1"/>
              <a:t>priority</a:t>
            </a:r>
            <a:endParaRPr lang="fi-FI" sz="1500" dirty="0"/>
          </a:p>
          <a:p>
            <a:r>
              <a:rPr lang="fi-FI" sz="1500" dirty="0" err="1"/>
              <a:t>Result</a:t>
            </a:r>
            <a:r>
              <a:rPr lang="fi-FI" sz="1500" dirty="0"/>
              <a:t>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/>
              <a:t>Output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endParaRPr lang="fi-FI" sz="1500" dirty="0"/>
          </a:p>
          <a:p>
            <a:r>
              <a:rPr lang="fi-FI" sz="1500" dirty="0" err="1"/>
              <a:t>Thematic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r>
              <a:rPr lang="fi-FI" sz="1500" dirty="0"/>
              <a:t> and </a:t>
            </a:r>
            <a:r>
              <a:rPr lang="fi-FI" sz="1500" dirty="0" err="1"/>
              <a:t>Investment</a:t>
            </a:r>
            <a:r>
              <a:rPr lang="fi-FI" sz="1500" dirty="0"/>
              <a:t> </a:t>
            </a:r>
            <a:r>
              <a:rPr lang="fi-FI" sz="1500" dirty="0" err="1"/>
              <a:t>priority</a:t>
            </a:r>
            <a:endParaRPr lang="fi-FI" sz="1500" dirty="0"/>
          </a:p>
          <a:p>
            <a:r>
              <a:rPr lang="fi-FI" sz="1500" dirty="0" err="1"/>
              <a:t>Result</a:t>
            </a:r>
            <a:r>
              <a:rPr lang="fi-FI" sz="1500" dirty="0"/>
              <a:t>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/>
              <a:t>Output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endParaRPr lang="fi-FI" sz="1500" dirty="0"/>
          </a:p>
          <a:p>
            <a:r>
              <a:rPr lang="fi-FI" sz="1500" dirty="0" err="1"/>
              <a:t>Thematic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r>
              <a:rPr lang="fi-FI" sz="1500" dirty="0"/>
              <a:t> and </a:t>
            </a:r>
            <a:r>
              <a:rPr lang="fi-FI" sz="1500" dirty="0" err="1"/>
              <a:t>Investment</a:t>
            </a:r>
            <a:r>
              <a:rPr lang="fi-FI" sz="1500" dirty="0"/>
              <a:t> </a:t>
            </a:r>
            <a:r>
              <a:rPr lang="fi-FI" sz="1500" dirty="0" err="1"/>
              <a:t>priority</a:t>
            </a:r>
            <a:endParaRPr lang="fi-FI" sz="1500" dirty="0"/>
          </a:p>
          <a:p>
            <a:r>
              <a:rPr lang="fi-FI" sz="1500" dirty="0" err="1"/>
              <a:t>Result</a:t>
            </a:r>
            <a:r>
              <a:rPr lang="fi-FI" sz="1500" dirty="0"/>
              <a:t>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/>
              <a:t>Output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endParaRPr lang="fi-FI" sz="1500" dirty="0"/>
          </a:p>
          <a:p>
            <a:r>
              <a:rPr lang="fi-FI" sz="1500" dirty="0" err="1"/>
              <a:t>Thematic</a:t>
            </a:r>
            <a:r>
              <a:rPr lang="fi-FI" sz="1500" dirty="0"/>
              <a:t> </a:t>
            </a:r>
            <a:r>
              <a:rPr lang="fi-FI" sz="1500" dirty="0" err="1"/>
              <a:t>objective</a:t>
            </a:r>
            <a:r>
              <a:rPr lang="fi-FI" sz="1500" dirty="0"/>
              <a:t> and </a:t>
            </a:r>
            <a:r>
              <a:rPr lang="fi-FI" sz="1500" dirty="0" err="1"/>
              <a:t>Investment</a:t>
            </a:r>
            <a:r>
              <a:rPr lang="fi-FI" sz="1500" dirty="0"/>
              <a:t> </a:t>
            </a:r>
            <a:r>
              <a:rPr lang="fi-FI" sz="1500" dirty="0" err="1"/>
              <a:t>priority</a:t>
            </a:r>
            <a:endParaRPr lang="fi-FI" sz="1500" dirty="0"/>
          </a:p>
          <a:p>
            <a:r>
              <a:rPr lang="fi-FI" sz="1500" dirty="0" err="1"/>
              <a:t>Result</a:t>
            </a:r>
            <a:r>
              <a:rPr lang="fi-FI" sz="1500" dirty="0"/>
              <a:t>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dirty="0"/>
              <a:t>Output </a:t>
            </a:r>
            <a:r>
              <a:rPr lang="fi-FI" sz="1500" dirty="0" err="1"/>
              <a:t>indicator</a:t>
            </a:r>
            <a:r>
              <a:rPr lang="fi-FI" sz="1500" dirty="0"/>
              <a:t> (</a:t>
            </a:r>
            <a:r>
              <a:rPr lang="fi-FI" sz="1500" dirty="0" err="1"/>
              <a:t>measurement</a:t>
            </a:r>
            <a:r>
              <a:rPr lang="fi-FI" sz="1500" dirty="0"/>
              <a:t> </a:t>
            </a:r>
            <a:r>
              <a:rPr lang="fi-FI" sz="1500" dirty="0" err="1"/>
              <a:t>unit</a:t>
            </a:r>
            <a:r>
              <a:rPr lang="fi-FI" sz="1500" dirty="0"/>
              <a:t>)</a:t>
            </a:r>
          </a:p>
          <a:p>
            <a:r>
              <a:rPr lang="fi-FI" sz="1500" b="1" dirty="0" err="1"/>
              <a:t>Last</a:t>
            </a:r>
            <a:r>
              <a:rPr lang="fi-FI" sz="1500" b="1" dirty="0"/>
              <a:t> </a:t>
            </a:r>
            <a:r>
              <a:rPr lang="fi-FI" sz="1500" b="1" dirty="0" err="1"/>
              <a:t>month</a:t>
            </a:r>
            <a:r>
              <a:rPr lang="fi-FI" sz="1500" b="1" dirty="0"/>
              <a:t> </a:t>
            </a:r>
            <a:r>
              <a:rPr lang="fi-FI" sz="1500" b="1" dirty="0" err="1"/>
              <a:t>that</a:t>
            </a:r>
            <a:r>
              <a:rPr lang="fi-FI" sz="1500" b="1" dirty="0"/>
              <a:t> data in KEEP </a:t>
            </a:r>
            <a:r>
              <a:rPr lang="fi-FI" sz="1500" b="1" dirty="0" err="1"/>
              <a:t>was</a:t>
            </a:r>
            <a:r>
              <a:rPr lang="fi-FI" sz="1500" b="1" dirty="0"/>
              <a:t> </a:t>
            </a:r>
            <a:r>
              <a:rPr lang="fi-FI" sz="1500" b="1" dirty="0" err="1"/>
              <a:t>retrieved</a:t>
            </a:r>
            <a:r>
              <a:rPr lang="fi-FI" sz="1500" b="1" dirty="0"/>
              <a:t> </a:t>
            </a:r>
            <a:r>
              <a:rPr lang="fi-FI" sz="1500" b="1" dirty="0" err="1"/>
              <a:t>from</a:t>
            </a:r>
            <a:r>
              <a:rPr lang="fi-FI" sz="1500" b="1" dirty="0"/>
              <a:t> </a:t>
            </a:r>
            <a:r>
              <a:rPr lang="fi-FI" sz="1500" b="1" dirty="0" err="1"/>
              <a:t>the</a:t>
            </a:r>
            <a:r>
              <a:rPr lang="fi-FI" sz="1500" b="1" dirty="0"/>
              <a:t> </a:t>
            </a:r>
            <a:r>
              <a:rPr lang="fi-FI" sz="1500" b="1" dirty="0" err="1"/>
              <a:t>Programme's</a:t>
            </a:r>
            <a:r>
              <a:rPr lang="fi-FI" sz="1500" b="1" dirty="0"/>
              <a:t> </a:t>
            </a:r>
            <a:r>
              <a:rPr lang="fi-FI" sz="1500" b="1" dirty="0" err="1"/>
              <a:t>website</a:t>
            </a:r>
            <a:r>
              <a:rPr lang="fi-FI" sz="1500" b="1" dirty="0"/>
              <a:t> </a:t>
            </a:r>
            <a:r>
              <a:rPr lang="fi-FI" sz="1500" b="1" dirty="0" err="1"/>
              <a:t>or</a:t>
            </a:r>
            <a:r>
              <a:rPr lang="fi-FI" sz="1500" b="1" dirty="0"/>
              <a:t> </a:t>
            </a:r>
            <a:r>
              <a:rPr lang="fi-FI" sz="1500" b="1" dirty="0" err="1"/>
              <a:t>received</a:t>
            </a:r>
            <a:r>
              <a:rPr lang="fi-FI" sz="1500" b="1" dirty="0"/>
              <a:t> </a:t>
            </a:r>
            <a:r>
              <a:rPr lang="fi-FI" sz="1500" b="1" dirty="0" err="1"/>
              <a:t>from</a:t>
            </a:r>
            <a:r>
              <a:rPr lang="fi-FI" sz="1500" b="1" dirty="0"/>
              <a:t> </a:t>
            </a:r>
            <a:r>
              <a:rPr lang="fi-FI" sz="1500" b="1" dirty="0" err="1"/>
              <a:t>the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endParaRPr lang="fi-FI" sz="1500" b="1" dirty="0"/>
          </a:p>
          <a:p>
            <a:r>
              <a:rPr lang="fi-FI" sz="1500" b="1" dirty="0"/>
              <a:t>Fields </a:t>
            </a:r>
            <a:r>
              <a:rPr lang="fi-FI" sz="1500" b="1" dirty="0" err="1"/>
              <a:t>missing</a:t>
            </a:r>
            <a:r>
              <a:rPr lang="fi-FI" sz="1500" b="1" dirty="0"/>
              <a:t> in data </a:t>
            </a:r>
            <a:r>
              <a:rPr lang="fi-FI" sz="1500" b="1" dirty="0" err="1"/>
              <a:t>supplied</a:t>
            </a:r>
            <a:r>
              <a:rPr lang="fi-FI" sz="1500" b="1" dirty="0"/>
              <a:t> </a:t>
            </a:r>
            <a:r>
              <a:rPr lang="fi-FI" sz="1500" b="1" dirty="0" err="1"/>
              <a:t>by</a:t>
            </a:r>
            <a:r>
              <a:rPr lang="fi-FI" sz="1500" b="1" dirty="0"/>
              <a:t> </a:t>
            </a:r>
            <a:r>
              <a:rPr lang="fi-FI" sz="1500" b="1" dirty="0" err="1"/>
              <a:t>this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endParaRPr lang="fi-FI" sz="1500" b="1" dirty="0"/>
          </a:p>
          <a:p>
            <a:r>
              <a:rPr lang="fi-FI" sz="1500" b="1" dirty="0"/>
              <a:t>Language of </a:t>
            </a:r>
            <a:r>
              <a:rPr lang="fi-FI" sz="1500" b="1" dirty="0" err="1"/>
              <a:t>the</a:t>
            </a:r>
            <a:r>
              <a:rPr lang="fi-FI" sz="1500" b="1" dirty="0"/>
              <a:t> data in KEEP</a:t>
            </a:r>
          </a:p>
          <a:p>
            <a:r>
              <a:rPr lang="fi-FI" sz="1500" b="1" dirty="0"/>
              <a:t>No. of </a:t>
            </a:r>
            <a:r>
              <a:rPr lang="fi-FI" sz="1500" b="1" dirty="0" err="1"/>
              <a:t>projects</a:t>
            </a:r>
            <a:r>
              <a:rPr lang="fi-FI" sz="1500" b="1" dirty="0"/>
              <a:t> </a:t>
            </a:r>
            <a:r>
              <a:rPr lang="fi-FI" sz="1500" b="1" dirty="0" err="1"/>
              <a:t>within</a:t>
            </a:r>
            <a:r>
              <a:rPr lang="fi-FI" sz="1500" b="1" dirty="0"/>
              <a:t> </a:t>
            </a:r>
            <a:r>
              <a:rPr lang="fi-FI" sz="1500" b="1" dirty="0" err="1"/>
              <a:t>the</a:t>
            </a:r>
            <a:r>
              <a:rPr lang="fi-FI" sz="1500" b="1" dirty="0"/>
              <a:t> </a:t>
            </a:r>
            <a:r>
              <a:rPr lang="fi-FI" sz="1500" b="1" dirty="0" err="1"/>
              <a:t>scope</a:t>
            </a:r>
            <a:r>
              <a:rPr lang="fi-FI" sz="1500" b="1" dirty="0"/>
              <a:t> of </a:t>
            </a:r>
            <a:r>
              <a:rPr lang="fi-FI" sz="1500" b="1" dirty="0" err="1"/>
              <a:t>this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r>
              <a:rPr lang="fi-FI" sz="1500" b="1" dirty="0"/>
              <a:t> (no. of </a:t>
            </a:r>
            <a:r>
              <a:rPr lang="fi-FI" sz="1500" b="1" dirty="0" err="1"/>
              <a:t>projects</a:t>
            </a:r>
            <a:r>
              <a:rPr lang="fi-FI" sz="1500" b="1" dirty="0"/>
              <a:t> of </a:t>
            </a:r>
            <a:r>
              <a:rPr lang="fi-FI" sz="1500" b="1" dirty="0" err="1"/>
              <a:t>this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r>
              <a:rPr lang="fi-FI" sz="1500" b="1" dirty="0"/>
              <a:t> in KEEP, % of </a:t>
            </a:r>
            <a:r>
              <a:rPr lang="fi-FI" sz="1500" b="1" dirty="0" err="1"/>
              <a:t>overall</a:t>
            </a:r>
            <a:r>
              <a:rPr lang="fi-FI" sz="1500" b="1" dirty="0"/>
              <a:t>)</a:t>
            </a:r>
          </a:p>
          <a:p>
            <a:r>
              <a:rPr lang="fi-FI" sz="1500" b="1" dirty="0"/>
              <a:t>No. of </a:t>
            </a:r>
            <a:r>
              <a:rPr lang="fi-FI" sz="1500" b="1" dirty="0" err="1"/>
              <a:t>project</a:t>
            </a:r>
            <a:r>
              <a:rPr lang="fi-FI" sz="1500" b="1" dirty="0"/>
              <a:t> </a:t>
            </a:r>
            <a:r>
              <a:rPr lang="fi-FI" sz="1500" b="1" dirty="0" err="1"/>
              <a:t>partners</a:t>
            </a:r>
            <a:r>
              <a:rPr lang="fi-FI" sz="1500" b="1" dirty="0"/>
              <a:t> </a:t>
            </a:r>
            <a:r>
              <a:rPr lang="fi-FI" sz="1500" b="1" dirty="0" err="1"/>
              <a:t>within</a:t>
            </a:r>
            <a:r>
              <a:rPr lang="fi-FI" sz="1500" b="1" dirty="0"/>
              <a:t> </a:t>
            </a:r>
            <a:r>
              <a:rPr lang="fi-FI" sz="1500" b="1" dirty="0" err="1"/>
              <a:t>the</a:t>
            </a:r>
            <a:r>
              <a:rPr lang="fi-FI" sz="1500" b="1" dirty="0"/>
              <a:t> </a:t>
            </a:r>
            <a:r>
              <a:rPr lang="fi-FI" sz="1500" b="1" dirty="0" err="1"/>
              <a:t>scope</a:t>
            </a:r>
            <a:r>
              <a:rPr lang="fi-FI" sz="1500" b="1" dirty="0"/>
              <a:t> of </a:t>
            </a:r>
            <a:r>
              <a:rPr lang="fi-FI" sz="1500" b="1" dirty="0" err="1"/>
              <a:t>this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r>
              <a:rPr lang="fi-FI" sz="1500" b="1" dirty="0"/>
              <a:t> (no. of </a:t>
            </a:r>
            <a:r>
              <a:rPr lang="fi-FI" sz="1500" b="1" dirty="0" err="1"/>
              <a:t>project</a:t>
            </a:r>
            <a:r>
              <a:rPr lang="fi-FI" sz="1500" b="1" dirty="0"/>
              <a:t> </a:t>
            </a:r>
            <a:r>
              <a:rPr lang="fi-FI" sz="1500" b="1" dirty="0" err="1"/>
              <a:t>partners</a:t>
            </a:r>
            <a:r>
              <a:rPr lang="fi-FI" sz="1500" b="1" dirty="0"/>
              <a:t> of </a:t>
            </a:r>
            <a:r>
              <a:rPr lang="fi-FI" sz="1500" b="1" dirty="0" err="1"/>
              <a:t>this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r>
              <a:rPr lang="fi-FI" sz="1500" b="1" dirty="0"/>
              <a:t> in KEEP, % of </a:t>
            </a:r>
            <a:r>
              <a:rPr lang="fi-FI" sz="1500" b="1" dirty="0" err="1"/>
              <a:t>overall</a:t>
            </a:r>
            <a:r>
              <a:rPr lang="fi-FI" sz="1500" b="1" dirty="0"/>
              <a:t>)</a:t>
            </a:r>
          </a:p>
          <a:p>
            <a:r>
              <a:rPr lang="fi-FI" sz="1500" b="1" dirty="0"/>
              <a:t>No. of </a:t>
            </a:r>
            <a:r>
              <a:rPr lang="fi-FI" sz="1500" b="1" dirty="0" err="1"/>
              <a:t>calls</a:t>
            </a:r>
            <a:r>
              <a:rPr lang="fi-FI" sz="1500" b="1" dirty="0"/>
              <a:t> </a:t>
            </a:r>
            <a:r>
              <a:rPr lang="fi-FI" sz="1500" b="1" dirty="0" err="1"/>
              <a:t>launched</a:t>
            </a:r>
            <a:r>
              <a:rPr lang="fi-FI" sz="1500" b="1" dirty="0"/>
              <a:t> </a:t>
            </a:r>
            <a:r>
              <a:rPr lang="fi-FI" sz="1500" b="1" dirty="0" err="1"/>
              <a:t>by</a:t>
            </a:r>
            <a:r>
              <a:rPr lang="fi-FI" sz="1500" b="1" dirty="0"/>
              <a:t> </a:t>
            </a:r>
            <a:r>
              <a:rPr lang="fi-FI" sz="1500" b="1" dirty="0" err="1"/>
              <a:t>this</a:t>
            </a:r>
            <a:r>
              <a:rPr lang="fi-FI" sz="1500" b="1" dirty="0"/>
              <a:t> </a:t>
            </a:r>
            <a:r>
              <a:rPr lang="fi-FI" sz="1500" b="1" dirty="0" err="1"/>
              <a:t>programme</a:t>
            </a:r>
            <a:r>
              <a:rPr lang="fi-FI" sz="1500" b="1" dirty="0"/>
              <a:t> (no. of </a:t>
            </a:r>
            <a:r>
              <a:rPr lang="fi-FI" sz="1500" b="1" dirty="0" err="1"/>
              <a:t>calls</a:t>
            </a:r>
            <a:r>
              <a:rPr lang="fi-FI" sz="1500" b="1" dirty="0"/>
              <a:t> </a:t>
            </a:r>
            <a:r>
              <a:rPr lang="fi-FI" sz="1500" b="1" dirty="0" err="1"/>
              <a:t>covered</a:t>
            </a:r>
            <a:r>
              <a:rPr lang="fi-FI" sz="1500" b="1" dirty="0"/>
              <a:t> in KEEP)</a:t>
            </a:r>
          </a:p>
          <a:p>
            <a:r>
              <a:rPr lang="fi-FI" sz="1500" b="1" dirty="0"/>
              <a:t>Notes on </a:t>
            </a:r>
            <a:r>
              <a:rPr lang="fi-FI" sz="1500" b="1" dirty="0" err="1"/>
              <a:t>the</a:t>
            </a:r>
            <a:r>
              <a:rPr lang="fi-FI" sz="1500" b="1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9761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660976" y="-459432"/>
            <a:ext cx="5843837" cy="6364624"/>
            <a:chOff x="1475656" y="-353726"/>
            <a:chExt cx="5843837" cy="636462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360269"/>
              <a:ext cx="3944190" cy="31844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590" y="2826440"/>
              <a:ext cx="3944190" cy="318445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17" y="1407063"/>
              <a:ext cx="2218269" cy="17909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628" y="1395652"/>
              <a:ext cx="3159969" cy="25512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754" y="2311521"/>
              <a:ext cx="2525028" cy="20386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866" y="2599553"/>
              <a:ext cx="2525028" cy="20386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84" y="-353726"/>
              <a:ext cx="4195009" cy="33869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4" y="2610152"/>
              <a:ext cx="848042" cy="6846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924" y="3089421"/>
              <a:ext cx="848042" cy="6846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29" y="1545511"/>
              <a:ext cx="848042" cy="6846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580" y="1697911"/>
              <a:ext cx="848042" cy="68469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25" y="1545510"/>
              <a:ext cx="568761" cy="459206"/>
            </a:xfrm>
            <a:prstGeom prst="rect">
              <a:avLst/>
            </a:prstGeom>
          </p:spPr>
        </p:pic>
      </p:grpSp>
      <p:sp>
        <p:nvSpPr>
          <p:cNvPr id="26" name="Textfeld 14"/>
          <p:cNvSpPr txBox="1"/>
          <p:nvPr/>
        </p:nvSpPr>
        <p:spPr>
          <a:xfrm>
            <a:off x="453943" y="5137008"/>
            <a:ext cx="3614001" cy="138717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smtClean="0">
                <a:latin typeface="Franklin Gothic Book" panose="020B0503020102020204" pitchFamily="34" charset="0"/>
              </a:rPr>
              <a:t>Cluster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projects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into an INFINITE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number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of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high-level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views</a:t>
            </a:r>
            <a:endParaRPr lang="fi-FI" sz="28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74" y="2375633"/>
            <a:ext cx="1846628" cy="149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51" y="2411764"/>
            <a:ext cx="962836" cy="7773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13" y="1011994"/>
            <a:ext cx="1738490" cy="1403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90" y="1090937"/>
            <a:ext cx="1846628" cy="1490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74" y="451887"/>
            <a:ext cx="1738490" cy="1403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38" y="2290161"/>
            <a:ext cx="962836" cy="7773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51" y="2564164"/>
            <a:ext cx="962836" cy="7773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33" y="1459122"/>
            <a:ext cx="1738490" cy="14036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16" y="2345093"/>
            <a:ext cx="2180015" cy="17600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68" y="1356262"/>
            <a:ext cx="962836" cy="777374"/>
          </a:xfrm>
          <a:prstGeom prst="rect">
            <a:avLst/>
          </a:prstGeom>
        </p:spPr>
      </p:pic>
      <p:sp>
        <p:nvSpPr>
          <p:cNvPr id="38" name="Textfeld 14"/>
          <p:cNvSpPr txBox="1"/>
          <p:nvPr/>
        </p:nvSpPr>
        <p:spPr>
          <a:xfrm>
            <a:off x="5169260" y="3967785"/>
            <a:ext cx="3614001" cy="95628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i-FI" sz="2800" b="1" kern="0" dirty="0" err="1" smtClean="0">
                <a:latin typeface="Franklin Gothic Book" panose="020B0503020102020204" pitchFamily="34" charset="0"/>
              </a:rPr>
              <a:t>Get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as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many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detailed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views</a:t>
            </a:r>
            <a:r>
              <a:rPr lang="fi-FI" sz="2800" b="1" kern="0" dirty="0" smtClean="0">
                <a:latin typeface="Franklin Gothic Book" panose="020B0503020102020204" pitchFamily="34" charset="0"/>
              </a:rPr>
              <a:t> as </a:t>
            </a:r>
            <a:r>
              <a:rPr lang="fi-FI" sz="2800" b="1" kern="0" dirty="0" err="1" smtClean="0">
                <a:latin typeface="Franklin Gothic Book" panose="020B0503020102020204" pitchFamily="34" charset="0"/>
              </a:rPr>
              <a:t>needed</a:t>
            </a:r>
            <a:endParaRPr lang="fi-FI" sz="2800" b="1" kern="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3939" r="16960" b="40656"/>
          <a:stretch/>
        </p:blipFill>
        <p:spPr>
          <a:xfrm>
            <a:off x="6784422" y="5992138"/>
            <a:ext cx="1725477" cy="334839"/>
          </a:xfrm>
          <a:prstGeom prst="rect">
            <a:avLst/>
          </a:prstGeom>
        </p:spPr>
      </p:pic>
      <p:sp>
        <p:nvSpPr>
          <p:cNvPr id="26" name="Textfeld 14"/>
          <p:cNvSpPr txBox="1"/>
          <p:nvPr/>
        </p:nvSpPr>
        <p:spPr>
          <a:xfrm>
            <a:off x="454670" y="1196752"/>
            <a:ext cx="8686800" cy="54036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kern="0" dirty="0" err="1" smtClean="0">
                <a:latin typeface="Franklin Gothic Book" panose="020B0503020102020204" pitchFamily="34" charset="0"/>
              </a:rPr>
              <a:t>Uses</a:t>
            </a:r>
            <a:r>
              <a:rPr lang="fi-FI" sz="2000" b="1" kern="0" dirty="0" smtClean="0">
                <a:latin typeface="Franklin Gothic Book" panose="020B0503020102020204" pitchFamily="34" charset="0"/>
              </a:rPr>
              <a:t>:</a:t>
            </a:r>
          </a:p>
          <a:p>
            <a:r>
              <a:rPr lang="en-US" sz="2000" dirty="0" smtClean="0"/>
              <a:t>o Thematic search for projects.</a:t>
            </a:r>
          </a:p>
          <a:p>
            <a:r>
              <a:rPr lang="en-US" sz="2000" dirty="0" smtClean="0"/>
              <a:t>o </a:t>
            </a:r>
            <a:r>
              <a:rPr lang="en-US" sz="2000" dirty="0"/>
              <a:t>Clustering by </a:t>
            </a:r>
            <a:r>
              <a:rPr lang="en-US" sz="2000" dirty="0" smtClean="0"/>
              <a:t>thematic for </a:t>
            </a:r>
            <a:r>
              <a:rPr lang="en-US" sz="2000" dirty="0" err="1"/>
              <a:t>capitalisation</a:t>
            </a:r>
            <a:r>
              <a:rPr lang="en-US" sz="2000" dirty="0"/>
              <a:t> studies.</a:t>
            </a:r>
          </a:p>
          <a:p>
            <a:r>
              <a:rPr lang="en-US" sz="2000" dirty="0"/>
              <a:t>o Collect </a:t>
            </a:r>
            <a:r>
              <a:rPr lang="en-US" sz="2000" dirty="0" smtClean="0"/>
              <a:t>project </a:t>
            </a:r>
            <a:r>
              <a:rPr lang="en-US" sz="2000" dirty="0"/>
              <a:t>partners (companies) for tendering processes.</a:t>
            </a:r>
          </a:p>
          <a:p>
            <a:r>
              <a:rPr lang="en-US" sz="2000" dirty="0"/>
              <a:t>o Search for projects </a:t>
            </a:r>
            <a:r>
              <a:rPr lang="en-US" sz="2000" dirty="0" smtClean="0"/>
              <a:t>from other </a:t>
            </a:r>
            <a:r>
              <a:rPr lang="en-US" sz="2000" dirty="0" err="1"/>
              <a:t>programmes</a:t>
            </a:r>
            <a:r>
              <a:rPr lang="en-US" sz="2000" dirty="0"/>
              <a:t>.</a:t>
            </a:r>
          </a:p>
          <a:p>
            <a:r>
              <a:rPr lang="en-US" sz="2000" dirty="0"/>
              <a:t>o Check for </a:t>
            </a:r>
            <a:r>
              <a:rPr lang="en-US" sz="2000" dirty="0" err="1"/>
              <a:t>programme</a:t>
            </a:r>
            <a:r>
              <a:rPr lang="en-US" sz="2000" dirty="0"/>
              <a:t> data.</a:t>
            </a:r>
          </a:p>
          <a:p>
            <a:r>
              <a:rPr lang="en-US" sz="2000" dirty="0"/>
              <a:t>o </a:t>
            </a:r>
            <a:r>
              <a:rPr lang="en-US" sz="2000" dirty="0" smtClean="0"/>
              <a:t>Search </a:t>
            </a:r>
            <a:r>
              <a:rPr lang="en-US" sz="2000" dirty="0"/>
              <a:t>for data from other </a:t>
            </a:r>
            <a:r>
              <a:rPr lang="en-US" sz="2000" dirty="0" err="1"/>
              <a:t>programmes</a:t>
            </a:r>
            <a:r>
              <a:rPr lang="en-US" sz="2000" dirty="0"/>
              <a:t> or from specific </a:t>
            </a:r>
            <a:r>
              <a:rPr lang="en-US" sz="2000" dirty="0" smtClean="0"/>
              <a:t>regions.</a:t>
            </a:r>
            <a:endParaRPr lang="en-US" sz="2000" dirty="0"/>
          </a:p>
          <a:p>
            <a:r>
              <a:rPr lang="en-US" sz="2000" dirty="0"/>
              <a:t>o Double-funding checks (reassure MAs and JTSs).</a:t>
            </a:r>
          </a:p>
          <a:p>
            <a:r>
              <a:rPr lang="en-US" sz="2000" dirty="0"/>
              <a:t>o </a:t>
            </a:r>
            <a:r>
              <a:rPr lang="en-US" sz="2000" dirty="0" smtClean="0"/>
              <a:t>Show (heat map) areas </a:t>
            </a:r>
            <a:r>
              <a:rPr lang="en-US" sz="2000" dirty="0"/>
              <a:t>where investment in certain fields is lagging behind.</a:t>
            </a:r>
          </a:p>
          <a:p>
            <a:r>
              <a:rPr lang="en-US" sz="2000" dirty="0" smtClean="0"/>
              <a:t>o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</a:t>
            </a:r>
            <a:r>
              <a:rPr lang="en-US" sz="2000" dirty="0"/>
              <a:t>make it mandatory to refer to KEEP before applying for funding.</a:t>
            </a:r>
          </a:p>
          <a:p>
            <a:r>
              <a:rPr lang="en-US" sz="2000" dirty="0"/>
              <a:t>o Search for results of Interreg.</a:t>
            </a:r>
          </a:p>
          <a:p>
            <a:r>
              <a:rPr lang="en-US" sz="2000" dirty="0"/>
              <a:t>o Promote projects.</a:t>
            </a:r>
          </a:p>
          <a:p>
            <a:r>
              <a:rPr lang="en-US" sz="2000" dirty="0"/>
              <a:t>o Collect ideas.</a:t>
            </a:r>
          </a:p>
          <a:p>
            <a:r>
              <a:rPr lang="en-US" sz="2000" dirty="0"/>
              <a:t>o Look for partners per geographical area / fields of activity.</a:t>
            </a:r>
          </a:p>
          <a:p>
            <a:r>
              <a:rPr lang="en-US" sz="2000" dirty="0"/>
              <a:t>o Reporting.</a:t>
            </a:r>
          </a:p>
          <a:p>
            <a:r>
              <a:rPr lang="en-US" sz="2000" dirty="0"/>
              <a:t>o Statistical purposes.</a:t>
            </a:r>
          </a:p>
          <a:p>
            <a:pPr>
              <a:spcAft>
                <a:spcPts val="3000"/>
              </a:spcAft>
            </a:pPr>
            <a:endParaRPr lang="fi-FI" sz="2000" b="1" kern="0" dirty="0" smtClean="0">
              <a:latin typeface="Franklin Gothic Book" panose="020B0503020102020204" pitchFamily="34" charset="0"/>
            </a:endParaRPr>
          </a:p>
        </p:txBody>
      </p:sp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000" cy="986400"/>
          </a:xfrm>
        </p:spPr>
        <p:txBody>
          <a:bodyPr>
            <a:normAutofit/>
          </a:bodyPr>
          <a:lstStyle/>
          <a:p>
            <a:r>
              <a:rPr lang="de-DE" kern="900" spc="-70" dirty="0" smtClean="0"/>
              <a:t>KEEP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9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E4P_STYLE" val="KBP-Mast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0725-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90000" tIns="46800" rIns="90000" bIns="46800" rtlCol="0">
        <a:spAutoFit/>
      </a:bodyPr>
      <a:lstStyle>
        <a:defPPr marL="177800" indent="-177800">
          <a:lnSpc>
            <a:spcPts val="2300"/>
          </a:lnSpc>
          <a:spcAft>
            <a:spcPts val="1200"/>
          </a:spcAft>
          <a:buFont typeface="Arial" pitchFamily="34" charset="0"/>
          <a:buChar char="•"/>
          <a:defRPr sz="1700" kern="0" dirty="0" err="1">
            <a:latin typeface="Franklin Gothic Book" panose="020B05030201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PowerPointV1</Template>
  <TotalTime>4270</TotalTime>
  <Words>1527</Words>
  <Application>Microsoft Office PowerPoint</Application>
  <PresentationFormat>On-screen Show (4:3)</PresentationFormat>
  <Paragraphs>324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Demi</vt:lpstr>
      <vt:lpstr>Symbol</vt:lpstr>
      <vt:lpstr>160725-01</vt:lpstr>
      <vt:lpstr>think-cell Folie</vt:lpstr>
      <vt:lpstr>PowerPoint Presentation</vt:lpstr>
      <vt:lpstr>KEEP</vt:lpstr>
      <vt:lpstr>KEEP</vt:lpstr>
      <vt:lpstr>KEEP</vt:lpstr>
      <vt:lpstr>KEEP</vt:lpstr>
      <vt:lpstr>KEEP</vt:lpstr>
      <vt:lpstr>KEEP</vt:lpstr>
      <vt:lpstr>KEEP</vt:lpstr>
      <vt:lpstr>KEEP</vt:lpstr>
      <vt:lpstr>Evolution of KEEP </vt:lpstr>
      <vt:lpstr>Evolution of KEEP </vt:lpstr>
      <vt:lpstr>Evolution of KEEP </vt:lpstr>
      <vt:lpstr>Evolution of KEEP: 2015/16 </vt:lpstr>
      <vt:lpstr>Evolution of KEEP: 2015/16 </vt:lpstr>
      <vt:lpstr>Evolution of KEEP: 2016/17 </vt:lpstr>
      <vt:lpstr>Evolution of KEEP: 2016/17 </vt:lpstr>
      <vt:lpstr>Evolution of KEEP: 2017 </vt:lpstr>
      <vt:lpstr>KEEP</vt:lpstr>
      <vt:lpstr>KEEP</vt:lpstr>
      <vt:lpstr>KEEP</vt:lpstr>
      <vt:lpstr>KEEP</vt:lpstr>
      <vt:lpstr>KEEP</vt:lpstr>
      <vt:lpstr>KEEP</vt:lpstr>
      <vt:lpstr>KEEP</vt:lpstr>
      <vt:lpstr>PowerPoint Presentation</vt:lpstr>
    </vt:vector>
  </TitlesOfParts>
  <Company>Suomen valtio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Talve Linda; Janne Kiilunen; "Rafael F Agostinho" &lt;rafael.agostinho@interact-eu.net&gt;</dc:creator>
  <cp:lastModifiedBy>Agostinho Rafael</cp:lastModifiedBy>
  <cp:revision>268</cp:revision>
  <cp:lastPrinted>2016-06-21T10:29:38Z</cp:lastPrinted>
  <dcterms:created xsi:type="dcterms:W3CDTF">2016-10-25T07:20:47Z</dcterms:created>
  <dcterms:modified xsi:type="dcterms:W3CDTF">2017-06-07T09:47:48Z</dcterms:modified>
</cp:coreProperties>
</file>