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57" r:id="rId2"/>
    <p:sldId id="367" r:id="rId3"/>
    <p:sldId id="369" r:id="rId4"/>
    <p:sldId id="371" r:id="rId5"/>
    <p:sldId id="368" r:id="rId6"/>
    <p:sldId id="372" r:id="rId7"/>
    <p:sldId id="373" r:id="rId8"/>
    <p:sldId id="370" r:id="rId9"/>
    <p:sldId id="374" r:id="rId10"/>
    <p:sldId id="377" r:id="rId11"/>
    <p:sldId id="359" r:id="rId12"/>
    <p:sldId id="360" r:id="rId13"/>
    <p:sldId id="361" r:id="rId14"/>
    <p:sldId id="362" r:id="rId15"/>
    <p:sldId id="363" r:id="rId16"/>
    <p:sldId id="364" r:id="rId17"/>
    <p:sldId id="366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46" r:id="rId26"/>
  </p:sldIdLst>
  <p:sldSz cx="9144000" cy="6858000" type="screen4x3"/>
  <p:notesSz cx="6858000" cy="9144000"/>
  <p:custDataLst>
    <p:tags r:id="rId28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>
          <p15:clr>
            <a:srgbClr val="A4A3A4"/>
          </p15:clr>
        </p15:guide>
        <p15:guide id="2" orient="horz" pos="3622">
          <p15:clr>
            <a:srgbClr val="A4A3A4"/>
          </p15:clr>
        </p15:guide>
        <p15:guide id="3" pos="5375">
          <p15:clr>
            <a:srgbClr val="A4A3A4"/>
          </p15:clr>
        </p15:guide>
        <p15:guide id="4" pos="29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isling Walsh" initials="AW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7B41"/>
    <a:srgbClr val="525749"/>
    <a:srgbClr val="E1E7F7"/>
    <a:srgbClr val="BE42AF"/>
    <a:srgbClr val="ECEFFA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715"/>
  </p:normalViewPr>
  <p:slideViewPr>
    <p:cSldViewPr snapToObjects="1">
      <p:cViewPr varScale="1">
        <p:scale>
          <a:sx n="89" d="100"/>
          <a:sy n="89" d="100"/>
        </p:scale>
        <p:origin x="1171" y="77"/>
      </p:cViewPr>
      <p:guideLst>
        <p:guide orient="horz" pos="527"/>
        <p:guide orient="horz" pos="3622"/>
        <p:guide pos="5375"/>
        <p:guide pos="2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682C1-0D64-174A-A163-DF6AAFB28206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76EAC-B225-9944-84CC-4700BBC6B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275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302" y="536195"/>
            <a:ext cx="1970553" cy="314678"/>
          </a:xfrm>
          <a:prstGeom prst="rect">
            <a:avLst/>
          </a:prstGeom>
        </p:spPr>
      </p:pic>
      <p:sp>
        <p:nvSpPr>
          <p:cNvPr id="9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34988" y="1641475"/>
            <a:ext cx="4611687" cy="1692275"/>
          </a:xfrm>
        </p:spPr>
        <p:txBody>
          <a:bodyPr>
            <a:normAutofit/>
          </a:bodyPr>
          <a:lstStyle>
            <a:lvl1pPr marL="0" indent="0">
              <a:lnSpc>
                <a:spcPts val="4400"/>
              </a:lnSpc>
              <a:spcAft>
                <a:spcPts val="0"/>
              </a:spcAft>
              <a:buNone/>
              <a:defRPr sz="4150">
                <a:latin typeface="Franklin Gothic Demi" pitchFamily="34" charset="0"/>
              </a:defRPr>
            </a:lvl1pPr>
          </a:lstStyle>
          <a:p>
            <a:pPr>
              <a:lnSpc>
                <a:spcPts val="4400"/>
              </a:lnSpc>
            </a:pPr>
            <a:r>
              <a:rPr lang="de-DE" sz="4150" dirty="0" err="1" smtClean="0">
                <a:latin typeface="Franklin Gothic Demi" pitchFamily="34" charset="0"/>
              </a:rPr>
              <a:t>Presentation</a:t>
            </a:r>
            <a:r>
              <a:rPr lang="de-DE" sz="4150" dirty="0" smtClean="0">
                <a:latin typeface="Franklin Gothic Demi" pitchFamily="34" charset="0"/>
              </a:rPr>
              <a:t> title</a:t>
            </a:r>
          </a:p>
          <a:p>
            <a:pPr>
              <a:lnSpc>
                <a:spcPts val="4400"/>
              </a:lnSpc>
            </a:pPr>
            <a:r>
              <a:rPr lang="de-DE" sz="4150" dirty="0" err="1" smtClean="0">
                <a:latin typeface="Franklin Gothic Demi" pitchFamily="34" charset="0"/>
              </a:rPr>
              <a:t>space</a:t>
            </a:r>
            <a:r>
              <a:rPr lang="de-DE" sz="4150" dirty="0" smtClean="0">
                <a:latin typeface="Franklin Gothic Demi" pitchFamily="34" charset="0"/>
              </a:rPr>
              <a:t> for 3 </a:t>
            </a:r>
            <a:r>
              <a:rPr lang="de-DE" sz="4150" dirty="0" err="1" smtClean="0">
                <a:latin typeface="Franklin Gothic Demi" pitchFamily="34" charset="0"/>
              </a:rPr>
              <a:t>lines</a:t>
            </a:r>
            <a:r>
              <a:rPr lang="de-DE" sz="4150" dirty="0" smtClean="0">
                <a:latin typeface="Franklin Gothic Demi" pitchFamily="34" charset="0"/>
              </a:rPr>
              <a:t> for the Headline</a:t>
            </a:r>
            <a:r>
              <a:rPr lang="de-DE" sz="4200" dirty="0" smtClean="0">
                <a:latin typeface="Franklin Gothic Demi" pitchFamily="34" charset="0"/>
              </a:rPr>
              <a:t> </a:t>
            </a:r>
            <a:endParaRPr lang="de-DE" sz="4200" dirty="0">
              <a:latin typeface="Franklin Gothic Demi" pitchFamily="34" charset="0"/>
            </a:endParaRP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534501" y="3512183"/>
            <a:ext cx="461254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platzhalter 23"/>
          <p:cNvSpPr>
            <a:spLocks noGrp="1"/>
          </p:cNvSpPr>
          <p:nvPr>
            <p:ph type="body" sz="quarter" idx="12" hasCustomPrompt="1"/>
          </p:nvPr>
        </p:nvSpPr>
        <p:spPr>
          <a:xfrm>
            <a:off x="555625" y="3621088"/>
            <a:ext cx="4652963" cy="115411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1300"/>
              </a:lnSpc>
              <a:spcAft>
                <a:spcPts val="600"/>
              </a:spcAft>
              <a:buNone/>
              <a:tabLst>
                <a:tab pos="296863" algn="l"/>
              </a:tabLst>
              <a:defRPr sz="1250">
                <a:latin typeface="Franklin Gothic Book" pitchFamily="34" charset="0"/>
              </a:defRPr>
            </a:lvl1pPr>
          </a:lstStyle>
          <a:p>
            <a:pPr lvl="0"/>
            <a:r>
              <a:rPr lang="en-US" dirty="0" smtClean="0"/>
              <a:t>Name of the event</a:t>
            </a:r>
          </a:p>
          <a:p>
            <a:pPr lvl="0"/>
            <a:r>
              <a:rPr lang="en-US" dirty="0" smtClean="0"/>
              <a:t>Day Month Year | City, Country</a:t>
            </a:r>
          </a:p>
          <a:p>
            <a:pPr lvl="0"/>
            <a:r>
              <a:rPr lang="de-DE" sz="1250" dirty="0" smtClean="0">
                <a:latin typeface="Franklin Gothic Book" pitchFamily="34" charset="0"/>
              </a:rPr>
              <a:t>	@</a:t>
            </a:r>
            <a:r>
              <a:rPr lang="de-DE" sz="1250" dirty="0" err="1" smtClean="0">
                <a:latin typeface="Franklin Gothic Book" pitchFamily="34" charset="0"/>
              </a:rPr>
              <a:t>InteractEU</a:t>
            </a:r>
            <a:endParaRPr lang="de-DE" sz="1250" dirty="0" smtClean="0">
              <a:latin typeface="Franklin Gothic Book" pitchFamily="34" charset="0"/>
            </a:endParaRPr>
          </a:p>
          <a:p>
            <a:pPr lvl="0"/>
            <a:endParaRPr lang="de-DE" sz="1250" dirty="0" smtClean="0">
              <a:latin typeface="Franklin Gothic Book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>
                <a:tab pos="296863" algn="l"/>
              </a:tabLst>
              <a:defRPr/>
            </a:pPr>
            <a:r>
              <a:rPr lang="de-DE" sz="1250" dirty="0" err="1" smtClean="0">
                <a:latin typeface="Franklin Gothic Demi" panose="020B0703020102020204" pitchFamily="34" charset="0"/>
              </a:rPr>
              <a:t>Author</a:t>
            </a:r>
            <a:r>
              <a:rPr lang="de-DE" sz="1250" dirty="0" smtClean="0">
                <a:latin typeface="Franklin Gothic Demi" panose="020B0703020102020204" pitchFamily="34" charset="0"/>
              </a:rPr>
              <a:t>‘s </a:t>
            </a:r>
            <a:r>
              <a:rPr lang="de-DE" sz="1250" dirty="0" err="1" smtClean="0">
                <a:latin typeface="Franklin Gothic Demi" panose="020B0703020102020204" pitchFamily="34" charset="0"/>
              </a:rPr>
              <a:t>name</a:t>
            </a:r>
            <a:r>
              <a:rPr lang="de-DE" sz="1250" dirty="0" smtClean="0">
                <a:latin typeface="Franklin Gothic Demi" panose="020B0703020102020204" pitchFamily="34" charset="0"/>
              </a:rPr>
              <a:t> and </a:t>
            </a:r>
            <a:r>
              <a:rPr lang="de-DE" sz="1250" dirty="0" err="1" smtClean="0">
                <a:latin typeface="Franklin Gothic Demi" panose="020B0703020102020204" pitchFamily="34" charset="0"/>
              </a:rPr>
              <a:t>surname</a:t>
            </a:r>
            <a:r>
              <a:rPr lang="de-DE" sz="1250" dirty="0" smtClean="0">
                <a:latin typeface="Franklin Gothic Demi" panose="020B0703020102020204" pitchFamily="34" charset="0"/>
              </a:rPr>
              <a:t>, </a:t>
            </a:r>
            <a:r>
              <a:rPr lang="de-DE" sz="1250" dirty="0" err="1" smtClean="0">
                <a:latin typeface="Franklin Gothic Demi" panose="020B0703020102020204" pitchFamily="34" charset="0"/>
              </a:rPr>
              <a:t>Interact</a:t>
            </a:r>
            <a:r>
              <a:rPr lang="de-DE" sz="1250" dirty="0" smtClean="0">
                <a:latin typeface="Franklin Gothic Demi" panose="020B0703020102020204" pitchFamily="34" charset="0"/>
              </a:rPr>
              <a:t> Programme</a:t>
            </a:r>
            <a:endParaRPr lang="en-US" dirty="0" smtClean="0"/>
          </a:p>
        </p:txBody>
      </p:sp>
      <p:sp>
        <p:nvSpPr>
          <p:cNvPr id="13" name="Bildplatzhalter 30"/>
          <p:cNvSpPr>
            <a:spLocks noGrp="1"/>
          </p:cNvSpPr>
          <p:nvPr>
            <p:ph type="pic" sz="quarter" idx="13"/>
          </p:nvPr>
        </p:nvSpPr>
        <p:spPr>
          <a:xfrm>
            <a:off x="5457825" y="2225675"/>
            <a:ext cx="3375025" cy="25495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DE"/>
          </a:p>
        </p:txBody>
      </p:sp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21" y="3999089"/>
            <a:ext cx="327660" cy="293371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410" y="6050752"/>
            <a:ext cx="1932187" cy="48229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4645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t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900">
                <a:latin typeface="Franklin Gothic Demi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465138" y="1412875"/>
            <a:ext cx="8067675" cy="4176713"/>
          </a:xfrm>
        </p:spPr>
        <p:txBody>
          <a:bodyPr/>
          <a:lstStyle>
            <a:lvl1pPr>
              <a:lnSpc>
                <a:spcPts val="2300"/>
              </a:lnSpc>
              <a:spcAft>
                <a:spcPts val="1200"/>
              </a:spcAft>
              <a:defRPr>
                <a:latin typeface="Franklin Gothic Book" pitchFamily="34" charset="0"/>
              </a:defRPr>
            </a:lvl1pPr>
            <a:lvl2pPr indent="-230400">
              <a:lnSpc>
                <a:spcPts val="2300"/>
              </a:lnSpc>
              <a:spcBef>
                <a:spcPts val="500"/>
              </a:spcBef>
              <a:spcAft>
                <a:spcPts val="1200"/>
              </a:spcAft>
              <a:buFont typeface="Symbol" pitchFamily="18" charset="2"/>
              <a:buChar char="-"/>
              <a:defRPr>
                <a:latin typeface="Franklin Gothic Book" pitchFamily="34" charset="0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164388" y="6222676"/>
            <a:ext cx="936625" cy="198437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950" baseline="0">
                <a:latin typeface="Franklin Gothic Demi" pitchFamily="34" charset="0"/>
              </a:defRPr>
            </a:lvl1pPr>
          </a:lstStyle>
          <a:p>
            <a:pPr lvl="0"/>
            <a:r>
              <a:rPr lang="de-DE" dirty="0" smtClean="0"/>
              <a:t>...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4645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t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900">
                <a:latin typeface="Franklin Gothic Demi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6" name="Textplatzhalt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65138" y="1412776"/>
            <a:ext cx="8067675" cy="1977493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0"/>
              </a:spcBef>
              <a:spcAft>
                <a:spcPts val="1600"/>
              </a:spcAft>
              <a:buNone/>
              <a:defRPr sz="2150">
                <a:latin typeface="Franklin Gothic Demi" pitchFamily="34" charset="0"/>
              </a:defRPr>
            </a:lvl1pPr>
            <a:lvl2pPr marL="572400" indent="-165600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1700">
                <a:latin typeface="Franklin Gothic Book" pitchFamily="34" charset="0"/>
              </a:defRPr>
            </a:lvl2pPr>
          </a:lstStyle>
          <a:p>
            <a:pPr lvl="0"/>
            <a:r>
              <a:rPr lang="de-DE" dirty="0" smtClean="0"/>
              <a:t>Subheadline:</a:t>
            </a:r>
          </a:p>
          <a:p>
            <a:pPr lvl="1"/>
            <a:r>
              <a:rPr lang="de-DE" dirty="0" smtClean="0"/>
              <a:t>Erste Ebene</a:t>
            </a:r>
          </a:p>
          <a:p>
            <a:pPr lvl="1"/>
            <a:endParaRPr lang="de-DE" dirty="0" smtClean="0"/>
          </a:p>
          <a:p>
            <a:pPr lvl="1"/>
            <a:endParaRPr lang="de-DE" dirty="0" smtClean="0"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164388" y="6222676"/>
            <a:ext cx="936625" cy="198437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950" baseline="0">
                <a:latin typeface="Franklin Gothic Demi" pitchFamily="34" charset="0"/>
              </a:defRPr>
            </a:lvl1pPr>
          </a:lstStyle>
          <a:p>
            <a:pPr lvl="0"/>
            <a:r>
              <a:rPr lang="de-DE" dirty="0" smtClean="0"/>
              <a:t>...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464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t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064000" cy="986400"/>
          </a:xfrm>
        </p:spPr>
        <p:txBody>
          <a:bodyPr>
            <a:normAutofit/>
          </a:bodyPr>
          <a:lstStyle>
            <a:lvl1pPr>
              <a:defRPr sz="2900">
                <a:latin typeface="Franklin Gothic Demi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4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465138" y="1700808"/>
            <a:ext cx="3974400" cy="3456384"/>
          </a:xfrm>
        </p:spPr>
        <p:txBody>
          <a:bodyPr/>
          <a:lstStyle>
            <a:lvl1pPr>
              <a:lnSpc>
                <a:spcPts val="2200"/>
              </a:lnSpc>
              <a:defRPr>
                <a:latin typeface="Franklin Gothic Book" pitchFamily="34" charset="0"/>
              </a:defRPr>
            </a:lvl1pPr>
            <a:lvl2pPr indent="-230400">
              <a:lnSpc>
                <a:spcPts val="2600"/>
              </a:lnSpc>
              <a:spcBef>
                <a:spcPts val="500"/>
              </a:spcBef>
              <a:spcAft>
                <a:spcPts val="0"/>
              </a:spcAft>
              <a:defRPr>
                <a:latin typeface="Franklin Gothic Book" pitchFamily="34" charset="0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11"/>
          </p:nvPr>
        </p:nvSpPr>
        <p:spPr>
          <a:xfrm>
            <a:off x="5178425" y="1557338"/>
            <a:ext cx="3098800" cy="37084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DE" dirty="0"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2" hasCustomPrompt="1"/>
          </p:nvPr>
        </p:nvSpPr>
        <p:spPr>
          <a:xfrm>
            <a:off x="7164388" y="6222676"/>
            <a:ext cx="936625" cy="198437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950" baseline="0">
                <a:latin typeface="Franklin Gothic Demi" pitchFamily="34" charset="0"/>
              </a:defRPr>
            </a:lvl1pPr>
          </a:lstStyle>
          <a:p>
            <a:pPr lvl="0"/>
            <a:r>
              <a:rPr lang="de-DE" dirty="0" smtClean="0"/>
              <a:t>...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8377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t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064000" cy="986400"/>
          </a:xfrm>
        </p:spPr>
        <p:txBody>
          <a:bodyPr>
            <a:normAutofit/>
          </a:bodyPr>
          <a:lstStyle>
            <a:lvl1pPr>
              <a:defRPr sz="2900">
                <a:latin typeface="Franklin Gothic Demi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12" name="Textplatzhalt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65138" y="1368370"/>
            <a:ext cx="3875423" cy="4403386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0"/>
              </a:spcBef>
              <a:spcAft>
                <a:spcPts val="1300"/>
              </a:spcAft>
              <a:buNone/>
              <a:defRPr sz="2150">
                <a:latin typeface="Franklin Gothic Demi" pitchFamily="34" charset="0"/>
              </a:defRPr>
            </a:lvl1pPr>
            <a:lvl2pPr marL="176400" indent="-176400">
              <a:lnSpc>
                <a:spcPts val="21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1700">
                <a:latin typeface="Franklin Gothic Book" pitchFamily="34" charset="0"/>
              </a:defRPr>
            </a:lvl2pPr>
          </a:lstStyle>
          <a:p>
            <a:pPr lvl="0"/>
            <a:r>
              <a:rPr lang="de-DE" dirty="0" smtClean="0"/>
              <a:t>Subheadline:</a:t>
            </a:r>
          </a:p>
          <a:p>
            <a:pPr lvl="1"/>
            <a:r>
              <a:rPr lang="de-DE" dirty="0" smtClean="0"/>
              <a:t>Erste Ebene</a:t>
            </a:r>
          </a:p>
          <a:p>
            <a:pPr lvl="1"/>
            <a:endParaRPr lang="de-DE" dirty="0" smtClean="0"/>
          </a:p>
          <a:p>
            <a:pPr lvl="1"/>
            <a:endParaRPr lang="de-DE" dirty="0" smtClean="0"/>
          </a:p>
        </p:txBody>
      </p:sp>
      <p:sp>
        <p:nvSpPr>
          <p:cNvPr id="18" name="Bildplatzhalter 17"/>
          <p:cNvSpPr>
            <a:spLocks noGrp="1"/>
          </p:cNvSpPr>
          <p:nvPr>
            <p:ph type="pic" sz="quarter" idx="11"/>
          </p:nvPr>
        </p:nvSpPr>
        <p:spPr>
          <a:xfrm>
            <a:off x="4941888" y="2284413"/>
            <a:ext cx="3346450" cy="257175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DE"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2" hasCustomPrompt="1"/>
          </p:nvPr>
        </p:nvSpPr>
        <p:spPr>
          <a:xfrm>
            <a:off x="7164388" y="6222676"/>
            <a:ext cx="936625" cy="198437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950" baseline="0">
                <a:latin typeface="Franklin Gothic Demi" pitchFamily="34" charset="0"/>
              </a:defRPr>
            </a:lvl1pPr>
          </a:lstStyle>
          <a:p>
            <a:pPr lvl="0"/>
            <a:r>
              <a:rPr lang="de-DE" dirty="0" smtClean="0"/>
              <a:t>...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8377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t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064000" cy="986400"/>
          </a:xfrm>
        </p:spPr>
        <p:txBody>
          <a:bodyPr>
            <a:normAutofit/>
          </a:bodyPr>
          <a:lstStyle>
            <a:lvl1pPr>
              <a:defRPr sz="2900">
                <a:latin typeface="Franklin Gothic Demi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11" name="Bildplatzhalter 10"/>
          <p:cNvSpPr>
            <a:spLocks noGrp="1"/>
          </p:cNvSpPr>
          <p:nvPr>
            <p:ph type="pic" sz="quarter" idx="10"/>
          </p:nvPr>
        </p:nvSpPr>
        <p:spPr>
          <a:xfrm>
            <a:off x="1357313" y="1041400"/>
            <a:ext cx="6429375" cy="47752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DE"/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164388" y="6222676"/>
            <a:ext cx="936625" cy="198437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950" baseline="0">
                <a:latin typeface="Franklin Gothic Demi" pitchFamily="34" charset="0"/>
              </a:defRPr>
            </a:lvl1pPr>
          </a:lstStyle>
          <a:p>
            <a:pPr lvl="0"/>
            <a:r>
              <a:rPr lang="de-DE" dirty="0" smtClean="0"/>
              <a:t>...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8377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pi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302" y="536195"/>
            <a:ext cx="1970553" cy="31467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410" y="6050752"/>
            <a:ext cx="1932187" cy="482296"/>
          </a:xfrm>
          <a:prstGeom prst="rect">
            <a:avLst/>
          </a:prstGeom>
          <a:ln>
            <a:noFill/>
          </a:ln>
        </p:spPr>
      </p:pic>
      <p:cxnSp>
        <p:nvCxnSpPr>
          <p:cNvPr id="15" name="Gerade Verbindung 14"/>
          <p:cNvCxnSpPr/>
          <p:nvPr userDrawn="1"/>
        </p:nvCxnSpPr>
        <p:spPr>
          <a:xfrm>
            <a:off x="534500" y="2996952"/>
            <a:ext cx="45719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34988" y="1536700"/>
            <a:ext cx="4684712" cy="1395413"/>
          </a:xfrm>
        </p:spPr>
        <p:txBody>
          <a:bodyPr lIns="0" tIns="0" rIns="0" bIns="0"/>
          <a:lstStyle>
            <a:lvl1pPr marL="0" indent="0">
              <a:spcAft>
                <a:spcPts val="800"/>
              </a:spcAft>
              <a:buFontTx/>
              <a:buNone/>
              <a:defRPr sz="4150" baseline="0">
                <a:latin typeface="Franklin Gothic Demi" pitchFamily="34" charset="0"/>
              </a:defRPr>
            </a:lvl1pPr>
            <a:lvl2pPr marL="0" indent="0">
              <a:spcAft>
                <a:spcPts val="300"/>
              </a:spcAft>
              <a:buFontTx/>
              <a:buNone/>
              <a:defRPr sz="2000" spc="80" baseline="0"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e-DE" dirty="0" smtClean="0"/>
              <a:t>Cooperation </a:t>
            </a:r>
            <a:r>
              <a:rPr lang="de-DE" dirty="0" err="1" smtClean="0"/>
              <a:t>works</a:t>
            </a:r>
            <a:endParaRPr lang="de-DE" dirty="0" smtClean="0"/>
          </a:p>
          <a:p>
            <a:pPr lvl="1"/>
            <a:r>
              <a:rPr lang="de-DE" dirty="0" smtClean="0"/>
              <a:t>All </a:t>
            </a:r>
            <a:r>
              <a:rPr lang="de-DE" dirty="0" err="1" smtClean="0"/>
              <a:t>materials</a:t>
            </a:r>
            <a:r>
              <a:rPr lang="de-DE" dirty="0" smtClean="0"/>
              <a:t> will be </a:t>
            </a:r>
            <a:r>
              <a:rPr lang="de-DE" dirty="0" err="1" smtClean="0"/>
              <a:t>available</a:t>
            </a:r>
            <a:r>
              <a:rPr lang="de-DE" dirty="0" smtClean="0"/>
              <a:t> on:</a:t>
            </a:r>
          </a:p>
          <a:p>
            <a:pPr lvl="1"/>
            <a:r>
              <a:rPr lang="de-DE" sz="2000" spc="70" dirty="0" smtClean="0">
                <a:solidFill>
                  <a:srgbClr val="003399"/>
                </a:solidFill>
                <a:latin typeface="Franklin Gothic Demi" panose="020B0703020102020204" pitchFamily="34" charset="0"/>
              </a:rPr>
              <a:t>www.interact-eu.net</a:t>
            </a:r>
            <a:endParaRPr lang="de-DE" dirty="0" smtClean="0"/>
          </a:p>
          <a:p>
            <a:pPr lvl="0"/>
            <a:endParaRPr lang="de-DE" dirty="0"/>
          </a:p>
        </p:txBody>
      </p:sp>
      <p:sp>
        <p:nvSpPr>
          <p:cNvPr id="23" name="Textplatzhalt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438969" y="3236946"/>
            <a:ext cx="7073900" cy="265112"/>
          </a:xfr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1250" baseline="0">
                <a:latin typeface="Franklin Gothic Demi" pitchFamily="34" charset="0"/>
              </a:defRPr>
            </a:lvl1pPr>
          </a:lstStyle>
          <a:p>
            <a:pPr lvl="0"/>
            <a:r>
              <a:rPr lang="de-DE" dirty="0" err="1" smtClean="0"/>
              <a:t>Contact</a:t>
            </a:r>
            <a:r>
              <a:rPr lang="de-DE" dirty="0" smtClean="0"/>
              <a:t>: Name </a:t>
            </a:r>
            <a:r>
              <a:rPr lang="de-DE" dirty="0" err="1" smtClean="0"/>
              <a:t>Surname</a:t>
            </a:r>
            <a:r>
              <a:rPr lang="de-DE" dirty="0" smtClean="0"/>
              <a:t>, </a:t>
            </a:r>
            <a:r>
              <a:rPr lang="de-DE" dirty="0" err="1" smtClean="0"/>
              <a:t>name.surname</a:t>
            </a:r>
            <a:r>
              <a:rPr lang="de-DE" dirty="0" smtClean="0"/>
              <a:t>@</a:t>
            </a:r>
            <a:r>
              <a:rPr lang="de-DE" dirty="0" err="1" smtClean="0"/>
              <a:t>interact-eu</a:t>
            </a:r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4" name="think-cell Folie" r:id="rId11" imgW="360" imgH="360" progId="TCLayout.ActiveDocument.1">
                  <p:embed/>
                </p:oleObj>
              </mc:Choice>
              <mc:Fallback>
                <p:oleObj name="think-cell Folie" r:id="rId11" imgW="360" imgH="36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64000" cy="98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5907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7" r:id="rId2"/>
    <p:sldLayoutId id="2147483652" r:id="rId3"/>
    <p:sldLayoutId id="2147483649" r:id="rId4"/>
    <p:sldLayoutId id="2147483653" r:id="rId5"/>
    <p:sldLayoutId id="2147483654" r:id="rId6"/>
    <p:sldLayoutId id="2147483658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Franklin Gothic Book" pitchFamily="34" charset="0"/>
          <a:ea typeface="+mj-ea"/>
          <a:cs typeface="+mj-cs"/>
        </a:defRPr>
      </a:lvl1pPr>
    </p:titleStyle>
    <p:bodyStyle>
      <a:lvl1pPr marL="176400" indent="-176400" algn="l" defTabSz="914400" rtl="0" eaLnBrk="1" latinLnBrk="0" hangingPunct="1">
        <a:spcBef>
          <a:spcPts val="0"/>
        </a:spcBef>
        <a:spcAft>
          <a:spcPts val="1200"/>
        </a:spcAft>
        <a:buFont typeface="Arial" pitchFamily="34" charset="0"/>
        <a:buChar char="•"/>
        <a:defRPr sz="17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1pPr>
      <a:lvl2pPr marL="532800" indent="-176400" algn="l" defTabSz="914400" rtl="0" eaLnBrk="1" latinLnBrk="0" hangingPunct="1">
        <a:spcBef>
          <a:spcPts val="0"/>
        </a:spcBef>
        <a:spcAft>
          <a:spcPts val="1200"/>
        </a:spcAft>
        <a:buFont typeface="Arial" pitchFamily="34" charset="0"/>
        <a:buChar char="–"/>
        <a:defRPr sz="17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7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KEEP_EU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JP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tags" Target="../tags/tag9.xml"/><Relationship Id="rId16" Type="http://schemas.openxmlformats.org/officeDocument/2006/relationships/image" Target="../media/image18.png"/><Relationship Id="rId1" Type="http://schemas.openxmlformats.org/officeDocument/2006/relationships/vmlDrawing" Target="../drawings/vmlDrawing8.vml"/><Relationship Id="rId6" Type="http://schemas.openxmlformats.org/officeDocument/2006/relationships/image" Target="../media/image5.jpeg"/><Relationship Id="rId11" Type="http://schemas.openxmlformats.org/officeDocument/2006/relationships/image" Target="../media/image13.png"/><Relationship Id="rId5" Type="http://schemas.openxmlformats.org/officeDocument/2006/relationships/image" Target="../media/image1.emf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oleObject" Target="../embeddings/oleObject8.bin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JPG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JPG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JPG"/><Relationship Id="rId2" Type="http://schemas.openxmlformats.org/officeDocument/2006/relationships/tags" Target="../tags/tag1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JPG"/><Relationship Id="rId2" Type="http://schemas.openxmlformats.org/officeDocument/2006/relationships/tags" Target="../tags/tag1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21" y="3999089"/>
            <a:ext cx="327660" cy="2933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555762" y="3621374"/>
            <a:ext cx="4643108" cy="13208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300"/>
              </a:lnSpc>
              <a:spcAft>
                <a:spcPts val="600"/>
              </a:spcAft>
            </a:pPr>
            <a:r>
              <a:rPr lang="en-US" sz="1250" dirty="0" smtClean="0">
                <a:latin typeface="Franklin Gothic Book" panose="020B0503020102020204" pitchFamily="34" charset="0"/>
              </a:rPr>
              <a:t>Let’s practice </a:t>
            </a:r>
            <a:r>
              <a:rPr lang="en-US" sz="1250" dirty="0" err="1" smtClean="0">
                <a:latin typeface="Franklin Gothic Book" panose="020B0503020102020204" pitchFamily="34" charset="0"/>
              </a:rPr>
              <a:t>capitalisation</a:t>
            </a:r>
            <a:r>
              <a:rPr lang="en-US" sz="1250" dirty="0" smtClean="0">
                <a:latin typeface="Franklin Gothic Book" panose="020B0503020102020204" pitchFamily="34" charset="0"/>
              </a:rPr>
              <a:t>!</a:t>
            </a:r>
          </a:p>
          <a:p>
            <a:pPr>
              <a:lnSpc>
                <a:spcPts val="1300"/>
              </a:lnSpc>
              <a:spcAft>
                <a:spcPts val="600"/>
              </a:spcAft>
            </a:pPr>
            <a:r>
              <a:rPr lang="de-DE" sz="1250" dirty="0" smtClean="0">
                <a:latin typeface="Franklin Gothic Book" panose="020B0503020102020204" pitchFamily="34" charset="0"/>
              </a:rPr>
              <a:t>7 June 2017 | </a:t>
            </a:r>
            <a:r>
              <a:rPr lang="de-DE" sz="1250" dirty="0" err="1" smtClean="0">
                <a:latin typeface="Franklin Gothic Book" panose="020B0503020102020204" pitchFamily="34" charset="0"/>
              </a:rPr>
              <a:t>Rome</a:t>
            </a:r>
            <a:r>
              <a:rPr lang="de-DE" sz="1250" dirty="0" smtClean="0">
                <a:latin typeface="Franklin Gothic Book" panose="020B0503020102020204" pitchFamily="34" charset="0"/>
              </a:rPr>
              <a:t>, </a:t>
            </a:r>
            <a:r>
              <a:rPr lang="de-DE" sz="1250" dirty="0" err="1" smtClean="0">
                <a:latin typeface="Franklin Gothic Book" panose="020B0503020102020204" pitchFamily="34" charset="0"/>
              </a:rPr>
              <a:t>Italy</a:t>
            </a:r>
            <a:endParaRPr lang="de-DE" sz="1250" dirty="0" smtClean="0">
              <a:latin typeface="Franklin Gothic Book" panose="020B0503020102020204" pitchFamily="34" charset="0"/>
            </a:endParaRPr>
          </a:p>
          <a:p>
            <a:pPr>
              <a:lnSpc>
                <a:spcPts val="1300"/>
              </a:lnSpc>
              <a:tabLst>
                <a:tab pos="312738" algn="l"/>
              </a:tabLst>
            </a:pPr>
            <a:r>
              <a:rPr lang="de-DE" sz="1250" dirty="0" smtClean="0"/>
              <a:t>	</a:t>
            </a:r>
            <a:r>
              <a:rPr lang="de-DE" sz="1250" dirty="0" smtClean="0">
                <a:latin typeface="Franklin Gothic Book" pitchFamily="34" charset="0"/>
                <a:hlinkClick r:id="rId3"/>
              </a:rPr>
              <a:t>@</a:t>
            </a:r>
            <a:r>
              <a:rPr lang="de-DE" sz="1250" dirty="0" err="1">
                <a:latin typeface="Franklin Gothic Book" pitchFamily="34" charset="0"/>
                <a:hlinkClick r:id="rId3"/>
              </a:rPr>
              <a:t>k</a:t>
            </a:r>
            <a:r>
              <a:rPr lang="de-DE" sz="1250" dirty="0" err="1" smtClean="0">
                <a:latin typeface="Franklin Gothic Book" pitchFamily="34" charset="0"/>
                <a:hlinkClick r:id="rId3"/>
              </a:rPr>
              <a:t>eep_EU</a:t>
            </a:r>
            <a:endParaRPr lang="de-DE" sz="1250" dirty="0" smtClean="0">
              <a:latin typeface="Franklin Gothic Book" pitchFamily="34" charset="0"/>
            </a:endParaRPr>
          </a:p>
          <a:p>
            <a:pPr>
              <a:lnSpc>
                <a:spcPts val="1300"/>
              </a:lnSpc>
              <a:tabLst>
                <a:tab pos="312738" algn="l"/>
              </a:tabLst>
            </a:pPr>
            <a:endParaRPr lang="de-DE" sz="1250" dirty="0" smtClean="0">
              <a:latin typeface="Franklin Gothic Book" pitchFamily="34" charset="0"/>
            </a:endParaRPr>
          </a:p>
          <a:p>
            <a:pPr>
              <a:lnSpc>
                <a:spcPts val="1300"/>
              </a:lnSpc>
              <a:tabLst>
                <a:tab pos="312738" algn="l"/>
              </a:tabLst>
            </a:pPr>
            <a:endParaRPr lang="de-DE" sz="1250" dirty="0" smtClean="0">
              <a:latin typeface="Franklin Gothic Book" pitchFamily="34" charset="0"/>
            </a:endParaRPr>
          </a:p>
          <a:p>
            <a:pPr>
              <a:lnSpc>
                <a:spcPts val="1300"/>
              </a:lnSpc>
              <a:tabLst>
                <a:tab pos="312738" algn="l"/>
              </a:tabLst>
            </a:pPr>
            <a:r>
              <a:rPr lang="de-DE" sz="1250" dirty="0" smtClean="0">
                <a:latin typeface="Franklin Gothic Demi" panose="020B0703020102020204" pitchFamily="34" charset="0"/>
              </a:rPr>
              <a:t>Rafael Agostinho</a:t>
            </a:r>
          </a:p>
          <a:p>
            <a:pPr>
              <a:lnSpc>
                <a:spcPts val="1300"/>
              </a:lnSpc>
              <a:tabLst>
                <a:tab pos="312738" algn="l"/>
              </a:tabLst>
            </a:pPr>
            <a:r>
              <a:rPr lang="de-DE" sz="1250" dirty="0" err="1" smtClean="0">
                <a:latin typeface="Franklin Gothic Demi" panose="020B0703020102020204" pitchFamily="34" charset="0"/>
              </a:rPr>
              <a:t>Interact</a:t>
            </a:r>
            <a:r>
              <a:rPr lang="de-DE" sz="1250" dirty="0" smtClean="0">
                <a:latin typeface="Franklin Gothic Demi" panose="020B0703020102020204" pitchFamily="34" charset="0"/>
              </a:rPr>
              <a:t> Programme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34501" y="2348880"/>
            <a:ext cx="5045611" cy="1128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400"/>
              </a:lnSpc>
            </a:pPr>
            <a:r>
              <a:rPr lang="en-US" sz="4150" dirty="0" smtClean="0">
                <a:latin typeface="Franklin Gothic Demi" pitchFamily="34" charset="0"/>
              </a:rPr>
              <a:t>              </a:t>
            </a:r>
          </a:p>
          <a:p>
            <a:pPr>
              <a:lnSpc>
                <a:spcPts val="4400"/>
              </a:lnSpc>
            </a:pPr>
            <a:r>
              <a:rPr lang="en-US" sz="4150" dirty="0" smtClean="0">
                <a:latin typeface="Franklin Gothic Demi" pitchFamily="34" charset="0"/>
              </a:rPr>
              <a:t>for </a:t>
            </a:r>
            <a:r>
              <a:rPr lang="fi-FI" sz="4150" dirty="0" err="1" smtClean="0">
                <a:latin typeface="Franklin Gothic Demi" pitchFamily="34" charset="0"/>
              </a:rPr>
              <a:t>capitalisation</a:t>
            </a:r>
            <a:endParaRPr lang="de-DE" sz="4200" dirty="0">
              <a:latin typeface="Franklin Gothic Demi" pitchFamily="34" charset="0"/>
            </a:endParaRPr>
          </a:p>
        </p:txBody>
      </p:sp>
      <p:pic>
        <p:nvPicPr>
          <p:cNvPr id="12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225924"/>
            <a:ext cx="3346711" cy="2572517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39552" y="2276872"/>
            <a:ext cx="1603246" cy="662320"/>
            <a:chOff x="3203848" y="1649462"/>
            <a:chExt cx="1364932" cy="56386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1649462"/>
              <a:ext cx="1364932" cy="563869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3491880" y="2115922"/>
              <a:ext cx="720080" cy="974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7315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7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kern="900" spc="-70" dirty="0" smtClean="0"/>
              <a:t>KEEP</a:t>
            </a:r>
            <a:endParaRPr lang="de-D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5199"/>
            <a:ext cx="9144000" cy="461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451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5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kern="900" spc="-70" dirty="0" smtClean="0"/>
              <a:t>KEEP</a:t>
            </a:r>
            <a:endParaRPr lang="de-DE" dirty="0"/>
          </a:p>
        </p:txBody>
      </p:sp>
      <p:sp>
        <p:nvSpPr>
          <p:cNvPr id="14" name="Textfeld 14"/>
          <p:cNvSpPr txBox="1"/>
          <p:nvPr/>
        </p:nvSpPr>
        <p:spPr>
          <a:xfrm>
            <a:off x="3527885" y="2492896"/>
            <a:ext cx="1728191" cy="2248950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fi-FI" sz="2800" kern="0" normalizeH="1" dirty="0" err="1" smtClean="0">
                <a:latin typeface="Franklin Gothic Book" panose="020B0503020102020204" pitchFamily="34" charset="0"/>
              </a:rPr>
              <a:t>Why</a:t>
            </a:r>
            <a:r>
              <a:rPr lang="fi-FI" sz="2800" kern="0" normalizeH="1" dirty="0" smtClean="0">
                <a:latin typeface="Franklin Gothic Book" panose="020B0503020102020204" pitchFamily="34" charset="0"/>
              </a:rPr>
              <a:t> </a:t>
            </a:r>
            <a:r>
              <a:rPr lang="fi-FI" sz="2800" kern="0" normalizeH="1" dirty="0" err="1" smtClean="0">
                <a:latin typeface="Franklin Gothic Book" panose="020B0503020102020204" pitchFamily="34" charset="0"/>
              </a:rPr>
              <a:t>are</a:t>
            </a:r>
            <a:r>
              <a:rPr lang="fi-FI" sz="2800" kern="0" normalizeH="1" dirty="0" smtClean="0">
                <a:latin typeface="Franklin Gothic Book" panose="020B0503020102020204" pitchFamily="34" charset="0"/>
              </a:rPr>
              <a:t> </a:t>
            </a:r>
            <a:r>
              <a:rPr lang="fi-FI" sz="2800" kern="0" normalizeH="1" dirty="0" err="1" smtClean="0">
                <a:latin typeface="Franklin Gothic Book" panose="020B0503020102020204" pitchFamily="34" charset="0"/>
              </a:rPr>
              <a:t>we</a:t>
            </a:r>
            <a:r>
              <a:rPr lang="fi-FI" sz="2800" kern="0" normalizeH="1" dirty="0" smtClean="0">
                <a:latin typeface="Franklin Gothic Book" panose="020B0503020102020204" pitchFamily="34" charset="0"/>
              </a:rPr>
              <a:t> </a:t>
            </a:r>
            <a:r>
              <a:rPr lang="fi-FI" sz="2800" kern="0" normalizeH="1" dirty="0" err="1" smtClean="0">
                <a:latin typeface="Franklin Gothic Book" panose="020B0503020102020204" pitchFamily="34" charset="0"/>
              </a:rPr>
              <a:t>here</a:t>
            </a:r>
            <a:r>
              <a:rPr lang="fi-FI" sz="2800" kern="0" normalizeH="1" dirty="0" smtClean="0">
                <a:latin typeface="Franklin Gothic Book" panose="020B0503020102020204" pitchFamily="34" charset="0"/>
              </a:rPr>
              <a:t> </a:t>
            </a:r>
            <a:r>
              <a:rPr lang="fi-FI" sz="2800" kern="0" normalizeH="1" dirty="0" err="1" smtClean="0">
                <a:latin typeface="Franklin Gothic Book" panose="020B0503020102020204" pitchFamily="34" charset="0"/>
              </a:rPr>
              <a:t>talking</a:t>
            </a:r>
            <a:r>
              <a:rPr lang="fi-FI" sz="2800" kern="0" normalizeH="1" dirty="0" smtClean="0">
                <a:latin typeface="Franklin Gothic Book" panose="020B0503020102020204" pitchFamily="34" charset="0"/>
              </a:rPr>
              <a:t> </a:t>
            </a:r>
            <a:r>
              <a:rPr lang="fi-FI" sz="2800" kern="0" normalizeH="1" dirty="0" err="1" smtClean="0">
                <a:latin typeface="Franklin Gothic Book" panose="020B0503020102020204" pitchFamily="34" charset="0"/>
              </a:rPr>
              <a:t>about</a:t>
            </a:r>
            <a:r>
              <a:rPr lang="fi-FI" sz="2800" kern="0" normalizeH="1" dirty="0" smtClean="0">
                <a:latin typeface="Franklin Gothic Book" panose="020B0503020102020204" pitchFamily="34" charset="0"/>
              </a:rPr>
              <a:t> KEEP????</a:t>
            </a:r>
          </a:p>
        </p:txBody>
      </p:sp>
    </p:spTree>
    <p:extLst>
      <p:ext uri="{BB962C8B-B14F-4D97-AF65-F5344CB8AC3E}">
        <p14:creationId xmlns:p14="http://schemas.microsoft.com/office/powerpoint/2010/main" val="361430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8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kern="900" spc="-70" dirty="0" smtClean="0"/>
              <a:t>KEEP</a:t>
            </a:r>
            <a:endParaRPr lang="de-DE" dirty="0"/>
          </a:p>
        </p:txBody>
      </p:sp>
      <p:sp>
        <p:nvSpPr>
          <p:cNvPr id="12" name="Textfeld 14"/>
          <p:cNvSpPr txBox="1"/>
          <p:nvPr/>
        </p:nvSpPr>
        <p:spPr>
          <a:xfrm>
            <a:off x="2051721" y="3335647"/>
            <a:ext cx="1728191" cy="5254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0000" tIns="46800" rIns="90000" bIns="46800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fi-FI" sz="2800" kern="0" normalizeH="1" dirty="0" err="1" smtClean="0">
                <a:latin typeface="Franklin Gothic Book" panose="020B0503020102020204" pitchFamily="34" charset="0"/>
              </a:rPr>
              <a:t>Database</a:t>
            </a:r>
            <a:endParaRPr lang="fi-FI" sz="2800" kern="0" normalizeH="1" dirty="0" smtClean="0">
              <a:latin typeface="Franklin Gothic Book" panose="020B0503020102020204" pitchFamily="34" charset="0"/>
            </a:endParaRPr>
          </a:p>
        </p:txBody>
      </p:sp>
      <p:sp>
        <p:nvSpPr>
          <p:cNvPr id="13" name="Textfeld 14"/>
          <p:cNvSpPr txBox="1"/>
          <p:nvPr/>
        </p:nvSpPr>
        <p:spPr>
          <a:xfrm>
            <a:off x="5292081" y="3019311"/>
            <a:ext cx="1728191" cy="5254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0000" tIns="46800" rIns="90000" bIns="46800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fi-FI" sz="2800" kern="0" normalizeH="1" dirty="0" err="1" smtClean="0">
                <a:latin typeface="Franklin Gothic Book" panose="020B0503020102020204" pitchFamily="34" charset="0"/>
              </a:rPr>
              <a:t>Website</a:t>
            </a:r>
            <a:endParaRPr lang="fi-FI" sz="2800" kern="0" normalizeH="1" dirty="0" smtClean="0">
              <a:latin typeface="Franklin Gothic Book" panose="020B0503020102020204" pitchFamily="34" charset="0"/>
            </a:endParaRPr>
          </a:p>
        </p:txBody>
      </p:sp>
      <p:sp>
        <p:nvSpPr>
          <p:cNvPr id="14" name="Textfeld 14"/>
          <p:cNvSpPr txBox="1"/>
          <p:nvPr/>
        </p:nvSpPr>
        <p:spPr>
          <a:xfrm>
            <a:off x="3671901" y="3225346"/>
            <a:ext cx="1728191" cy="525401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fi-FI" sz="2800" kern="0" normalizeH="1" dirty="0" smtClean="0">
                <a:latin typeface="Franklin Gothic Book" panose="020B0503020102020204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28761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-1112066"/>
            <a:ext cx="4572000" cy="821763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(1) strengthening 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research, technological development and innovation by: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(a) 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enhancing research and innovation (R&amp;I) infrastructure and capacities to develop R&amp;I excellence, and promoting </a:t>
            </a:r>
            <a:r>
              <a:rPr lang="en-US" sz="1200" dirty="0" err="1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centres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of competence, in particular those of European interest;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(b) 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promoting business investment in R&amp;I, developing links and synergies between enterprises, research and development </a:t>
            </a:r>
            <a:r>
              <a:rPr lang="en-US" sz="1200" dirty="0" err="1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centres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and the higher education sector, in particular promoting investment in product and service development, technology transfer, social innovation, eco-innovation, public service applications, demand stimulation, networking, clusters and open innovation through smart </a:t>
            </a:r>
            <a:r>
              <a:rPr lang="en-US" sz="1200" dirty="0" err="1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specialisation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, and supporting technological and applied research, pilot lines, early product validation actions, advanced manufacturing capabilities and first production, in particular in key enabling technologies and diffusion of general purpose technologies;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(2) enhancing 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access to, and use and quality of, ICT by: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(a)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 extending broadband deployment and the roll-out of high-speed networks and supporting the adoption of emerging technologies and networks for the digital economy;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(b)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 developing ICT products and services, e-commerce, and enhancing demand for ICT;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(c) 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strengthening ICT applications for e-government, e- learning, e-inclusion, e-culture and e-health;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(3) enhancing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 the competitiveness of SMEs by: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(a)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 promoting entrepreneurship, in particular by facilitating the economic exploitation of new ideas and fostering the creation of new firms, including through business incubators;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(b) 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developing and implementing new business models for SMEs, in particular with regard to </a:t>
            </a:r>
            <a:r>
              <a:rPr lang="en-US" sz="1200" dirty="0" err="1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internationalisation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(c)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 supporting the creation and the extension of advanced capacities for product and service development;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(d)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 supporting the capacity of SMEs to grow in regional, national and international markets, and to engage in innovation processes;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(4) supporting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 the shift towards a low-carbon economy in all sectors by:</a:t>
            </a:r>
            <a:endParaRPr lang="en-US" sz="1200" b="0" i="0" dirty="0">
              <a:solidFill>
                <a:schemeClr val="bg1">
                  <a:lumMod val="95000"/>
                </a:schemeClr>
              </a:solidFill>
              <a:effectLst/>
              <a:latin typeface="Franklin Gothic Book" panose="020B05030201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44008" y="476672"/>
            <a:ext cx="4536504" cy="5447645"/>
          </a:xfrm>
          <a:prstGeom prst="rect">
            <a:avLst/>
          </a:prstGeom>
        </p:spPr>
        <p:txBody>
          <a:bodyPr wrap="square" numCol="4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Agriculture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fisheries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forestry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Climate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change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biodiversity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Clustering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economic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cooperation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Community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integration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common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identity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Construction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renovation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Cooperation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between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emergency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services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Costal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management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maritime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issues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Cultural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heritage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arts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Demographic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change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immigration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Education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training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Energy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efficiency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Evaluation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systems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results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Governance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partnership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Green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technologies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Health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social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services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ICT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digital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society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Improving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transport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connections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Infrastructure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Innovation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capacity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awareness-raising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Institutional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cooperation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cooperation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networks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Knowledge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technology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transfer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Labour market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employment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Logistics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freight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transport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Managing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natural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man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-made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threats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risk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Multimodal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transport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New products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services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Regional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planning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development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Renewable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energy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Rural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peripheral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development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Safety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Scientific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cooperation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SME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entrepreneurship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Social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inclusion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equal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opportunities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Soil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air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quality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Sustainable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management of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natural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resources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Tourism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Traditional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energy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Transport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mobility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Urban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development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Waste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pollution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Water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Waterways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lakes</a:t>
            </a:r>
            <a:r>
              <a:rPr lang="fi-FI" sz="12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fi-FI" sz="1200" dirty="0" err="1">
                <a:solidFill>
                  <a:schemeClr val="bg1">
                    <a:lumMod val="85000"/>
                  </a:schemeClr>
                </a:solidFill>
              </a:rPr>
              <a:t>rivers</a:t>
            </a:r>
            <a:endParaRPr lang="fi-FI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9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kern="900" spc="-70" dirty="0" smtClean="0"/>
              <a:t>KEEP</a:t>
            </a:r>
            <a:endParaRPr lang="de-DE" dirty="0"/>
          </a:p>
        </p:txBody>
      </p:sp>
      <p:sp>
        <p:nvSpPr>
          <p:cNvPr id="6" name="Textfeld 14"/>
          <p:cNvSpPr txBox="1"/>
          <p:nvPr/>
        </p:nvSpPr>
        <p:spPr>
          <a:xfrm>
            <a:off x="479703" y="2996751"/>
            <a:ext cx="1584176" cy="525401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2800" b="1" kern="0" dirty="0" err="1" smtClean="0">
                <a:latin typeface="Franklin Gothic Book" panose="020B0503020102020204" pitchFamily="34" charset="0"/>
              </a:rPr>
              <a:t>Projects</a:t>
            </a:r>
            <a:endParaRPr lang="fi-FI" sz="2800" b="1" kern="0" dirty="0" smtClean="0">
              <a:latin typeface="Franklin Gothic Book" panose="020B0503020102020204" pitchFamily="34" charset="0"/>
            </a:endParaRPr>
          </a:p>
        </p:txBody>
      </p:sp>
      <p:sp>
        <p:nvSpPr>
          <p:cNvPr id="8" name="Textfeld 14"/>
          <p:cNvSpPr txBox="1"/>
          <p:nvPr/>
        </p:nvSpPr>
        <p:spPr>
          <a:xfrm>
            <a:off x="6618173" y="958985"/>
            <a:ext cx="1584176" cy="525401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2800" b="1" kern="0" dirty="0" smtClean="0">
                <a:latin typeface="Franklin Gothic Book" panose="020B0503020102020204" pitchFamily="34" charset="0"/>
              </a:rPr>
              <a:t>Partners</a:t>
            </a:r>
          </a:p>
        </p:txBody>
      </p:sp>
      <p:sp>
        <p:nvSpPr>
          <p:cNvPr id="10" name="Textfeld 14"/>
          <p:cNvSpPr txBox="1"/>
          <p:nvPr/>
        </p:nvSpPr>
        <p:spPr>
          <a:xfrm>
            <a:off x="979984" y="3695687"/>
            <a:ext cx="2007839" cy="64851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3600" b="1" kern="0" dirty="0" err="1" smtClean="0">
                <a:solidFill>
                  <a:srgbClr val="0070C0"/>
                </a:solidFill>
                <a:latin typeface="Franklin Gothic Book" panose="020B0503020102020204" pitchFamily="34" charset="0"/>
              </a:rPr>
              <a:t>Ongoing</a:t>
            </a:r>
            <a:r>
              <a:rPr lang="fi-FI" sz="3600" b="1" kern="0" dirty="0" smtClean="0">
                <a:solidFill>
                  <a:srgbClr val="0070C0"/>
                </a:solidFill>
                <a:latin typeface="Franklin Gothic Book" panose="020B0503020102020204" pitchFamily="34" charset="0"/>
              </a:rPr>
              <a:t> </a:t>
            </a:r>
          </a:p>
        </p:txBody>
      </p:sp>
      <p:sp>
        <p:nvSpPr>
          <p:cNvPr id="11" name="Textfeld 14"/>
          <p:cNvSpPr txBox="1"/>
          <p:nvPr/>
        </p:nvSpPr>
        <p:spPr>
          <a:xfrm>
            <a:off x="1132384" y="4076632"/>
            <a:ext cx="2007839" cy="64851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3600" b="1" kern="0" dirty="0" err="1" smtClean="0">
                <a:solidFill>
                  <a:srgbClr val="FFC000"/>
                </a:solidFill>
                <a:latin typeface="Franklin Gothic Book" panose="020B0503020102020204" pitchFamily="34" charset="0"/>
              </a:rPr>
              <a:t>Closed</a:t>
            </a:r>
            <a:endParaRPr lang="fi-FI" sz="3600" b="1" kern="0" dirty="0" smtClean="0">
              <a:solidFill>
                <a:srgbClr val="FFC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" name="Textfeld 14"/>
          <p:cNvSpPr txBox="1"/>
          <p:nvPr/>
        </p:nvSpPr>
        <p:spPr>
          <a:xfrm>
            <a:off x="4716016" y="2226555"/>
            <a:ext cx="2880320" cy="64851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3600" b="1" kern="0" dirty="0" smtClean="0">
                <a:solidFill>
                  <a:srgbClr val="92D050"/>
                </a:solidFill>
                <a:latin typeface="Franklin Gothic Book" panose="020B0503020102020204" pitchFamily="34" charset="0"/>
              </a:rPr>
              <a:t>42 </a:t>
            </a:r>
            <a:r>
              <a:rPr lang="fi-FI" sz="3600" b="1" kern="0" dirty="0" err="1" smtClean="0">
                <a:solidFill>
                  <a:srgbClr val="92D050"/>
                </a:solidFill>
                <a:latin typeface="Franklin Gothic Book" panose="020B0503020102020204" pitchFamily="34" charset="0"/>
              </a:rPr>
              <a:t>thematics</a:t>
            </a:r>
            <a:endParaRPr lang="fi-FI" sz="3600" b="1" kern="0" dirty="0" smtClean="0">
              <a:solidFill>
                <a:srgbClr val="92D05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4" name="Textfeld 14"/>
          <p:cNvSpPr txBox="1"/>
          <p:nvPr/>
        </p:nvSpPr>
        <p:spPr>
          <a:xfrm>
            <a:off x="222746" y="5633972"/>
            <a:ext cx="6561675" cy="64851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3600" b="1" kern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Include</a:t>
            </a:r>
            <a:r>
              <a:rPr lang="fi-FI" sz="3600" b="1" kern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 / </a:t>
            </a:r>
            <a:r>
              <a:rPr lang="fi-FI" sz="3600" b="1" kern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only</a:t>
            </a:r>
            <a:r>
              <a:rPr lang="fi-FI" sz="3600" b="1" kern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 MRS / </a:t>
            </a:r>
            <a:r>
              <a:rPr lang="fi-FI" sz="3600" b="1" kern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which</a:t>
            </a:r>
            <a:r>
              <a:rPr lang="fi-FI" sz="3600" b="1" kern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 </a:t>
            </a:r>
            <a:r>
              <a:rPr lang="fi-FI" sz="3600" b="1" kern="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ones</a:t>
            </a:r>
            <a:endParaRPr lang="fi-FI" sz="3600" b="1" kern="0" dirty="0" smtClean="0">
              <a:solidFill>
                <a:schemeClr val="accent1">
                  <a:lumMod val="60000"/>
                  <a:lumOff val="40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11560" y="830702"/>
            <a:ext cx="3073007" cy="2310505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3600" b="1" kern="0" dirty="0" smtClean="0">
                <a:solidFill>
                  <a:schemeClr val="accent3">
                    <a:lumMod val="50000"/>
                  </a:schemeClr>
                </a:solidFill>
                <a:latin typeface="Franklin Gothic Book" panose="020B0503020102020204" pitchFamily="34" charset="0"/>
              </a:rPr>
              <a:t>11 </a:t>
            </a:r>
            <a:r>
              <a:rPr lang="fi-FI" sz="3600" b="1" kern="0" dirty="0" err="1" smtClean="0">
                <a:solidFill>
                  <a:schemeClr val="accent3">
                    <a:lumMod val="50000"/>
                  </a:schemeClr>
                </a:solidFill>
                <a:latin typeface="Franklin Gothic Book" panose="020B0503020102020204" pitchFamily="34" charset="0"/>
              </a:rPr>
              <a:t>thematic</a:t>
            </a:r>
            <a:r>
              <a:rPr lang="fi-FI" sz="3600" b="1" kern="0" dirty="0" smtClean="0">
                <a:solidFill>
                  <a:schemeClr val="accent3">
                    <a:lumMod val="50000"/>
                  </a:schemeClr>
                </a:solidFill>
                <a:latin typeface="Franklin Gothic Book" panose="020B0503020102020204" pitchFamily="34" charset="0"/>
              </a:rPr>
              <a:t> </a:t>
            </a:r>
            <a:r>
              <a:rPr lang="fi-FI" sz="3600" b="1" kern="0" dirty="0" err="1" smtClean="0">
                <a:solidFill>
                  <a:schemeClr val="accent3">
                    <a:lumMod val="50000"/>
                  </a:schemeClr>
                </a:solidFill>
                <a:latin typeface="Franklin Gothic Book" panose="020B0503020102020204" pitchFamily="34" charset="0"/>
              </a:rPr>
              <a:t>objectives</a:t>
            </a:r>
            <a:r>
              <a:rPr lang="fi-FI" sz="3600" b="1" kern="0" dirty="0" smtClean="0">
                <a:solidFill>
                  <a:schemeClr val="accent3">
                    <a:lumMod val="50000"/>
                  </a:schemeClr>
                </a:solidFill>
                <a:latin typeface="Franklin Gothic Book" panose="020B0503020102020204" pitchFamily="34" charset="0"/>
              </a:rPr>
              <a:t> / 45 </a:t>
            </a:r>
            <a:r>
              <a:rPr lang="fi-FI" sz="3600" b="1" kern="0" dirty="0" err="1" smtClean="0">
                <a:solidFill>
                  <a:schemeClr val="accent3">
                    <a:lumMod val="50000"/>
                  </a:schemeClr>
                </a:solidFill>
                <a:latin typeface="Franklin Gothic Book" panose="020B0503020102020204" pitchFamily="34" charset="0"/>
              </a:rPr>
              <a:t>investment</a:t>
            </a:r>
            <a:r>
              <a:rPr lang="fi-FI" sz="3600" b="1" kern="0" dirty="0" smtClean="0">
                <a:solidFill>
                  <a:schemeClr val="accent3">
                    <a:lumMod val="50000"/>
                  </a:schemeClr>
                </a:solidFill>
                <a:latin typeface="Franklin Gothic Book" panose="020B0503020102020204" pitchFamily="34" charset="0"/>
              </a:rPr>
              <a:t> </a:t>
            </a:r>
            <a:r>
              <a:rPr lang="fi-FI" sz="3600" b="1" kern="0" dirty="0" err="1" smtClean="0">
                <a:solidFill>
                  <a:schemeClr val="accent3">
                    <a:lumMod val="50000"/>
                  </a:schemeClr>
                </a:solidFill>
                <a:latin typeface="Franklin Gothic Book" panose="020B0503020102020204" pitchFamily="34" charset="0"/>
              </a:rPr>
              <a:t>priorities</a:t>
            </a:r>
            <a:endParaRPr lang="fi-FI" sz="3600" b="1" kern="0" dirty="0" smtClean="0">
              <a:solidFill>
                <a:schemeClr val="accent3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" name="Textfeld 14"/>
          <p:cNvSpPr txBox="1"/>
          <p:nvPr/>
        </p:nvSpPr>
        <p:spPr>
          <a:xfrm>
            <a:off x="4628516" y="3617236"/>
            <a:ext cx="3111836" cy="1202510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3600" b="1" kern="0" dirty="0" smtClean="0">
                <a:solidFill>
                  <a:srgbClr val="BE42AF"/>
                </a:solidFill>
                <a:latin typeface="Franklin Gothic Book" panose="020B0503020102020204" pitchFamily="34" charset="0"/>
              </a:rPr>
              <a:t>5+ </a:t>
            </a:r>
            <a:r>
              <a:rPr lang="fi-FI" sz="3600" b="1" kern="0" dirty="0" err="1" smtClean="0">
                <a:solidFill>
                  <a:srgbClr val="BE42AF"/>
                </a:solidFill>
                <a:latin typeface="Franklin Gothic Book" panose="020B0503020102020204" pitchFamily="34" charset="0"/>
              </a:rPr>
              <a:t>types</a:t>
            </a:r>
            <a:r>
              <a:rPr lang="fi-FI" sz="3600" b="1" kern="0" dirty="0" smtClean="0">
                <a:solidFill>
                  <a:srgbClr val="BE42AF"/>
                </a:solidFill>
                <a:latin typeface="Franklin Gothic Book" panose="020B0503020102020204" pitchFamily="34" charset="0"/>
              </a:rPr>
              <a:t> of </a:t>
            </a:r>
            <a:r>
              <a:rPr lang="fi-FI" sz="3600" b="1" kern="0" dirty="0" err="1" smtClean="0">
                <a:solidFill>
                  <a:srgbClr val="BE42AF"/>
                </a:solidFill>
                <a:latin typeface="Franklin Gothic Book" panose="020B0503020102020204" pitchFamily="34" charset="0"/>
              </a:rPr>
              <a:t>programmes</a:t>
            </a:r>
            <a:endParaRPr lang="fi-FI" sz="3600" b="1" kern="0" dirty="0" smtClean="0">
              <a:solidFill>
                <a:srgbClr val="BE42A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8" name="Textfeld 14"/>
          <p:cNvSpPr txBox="1"/>
          <p:nvPr/>
        </p:nvSpPr>
        <p:spPr>
          <a:xfrm>
            <a:off x="603259" y="4810888"/>
            <a:ext cx="6014914" cy="64851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3600" b="1" kern="0" dirty="0" smtClean="0">
                <a:solidFill>
                  <a:schemeClr val="accent6">
                    <a:lumMod val="50000"/>
                  </a:schemeClr>
                </a:solidFill>
                <a:latin typeface="Franklin Gothic Book" panose="020B0503020102020204" pitchFamily="34" charset="0"/>
              </a:rPr>
              <a:t>3 </a:t>
            </a:r>
            <a:r>
              <a:rPr lang="fi-FI" sz="3600" b="1" kern="0" dirty="0" err="1" smtClean="0">
                <a:solidFill>
                  <a:schemeClr val="accent6">
                    <a:lumMod val="50000"/>
                  </a:schemeClr>
                </a:solidFill>
                <a:latin typeface="Franklin Gothic Book" panose="020B0503020102020204" pitchFamily="34" charset="0"/>
              </a:rPr>
              <a:t>programming</a:t>
            </a:r>
            <a:r>
              <a:rPr lang="fi-FI" sz="3600" b="1" kern="0" dirty="0" smtClean="0">
                <a:solidFill>
                  <a:schemeClr val="accent6">
                    <a:lumMod val="50000"/>
                  </a:schemeClr>
                </a:solidFill>
                <a:latin typeface="Franklin Gothic Book" panose="020B0503020102020204" pitchFamily="34" charset="0"/>
              </a:rPr>
              <a:t> </a:t>
            </a:r>
            <a:r>
              <a:rPr lang="fi-FI" sz="3600" b="1" kern="0" dirty="0" err="1" smtClean="0">
                <a:solidFill>
                  <a:schemeClr val="accent6">
                    <a:lumMod val="50000"/>
                  </a:schemeClr>
                </a:solidFill>
                <a:latin typeface="Franklin Gothic Book" panose="020B0503020102020204" pitchFamily="34" charset="0"/>
              </a:rPr>
              <a:t>periods</a:t>
            </a:r>
            <a:endParaRPr lang="fi-FI" sz="3600" b="1" kern="0" dirty="0" smtClean="0">
              <a:solidFill>
                <a:schemeClr val="accent6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9" name="Textfeld 14"/>
          <p:cNvSpPr txBox="1"/>
          <p:nvPr/>
        </p:nvSpPr>
        <p:spPr>
          <a:xfrm>
            <a:off x="4968662" y="1697303"/>
            <a:ext cx="4211850" cy="64851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3600" b="1" kern="0" dirty="0" err="1" smtClean="0">
                <a:solidFill>
                  <a:srgbClr val="525749"/>
                </a:solidFill>
                <a:latin typeface="Franklin Gothic Book" panose="020B0503020102020204" pitchFamily="34" charset="0"/>
              </a:rPr>
              <a:t>Dozens</a:t>
            </a:r>
            <a:r>
              <a:rPr lang="fi-FI" sz="3600" b="1" kern="0" dirty="0" smtClean="0">
                <a:solidFill>
                  <a:srgbClr val="525749"/>
                </a:solidFill>
                <a:latin typeface="Franklin Gothic Book" panose="020B0503020102020204" pitchFamily="34" charset="0"/>
              </a:rPr>
              <a:t> of </a:t>
            </a:r>
            <a:r>
              <a:rPr lang="fi-FI" sz="3600" b="1" kern="0" dirty="0" err="1" smtClean="0">
                <a:solidFill>
                  <a:srgbClr val="525749"/>
                </a:solidFill>
                <a:latin typeface="Franklin Gothic Book" panose="020B0503020102020204" pitchFamily="34" charset="0"/>
              </a:rPr>
              <a:t>countries</a:t>
            </a:r>
            <a:endParaRPr lang="fi-FI" sz="3600" b="1" kern="0" dirty="0" smtClean="0">
              <a:solidFill>
                <a:srgbClr val="52574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1" name="Textfeld 14"/>
          <p:cNvSpPr txBox="1"/>
          <p:nvPr/>
        </p:nvSpPr>
        <p:spPr>
          <a:xfrm>
            <a:off x="2547236" y="2963959"/>
            <a:ext cx="6014914" cy="64851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3600" b="1" kern="0" dirty="0" err="1" smtClean="0">
                <a:solidFill>
                  <a:srgbClr val="FF0000"/>
                </a:solidFill>
                <a:latin typeface="Franklin Gothic Book" panose="020B0503020102020204" pitchFamily="34" charset="0"/>
              </a:rPr>
              <a:t>Hundreds</a:t>
            </a:r>
            <a:r>
              <a:rPr lang="fi-FI" sz="3600" b="1" kern="0" dirty="0" smtClean="0">
                <a:solidFill>
                  <a:srgbClr val="FF0000"/>
                </a:solidFill>
                <a:latin typeface="Franklin Gothic Book" panose="020B0503020102020204" pitchFamily="34" charset="0"/>
              </a:rPr>
              <a:t> of </a:t>
            </a:r>
            <a:r>
              <a:rPr lang="fi-FI" sz="3600" b="1" kern="0" dirty="0" err="1" smtClean="0">
                <a:solidFill>
                  <a:srgbClr val="FF0000"/>
                </a:solidFill>
                <a:latin typeface="Franklin Gothic Book" panose="020B0503020102020204" pitchFamily="34" charset="0"/>
              </a:rPr>
              <a:t>regions</a:t>
            </a:r>
            <a:endParaRPr lang="fi-FI" sz="3600" b="1" kern="0" dirty="0" smtClean="0">
              <a:solidFill>
                <a:srgbClr val="FF0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2" name="Textfeld 14"/>
          <p:cNvSpPr txBox="1"/>
          <p:nvPr/>
        </p:nvSpPr>
        <p:spPr>
          <a:xfrm>
            <a:off x="5121841" y="5070809"/>
            <a:ext cx="4419600" cy="64851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3600" b="1" kern="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199 </a:t>
            </a:r>
            <a:r>
              <a:rPr lang="fi-FI" sz="3600" b="1" kern="0" dirty="0" err="1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programmes</a:t>
            </a:r>
            <a:endParaRPr lang="fi-FI" sz="3600" b="1" kern="0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3" name="Textfeld 14"/>
          <p:cNvSpPr txBox="1"/>
          <p:nvPr/>
        </p:nvSpPr>
        <p:spPr>
          <a:xfrm>
            <a:off x="3635896" y="1219876"/>
            <a:ext cx="5508103" cy="64851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3600" b="1" kern="0" dirty="0" err="1" smtClean="0">
                <a:solidFill>
                  <a:srgbClr val="FFC000"/>
                </a:solidFill>
                <a:latin typeface="Franklin Gothic Book" panose="020B0503020102020204" pitchFamily="34" charset="0"/>
              </a:rPr>
              <a:t>Dozens</a:t>
            </a:r>
            <a:r>
              <a:rPr lang="fi-FI" sz="3600" b="1" kern="0" dirty="0" smtClean="0">
                <a:solidFill>
                  <a:srgbClr val="FFC000"/>
                </a:solidFill>
                <a:latin typeface="Franklin Gothic Book" panose="020B0503020102020204" pitchFamily="34" charset="0"/>
              </a:rPr>
              <a:t> of </a:t>
            </a:r>
            <a:r>
              <a:rPr lang="fi-FI" sz="3600" b="1" kern="0" dirty="0" err="1" smtClean="0">
                <a:solidFill>
                  <a:srgbClr val="FFC000"/>
                </a:solidFill>
                <a:latin typeface="Franklin Gothic Book" panose="020B0503020102020204" pitchFamily="34" charset="0"/>
              </a:rPr>
              <a:t>fields</a:t>
            </a:r>
            <a:r>
              <a:rPr lang="fi-FI" sz="3600" b="1" kern="0" dirty="0" smtClean="0">
                <a:solidFill>
                  <a:srgbClr val="FFC000"/>
                </a:solidFill>
                <a:latin typeface="Franklin Gothic Book" panose="020B0503020102020204" pitchFamily="34" charset="0"/>
              </a:rPr>
              <a:t> per </a:t>
            </a:r>
            <a:r>
              <a:rPr lang="fi-FI" sz="3600" b="1" kern="0" dirty="0" err="1" smtClean="0">
                <a:solidFill>
                  <a:srgbClr val="FFC000"/>
                </a:solidFill>
                <a:latin typeface="Franklin Gothic Book" panose="020B0503020102020204" pitchFamily="34" charset="0"/>
              </a:rPr>
              <a:t>project</a:t>
            </a:r>
            <a:endParaRPr lang="fi-FI" sz="3600" b="1" kern="0" dirty="0" smtClean="0">
              <a:solidFill>
                <a:srgbClr val="FFC000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43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75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7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2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3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475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6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6" grpId="0"/>
      <p:bldP spid="8" grpId="0"/>
      <p:bldP spid="10" grpId="0"/>
      <p:bldP spid="11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74" y="1844824"/>
            <a:ext cx="9140826" cy="4185761"/>
          </a:xfrm>
          <a:prstGeom prst="rect">
            <a:avLst/>
          </a:prstGeom>
        </p:spPr>
        <p:txBody>
          <a:bodyPr wrap="square" numCol="5">
            <a:spAutoFit/>
          </a:bodyPr>
          <a:lstStyle/>
          <a:p>
            <a:r>
              <a:rPr lang="fi-FI" sz="1400" b="1" dirty="0">
                <a:solidFill>
                  <a:srgbClr val="525749"/>
                </a:solidFill>
              </a:rPr>
              <a:t>Fields per </a:t>
            </a:r>
            <a:r>
              <a:rPr lang="fi-FI" sz="1400" b="1" dirty="0" err="1">
                <a:solidFill>
                  <a:srgbClr val="525749"/>
                </a:solidFill>
              </a:rPr>
              <a:t>project</a:t>
            </a:r>
            <a:endParaRPr lang="fi-FI" sz="1400" b="1" dirty="0">
              <a:solidFill>
                <a:srgbClr val="525749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Period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Programme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name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Project </a:t>
            </a:r>
            <a:r>
              <a:rPr lang="fi-FI" sz="1400" dirty="0" err="1">
                <a:solidFill>
                  <a:srgbClr val="E1E7F7"/>
                </a:solidFill>
              </a:rPr>
              <a:t>acronym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Serial </a:t>
            </a:r>
            <a:r>
              <a:rPr lang="fi-FI" sz="1400" dirty="0" err="1">
                <a:solidFill>
                  <a:srgbClr val="E1E7F7"/>
                </a:solidFill>
              </a:rPr>
              <a:t>number</a:t>
            </a:r>
            <a:r>
              <a:rPr lang="fi-FI" sz="1400" dirty="0">
                <a:solidFill>
                  <a:srgbClr val="E1E7F7"/>
                </a:solidFill>
              </a:rPr>
              <a:t> of </a:t>
            </a:r>
            <a:r>
              <a:rPr lang="fi-FI" sz="1400" dirty="0" err="1">
                <a:solidFill>
                  <a:srgbClr val="E1E7F7"/>
                </a:solidFill>
              </a:rPr>
              <a:t>call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or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direct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award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Project </a:t>
            </a:r>
            <a:r>
              <a:rPr lang="fi-FI" sz="1400" dirty="0" err="1">
                <a:solidFill>
                  <a:srgbClr val="E1E7F7"/>
                </a:solidFill>
              </a:rPr>
              <a:t>name</a:t>
            </a:r>
            <a:r>
              <a:rPr lang="fi-FI" sz="1400" dirty="0">
                <a:solidFill>
                  <a:srgbClr val="E1E7F7"/>
                </a:solidFill>
              </a:rPr>
              <a:t> in </a:t>
            </a:r>
            <a:r>
              <a:rPr lang="fi-FI" sz="1400" dirty="0" err="1">
                <a:solidFill>
                  <a:srgbClr val="E1E7F7"/>
                </a:solidFill>
              </a:rPr>
              <a:t>the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original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language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Project </a:t>
            </a:r>
            <a:r>
              <a:rPr lang="fi-FI" sz="1400" dirty="0" err="1">
                <a:solidFill>
                  <a:srgbClr val="E1E7F7"/>
                </a:solidFill>
              </a:rPr>
              <a:t>name</a:t>
            </a:r>
            <a:r>
              <a:rPr lang="fi-FI" sz="1400" dirty="0">
                <a:solidFill>
                  <a:srgbClr val="E1E7F7"/>
                </a:solidFill>
              </a:rPr>
              <a:t> in English</a:t>
            </a:r>
          </a:p>
          <a:p>
            <a:r>
              <a:rPr lang="fi-FI" sz="1400" dirty="0">
                <a:solidFill>
                  <a:srgbClr val="E1E7F7"/>
                </a:solidFill>
              </a:rPr>
              <a:t>Project </a:t>
            </a:r>
            <a:r>
              <a:rPr lang="fi-FI" sz="1400" dirty="0" err="1">
                <a:solidFill>
                  <a:srgbClr val="E1E7F7"/>
                </a:solidFill>
              </a:rPr>
              <a:t>description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Project </a:t>
            </a:r>
            <a:r>
              <a:rPr lang="fi-FI" sz="1400" dirty="0" err="1">
                <a:solidFill>
                  <a:srgbClr val="E1E7F7"/>
                </a:solidFill>
              </a:rPr>
              <a:t>description</a:t>
            </a:r>
            <a:r>
              <a:rPr lang="fi-FI" sz="1400" dirty="0">
                <a:solidFill>
                  <a:srgbClr val="E1E7F7"/>
                </a:solidFill>
              </a:rPr>
              <a:t> in English</a:t>
            </a:r>
          </a:p>
          <a:p>
            <a:r>
              <a:rPr lang="fi-FI" sz="1400" dirty="0">
                <a:solidFill>
                  <a:srgbClr val="E1E7F7"/>
                </a:solidFill>
              </a:rPr>
              <a:t>Project </a:t>
            </a:r>
            <a:r>
              <a:rPr lang="fi-FI" sz="1400" dirty="0" err="1">
                <a:solidFill>
                  <a:srgbClr val="E1E7F7"/>
                </a:solidFill>
              </a:rPr>
              <a:t>expected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results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Project </a:t>
            </a:r>
            <a:r>
              <a:rPr lang="fi-FI" sz="1400" dirty="0" err="1">
                <a:solidFill>
                  <a:srgbClr val="E1E7F7"/>
                </a:solidFill>
              </a:rPr>
              <a:t>achievements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Project </a:t>
            </a:r>
            <a:r>
              <a:rPr lang="fi-FI" sz="1400" dirty="0" err="1">
                <a:solidFill>
                  <a:srgbClr val="E1E7F7"/>
                </a:solidFill>
              </a:rPr>
              <a:t>achievements</a:t>
            </a:r>
            <a:r>
              <a:rPr lang="fi-FI" sz="1400" dirty="0">
                <a:solidFill>
                  <a:srgbClr val="E1E7F7"/>
                </a:solidFill>
              </a:rPr>
              <a:t> in English</a:t>
            </a:r>
          </a:p>
          <a:p>
            <a:r>
              <a:rPr lang="fi-FI" sz="1400" dirty="0">
                <a:solidFill>
                  <a:srgbClr val="E1E7F7"/>
                </a:solidFill>
              </a:rPr>
              <a:t>Project </a:t>
            </a:r>
            <a:r>
              <a:rPr lang="fi-FI" sz="1400" dirty="0" err="1">
                <a:solidFill>
                  <a:srgbClr val="E1E7F7"/>
                </a:solidFill>
              </a:rPr>
              <a:t>website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Project </a:t>
            </a:r>
            <a:r>
              <a:rPr lang="fi-FI" sz="1400" dirty="0" err="1">
                <a:solidFill>
                  <a:srgbClr val="E1E7F7"/>
                </a:solidFill>
              </a:rPr>
              <a:t>start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date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Project </a:t>
            </a:r>
            <a:r>
              <a:rPr lang="fi-FI" sz="1400" dirty="0" err="1">
                <a:solidFill>
                  <a:srgbClr val="E1E7F7"/>
                </a:solidFill>
              </a:rPr>
              <a:t>end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date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Total </a:t>
            </a:r>
            <a:r>
              <a:rPr lang="fi-FI" sz="1400" dirty="0" err="1">
                <a:solidFill>
                  <a:srgbClr val="E1E7F7"/>
                </a:solidFill>
              </a:rPr>
              <a:t>eligible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budget</a:t>
            </a:r>
            <a:r>
              <a:rPr lang="fi-FI" sz="1400" dirty="0">
                <a:solidFill>
                  <a:srgbClr val="E1E7F7"/>
                </a:solidFill>
              </a:rPr>
              <a:t> / Total </a:t>
            </a:r>
            <a:r>
              <a:rPr lang="fi-FI" sz="1400" dirty="0" err="1">
                <a:solidFill>
                  <a:srgbClr val="E1E7F7"/>
                </a:solidFill>
              </a:rPr>
              <a:t>eligible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expenditure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European Union </a:t>
            </a:r>
            <a:r>
              <a:rPr lang="fi-FI" sz="1400" dirty="0" err="1">
                <a:solidFill>
                  <a:srgbClr val="E1E7F7"/>
                </a:solidFill>
              </a:rPr>
              <a:t>funding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</a:p>
          <a:p>
            <a:r>
              <a:rPr lang="fi-FI" sz="1400" dirty="0">
                <a:solidFill>
                  <a:srgbClr val="E1E7F7"/>
                </a:solidFill>
              </a:rPr>
              <a:t>Project ERDF </a:t>
            </a:r>
            <a:r>
              <a:rPr lang="fi-FI" sz="1400" dirty="0" err="1">
                <a:solidFill>
                  <a:srgbClr val="E1E7F7"/>
                </a:solidFill>
              </a:rPr>
              <a:t>budget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Project IPA II </a:t>
            </a:r>
            <a:r>
              <a:rPr lang="fi-FI" sz="1400" dirty="0" err="1">
                <a:solidFill>
                  <a:srgbClr val="E1E7F7"/>
                </a:solidFill>
              </a:rPr>
              <a:t>budget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Project ENI </a:t>
            </a:r>
            <a:r>
              <a:rPr lang="fi-FI" sz="1400" dirty="0" err="1">
                <a:solidFill>
                  <a:srgbClr val="E1E7F7"/>
                </a:solidFill>
              </a:rPr>
              <a:t>budget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Other</a:t>
            </a:r>
            <a:r>
              <a:rPr lang="fi-FI" sz="1400" dirty="0">
                <a:solidFill>
                  <a:srgbClr val="E1E7F7"/>
                </a:solidFill>
              </a:rPr>
              <a:t> EU</a:t>
            </a:r>
          </a:p>
          <a:p>
            <a:r>
              <a:rPr lang="fi-FI" sz="1400" dirty="0">
                <a:solidFill>
                  <a:srgbClr val="E1E7F7"/>
                </a:solidFill>
              </a:rPr>
              <a:t>Project ERDF </a:t>
            </a:r>
            <a:r>
              <a:rPr lang="fi-FI" sz="1400" dirty="0" err="1">
                <a:solidFill>
                  <a:srgbClr val="E1E7F7"/>
                </a:solidFill>
              </a:rPr>
              <a:t>equivalent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budget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Project </a:t>
            </a:r>
            <a:r>
              <a:rPr lang="fi-FI" sz="1400" dirty="0" err="1">
                <a:solidFill>
                  <a:srgbClr val="E1E7F7"/>
                </a:solidFill>
              </a:rPr>
              <a:t>part</a:t>
            </a:r>
            <a:r>
              <a:rPr lang="fi-FI" sz="1400" dirty="0">
                <a:solidFill>
                  <a:srgbClr val="E1E7F7"/>
                </a:solidFill>
              </a:rPr>
              <a:t> of European Union Macro-</a:t>
            </a:r>
            <a:r>
              <a:rPr lang="fi-FI" sz="1400" dirty="0" err="1">
                <a:solidFill>
                  <a:srgbClr val="E1E7F7"/>
                </a:solidFill>
              </a:rPr>
              <a:t>Regional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or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Sea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Basin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Strategy</a:t>
            </a:r>
            <a:r>
              <a:rPr lang="fi-FI" sz="1400" dirty="0">
                <a:solidFill>
                  <a:srgbClr val="E1E7F7"/>
                </a:solidFill>
              </a:rPr>
              <a:t> / </a:t>
            </a:r>
            <a:r>
              <a:rPr lang="fi-FI" sz="1400" dirty="0" err="1">
                <a:solidFill>
                  <a:srgbClr val="E1E7F7"/>
                </a:solidFill>
              </a:rPr>
              <a:t>none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Expected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outputs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Delivered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outputs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Contribution</a:t>
            </a:r>
            <a:r>
              <a:rPr lang="fi-FI" sz="1400" dirty="0">
                <a:solidFill>
                  <a:srgbClr val="E1E7F7"/>
                </a:solidFill>
              </a:rPr>
              <a:t> to </a:t>
            </a:r>
            <a:r>
              <a:rPr lang="fi-FI" sz="1400" dirty="0" err="1">
                <a:solidFill>
                  <a:srgbClr val="E1E7F7"/>
                </a:solidFill>
              </a:rPr>
              <a:t>the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Programme's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specific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objective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</a:p>
          <a:p>
            <a:r>
              <a:rPr lang="fi-FI" sz="1400" dirty="0" err="1">
                <a:solidFill>
                  <a:srgbClr val="E1E7F7"/>
                </a:solidFill>
              </a:rPr>
              <a:t>Contribution</a:t>
            </a:r>
            <a:r>
              <a:rPr lang="fi-FI" sz="1400" dirty="0">
                <a:solidFill>
                  <a:srgbClr val="E1E7F7"/>
                </a:solidFill>
              </a:rPr>
              <a:t> to </a:t>
            </a:r>
            <a:r>
              <a:rPr lang="fi-FI" sz="1400" dirty="0" err="1">
                <a:solidFill>
                  <a:srgbClr val="E1E7F7"/>
                </a:solidFill>
              </a:rPr>
              <a:t>the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Programme's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Thematic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Objective</a:t>
            </a:r>
            <a:r>
              <a:rPr lang="fi-FI" sz="1400" dirty="0">
                <a:solidFill>
                  <a:srgbClr val="E1E7F7"/>
                </a:solidFill>
              </a:rPr>
              <a:t> ERDF</a:t>
            </a:r>
          </a:p>
          <a:p>
            <a:r>
              <a:rPr lang="fi-FI" sz="1400" dirty="0" err="1">
                <a:solidFill>
                  <a:srgbClr val="E1E7F7"/>
                </a:solidFill>
              </a:rPr>
              <a:t>Contribution</a:t>
            </a:r>
            <a:r>
              <a:rPr lang="fi-FI" sz="1400" dirty="0">
                <a:solidFill>
                  <a:srgbClr val="E1E7F7"/>
                </a:solidFill>
              </a:rPr>
              <a:t> to </a:t>
            </a:r>
            <a:r>
              <a:rPr lang="fi-FI" sz="1400" dirty="0" err="1">
                <a:solidFill>
                  <a:srgbClr val="E1E7F7"/>
                </a:solidFill>
              </a:rPr>
              <a:t>the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Programme's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Thematic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Objective</a:t>
            </a:r>
            <a:r>
              <a:rPr lang="fi-FI" sz="1400" dirty="0">
                <a:solidFill>
                  <a:srgbClr val="E1E7F7"/>
                </a:solidFill>
              </a:rPr>
              <a:t> ENI</a:t>
            </a:r>
          </a:p>
          <a:p>
            <a:r>
              <a:rPr lang="fi-FI" sz="1400" dirty="0" err="1">
                <a:solidFill>
                  <a:srgbClr val="E1E7F7"/>
                </a:solidFill>
              </a:rPr>
              <a:t>Contribution</a:t>
            </a:r>
            <a:r>
              <a:rPr lang="fi-FI" sz="1400" dirty="0">
                <a:solidFill>
                  <a:srgbClr val="E1E7F7"/>
                </a:solidFill>
              </a:rPr>
              <a:t> to </a:t>
            </a:r>
            <a:r>
              <a:rPr lang="fi-FI" sz="1400" dirty="0" err="1">
                <a:solidFill>
                  <a:srgbClr val="E1E7F7"/>
                </a:solidFill>
              </a:rPr>
              <a:t>the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Programme's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Investment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Priority</a:t>
            </a:r>
            <a:r>
              <a:rPr lang="fi-FI" sz="1400" dirty="0">
                <a:solidFill>
                  <a:srgbClr val="E1E7F7"/>
                </a:solidFill>
              </a:rPr>
              <a:t> ERDF</a:t>
            </a:r>
          </a:p>
          <a:p>
            <a:r>
              <a:rPr lang="fi-FI" sz="1400" dirty="0" err="1">
                <a:solidFill>
                  <a:srgbClr val="E1E7F7"/>
                </a:solidFill>
              </a:rPr>
              <a:t>Cost</a:t>
            </a:r>
            <a:r>
              <a:rPr lang="fi-FI" sz="1400" dirty="0">
                <a:solidFill>
                  <a:srgbClr val="E1E7F7"/>
                </a:solidFill>
              </a:rPr>
              <a:t> of </a:t>
            </a:r>
            <a:r>
              <a:rPr lang="fi-FI" sz="1400" dirty="0" err="1">
                <a:solidFill>
                  <a:srgbClr val="E1E7F7"/>
                </a:solidFill>
              </a:rPr>
              <a:t>infrastructure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component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Project status</a:t>
            </a:r>
          </a:p>
          <a:p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b="1" dirty="0">
                <a:solidFill>
                  <a:srgbClr val="525749"/>
                </a:solidFill>
              </a:rPr>
              <a:t>Fields per </a:t>
            </a:r>
            <a:r>
              <a:rPr lang="fi-FI" sz="1400" b="1" dirty="0" err="1">
                <a:solidFill>
                  <a:srgbClr val="525749"/>
                </a:solidFill>
              </a:rPr>
              <a:t>partner</a:t>
            </a:r>
            <a:endParaRPr lang="fi-FI" sz="1400" b="1" dirty="0">
              <a:solidFill>
                <a:srgbClr val="525749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Project </a:t>
            </a:r>
            <a:r>
              <a:rPr lang="fi-FI" sz="1400" dirty="0" err="1">
                <a:solidFill>
                  <a:srgbClr val="E1E7F7"/>
                </a:solidFill>
              </a:rPr>
              <a:t>acronym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Type</a:t>
            </a:r>
            <a:r>
              <a:rPr lang="fi-FI" sz="1400" dirty="0">
                <a:solidFill>
                  <a:srgbClr val="E1E7F7"/>
                </a:solidFill>
              </a:rPr>
              <a:t> of </a:t>
            </a:r>
            <a:r>
              <a:rPr lang="fi-FI" sz="1400" dirty="0" err="1">
                <a:solidFill>
                  <a:srgbClr val="E1E7F7"/>
                </a:solidFill>
              </a:rPr>
              <a:t>partner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Organisation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name</a:t>
            </a:r>
            <a:r>
              <a:rPr lang="fi-FI" sz="1400" dirty="0">
                <a:solidFill>
                  <a:srgbClr val="E1E7F7"/>
                </a:solidFill>
              </a:rPr>
              <a:t> in English</a:t>
            </a:r>
          </a:p>
          <a:p>
            <a:r>
              <a:rPr lang="fi-FI" sz="1400" dirty="0" err="1">
                <a:solidFill>
                  <a:srgbClr val="E1E7F7"/>
                </a:solidFill>
              </a:rPr>
              <a:t>Organisation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name</a:t>
            </a:r>
            <a:r>
              <a:rPr lang="fi-FI" sz="1400" dirty="0">
                <a:solidFill>
                  <a:srgbClr val="E1E7F7"/>
                </a:solidFill>
              </a:rPr>
              <a:t> in </a:t>
            </a:r>
            <a:r>
              <a:rPr lang="fi-FI" sz="1400" dirty="0" err="1">
                <a:solidFill>
                  <a:srgbClr val="E1E7F7"/>
                </a:solidFill>
              </a:rPr>
              <a:t>original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language</a:t>
            </a:r>
            <a:r>
              <a:rPr lang="fi-FI" sz="1400" dirty="0">
                <a:solidFill>
                  <a:srgbClr val="E1E7F7"/>
                </a:solidFill>
              </a:rPr>
              <a:t> 1</a:t>
            </a:r>
          </a:p>
          <a:p>
            <a:r>
              <a:rPr lang="fi-FI" sz="1400" dirty="0">
                <a:solidFill>
                  <a:srgbClr val="E1E7F7"/>
                </a:solidFill>
              </a:rPr>
              <a:t>Department /</a:t>
            </a:r>
            <a:r>
              <a:rPr lang="fi-FI" sz="1400" dirty="0" err="1">
                <a:solidFill>
                  <a:srgbClr val="E1E7F7"/>
                </a:solidFill>
              </a:rPr>
              <a:t>unit</a:t>
            </a:r>
            <a:r>
              <a:rPr lang="fi-FI" sz="1400" dirty="0">
                <a:solidFill>
                  <a:srgbClr val="E1E7F7"/>
                </a:solidFill>
              </a:rPr>
              <a:t> / division</a:t>
            </a:r>
          </a:p>
          <a:p>
            <a:r>
              <a:rPr lang="fi-FI" sz="1400" dirty="0">
                <a:solidFill>
                  <a:srgbClr val="E1E7F7"/>
                </a:solidFill>
              </a:rPr>
              <a:t>Country</a:t>
            </a:r>
          </a:p>
          <a:p>
            <a:r>
              <a:rPr lang="fi-FI" sz="1400" dirty="0">
                <a:solidFill>
                  <a:srgbClr val="E1E7F7"/>
                </a:solidFill>
              </a:rPr>
              <a:t>Town</a:t>
            </a:r>
          </a:p>
          <a:p>
            <a:r>
              <a:rPr lang="fi-FI" sz="1400" dirty="0" err="1">
                <a:solidFill>
                  <a:srgbClr val="E1E7F7"/>
                </a:solidFill>
              </a:rPr>
              <a:t>Street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Postcode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nuts3_code (</a:t>
            </a:r>
            <a:r>
              <a:rPr lang="fi-FI" sz="1400" dirty="0" err="1">
                <a:solidFill>
                  <a:srgbClr val="E1E7F7"/>
                </a:solidFill>
              </a:rPr>
              <a:t>or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equivalent</a:t>
            </a:r>
            <a:r>
              <a:rPr lang="fi-FI" sz="1400" dirty="0">
                <a:solidFill>
                  <a:srgbClr val="E1E7F7"/>
                </a:solidFill>
              </a:rPr>
              <a:t> country/</a:t>
            </a:r>
            <a:r>
              <a:rPr lang="fi-FI" sz="1400" dirty="0" err="1">
                <a:solidFill>
                  <a:srgbClr val="E1E7F7"/>
                </a:solidFill>
              </a:rPr>
              <a:t>region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when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partner</a:t>
            </a:r>
            <a:r>
              <a:rPr lang="fi-FI" sz="1400" dirty="0">
                <a:solidFill>
                  <a:srgbClr val="E1E7F7"/>
                </a:solidFill>
              </a:rPr>
              <a:t> is </a:t>
            </a:r>
            <a:r>
              <a:rPr lang="fi-FI" sz="1400" dirty="0" err="1">
                <a:solidFill>
                  <a:srgbClr val="E1E7F7"/>
                </a:solidFill>
              </a:rPr>
              <a:t>located</a:t>
            </a:r>
            <a:r>
              <a:rPr lang="fi-FI" sz="1400" dirty="0">
                <a:solidFill>
                  <a:srgbClr val="E1E7F7"/>
                </a:solidFill>
              </a:rPr>
              <a:t> outside NUTS-</a:t>
            </a:r>
            <a:r>
              <a:rPr lang="fi-FI" sz="1400" dirty="0" err="1">
                <a:solidFill>
                  <a:srgbClr val="E1E7F7"/>
                </a:solidFill>
              </a:rPr>
              <a:t>described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territory</a:t>
            </a:r>
            <a:r>
              <a:rPr lang="fi-FI" sz="1400" dirty="0">
                <a:solidFill>
                  <a:srgbClr val="E1E7F7"/>
                </a:solidFill>
              </a:rPr>
              <a:t>)</a:t>
            </a:r>
          </a:p>
          <a:p>
            <a:r>
              <a:rPr lang="fi-FI" sz="1400" dirty="0" err="1">
                <a:solidFill>
                  <a:srgbClr val="E1E7F7"/>
                </a:solidFill>
              </a:rPr>
              <a:t>Partner's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contact</a:t>
            </a:r>
            <a:r>
              <a:rPr lang="fi-FI" sz="1400" dirty="0">
                <a:solidFill>
                  <a:srgbClr val="E1E7F7"/>
                </a:solidFill>
              </a:rPr>
              <a:t> person (</a:t>
            </a:r>
            <a:r>
              <a:rPr lang="fi-FI" sz="1400" dirty="0" err="1">
                <a:solidFill>
                  <a:srgbClr val="E1E7F7"/>
                </a:solidFill>
              </a:rPr>
              <a:t>first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name</a:t>
            </a:r>
            <a:r>
              <a:rPr lang="fi-FI" sz="1400" dirty="0">
                <a:solidFill>
                  <a:srgbClr val="E1E7F7"/>
                </a:solidFill>
              </a:rPr>
              <a:t>)</a:t>
            </a:r>
          </a:p>
          <a:p>
            <a:r>
              <a:rPr lang="fi-FI" sz="1400" dirty="0" err="1">
                <a:solidFill>
                  <a:srgbClr val="E1E7F7"/>
                </a:solidFill>
              </a:rPr>
              <a:t>Partner's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contact</a:t>
            </a:r>
            <a:r>
              <a:rPr lang="fi-FI" sz="1400" dirty="0">
                <a:solidFill>
                  <a:srgbClr val="E1E7F7"/>
                </a:solidFill>
              </a:rPr>
              <a:t> person (</a:t>
            </a:r>
            <a:r>
              <a:rPr lang="fi-FI" sz="1400" dirty="0" err="1">
                <a:solidFill>
                  <a:srgbClr val="E1E7F7"/>
                </a:solidFill>
              </a:rPr>
              <a:t>last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name</a:t>
            </a:r>
            <a:r>
              <a:rPr lang="fi-FI" sz="1400" dirty="0">
                <a:solidFill>
                  <a:srgbClr val="E1E7F7"/>
                </a:solidFill>
              </a:rPr>
              <a:t>)</a:t>
            </a:r>
          </a:p>
          <a:p>
            <a:r>
              <a:rPr lang="fi-FI" sz="1400" dirty="0">
                <a:solidFill>
                  <a:srgbClr val="E1E7F7"/>
                </a:solidFill>
              </a:rPr>
              <a:t>E-mail</a:t>
            </a:r>
          </a:p>
          <a:p>
            <a:r>
              <a:rPr lang="fi-FI" sz="1400" dirty="0">
                <a:solidFill>
                  <a:srgbClr val="E1E7F7"/>
                </a:solidFill>
              </a:rPr>
              <a:t>URL</a:t>
            </a:r>
          </a:p>
          <a:p>
            <a:r>
              <a:rPr lang="fi-FI" sz="1400" dirty="0" err="1">
                <a:solidFill>
                  <a:srgbClr val="E1E7F7"/>
                </a:solidFill>
              </a:rPr>
              <a:t>Partner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total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eligible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budget</a:t>
            </a:r>
            <a:r>
              <a:rPr lang="fi-FI" sz="1400" dirty="0">
                <a:solidFill>
                  <a:srgbClr val="E1E7F7"/>
                </a:solidFill>
              </a:rPr>
              <a:t> / </a:t>
            </a:r>
            <a:r>
              <a:rPr lang="fi-FI" sz="1400" dirty="0" err="1">
                <a:solidFill>
                  <a:srgbClr val="E1E7F7"/>
                </a:solidFill>
              </a:rPr>
              <a:t>expenditure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Partner</a:t>
            </a:r>
            <a:r>
              <a:rPr lang="fi-FI" sz="1400" dirty="0">
                <a:solidFill>
                  <a:srgbClr val="E1E7F7"/>
                </a:solidFill>
              </a:rPr>
              <a:t> ERDF </a:t>
            </a:r>
            <a:r>
              <a:rPr lang="fi-FI" sz="1400" dirty="0" err="1">
                <a:solidFill>
                  <a:srgbClr val="E1E7F7"/>
                </a:solidFill>
              </a:rPr>
              <a:t>budget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Partner</a:t>
            </a:r>
            <a:r>
              <a:rPr lang="fi-FI" sz="1400" dirty="0">
                <a:solidFill>
                  <a:srgbClr val="E1E7F7"/>
                </a:solidFill>
              </a:rPr>
              <a:t> IPA II </a:t>
            </a:r>
            <a:r>
              <a:rPr lang="fi-FI" sz="1400" dirty="0" err="1">
                <a:solidFill>
                  <a:srgbClr val="E1E7F7"/>
                </a:solidFill>
              </a:rPr>
              <a:t>budget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Partner</a:t>
            </a:r>
            <a:r>
              <a:rPr lang="fi-FI" sz="1400" dirty="0">
                <a:solidFill>
                  <a:srgbClr val="E1E7F7"/>
                </a:solidFill>
              </a:rPr>
              <a:t> ENI </a:t>
            </a:r>
            <a:r>
              <a:rPr lang="fi-FI" sz="1400" dirty="0" err="1">
                <a:solidFill>
                  <a:srgbClr val="E1E7F7"/>
                </a:solidFill>
              </a:rPr>
              <a:t>budget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partner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other</a:t>
            </a:r>
            <a:r>
              <a:rPr lang="fi-FI" sz="1400" dirty="0">
                <a:solidFill>
                  <a:srgbClr val="E1E7F7"/>
                </a:solidFill>
              </a:rPr>
              <a:t> EU </a:t>
            </a:r>
            <a:r>
              <a:rPr lang="fi-FI" sz="1400" dirty="0" err="1">
                <a:solidFill>
                  <a:srgbClr val="E1E7F7"/>
                </a:solidFill>
              </a:rPr>
              <a:t>budget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Partner</a:t>
            </a:r>
            <a:r>
              <a:rPr lang="fi-FI" sz="1400" dirty="0">
                <a:solidFill>
                  <a:srgbClr val="E1E7F7"/>
                </a:solidFill>
              </a:rPr>
              <a:t> ERDF </a:t>
            </a:r>
            <a:r>
              <a:rPr lang="fi-FI" sz="1400" dirty="0" err="1">
                <a:solidFill>
                  <a:srgbClr val="E1E7F7"/>
                </a:solidFill>
              </a:rPr>
              <a:t>equivalent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budget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Legal status (</a:t>
            </a:r>
            <a:r>
              <a:rPr lang="fi-FI" sz="1400" dirty="0" err="1">
                <a:solidFill>
                  <a:srgbClr val="E1E7F7"/>
                </a:solidFill>
              </a:rPr>
              <a:t>public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or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private</a:t>
            </a:r>
            <a:r>
              <a:rPr lang="fi-FI" sz="1400" dirty="0">
                <a:solidFill>
                  <a:srgbClr val="E1E7F7"/>
                </a:solidFill>
              </a:rPr>
              <a:t>)</a:t>
            </a:r>
          </a:p>
          <a:p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b="1" dirty="0">
                <a:solidFill>
                  <a:srgbClr val="525749"/>
                </a:solidFill>
              </a:rPr>
              <a:t>Fields per </a:t>
            </a:r>
            <a:r>
              <a:rPr lang="fi-FI" sz="1400" b="1" dirty="0" err="1">
                <a:solidFill>
                  <a:srgbClr val="525749"/>
                </a:solidFill>
              </a:rPr>
              <a:t>call</a:t>
            </a:r>
            <a:endParaRPr lang="fi-FI" sz="1400" b="1" dirty="0">
              <a:solidFill>
                <a:srgbClr val="525749"/>
              </a:solidFill>
            </a:endParaRPr>
          </a:p>
          <a:p>
            <a:r>
              <a:rPr lang="fi-FI" sz="1400" dirty="0">
                <a:solidFill>
                  <a:srgbClr val="E1E7F7"/>
                </a:solidFill>
              </a:rPr>
              <a:t>Serial </a:t>
            </a:r>
            <a:r>
              <a:rPr lang="fi-FI" sz="1400" dirty="0" err="1">
                <a:solidFill>
                  <a:srgbClr val="E1E7F7"/>
                </a:solidFill>
              </a:rPr>
              <a:t>number</a:t>
            </a:r>
            <a:r>
              <a:rPr lang="fi-FI" sz="1400" dirty="0">
                <a:solidFill>
                  <a:srgbClr val="E1E7F7"/>
                </a:solidFill>
              </a:rPr>
              <a:t> of </a:t>
            </a:r>
            <a:r>
              <a:rPr lang="fi-FI" sz="1400" dirty="0" err="1">
                <a:solidFill>
                  <a:srgbClr val="E1E7F7"/>
                </a:solidFill>
              </a:rPr>
              <a:t>call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or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direct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award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Start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date</a:t>
            </a:r>
            <a:r>
              <a:rPr lang="fi-FI" sz="1400" dirty="0">
                <a:solidFill>
                  <a:srgbClr val="E1E7F7"/>
                </a:solidFill>
              </a:rPr>
              <a:t> of </a:t>
            </a:r>
            <a:r>
              <a:rPr lang="fi-FI" sz="1400" dirty="0" err="1">
                <a:solidFill>
                  <a:srgbClr val="E1E7F7"/>
                </a:solidFill>
              </a:rPr>
              <a:t>call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End</a:t>
            </a:r>
            <a:r>
              <a:rPr lang="fi-FI" sz="1400" dirty="0">
                <a:solidFill>
                  <a:srgbClr val="E1E7F7"/>
                </a:solidFill>
              </a:rPr>
              <a:t> </a:t>
            </a:r>
            <a:r>
              <a:rPr lang="fi-FI" sz="1400" dirty="0" err="1">
                <a:solidFill>
                  <a:srgbClr val="E1E7F7"/>
                </a:solidFill>
              </a:rPr>
              <a:t>date</a:t>
            </a:r>
            <a:r>
              <a:rPr lang="fi-FI" sz="1400" dirty="0">
                <a:solidFill>
                  <a:srgbClr val="E1E7F7"/>
                </a:solidFill>
              </a:rPr>
              <a:t> of </a:t>
            </a:r>
            <a:r>
              <a:rPr lang="fi-FI" sz="1400" dirty="0" err="1">
                <a:solidFill>
                  <a:srgbClr val="E1E7F7"/>
                </a:solidFill>
              </a:rPr>
              <a:t>call</a:t>
            </a:r>
            <a:endParaRPr lang="fi-FI" sz="1400" dirty="0">
              <a:solidFill>
                <a:srgbClr val="E1E7F7"/>
              </a:solidFill>
            </a:endParaRPr>
          </a:p>
          <a:p>
            <a:r>
              <a:rPr lang="fi-FI" sz="1400" dirty="0" err="1">
                <a:solidFill>
                  <a:srgbClr val="E1E7F7"/>
                </a:solidFill>
              </a:rPr>
              <a:t>Budget</a:t>
            </a:r>
            <a:r>
              <a:rPr lang="fi-FI" sz="1400" dirty="0">
                <a:solidFill>
                  <a:srgbClr val="E1E7F7"/>
                </a:solidFill>
              </a:rPr>
              <a:t> of </a:t>
            </a:r>
            <a:r>
              <a:rPr lang="fi-FI" sz="1400" dirty="0" err="1">
                <a:solidFill>
                  <a:srgbClr val="E1E7F7"/>
                </a:solidFill>
              </a:rPr>
              <a:t>call</a:t>
            </a:r>
            <a:endParaRPr lang="fi-FI" sz="1400" dirty="0">
              <a:solidFill>
                <a:srgbClr val="E1E7F7"/>
              </a:solidFill>
            </a:endParaRPr>
          </a:p>
        </p:txBody>
      </p:sp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3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kern="900" spc="-70" dirty="0" smtClean="0"/>
              <a:t>KEEP</a:t>
            </a:r>
            <a:endParaRPr lang="de-DE" dirty="0"/>
          </a:p>
        </p:txBody>
      </p:sp>
      <p:sp>
        <p:nvSpPr>
          <p:cNvPr id="6" name="Textfeld 14"/>
          <p:cNvSpPr txBox="1"/>
          <p:nvPr/>
        </p:nvSpPr>
        <p:spPr>
          <a:xfrm>
            <a:off x="479703" y="2996751"/>
            <a:ext cx="1584176" cy="525401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2800" b="1" kern="0" dirty="0" err="1" smtClean="0">
                <a:latin typeface="Franklin Gothic Book" panose="020B0503020102020204" pitchFamily="34" charset="0"/>
              </a:rPr>
              <a:t>Projects</a:t>
            </a:r>
            <a:endParaRPr lang="fi-FI" sz="2800" b="1" kern="0" dirty="0" smtClean="0">
              <a:latin typeface="Franklin Gothic Book" panose="020B0503020102020204" pitchFamily="34" charset="0"/>
            </a:endParaRPr>
          </a:p>
        </p:txBody>
      </p:sp>
      <p:sp>
        <p:nvSpPr>
          <p:cNvPr id="8" name="Textfeld 14"/>
          <p:cNvSpPr txBox="1"/>
          <p:nvPr/>
        </p:nvSpPr>
        <p:spPr>
          <a:xfrm>
            <a:off x="6618173" y="958985"/>
            <a:ext cx="1584176" cy="525401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2800" b="1" kern="0" dirty="0" smtClean="0">
                <a:latin typeface="Franklin Gothic Book" panose="020B0503020102020204" pitchFamily="34" charset="0"/>
              </a:rPr>
              <a:t>Partners</a:t>
            </a:r>
          </a:p>
        </p:txBody>
      </p:sp>
      <p:sp>
        <p:nvSpPr>
          <p:cNvPr id="23" name="Textfeld 14"/>
          <p:cNvSpPr txBox="1"/>
          <p:nvPr/>
        </p:nvSpPr>
        <p:spPr>
          <a:xfrm>
            <a:off x="3635896" y="1219876"/>
            <a:ext cx="5508103" cy="64851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3600" b="1" kern="0" dirty="0" err="1" smtClean="0">
                <a:solidFill>
                  <a:srgbClr val="FFC000"/>
                </a:solidFill>
                <a:latin typeface="Franklin Gothic Book" panose="020B0503020102020204" pitchFamily="34" charset="0"/>
              </a:rPr>
              <a:t>Dozens</a:t>
            </a:r>
            <a:r>
              <a:rPr lang="fi-FI" sz="3600" b="1" kern="0" dirty="0" smtClean="0">
                <a:solidFill>
                  <a:srgbClr val="FFC000"/>
                </a:solidFill>
                <a:latin typeface="Franklin Gothic Book" panose="020B0503020102020204" pitchFamily="34" charset="0"/>
              </a:rPr>
              <a:t> of </a:t>
            </a:r>
            <a:r>
              <a:rPr lang="fi-FI" sz="3600" b="1" kern="0" dirty="0" err="1" smtClean="0">
                <a:solidFill>
                  <a:srgbClr val="FFC000"/>
                </a:solidFill>
                <a:latin typeface="Franklin Gothic Book" panose="020B0503020102020204" pitchFamily="34" charset="0"/>
              </a:rPr>
              <a:t>fields</a:t>
            </a:r>
            <a:r>
              <a:rPr lang="fi-FI" sz="3600" b="1" kern="0" dirty="0" smtClean="0">
                <a:solidFill>
                  <a:srgbClr val="FFC000"/>
                </a:solidFill>
                <a:latin typeface="Franklin Gothic Book" panose="020B0503020102020204" pitchFamily="34" charset="0"/>
              </a:rPr>
              <a:t> per </a:t>
            </a:r>
            <a:r>
              <a:rPr lang="fi-FI" sz="3600" b="1" kern="0" dirty="0" err="1" smtClean="0">
                <a:solidFill>
                  <a:srgbClr val="FFC000"/>
                </a:solidFill>
                <a:latin typeface="Franklin Gothic Book" panose="020B0503020102020204" pitchFamily="34" charset="0"/>
              </a:rPr>
              <a:t>project</a:t>
            </a:r>
            <a:endParaRPr lang="fi-FI" sz="3600" b="1" kern="0" dirty="0" smtClean="0">
              <a:solidFill>
                <a:srgbClr val="FFC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5" name="Textfeld 14"/>
          <p:cNvSpPr txBox="1"/>
          <p:nvPr/>
        </p:nvSpPr>
        <p:spPr>
          <a:xfrm>
            <a:off x="2237152" y="5383276"/>
            <a:ext cx="2218460" cy="525401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2800" b="1" kern="0" dirty="0" err="1" smtClean="0">
                <a:latin typeface="Franklin Gothic Book" panose="020B0503020102020204" pitchFamily="34" charset="0"/>
              </a:rPr>
              <a:t>Calls</a:t>
            </a:r>
            <a:endParaRPr lang="fi-FI" sz="2800" b="1" kern="0" dirty="0" smtClean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74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3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kern="900" spc="-70" dirty="0" smtClean="0"/>
              <a:t>KEEP</a:t>
            </a:r>
            <a:endParaRPr lang="de-DE" dirty="0"/>
          </a:p>
        </p:txBody>
      </p:sp>
      <p:sp>
        <p:nvSpPr>
          <p:cNvPr id="24" name="Textfeld 14"/>
          <p:cNvSpPr txBox="1"/>
          <p:nvPr/>
        </p:nvSpPr>
        <p:spPr>
          <a:xfrm>
            <a:off x="2425548" y="846804"/>
            <a:ext cx="2218460" cy="525401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2800" b="1" kern="0" dirty="0" err="1" smtClean="0">
                <a:latin typeface="Franklin Gothic Book" panose="020B0503020102020204" pitchFamily="34" charset="0"/>
              </a:rPr>
              <a:t>Programmes</a:t>
            </a:r>
            <a:endParaRPr lang="fi-FI" sz="2800" b="1" kern="0" dirty="0" smtClean="0">
              <a:latin typeface="Franklin Gothic Book" panose="020B05030201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36512" y="1395360"/>
            <a:ext cx="9073008" cy="5274000"/>
          </a:xfrm>
          <a:prstGeom prst="rect">
            <a:avLst/>
          </a:prstGeom>
        </p:spPr>
        <p:txBody>
          <a:bodyPr wrap="square" numCol="3">
            <a:spAutoFit/>
          </a:bodyPr>
          <a:lstStyle/>
          <a:p>
            <a:r>
              <a:rPr lang="fi-FI" sz="1500" b="1" dirty="0" err="1"/>
              <a:t>Programme</a:t>
            </a:r>
            <a:r>
              <a:rPr lang="fi-FI" sz="1500" b="1" dirty="0"/>
              <a:t> </a:t>
            </a:r>
            <a:r>
              <a:rPr lang="fi-FI" sz="1500" b="1" dirty="0" err="1"/>
              <a:t>website</a:t>
            </a:r>
            <a:endParaRPr lang="fi-FI" sz="1500" b="1" dirty="0"/>
          </a:p>
          <a:p>
            <a:r>
              <a:rPr lang="fi-FI" sz="1500" b="1" dirty="0" err="1"/>
              <a:t>Projects</a:t>
            </a:r>
            <a:r>
              <a:rPr lang="fi-FI" sz="1500" b="1" dirty="0"/>
              <a:t> in KEEP / </a:t>
            </a:r>
            <a:r>
              <a:rPr lang="fi-FI" sz="1500" b="1" dirty="0" err="1"/>
              <a:t>partners</a:t>
            </a:r>
            <a:r>
              <a:rPr lang="fi-FI" sz="1500" b="1" dirty="0"/>
              <a:t> on </a:t>
            </a:r>
            <a:r>
              <a:rPr lang="fi-FI" sz="1500" b="1" dirty="0" err="1"/>
              <a:t>map</a:t>
            </a:r>
            <a:endParaRPr lang="fi-FI" sz="1500" b="1" dirty="0"/>
          </a:p>
          <a:p>
            <a:r>
              <a:rPr lang="fi-FI" sz="1500" b="1" dirty="0"/>
              <a:t>EU </a:t>
            </a:r>
            <a:r>
              <a:rPr lang="fi-FI" sz="1500" b="1" dirty="0" err="1"/>
              <a:t>funding</a:t>
            </a:r>
            <a:r>
              <a:rPr lang="fi-FI" sz="1500" b="1" dirty="0"/>
              <a:t> (</a:t>
            </a:r>
            <a:r>
              <a:rPr lang="fi-FI" sz="1500" b="1" dirty="0" err="1"/>
              <a:t>outstanding</a:t>
            </a:r>
            <a:r>
              <a:rPr lang="fi-FI" sz="1500" b="1" dirty="0"/>
              <a:t> EU </a:t>
            </a:r>
            <a:r>
              <a:rPr lang="fi-FI" sz="1500" b="1" dirty="0" err="1"/>
              <a:t>funding</a:t>
            </a:r>
            <a:r>
              <a:rPr lang="fi-FI" sz="1500" b="1" dirty="0"/>
              <a:t>)(</a:t>
            </a:r>
            <a:r>
              <a:rPr lang="fi-FI" sz="1500" b="1" dirty="0" err="1"/>
              <a:t>excluding</a:t>
            </a:r>
            <a:r>
              <a:rPr lang="fi-FI" sz="1500" b="1" dirty="0"/>
              <a:t> </a:t>
            </a:r>
            <a:r>
              <a:rPr lang="fi-FI" sz="1500" b="1" dirty="0" err="1"/>
              <a:t>technical</a:t>
            </a:r>
            <a:r>
              <a:rPr lang="fi-FI" sz="1500" b="1" dirty="0"/>
              <a:t> </a:t>
            </a:r>
            <a:r>
              <a:rPr lang="fi-FI" sz="1500" b="1" dirty="0" err="1"/>
              <a:t>assistance</a:t>
            </a:r>
            <a:r>
              <a:rPr lang="fi-FI" sz="1500" b="1" dirty="0"/>
              <a:t>)</a:t>
            </a:r>
          </a:p>
          <a:p>
            <a:r>
              <a:rPr lang="fi-FI" sz="1500" b="1" dirty="0"/>
              <a:t>Total </a:t>
            </a:r>
            <a:r>
              <a:rPr lang="fi-FI" sz="1500" b="1" dirty="0" err="1"/>
              <a:t>budget</a:t>
            </a:r>
            <a:r>
              <a:rPr lang="fi-FI" sz="1500" b="1" dirty="0"/>
              <a:t>(</a:t>
            </a:r>
            <a:r>
              <a:rPr lang="fi-FI" sz="1500" b="1" dirty="0" err="1"/>
              <a:t>excluding</a:t>
            </a:r>
            <a:r>
              <a:rPr lang="fi-FI" sz="1500" b="1" dirty="0"/>
              <a:t> </a:t>
            </a:r>
            <a:r>
              <a:rPr lang="fi-FI" sz="1500" b="1" dirty="0" err="1"/>
              <a:t>technical</a:t>
            </a:r>
            <a:r>
              <a:rPr lang="fi-FI" sz="1500" b="1" dirty="0"/>
              <a:t> </a:t>
            </a:r>
            <a:r>
              <a:rPr lang="fi-FI" sz="1500" b="1" dirty="0" err="1"/>
              <a:t>assistance</a:t>
            </a:r>
            <a:r>
              <a:rPr lang="fi-FI" sz="1500" b="1" dirty="0"/>
              <a:t>)</a:t>
            </a:r>
          </a:p>
          <a:p>
            <a:r>
              <a:rPr lang="fi-FI" sz="1500" b="1" dirty="0" err="1"/>
              <a:t>Funding</a:t>
            </a:r>
            <a:r>
              <a:rPr lang="fi-FI" sz="1500" b="1" dirty="0"/>
              <a:t> </a:t>
            </a:r>
            <a:r>
              <a:rPr lang="fi-FI" sz="1500" b="1" dirty="0" err="1"/>
              <a:t>instrument</a:t>
            </a:r>
            <a:r>
              <a:rPr lang="fi-FI" sz="1500" b="1" dirty="0"/>
              <a:t>(s)</a:t>
            </a:r>
          </a:p>
          <a:p>
            <a:r>
              <a:rPr lang="fi-FI" sz="1500" b="1" dirty="0" err="1"/>
              <a:t>Eligible</a:t>
            </a:r>
            <a:r>
              <a:rPr lang="fi-FI" sz="1500" b="1" dirty="0"/>
              <a:t> </a:t>
            </a:r>
            <a:r>
              <a:rPr lang="fi-FI" sz="1500" b="1" dirty="0" err="1"/>
              <a:t>geographical</a:t>
            </a:r>
            <a:r>
              <a:rPr lang="fi-FI" sz="1500" b="1" dirty="0"/>
              <a:t> </a:t>
            </a:r>
            <a:r>
              <a:rPr lang="fi-FI" sz="1500" b="1" dirty="0" err="1"/>
              <a:t>area</a:t>
            </a:r>
            <a:endParaRPr lang="fi-FI" sz="1500" b="1" dirty="0"/>
          </a:p>
          <a:p>
            <a:r>
              <a:rPr lang="fi-FI" sz="1500" b="1" dirty="0" err="1"/>
              <a:t>Specific</a:t>
            </a:r>
            <a:r>
              <a:rPr lang="fi-FI" sz="1500" b="1" dirty="0"/>
              <a:t> </a:t>
            </a:r>
            <a:r>
              <a:rPr lang="fi-FI" sz="1500" b="1" dirty="0" err="1"/>
              <a:t>objective</a:t>
            </a:r>
            <a:endParaRPr lang="fi-FI" sz="1500" b="1" dirty="0"/>
          </a:p>
          <a:p>
            <a:r>
              <a:rPr lang="fi-FI" sz="1500" b="1" dirty="0" err="1"/>
              <a:t>Thematic</a:t>
            </a:r>
            <a:r>
              <a:rPr lang="fi-FI" sz="1500" b="1" dirty="0"/>
              <a:t> </a:t>
            </a:r>
            <a:r>
              <a:rPr lang="fi-FI" sz="1500" b="1" dirty="0" err="1"/>
              <a:t>objective</a:t>
            </a:r>
            <a:r>
              <a:rPr lang="fi-FI" sz="1500" b="1" dirty="0"/>
              <a:t> and </a:t>
            </a:r>
            <a:r>
              <a:rPr lang="fi-FI" sz="1500" b="1" dirty="0" err="1"/>
              <a:t>Investment</a:t>
            </a:r>
            <a:r>
              <a:rPr lang="fi-FI" sz="1500" b="1" dirty="0"/>
              <a:t> </a:t>
            </a:r>
            <a:r>
              <a:rPr lang="fi-FI" sz="1500" b="1" dirty="0" err="1"/>
              <a:t>priority</a:t>
            </a:r>
            <a:endParaRPr lang="fi-FI" sz="1500" b="1" dirty="0"/>
          </a:p>
          <a:p>
            <a:r>
              <a:rPr lang="fi-FI" sz="1500" b="1" dirty="0" err="1"/>
              <a:t>Result</a:t>
            </a:r>
            <a:r>
              <a:rPr lang="fi-FI" sz="1500" b="1" dirty="0"/>
              <a:t> </a:t>
            </a:r>
            <a:r>
              <a:rPr lang="fi-FI" sz="1500" b="1" dirty="0" err="1"/>
              <a:t>indicator</a:t>
            </a:r>
            <a:r>
              <a:rPr lang="fi-FI" sz="1500" b="1" dirty="0"/>
              <a:t> (</a:t>
            </a:r>
            <a:r>
              <a:rPr lang="fi-FI" sz="1500" b="1" dirty="0" err="1"/>
              <a:t>measurement</a:t>
            </a:r>
            <a:r>
              <a:rPr lang="fi-FI" sz="1500" b="1" dirty="0"/>
              <a:t> </a:t>
            </a:r>
            <a:r>
              <a:rPr lang="fi-FI" sz="1500" b="1" dirty="0" err="1"/>
              <a:t>unit</a:t>
            </a:r>
            <a:r>
              <a:rPr lang="fi-FI" sz="1500" b="1" dirty="0"/>
              <a:t>)</a:t>
            </a:r>
          </a:p>
          <a:p>
            <a:r>
              <a:rPr lang="fi-FI" sz="1500" b="1" dirty="0"/>
              <a:t>Output </a:t>
            </a:r>
            <a:r>
              <a:rPr lang="fi-FI" sz="1500" b="1" dirty="0" err="1"/>
              <a:t>indicator</a:t>
            </a:r>
            <a:r>
              <a:rPr lang="fi-FI" sz="1500" b="1" dirty="0"/>
              <a:t> (</a:t>
            </a:r>
            <a:r>
              <a:rPr lang="fi-FI" sz="1500" b="1" dirty="0" err="1"/>
              <a:t>measurement</a:t>
            </a:r>
            <a:r>
              <a:rPr lang="fi-FI" sz="1500" b="1" dirty="0"/>
              <a:t> </a:t>
            </a:r>
            <a:r>
              <a:rPr lang="fi-FI" sz="1500" b="1" dirty="0" err="1"/>
              <a:t>unit</a:t>
            </a:r>
            <a:r>
              <a:rPr lang="fi-FI" sz="1500" b="1" dirty="0"/>
              <a:t>)</a:t>
            </a:r>
          </a:p>
          <a:p>
            <a:r>
              <a:rPr lang="fi-FI" sz="1500" dirty="0" err="1"/>
              <a:t>Specific</a:t>
            </a:r>
            <a:r>
              <a:rPr lang="fi-FI" sz="1500" dirty="0"/>
              <a:t> </a:t>
            </a:r>
            <a:r>
              <a:rPr lang="fi-FI" sz="1500" dirty="0" err="1"/>
              <a:t>objective</a:t>
            </a:r>
            <a:endParaRPr lang="fi-FI" sz="1500" dirty="0"/>
          </a:p>
          <a:p>
            <a:r>
              <a:rPr lang="fi-FI" sz="1500" dirty="0" err="1"/>
              <a:t>Thematic</a:t>
            </a:r>
            <a:r>
              <a:rPr lang="fi-FI" sz="1500" dirty="0"/>
              <a:t> </a:t>
            </a:r>
            <a:r>
              <a:rPr lang="fi-FI" sz="1500" dirty="0" err="1"/>
              <a:t>objective</a:t>
            </a:r>
            <a:r>
              <a:rPr lang="fi-FI" sz="1500" dirty="0"/>
              <a:t> and </a:t>
            </a:r>
            <a:r>
              <a:rPr lang="fi-FI" sz="1500" dirty="0" err="1"/>
              <a:t>Investment</a:t>
            </a:r>
            <a:r>
              <a:rPr lang="fi-FI" sz="1500" dirty="0"/>
              <a:t> </a:t>
            </a:r>
            <a:r>
              <a:rPr lang="fi-FI" sz="1500" dirty="0" err="1"/>
              <a:t>priority</a:t>
            </a:r>
            <a:endParaRPr lang="fi-FI" sz="1500" dirty="0"/>
          </a:p>
          <a:p>
            <a:r>
              <a:rPr lang="fi-FI" sz="1500" dirty="0" err="1"/>
              <a:t>Result</a:t>
            </a:r>
            <a:r>
              <a:rPr lang="fi-FI" sz="1500" dirty="0"/>
              <a:t> </a:t>
            </a:r>
            <a:r>
              <a:rPr lang="fi-FI" sz="1500" dirty="0" err="1"/>
              <a:t>indicator</a:t>
            </a:r>
            <a:r>
              <a:rPr lang="fi-FI" sz="1500" dirty="0"/>
              <a:t> (</a:t>
            </a:r>
            <a:r>
              <a:rPr lang="fi-FI" sz="1500" dirty="0" err="1"/>
              <a:t>measurement</a:t>
            </a:r>
            <a:r>
              <a:rPr lang="fi-FI" sz="1500" dirty="0"/>
              <a:t> </a:t>
            </a:r>
            <a:r>
              <a:rPr lang="fi-FI" sz="1500" dirty="0" err="1"/>
              <a:t>unit</a:t>
            </a:r>
            <a:r>
              <a:rPr lang="fi-FI" sz="1500" dirty="0"/>
              <a:t>)</a:t>
            </a:r>
          </a:p>
          <a:p>
            <a:r>
              <a:rPr lang="fi-FI" sz="1500" dirty="0"/>
              <a:t>Output </a:t>
            </a:r>
            <a:r>
              <a:rPr lang="fi-FI" sz="1500" dirty="0" err="1"/>
              <a:t>indicator</a:t>
            </a:r>
            <a:r>
              <a:rPr lang="fi-FI" sz="1500" dirty="0"/>
              <a:t> (</a:t>
            </a:r>
            <a:r>
              <a:rPr lang="fi-FI" sz="1500" dirty="0" err="1"/>
              <a:t>measurement</a:t>
            </a:r>
            <a:r>
              <a:rPr lang="fi-FI" sz="1500" dirty="0"/>
              <a:t> </a:t>
            </a:r>
            <a:r>
              <a:rPr lang="fi-FI" sz="1500" dirty="0" err="1"/>
              <a:t>unit</a:t>
            </a:r>
            <a:r>
              <a:rPr lang="fi-FI" sz="1500" dirty="0"/>
              <a:t>)</a:t>
            </a:r>
          </a:p>
          <a:p>
            <a:r>
              <a:rPr lang="fi-FI" sz="1500" dirty="0" err="1"/>
              <a:t>Specific</a:t>
            </a:r>
            <a:r>
              <a:rPr lang="fi-FI" sz="1500" dirty="0"/>
              <a:t> </a:t>
            </a:r>
            <a:r>
              <a:rPr lang="fi-FI" sz="1500" dirty="0" err="1"/>
              <a:t>objective</a:t>
            </a:r>
            <a:endParaRPr lang="fi-FI" sz="1500" dirty="0"/>
          </a:p>
          <a:p>
            <a:r>
              <a:rPr lang="fi-FI" sz="1500" dirty="0" err="1"/>
              <a:t>Thematic</a:t>
            </a:r>
            <a:r>
              <a:rPr lang="fi-FI" sz="1500" dirty="0"/>
              <a:t> </a:t>
            </a:r>
            <a:r>
              <a:rPr lang="fi-FI" sz="1500" dirty="0" err="1"/>
              <a:t>objective</a:t>
            </a:r>
            <a:r>
              <a:rPr lang="fi-FI" sz="1500" dirty="0"/>
              <a:t> and </a:t>
            </a:r>
            <a:r>
              <a:rPr lang="fi-FI" sz="1500" dirty="0" err="1"/>
              <a:t>Investment</a:t>
            </a:r>
            <a:r>
              <a:rPr lang="fi-FI" sz="1500" dirty="0"/>
              <a:t> </a:t>
            </a:r>
            <a:r>
              <a:rPr lang="fi-FI" sz="1500" dirty="0" err="1"/>
              <a:t>priority</a:t>
            </a:r>
            <a:endParaRPr lang="fi-FI" sz="1500" dirty="0"/>
          </a:p>
          <a:p>
            <a:r>
              <a:rPr lang="fi-FI" sz="1500" dirty="0" err="1"/>
              <a:t>Result</a:t>
            </a:r>
            <a:r>
              <a:rPr lang="fi-FI" sz="1500" dirty="0"/>
              <a:t> </a:t>
            </a:r>
            <a:r>
              <a:rPr lang="fi-FI" sz="1500" dirty="0" err="1"/>
              <a:t>indicator</a:t>
            </a:r>
            <a:r>
              <a:rPr lang="fi-FI" sz="1500" dirty="0"/>
              <a:t> (</a:t>
            </a:r>
            <a:r>
              <a:rPr lang="fi-FI" sz="1500" dirty="0" err="1"/>
              <a:t>measurement</a:t>
            </a:r>
            <a:r>
              <a:rPr lang="fi-FI" sz="1500" dirty="0"/>
              <a:t> </a:t>
            </a:r>
            <a:r>
              <a:rPr lang="fi-FI" sz="1500" dirty="0" err="1"/>
              <a:t>unit</a:t>
            </a:r>
            <a:r>
              <a:rPr lang="fi-FI" sz="1500" dirty="0"/>
              <a:t>)</a:t>
            </a:r>
          </a:p>
          <a:p>
            <a:r>
              <a:rPr lang="fi-FI" sz="1500" dirty="0"/>
              <a:t>Output </a:t>
            </a:r>
            <a:r>
              <a:rPr lang="fi-FI" sz="1500" dirty="0" err="1"/>
              <a:t>indicator</a:t>
            </a:r>
            <a:r>
              <a:rPr lang="fi-FI" sz="1500" dirty="0"/>
              <a:t> (</a:t>
            </a:r>
            <a:r>
              <a:rPr lang="fi-FI" sz="1500" dirty="0" err="1"/>
              <a:t>measurement</a:t>
            </a:r>
            <a:r>
              <a:rPr lang="fi-FI" sz="1500" dirty="0"/>
              <a:t> </a:t>
            </a:r>
            <a:r>
              <a:rPr lang="fi-FI" sz="1500" dirty="0" err="1"/>
              <a:t>unit</a:t>
            </a:r>
            <a:r>
              <a:rPr lang="fi-FI" sz="1500" dirty="0"/>
              <a:t>)</a:t>
            </a:r>
          </a:p>
          <a:p>
            <a:r>
              <a:rPr lang="fi-FI" sz="1500" dirty="0" err="1"/>
              <a:t>Specific</a:t>
            </a:r>
            <a:r>
              <a:rPr lang="fi-FI" sz="1500" dirty="0"/>
              <a:t> </a:t>
            </a:r>
            <a:r>
              <a:rPr lang="fi-FI" sz="1500" dirty="0" err="1"/>
              <a:t>objective</a:t>
            </a:r>
            <a:endParaRPr lang="fi-FI" sz="1500" dirty="0"/>
          </a:p>
          <a:p>
            <a:r>
              <a:rPr lang="fi-FI" sz="1500" dirty="0" err="1"/>
              <a:t>Thematic</a:t>
            </a:r>
            <a:r>
              <a:rPr lang="fi-FI" sz="1500" dirty="0"/>
              <a:t> </a:t>
            </a:r>
            <a:r>
              <a:rPr lang="fi-FI" sz="1500" dirty="0" err="1"/>
              <a:t>objective</a:t>
            </a:r>
            <a:r>
              <a:rPr lang="fi-FI" sz="1500" dirty="0"/>
              <a:t> and </a:t>
            </a:r>
            <a:r>
              <a:rPr lang="fi-FI" sz="1500" dirty="0" err="1"/>
              <a:t>Investment</a:t>
            </a:r>
            <a:r>
              <a:rPr lang="fi-FI" sz="1500" dirty="0"/>
              <a:t> </a:t>
            </a:r>
            <a:r>
              <a:rPr lang="fi-FI" sz="1500" dirty="0" err="1"/>
              <a:t>priority</a:t>
            </a:r>
            <a:endParaRPr lang="fi-FI" sz="1500" dirty="0"/>
          </a:p>
          <a:p>
            <a:r>
              <a:rPr lang="fi-FI" sz="1500" dirty="0" err="1"/>
              <a:t>Result</a:t>
            </a:r>
            <a:r>
              <a:rPr lang="fi-FI" sz="1500" dirty="0"/>
              <a:t> </a:t>
            </a:r>
            <a:r>
              <a:rPr lang="fi-FI" sz="1500" dirty="0" err="1"/>
              <a:t>indicator</a:t>
            </a:r>
            <a:r>
              <a:rPr lang="fi-FI" sz="1500" dirty="0"/>
              <a:t> (</a:t>
            </a:r>
            <a:r>
              <a:rPr lang="fi-FI" sz="1500" dirty="0" err="1"/>
              <a:t>measurement</a:t>
            </a:r>
            <a:r>
              <a:rPr lang="fi-FI" sz="1500" dirty="0"/>
              <a:t> </a:t>
            </a:r>
            <a:r>
              <a:rPr lang="fi-FI" sz="1500" dirty="0" err="1"/>
              <a:t>unit</a:t>
            </a:r>
            <a:r>
              <a:rPr lang="fi-FI" sz="1500" dirty="0"/>
              <a:t>)</a:t>
            </a:r>
          </a:p>
          <a:p>
            <a:r>
              <a:rPr lang="fi-FI" sz="1500" dirty="0"/>
              <a:t>Output </a:t>
            </a:r>
            <a:r>
              <a:rPr lang="fi-FI" sz="1500" dirty="0" err="1"/>
              <a:t>indicator</a:t>
            </a:r>
            <a:r>
              <a:rPr lang="fi-FI" sz="1500" dirty="0"/>
              <a:t> (</a:t>
            </a:r>
            <a:r>
              <a:rPr lang="fi-FI" sz="1500" dirty="0" err="1"/>
              <a:t>measurement</a:t>
            </a:r>
            <a:r>
              <a:rPr lang="fi-FI" sz="1500" dirty="0"/>
              <a:t> </a:t>
            </a:r>
            <a:r>
              <a:rPr lang="fi-FI" sz="1500" dirty="0" err="1"/>
              <a:t>unit</a:t>
            </a:r>
            <a:r>
              <a:rPr lang="fi-FI" sz="1500" dirty="0"/>
              <a:t>)</a:t>
            </a:r>
          </a:p>
          <a:p>
            <a:r>
              <a:rPr lang="fi-FI" sz="1500" dirty="0" err="1"/>
              <a:t>Specific</a:t>
            </a:r>
            <a:r>
              <a:rPr lang="fi-FI" sz="1500" dirty="0"/>
              <a:t> </a:t>
            </a:r>
            <a:r>
              <a:rPr lang="fi-FI" sz="1500" dirty="0" err="1"/>
              <a:t>objective</a:t>
            </a:r>
            <a:endParaRPr lang="fi-FI" sz="1500" dirty="0"/>
          </a:p>
          <a:p>
            <a:r>
              <a:rPr lang="fi-FI" sz="1500" dirty="0" err="1"/>
              <a:t>Thematic</a:t>
            </a:r>
            <a:r>
              <a:rPr lang="fi-FI" sz="1500" dirty="0"/>
              <a:t> </a:t>
            </a:r>
            <a:r>
              <a:rPr lang="fi-FI" sz="1500" dirty="0" err="1"/>
              <a:t>objective</a:t>
            </a:r>
            <a:r>
              <a:rPr lang="fi-FI" sz="1500" dirty="0"/>
              <a:t> and </a:t>
            </a:r>
            <a:r>
              <a:rPr lang="fi-FI" sz="1500" dirty="0" err="1"/>
              <a:t>Investment</a:t>
            </a:r>
            <a:r>
              <a:rPr lang="fi-FI" sz="1500" dirty="0"/>
              <a:t> </a:t>
            </a:r>
            <a:r>
              <a:rPr lang="fi-FI" sz="1500" dirty="0" err="1"/>
              <a:t>priority</a:t>
            </a:r>
            <a:endParaRPr lang="fi-FI" sz="1500" dirty="0"/>
          </a:p>
          <a:p>
            <a:r>
              <a:rPr lang="fi-FI" sz="1500" dirty="0" err="1"/>
              <a:t>Result</a:t>
            </a:r>
            <a:r>
              <a:rPr lang="fi-FI" sz="1500" dirty="0"/>
              <a:t> </a:t>
            </a:r>
            <a:r>
              <a:rPr lang="fi-FI" sz="1500" dirty="0" err="1"/>
              <a:t>indicator</a:t>
            </a:r>
            <a:r>
              <a:rPr lang="fi-FI" sz="1500" dirty="0"/>
              <a:t> (</a:t>
            </a:r>
            <a:r>
              <a:rPr lang="fi-FI" sz="1500" dirty="0" err="1"/>
              <a:t>measurement</a:t>
            </a:r>
            <a:r>
              <a:rPr lang="fi-FI" sz="1500" dirty="0"/>
              <a:t> </a:t>
            </a:r>
            <a:r>
              <a:rPr lang="fi-FI" sz="1500" dirty="0" err="1"/>
              <a:t>unit</a:t>
            </a:r>
            <a:r>
              <a:rPr lang="fi-FI" sz="1500" dirty="0"/>
              <a:t>)</a:t>
            </a:r>
          </a:p>
          <a:p>
            <a:r>
              <a:rPr lang="fi-FI" sz="1500" dirty="0"/>
              <a:t>Output </a:t>
            </a:r>
            <a:r>
              <a:rPr lang="fi-FI" sz="1500" dirty="0" err="1"/>
              <a:t>indicator</a:t>
            </a:r>
            <a:r>
              <a:rPr lang="fi-FI" sz="1500" dirty="0"/>
              <a:t> (</a:t>
            </a:r>
            <a:r>
              <a:rPr lang="fi-FI" sz="1500" dirty="0" err="1"/>
              <a:t>measurement</a:t>
            </a:r>
            <a:r>
              <a:rPr lang="fi-FI" sz="1500" dirty="0"/>
              <a:t> </a:t>
            </a:r>
            <a:r>
              <a:rPr lang="fi-FI" sz="1500" dirty="0" err="1"/>
              <a:t>unit</a:t>
            </a:r>
            <a:r>
              <a:rPr lang="fi-FI" sz="1500" dirty="0"/>
              <a:t>)</a:t>
            </a:r>
          </a:p>
          <a:p>
            <a:r>
              <a:rPr lang="fi-FI" sz="1500" dirty="0" err="1"/>
              <a:t>Specific</a:t>
            </a:r>
            <a:r>
              <a:rPr lang="fi-FI" sz="1500" dirty="0"/>
              <a:t> </a:t>
            </a:r>
            <a:r>
              <a:rPr lang="fi-FI" sz="1500" dirty="0" err="1"/>
              <a:t>objective</a:t>
            </a:r>
            <a:endParaRPr lang="fi-FI" sz="1500" dirty="0"/>
          </a:p>
          <a:p>
            <a:r>
              <a:rPr lang="fi-FI" sz="1500" dirty="0" err="1"/>
              <a:t>Thematic</a:t>
            </a:r>
            <a:r>
              <a:rPr lang="fi-FI" sz="1500" dirty="0"/>
              <a:t> </a:t>
            </a:r>
            <a:r>
              <a:rPr lang="fi-FI" sz="1500" dirty="0" err="1"/>
              <a:t>objective</a:t>
            </a:r>
            <a:r>
              <a:rPr lang="fi-FI" sz="1500" dirty="0"/>
              <a:t> and </a:t>
            </a:r>
            <a:r>
              <a:rPr lang="fi-FI" sz="1500" dirty="0" err="1"/>
              <a:t>Investment</a:t>
            </a:r>
            <a:r>
              <a:rPr lang="fi-FI" sz="1500" dirty="0"/>
              <a:t> </a:t>
            </a:r>
            <a:r>
              <a:rPr lang="fi-FI" sz="1500" dirty="0" err="1"/>
              <a:t>priority</a:t>
            </a:r>
            <a:endParaRPr lang="fi-FI" sz="1500" dirty="0"/>
          </a:p>
          <a:p>
            <a:r>
              <a:rPr lang="fi-FI" sz="1500" dirty="0" err="1"/>
              <a:t>Result</a:t>
            </a:r>
            <a:r>
              <a:rPr lang="fi-FI" sz="1500" dirty="0"/>
              <a:t> </a:t>
            </a:r>
            <a:r>
              <a:rPr lang="fi-FI" sz="1500" dirty="0" err="1"/>
              <a:t>indicator</a:t>
            </a:r>
            <a:r>
              <a:rPr lang="fi-FI" sz="1500" dirty="0"/>
              <a:t> (</a:t>
            </a:r>
            <a:r>
              <a:rPr lang="fi-FI" sz="1500" dirty="0" err="1"/>
              <a:t>measurement</a:t>
            </a:r>
            <a:r>
              <a:rPr lang="fi-FI" sz="1500" dirty="0"/>
              <a:t> </a:t>
            </a:r>
            <a:r>
              <a:rPr lang="fi-FI" sz="1500" dirty="0" err="1"/>
              <a:t>unit</a:t>
            </a:r>
            <a:r>
              <a:rPr lang="fi-FI" sz="1500" dirty="0"/>
              <a:t>)</a:t>
            </a:r>
          </a:p>
          <a:p>
            <a:r>
              <a:rPr lang="fi-FI" sz="1500" dirty="0"/>
              <a:t>Output </a:t>
            </a:r>
            <a:r>
              <a:rPr lang="fi-FI" sz="1500" dirty="0" err="1"/>
              <a:t>indicator</a:t>
            </a:r>
            <a:r>
              <a:rPr lang="fi-FI" sz="1500" dirty="0"/>
              <a:t> (</a:t>
            </a:r>
            <a:r>
              <a:rPr lang="fi-FI" sz="1500" dirty="0" err="1"/>
              <a:t>measurement</a:t>
            </a:r>
            <a:r>
              <a:rPr lang="fi-FI" sz="1500" dirty="0"/>
              <a:t> </a:t>
            </a:r>
            <a:r>
              <a:rPr lang="fi-FI" sz="1500" dirty="0" err="1"/>
              <a:t>unit</a:t>
            </a:r>
            <a:r>
              <a:rPr lang="fi-FI" sz="1500" dirty="0"/>
              <a:t>)</a:t>
            </a:r>
          </a:p>
          <a:p>
            <a:r>
              <a:rPr lang="fi-FI" sz="1500" dirty="0" err="1"/>
              <a:t>Specific</a:t>
            </a:r>
            <a:r>
              <a:rPr lang="fi-FI" sz="1500" dirty="0"/>
              <a:t> </a:t>
            </a:r>
            <a:r>
              <a:rPr lang="fi-FI" sz="1500" dirty="0" err="1"/>
              <a:t>objective</a:t>
            </a:r>
            <a:endParaRPr lang="fi-FI" sz="1500" dirty="0"/>
          </a:p>
          <a:p>
            <a:r>
              <a:rPr lang="fi-FI" sz="1500" dirty="0" err="1"/>
              <a:t>Thematic</a:t>
            </a:r>
            <a:r>
              <a:rPr lang="fi-FI" sz="1500" dirty="0"/>
              <a:t> </a:t>
            </a:r>
            <a:r>
              <a:rPr lang="fi-FI" sz="1500" dirty="0" err="1"/>
              <a:t>objective</a:t>
            </a:r>
            <a:r>
              <a:rPr lang="fi-FI" sz="1500" dirty="0"/>
              <a:t> and </a:t>
            </a:r>
            <a:r>
              <a:rPr lang="fi-FI" sz="1500" dirty="0" err="1"/>
              <a:t>Investment</a:t>
            </a:r>
            <a:r>
              <a:rPr lang="fi-FI" sz="1500" dirty="0"/>
              <a:t> </a:t>
            </a:r>
            <a:r>
              <a:rPr lang="fi-FI" sz="1500" dirty="0" err="1"/>
              <a:t>priority</a:t>
            </a:r>
            <a:endParaRPr lang="fi-FI" sz="1500" dirty="0"/>
          </a:p>
          <a:p>
            <a:r>
              <a:rPr lang="fi-FI" sz="1500" dirty="0" err="1"/>
              <a:t>Result</a:t>
            </a:r>
            <a:r>
              <a:rPr lang="fi-FI" sz="1500" dirty="0"/>
              <a:t> </a:t>
            </a:r>
            <a:r>
              <a:rPr lang="fi-FI" sz="1500" dirty="0" err="1"/>
              <a:t>indicator</a:t>
            </a:r>
            <a:r>
              <a:rPr lang="fi-FI" sz="1500" dirty="0"/>
              <a:t> (</a:t>
            </a:r>
            <a:r>
              <a:rPr lang="fi-FI" sz="1500" dirty="0" err="1"/>
              <a:t>measurement</a:t>
            </a:r>
            <a:r>
              <a:rPr lang="fi-FI" sz="1500" dirty="0"/>
              <a:t> </a:t>
            </a:r>
            <a:r>
              <a:rPr lang="fi-FI" sz="1500" dirty="0" err="1"/>
              <a:t>unit</a:t>
            </a:r>
            <a:r>
              <a:rPr lang="fi-FI" sz="1500" dirty="0"/>
              <a:t>)</a:t>
            </a:r>
          </a:p>
          <a:p>
            <a:r>
              <a:rPr lang="fi-FI" sz="1500" dirty="0"/>
              <a:t>Output </a:t>
            </a:r>
            <a:r>
              <a:rPr lang="fi-FI" sz="1500" dirty="0" err="1"/>
              <a:t>indicator</a:t>
            </a:r>
            <a:r>
              <a:rPr lang="fi-FI" sz="1500" dirty="0"/>
              <a:t> (</a:t>
            </a:r>
            <a:r>
              <a:rPr lang="fi-FI" sz="1500" dirty="0" err="1"/>
              <a:t>measurement</a:t>
            </a:r>
            <a:r>
              <a:rPr lang="fi-FI" sz="1500" dirty="0"/>
              <a:t> </a:t>
            </a:r>
            <a:r>
              <a:rPr lang="fi-FI" sz="1500" dirty="0" err="1"/>
              <a:t>unit</a:t>
            </a:r>
            <a:r>
              <a:rPr lang="fi-FI" sz="1500" dirty="0"/>
              <a:t>)</a:t>
            </a:r>
          </a:p>
          <a:p>
            <a:r>
              <a:rPr lang="fi-FI" sz="1500" b="1" dirty="0" err="1"/>
              <a:t>Last</a:t>
            </a:r>
            <a:r>
              <a:rPr lang="fi-FI" sz="1500" b="1" dirty="0"/>
              <a:t> </a:t>
            </a:r>
            <a:r>
              <a:rPr lang="fi-FI" sz="1500" b="1" dirty="0" err="1"/>
              <a:t>month</a:t>
            </a:r>
            <a:r>
              <a:rPr lang="fi-FI" sz="1500" b="1" dirty="0"/>
              <a:t> </a:t>
            </a:r>
            <a:r>
              <a:rPr lang="fi-FI" sz="1500" b="1" dirty="0" err="1"/>
              <a:t>that</a:t>
            </a:r>
            <a:r>
              <a:rPr lang="fi-FI" sz="1500" b="1" dirty="0"/>
              <a:t> data in KEEP </a:t>
            </a:r>
            <a:r>
              <a:rPr lang="fi-FI" sz="1500" b="1" dirty="0" err="1"/>
              <a:t>was</a:t>
            </a:r>
            <a:r>
              <a:rPr lang="fi-FI" sz="1500" b="1" dirty="0"/>
              <a:t> </a:t>
            </a:r>
            <a:r>
              <a:rPr lang="fi-FI" sz="1500" b="1" dirty="0" err="1"/>
              <a:t>retrieved</a:t>
            </a:r>
            <a:r>
              <a:rPr lang="fi-FI" sz="1500" b="1" dirty="0"/>
              <a:t> </a:t>
            </a:r>
            <a:r>
              <a:rPr lang="fi-FI" sz="1500" b="1" dirty="0" err="1"/>
              <a:t>from</a:t>
            </a:r>
            <a:r>
              <a:rPr lang="fi-FI" sz="1500" b="1" dirty="0"/>
              <a:t> </a:t>
            </a:r>
            <a:r>
              <a:rPr lang="fi-FI" sz="1500" b="1" dirty="0" err="1"/>
              <a:t>the</a:t>
            </a:r>
            <a:r>
              <a:rPr lang="fi-FI" sz="1500" b="1" dirty="0"/>
              <a:t> </a:t>
            </a:r>
            <a:r>
              <a:rPr lang="fi-FI" sz="1500" b="1" dirty="0" err="1"/>
              <a:t>Programme's</a:t>
            </a:r>
            <a:r>
              <a:rPr lang="fi-FI" sz="1500" b="1" dirty="0"/>
              <a:t> </a:t>
            </a:r>
            <a:r>
              <a:rPr lang="fi-FI" sz="1500" b="1" dirty="0" err="1"/>
              <a:t>website</a:t>
            </a:r>
            <a:r>
              <a:rPr lang="fi-FI" sz="1500" b="1" dirty="0"/>
              <a:t> </a:t>
            </a:r>
            <a:r>
              <a:rPr lang="fi-FI" sz="1500" b="1" dirty="0" err="1"/>
              <a:t>or</a:t>
            </a:r>
            <a:r>
              <a:rPr lang="fi-FI" sz="1500" b="1" dirty="0"/>
              <a:t> </a:t>
            </a:r>
            <a:r>
              <a:rPr lang="fi-FI" sz="1500" b="1" dirty="0" err="1"/>
              <a:t>received</a:t>
            </a:r>
            <a:r>
              <a:rPr lang="fi-FI" sz="1500" b="1" dirty="0"/>
              <a:t> </a:t>
            </a:r>
            <a:r>
              <a:rPr lang="fi-FI" sz="1500" b="1" dirty="0" err="1"/>
              <a:t>from</a:t>
            </a:r>
            <a:r>
              <a:rPr lang="fi-FI" sz="1500" b="1" dirty="0"/>
              <a:t> </a:t>
            </a:r>
            <a:r>
              <a:rPr lang="fi-FI" sz="1500" b="1" dirty="0" err="1"/>
              <a:t>the</a:t>
            </a:r>
            <a:r>
              <a:rPr lang="fi-FI" sz="1500" b="1" dirty="0"/>
              <a:t> </a:t>
            </a:r>
            <a:r>
              <a:rPr lang="fi-FI" sz="1500" b="1" dirty="0" err="1"/>
              <a:t>Programme</a:t>
            </a:r>
            <a:endParaRPr lang="fi-FI" sz="1500" b="1" dirty="0"/>
          </a:p>
          <a:p>
            <a:r>
              <a:rPr lang="fi-FI" sz="1500" b="1" dirty="0"/>
              <a:t>Fields </a:t>
            </a:r>
            <a:r>
              <a:rPr lang="fi-FI" sz="1500" b="1" dirty="0" err="1"/>
              <a:t>missing</a:t>
            </a:r>
            <a:r>
              <a:rPr lang="fi-FI" sz="1500" b="1" dirty="0"/>
              <a:t> in data </a:t>
            </a:r>
            <a:r>
              <a:rPr lang="fi-FI" sz="1500" b="1" dirty="0" err="1"/>
              <a:t>supplied</a:t>
            </a:r>
            <a:r>
              <a:rPr lang="fi-FI" sz="1500" b="1" dirty="0"/>
              <a:t> </a:t>
            </a:r>
            <a:r>
              <a:rPr lang="fi-FI" sz="1500" b="1" dirty="0" err="1"/>
              <a:t>by</a:t>
            </a:r>
            <a:r>
              <a:rPr lang="fi-FI" sz="1500" b="1" dirty="0"/>
              <a:t> </a:t>
            </a:r>
            <a:r>
              <a:rPr lang="fi-FI" sz="1500" b="1" dirty="0" err="1"/>
              <a:t>this</a:t>
            </a:r>
            <a:r>
              <a:rPr lang="fi-FI" sz="1500" b="1" dirty="0"/>
              <a:t> </a:t>
            </a:r>
            <a:r>
              <a:rPr lang="fi-FI" sz="1500" b="1" dirty="0" err="1"/>
              <a:t>programme</a:t>
            </a:r>
            <a:endParaRPr lang="fi-FI" sz="1500" b="1" dirty="0"/>
          </a:p>
          <a:p>
            <a:r>
              <a:rPr lang="fi-FI" sz="1500" b="1" dirty="0"/>
              <a:t>Language of </a:t>
            </a:r>
            <a:r>
              <a:rPr lang="fi-FI" sz="1500" b="1" dirty="0" err="1"/>
              <a:t>the</a:t>
            </a:r>
            <a:r>
              <a:rPr lang="fi-FI" sz="1500" b="1" dirty="0"/>
              <a:t> data in KEEP</a:t>
            </a:r>
          </a:p>
          <a:p>
            <a:r>
              <a:rPr lang="fi-FI" sz="1500" b="1" dirty="0"/>
              <a:t>No. of </a:t>
            </a:r>
            <a:r>
              <a:rPr lang="fi-FI" sz="1500" b="1" dirty="0" err="1"/>
              <a:t>projects</a:t>
            </a:r>
            <a:r>
              <a:rPr lang="fi-FI" sz="1500" b="1" dirty="0"/>
              <a:t> </a:t>
            </a:r>
            <a:r>
              <a:rPr lang="fi-FI" sz="1500" b="1" dirty="0" err="1"/>
              <a:t>within</a:t>
            </a:r>
            <a:r>
              <a:rPr lang="fi-FI" sz="1500" b="1" dirty="0"/>
              <a:t> </a:t>
            </a:r>
            <a:r>
              <a:rPr lang="fi-FI" sz="1500" b="1" dirty="0" err="1"/>
              <a:t>the</a:t>
            </a:r>
            <a:r>
              <a:rPr lang="fi-FI" sz="1500" b="1" dirty="0"/>
              <a:t> </a:t>
            </a:r>
            <a:r>
              <a:rPr lang="fi-FI" sz="1500" b="1" dirty="0" err="1"/>
              <a:t>scope</a:t>
            </a:r>
            <a:r>
              <a:rPr lang="fi-FI" sz="1500" b="1" dirty="0"/>
              <a:t> of </a:t>
            </a:r>
            <a:r>
              <a:rPr lang="fi-FI" sz="1500" b="1" dirty="0" err="1"/>
              <a:t>this</a:t>
            </a:r>
            <a:r>
              <a:rPr lang="fi-FI" sz="1500" b="1" dirty="0"/>
              <a:t> </a:t>
            </a:r>
            <a:r>
              <a:rPr lang="fi-FI" sz="1500" b="1" dirty="0" err="1"/>
              <a:t>programme</a:t>
            </a:r>
            <a:r>
              <a:rPr lang="fi-FI" sz="1500" b="1" dirty="0"/>
              <a:t> (no. of </a:t>
            </a:r>
            <a:r>
              <a:rPr lang="fi-FI" sz="1500" b="1" dirty="0" err="1"/>
              <a:t>projects</a:t>
            </a:r>
            <a:r>
              <a:rPr lang="fi-FI" sz="1500" b="1" dirty="0"/>
              <a:t> of </a:t>
            </a:r>
            <a:r>
              <a:rPr lang="fi-FI" sz="1500" b="1" dirty="0" err="1"/>
              <a:t>this</a:t>
            </a:r>
            <a:r>
              <a:rPr lang="fi-FI" sz="1500" b="1" dirty="0"/>
              <a:t> </a:t>
            </a:r>
            <a:r>
              <a:rPr lang="fi-FI" sz="1500" b="1" dirty="0" err="1"/>
              <a:t>programme</a:t>
            </a:r>
            <a:r>
              <a:rPr lang="fi-FI" sz="1500" b="1" dirty="0"/>
              <a:t> in KEEP, % of </a:t>
            </a:r>
            <a:r>
              <a:rPr lang="fi-FI" sz="1500" b="1" dirty="0" err="1"/>
              <a:t>overall</a:t>
            </a:r>
            <a:r>
              <a:rPr lang="fi-FI" sz="1500" b="1" dirty="0"/>
              <a:t>)</a:t>
            </a:r>
          </a:p>
          <a:p>
            <a:r>
              <a:rPr lang="fi-FI" sz="1500" b="1" dirty="0"/>
              <a:t>No. of </a:t>
            </a:r>
            <a:r>
              <a:rPr lang="fi-FI" sz="1500" b="1" dirty="0" err="1"/>
              <a:t>project</a:t>
            </a:r>
            <a:r>
              <a:rPr lang="fi-FI" sz="1500" b="1" dirty="0"/>
              <a:t> </a:t>
            </a:r>
            <a:r>
              <a:rPr lang="fi-FI" sz="1500" b="1" dirty="0" err="1"/>
              <a:t>partners</a:t>
            </a:r>
            <a:r>
              <a:rPr lang="fi-FI" sz="1500" b="1" dirty="0"/>
              <a:t> </a:t>
            </a:r>
            <a:r>
              <a:rPr lang="fi-FI" sz="1500" b="1" dirty="0" err="1"/>
              <a:t>within</a:t>
            </a:r>
            <a:r>
              <a:rPr lang="fi-FI" sz="1500" b="1" dirty="0"/>
              <a:t> </a:t>
            </a:r>
            <a:r>
              <a:rPr lang="fi-FI" sz="1500" b="1" dirty="0" err="1"/>
              <a:t>the</a:t>
            </a:r>
            <a:r>
              <a:rPr lang="fi-FI" sz="1500" b="1" dirty="0"/>
              <a:t> </a:t>
            </a:r>
            <a:r>
              <a:rPr lang="fi-FI" sz="1500" b="1" dirty="0" err="1"/>
              <a:t>scope</a:t>
            </a:r>
            <a:r>
              <a:rPr lang="fi-FI" sz="1500" b="1" dirty="0"/>
              <a:t> of </a:t>
            </a:r>
            <a:r>
              <a:rPr lang="fi-FI" sz="1500" b="1" dirty="0" err="1"/>
              <a:t>this</a:t>
            </a:r>
            <a:r>
              <a:rPr lang="fi-FI" sz="1500" b="1" dirty="0"/>
              <a:t> </a:t>
            </a:r>
            <a:r>
              <a:rPr lang="fi-FI" sz="1500" b="1" dirty="0" err="1"/>
              <a:t>programme</a:t>
            </a:r>
            <a:r>
              <a:rPr lang="fi-FI" sz="1500" b="1" dirty="0"/>
              <a:t> (no. of </a:t>
            </a:r>
            <a:r>
              <a:rPr lang="fi-FI" sz="1500" b="1" dirty="0" err="1"/>
              <a:t>project</a:t>
            </a:r>
            <a:r>
              <a:rPr lang="fi-FI" sz="1500" b="1" dirty="0"/>
              <a:t> </a:t>
            </a:r>
            <a:r>
              <a:rPr lang="fi-FI" sz="1500" b="1" dirty="0" err="1"/>
              <a:t>partners</a:t>
            </a:r>
            <a:r>
              <a:rPr lang="fi-FI" sz="1500" b="1" dirty="0"/>
              <a:t> of </a:t>
            </a:r>
            <a:r>
              <a:rPr lang="fi-FI" sz="1500" b="1" dirty="0" err="1"/>
              <a:t>this</a:t>
            </a:r>
            <a:r>
              <a:rPr lang="fi-FI" sz="1500" b="1" dirty="0"/>
              <a:t> </a:t>
            </a:r>
            <a:r>
              <a:rPr lang="fi-FI" sz="1500" b="1" dirty="0" err="1"/>
              <a:t>programme</a:t>
            </a:r>
            <a:r>
              <a:rPr lang="fi-FI" sz="1500" b="1" dirty="0"/>
              <a:t> in KEEP, % of </a:t>
            </a:r>
            <a:r>
              <a:rPr lang="fi-FI" sz="1500" b="1" dirty="0" err="1"/>
              <a:t>overall</a:t>
            </a:r>
            <a:r>
              <a:rPr lang="fi-FI" sz="1500" b="1" dirty="0"/>
              <a:t>)</a:t>
            </a:r>
          </a:p>
          <a:p>
            <a:r>
              <a:rPr lang="fi-FI" sz="1500" b="1" dirty="0"/>
              <a:t>No. of </a:t>
            </a:r>
            <a:r>
              <a:rPr lang="fi-FI" sz="1500" b="1" dirty="0" err="1"/>
              <a:t>calls</a:t>
            </a:r>
            <a:r>
              <a:rPr lang="fi-FI" sz="1500" b="1" dirty="0"/>
              <a:t> </a:t>
            </a:r>
            <a:r>
              <a:rPr lang="fi-FI" sz="1500" b="1" dirty="0" err="1"/>
              <a:t>launched</a:t>
            </a:r>
            <a:r>
              <a:rPr lang="fi-FI" sz="1500" b="1" dirty="0"/>
              <a:t> </a:t>
            </a:r>
            <a:r>
              <a:rPr lang="fi-FI" sz="1500" b="1" dirty="0" err="1"/>
              <a:t>by</a:t>
            </a:r>
            <a:r>
              <a:rPr lang="fi-FI" sz="1500" b="1" dirty="0"/>
              <a:t> </a:t>
            </a:r>
            <a:r>
              <a:rPr lang="fi-FI" sz="1500" b="1" dirty="0" err="1"/>
              <a:t>this</a:t>
            </a:r>
            <a:r>
              <a:rPr lang="fi-FI" sz="1500" b="1" dirty="0"/>
              <a:t> </a:t>
            </a:r>
            <a:r>
              <a:rPr lang="fi-FI" sz="1500" b="1" dirty="0" err="1"/>
              <a:t>programme</a:t>
            </a:r>
            <a:r>
              <a:rPr lang="fi-FI" sz="1500" b="1" dirty="0"/>
              <a:t> (no. of </a:t>
            </a:r>
            <a:r>
              <a:rPr lang="fi-FI" sz="1500" b="1" dirty="0" err="1"/>
              <a:t>calls</a:t>
            </a:r>
            <a:r>
              <a:rPr lang="fi-FI" sz="1500" b="1" dirty="0"/>
              <a:t> </a:t>
            </a:r>
            <a:r>
              <a:rPr lang="fi-FI" sz="1500" b="1" dirty="0" err="1"/>
              <a:t>covered</a:t>
            </a:r>
            <a:r>
              <a:rPr lang="fi-FI" sz="1500" b="1" dirty="0"/>
              <a:t> in KEEP)</a:t>
            </a:r>
          </a:p>
          <a:p>
            <a:r>
              <a:rPr lang="fi-FI" sz="1500" b="1" dirty="0"/>
              <a:t>Notes on </a:t>
            </a:r>
            <a:r>
              <a:rPr lang="fi-FI" sz="1500" b="1" dirty="0" err="1"/>
              <a:t>the</a:t>
            </a:r>
            <a:r>
              <a:rPr lang="fi-FI" sz="1500" b="1" dirty="0"/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197611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1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-660976" y="-459432"/>
            <a:ext cx="5843837" cy="6364624"/>
            <a:chOff x="1475656" y="-353726"/>
            <a:chExt cx="5843837" cy="6364624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656" y="1360269"/>
              <a:ext cx="3944190" cy="3184458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3590" y="2826440"/>
              <a:ext cx="3944190" cy="3184458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0517" y="1407063"/>
              <a:ext cx="2218269" cy="179098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7628" y="1395652"/>
              <a:ext cx="3159969" cy="2551294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1754" y="2311521"/>
              <a:ext cx="2525028" cy="2038656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9866" y="2599553"/>
              <a:ext cx="2525028" cy="2038656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484" y="-353726"/>
              <a:ext cx="4195009" cy="3386965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1524" y="2610152"/>
              <a:ext cx="848042" cy="684692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3924" y="3089421"/>
              <a:ext cx="848042" cy="684692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529" y="1545511"/>
              <a:ext cx="848042" cy="684692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8580" y="1697911"/>
              <a:ext cx="848042" cy="684692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4925" y="1545510"/>
              <a:ext cx="568761" cy="459206"/>
            </a:xfrm>
            <a:prstGeom prst="rect">
              <a:avLst/>
            </a:prstGeom>
          </p:spPr>
        </p:pic>
      </p:grpSp>
      <p:sp>
        <p:nvSpPr>
          <p:cNvPr id="26" name="Textfeld 14"/>
          <p:cNvSpPr txBox="1"/>
          <p:nvPr/>
        </p:nvSpPr>
        <p:spPr>
          <a:xfrm>
            <a:off x="453943" y="5137008"/>
            <a:ext cx="3614001" cy="1387176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2800" b="1" kern="0" dirty="0" smtClean="0">
                <a:latin typeface="Franklin Gothic Book" panose="020B0503020102020204" pitchFamily="34" charset="0"/>
              </a:rPr>
              <a:t>Cluster </a:t>
            </a:r>
            <a:r>
              <a:rPr lang="fi-FI" sz="2800" b="1" kern="0" dirty="0" err="1" smtClean="0">
                <a:latin typeface="Franklin Gothic Book" panose="020B0503020102020204" pitchFamily="34" charset="0"/>
              </a:rPr>
              <a:t>projects</a:t>
            </a:r>
            <a:r>
              <a:rPr lang="fi-FI" sz="2800" b="1" kern="0" dirty="0" smtClean="0">
                <a:latin typeface="Franklin Gothic Book" panose="020B0503020102020204" pitchFamily="34" charset="0"/>
              </a:rPr>
              <a:t> into an INFINITE </a:t>
            </a:r>
            <a:r>
              <a:rPr lang="fi-FI" sz="2800" b="1" kern="0" dirty="0" err="1" smtClean="0">
                <a:latin typeface="Franklin Gothic Book" panose="020B0503020102020204" pitchFamily="34" charset="0"/>
              </a:rPr>
              <a:t>number</a:t>
            </a:r>
            <a:r>
              <a:rPr lang="fi-FI" sz="2800" b="1" kern="0" dirty="0" smtClean="0">
                <a:latin typeface="Franklin Gothic Book" panose="020B0503020102020204" pitchFamily="34" charset="0"/>
              </a:rPr>
              <a:t> of </a:t>
            </a:r>
            <a:r>
              <a:rPr lang="fi-FI" sz="2800" b="1" kern="0" dirty="0" err="1" smtClean="0">
                <a:latin typeface="Franklin Gothic Book" panose="020B0503020102020204" pitchFamily="34" charset="0"/>
              </a:rPr>
              <a:t>high-level</a:t>
            </a:r>
            <a:r>
              <a:rPr lang="fi-FI" sz="2800" b="1" kern="0" dirty="0" smtClean="0">
                <a:latin typeface="Franklin Gothic Book" panose="020B0503020102020204" pitchFamily="34" charset="0"/>
              </a:rPr>
              <a:t> </a:t>
            </a:r>
            <a:r>
              <a:rPr lang="fi-FI" sz="2800" b="1" kern="0" dirty="0" err="1" smtClean="0">
                <a:latin typeface="Franklin Gothic Book" panose="020B0503020102020204" pitchFamily="34" charset="0"/>
              </a:rPr>
              <a:t>views</a:t>
            </a:r>
            <a:endParaRPr lang="fi-FI" sz="2800" b="1" kern="0" dirty="0" smtClean="0">
              <a:latin typeface="Franklin Gothic Book" panose="020B0503020102020204" pitchFamily="34" charset="0"/>
            </a:endParaRPr>
          </a:p>
        </p:txBody>
      </p:sp>
      <p:sp>
        <p:nvSpPr>
          <p:cNvPr id="27" name="Titel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64000" cy="986400"/>
          </a:xfrm>
        </p:spPr>
        <p:txBody>
          <a:bodyPr>
            <a:normAutofit/>
          </a:bodyPr>
          <a:lstStyle/>
          <a:p>
            <a:r>
              <a:rPr lang="de-DE" kern="900" spc="-70" dirty="0" smtClean="0"/>
              <a:t>KEEP</a:t>
            </a:r>
            <a:endParaRPr lang="de-DE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374" y="2375633"/>
            <a:ext cx="1846628" cy="14909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751" y="2411764"/>
            <a:ext cx="962836" cy="77737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913" y="1011994"/>
            <a:ext cx="1738490" cy="140362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490" y="1090937"/>
            <a:ext cx="1846628" cy="149092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774" y="451887"/>
            <a:ext cx="1738490" cy="140362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438" y="2290161"/>
            <a:ext cx="962836" cy="77737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151" y="2564164"/>
            <a:ext cx="962836" cy="77737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433" y="1459122"/>
            <a:ext cx="1738490" cy="140362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016" y="2345093"/>
            <a:ext cx="2180015" cy="176009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668" y="1356262"/>
            <a:ext cx="962836" cy="777374"/>
          </a:xfrm>
          <a:prstGeom prst="rect">
            <a:avLst/>
          </a:prstGeom>
        </p:spPr>
      </p:pic>
      <p:sp>
        <p:nvSpPr>
          <p:cNvPr id="38" name="Textfeld 14"/>
          <p:cNvSpPr txBox="1"/>
          <p:nvPr/>
        </p:nvSpPr>
        <p:spPr>
          <a:xfrm>
            <a:off x="5169260" y="3967785"/>
            <a:ext cx="3614001" cy="956288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2800" b="1" kern="0" dirty="0" err="1" smtClean="0">
                <a:latin typeface="Franklin Gothic Book" panose="020B0503020102020204" pitchFamily="34" charset="0"/>
              </a:rPr>
              <a:t>Get</a:t>
            </a:r>
            <a:r>
              <a:rPr lang="fi-FI" sz="2800" b="1" kern="0" dirty="0" smtClean="0">
                <a:latin typeface="Franklin Gothic Book" panose="020B0503020102020204" pitchFamily="34" charset="0"/>
              </a:rPr>
              <a:t> as </a:t>
            </a:r>
            <a:r>
              <a:rPr lang="fi-FI" sz="2800" b="1" kern="0" dirty="0" err="1" smtClean="0">
                <a:latin typeface="Franklin Gothic Book" panose="020B0503020102020204" pitchFamily="34" charset="0"/>
              </a:rPr>
              <a:t>many</a:t>
            </a:r>
            <a:r>
              <a:rPr lang="fi-FI" sz="2800" b="1" kern="0" dirty="0" smtClean="0">
                <a:latin typeface="Franklin Gothic Book" panose="020B0503020102020204" pitchFamily="34" charset="0"/>
              </a:rPr>
              <a:t> </a:t>
            </a:r>
            <a:r>
              <a:rPr lang="fi-FI" sz="2800" b="1" kern="0" dirty="0" err="1" smtClean="0">
                <a:latin typeface="Franklin Gothic Book" panose="020B0503020102020204" pitchFamily="34" charset="0"/>
              </a:rPr>
              <a:t>detailed</a:t>
            </a:r>
            <a:r>
              <a:rPr lang="fi-FI" sz="2800" b="1" kern="0" dirty="0" smtClean="0">
                <a:latin typeface="Franklin Gothic Book" panose="020B0503020102020204" pitchFamily="34" charset="0"/>
              </a:rPr>
              <a:t> </a:t>
            </a:r>
            <a:r>
              <a:rPr lang="fi-FI" sz="2800" b="1" kern="0" dirty="0" err="1" smtClean="0">
                <a:latin typeface="Franklin Gothic Book" panose="020B0503020102020204" pitchFamily="34" charset="0"/>
              </a:rPr>
              <a:t>views</a:t>
            </a:r>
            <a:r>
              <a:rPr lang="fi-FI" sz="2800" b="1" kern="0" dirty="0" smtClean="0">
                <a:latin typeface="Franklin Gothic Book" panose="020B0503020102020204" pitchFamily="34" charset="0"/>
              </a:rPr>
              <a:t> as </a:t>
            </a:r>
            <a:r>
              <a:rPr lang="fi-FI" sz="2800" b="1" kern="0" dirty="0" err="1" smtClean="0">
                <a:latin typeface="Franklin Gothic Book" panose="020B0503020102020204" pitchFamily="34" charset="0"/>
              </a:rPr>
              <a:t>needed</a:t>
            </a:r>
            <a:endParaRPr lang="fi-FI" sz="2800" b="1" kern="0" dirty="0" smtClean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38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50"/>
                            </p:stCondLst>
                            <p:childTnLst>
                              <p:par>
                                <p:cTn id="5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4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26" name="Textfeld 14"/>
          <p:cNvSpPr txBox="1"/>
          <p:nvPr/>
        </p:nvSpPr>
        <p:spPr>
          <a:xfrm>
            <a:off x="454670" y="1196752"/>
            <a:ext cx="8686800" cy="5403660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600"/>
              </a:spcAft>
            </a:pPr>
            <a:r>
              <a:rPr lang="fi-FI" sz="2000" b="1" kern="0" dirty="0" err="1" smtClean="0">
                <a:latin typeface="Franklin Gothic Book" panose="020B0503020102020204" pitchFamily="34" charset="0"/>
              </a:rPr>
              <a:t>Uses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:</a:t>
            </a:r>
          </a:p>
          <a:p>
            <a:r>
              <a:rPr lang="en-US" sz="2000" dirty="0" smtClean="0"/>
              <a:t>o Thematic search for projects.</a:t>
            </a:r>
          </a:p>
          <a:p>
            <a:r>
              <a:rPr lang="en-US" sz="2000" dirty="0" smtClean="0"/>
              <a:t>o </a:t>
            </a:r>
            <a:r>
              <a:rPr lang="en-US" sz="2000" dirty="0"/>
              <a:t>Clustering by </a:t>
            </a:r>
            <a:r>
              <a:rPr lang="en-US" sz="2000" dirty="0" smtClean="0"/>
              <a:t>thematic for </a:t>
            </a:r>
            <a:r>
              <a:rPr lang="en-US" sz="2000" dirty="0" err="1"/>
              <a:t>capitalisation</a:t>
            </a:r>
            <a:r>
              <a:rPr lang="en-US" sz="2000" dirty="0"/>
              <a:t> studies.</a:t>
            </a:r>
          </a:p>
          <a:p>
            <a:r>
              <a:rPr lang="en-US" sz="2000" dirty="0"/>
              <a:t>o Collect </a:t>
            </a:r>
            <a:r>
              <a:rPr lang="en-US" sz="2000" dirty="0" smtClean="0"/>
              <a:t>project </a:t>
            </a:r>
            <a:r>
              <a:rPr lang="en-US" sz="2000" dirty="0"/>
              <a:t>partners (companies) for tendering processes.</a:t>
            </a:r>
          </a:p>
          <a:p>
            <a:r>
              <a:rPr lang="en-US" sz="2000" dirty="0"/>
              <a:t>o Search for projects </a:t>
            </a:r>
            <a:r>
              <a:rPr lang="en-US" sz="2000" dirty="0" smtClean="0"/>
              <a:t>from other </a:t>
            </a:r>
            <a:r>
              <a:rPr lang="en-US" sz="2000" dirty="0" err="1"/>
              <a:t>programmes</a:t>
            </a:r>
            <a:r>
              <a:rPr lang="en-US" sz="2000" dirty="0"/>
              <a:t>.</a:t>
            </a:r>
          </a:p>
          <a:p>
            <a:r>
              <a:rPr lang="en-US" sz="2000" dirty="0"/>
              <a:t>o Check for </a:t>
            </a:r>
            <a:r>
              <a:rPr lang="en-US" sz="2000" dirty="0" err="1"/>
              <a:t>programme</a:t>
            </a:r>
            <a:r>
              <a:rPr lang="en-US" sz="2000" dirty="0"/>
              <a:t> data.</a:t>
            </a:r>
          </a:p>
          <a:p>
            <a:r>
              <a:rPr lang="en-US" sz="2000" dirty="0"/>
              <a:t>o </a:t>
            </a:r>
            <a:r>
              <a:rPr lang="en-US" sz="2000" dirty="0" smtClean="0"/>
              <a:t>Search </a:t>
            </a:r>
            <a:r>
              <a:rPr lang="en-US" sz="2000" dirty="0"/>
              <a:t>for data from other </a:t>
            </a:r>
            <a:r>
              <a:rPr lang="en-US" sz="2000" dirty="0" err="1"/>
              <a:t>programmes</a:t>
            </a:r>
            <a:r>
              <a:rPr lang="en-US" sz="2000" dirty="0"/>
              <a:t> or from specific </a:t>
            </a:r>
            <a:r>
              <a:rPr lang="en-US" sz="2000" dirty="0" smtClean="0"/>
              <a:t>regions.</a:t>
            </a:r>
            <a:endParaRPr lang="en-US" sz="2000" dirty="0"/>
          </a:p>
          <a:p>
            <a:r>
              <a:rPr lang="en-US" sz="2000" dirty="0"/>
              <a:t>o Double-funding checks (reassure MAs and JTSs).</a:t>
            </a:r>
          </a:p>
          <a:p>
            <a:r>
              <a:rPr lang="en-US" sz="2000" dirty="0"/>
              <a:t>o </a:t>
            </a:r>
            <a:r>
              <a:rPr lang="en-US" sz="2000" dirty="0" smtClean="0"/>
              <a:t>Show (heat map) areas </a:t>
            </a:r>
            <a:r>
              <a:rPr lang="en-US" sz="2000" dirty="0"/>
              <a:t>where investment in certain fields is lagging behind.</a:t>
            </a:r>
          </a:p>
          <a:p>
            <a:r>
              <a:rPr lang="en-US" sz="2000" dirty="0" smtClean="0"/>
              <a:t>o </a:t>
            </a:r>
            <a:r>
              <a:rPr lang="en-US" sz="2000" dirty="0" err="1" smtClean="0"/>
              <a:t>Programmes</a:t>
            </a:r>
            <a:r>
              <a:rPr lang="en-US" sz="2000" dirty="0" smtClean="0"/>
              <a:t> </a:t>
            </a:r>
            <a:r>
              <a:rPr lang="en-US" sz="2000" dirty="0"/>
              <a:t>make it mandatory to refer to KEEP before applying for funding.</a:t>
            </a:r>
          </a:p>
          <a:p>
            <a:r>
              <a:rPr lang="en-US" sz="2000" dirty="0"/>
              <a:t>o Search for results of Interreg.</a:t>
            </a:r>
          </a:p>
          <a:p>
            <a:r>
              <a:rPr lang="en-US" sz="2000" dirty="0"/>
              <a:t>o Promote projects.</a:t>
            </a:r>
          </a:p>
          <a:p>
            <a:r>
              <a:rPr lang="en-US" sz="2000" dirty="0"/>
              <a:t>o Collect ideas.</a:t>
            </a:r>
          </a:p>
          <a:p>
            <a:r>
              <a:rPr lang="en-US" sz="2000" dirty="0"/>
              <a:t>o Look for partners per geographical area / fields of activity.</a:t>
            </a:r>
          </a:p>
          <a:p>
            <a:r>
              <a:rPr lang="en-US" sz="2000" dirty="0"/>
              <a:t>o Reporting.</a:t>
            </a:r>
          </a:p>
          <a:p>
            <a:r>
              <a:rPr lang="en-US" sz="2000" dirty="0"/>
              <a:t>o Statistical purposes.</a:t>
            </a:r>
          </a:p>
          <a:p>
            <a:pPr>
              <a:spcAft>
                <a:spcPts val="3000"/>
              </a:spcAft>
            </a:pPr>
            <a:endParaRPr lang="fi-FI" sz="2000" b="1" kern="0" dirty="0" smtClean="0">
              <a:latin typeface="Franklin Gothic Book" panose="020B0503020102020204" pitchFamily="34" charset="0"/>
            </a:endParaRPr>
          </a:p>
        </p:txBody>
      </p:sp>
      <p:sp>
        <p:nvSpPr>
          <p:cNvPr id="27" name="Titel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64000" cy="986400"/>
          </a:xfrm>
        </p:spPr>
        <p:txBody>
          <a:bodyPr>
            <a:normAutofit/>
          </a:bodyPr>
          <a:lstStyle/>
          <a:p>
            <a:r>
              <a:rPr lang="de-DE" kern="900" spc="-70" dirty="0" smtClean="0"/>
              <a:t>KEEP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797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4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683569" y="2881240"/>
            <a:ext cx="3528391" cy="1771896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2800" kern="0" dirty="0" smtClean="0">
                <a:latin typeface="Franklin Gothic Book" panose="020B0503020102020204" pitchFamily="34" charset="0"/>
              </a:rPr>
              <a:t>2009: Project </a:t>
            </a:r>
            <a:r>
              <a:rPr lang="fi-FI" sz="2800" kern="0" dirty="0" err="1" smtClean="0">
                <a:latin typeface="Franklin Gothic Book" panose="020B0503020102020204" pitchFamily="34" charset="0"/>
              </a:rPr>
              <a:t>started</a:t>
            </a:r>
            <a:r>
              <a:rPr lang="fi-FI" sz="2800" kern="0" dirty="0" smtClean="0">
                <a:latin typeface="Franklin Gothic Book" panose="020B0503020102020204" pitchFamily="34" charset="0"/>
              </a:rPr>
              <a:t>, DB </a:t>
            </a:r>
            <a:r>
              <a:rPr lang="fi-FI" sz="2800" kern="0" dirty="0" err="1" smtClean="0">
                <a:latin typeface="Franklin Gothic Book" panose="020B0503020102020204" pitchFamily="34" charset="0"/>
              </a:rPr>
              <a:t>created</a:t>
            </a:r>
            <a:endParaRPr lang="fi-FI" sz="2800" kern="0" dirty="0" smtClean="0">
              <a:latin typeface="Franklin Gothic Book" panose="020B0503020102020204" pitchFamily="34" charset="0"/>
            </a:endParaRPr>
          </a:p>
          <a:p>
            <a:pPr>
              <a:spcAft>
                <a:spcPts val="3000"/>
              </a:spcAft>
            </a:pPr>
            <a:r>
              <a:rPr lang="fi-FI" sz="2800" kern="0" dirty="0" smtClean="0">
                <a:latin typeface="Franklin Gothic Book" panose="020B0503020102020204" pitchFamily="34" charset="0"/>
              </a:rPr>
              <a:t>2011: 1st </a:t>
            </a:r>
            <a:r>
              <a:rPr lang="fi-FI" sz="2800" kern="0" dirty="0" err="1" smtClean="0">
                <a:latin typeface="Franklin Gothic Book" panose="020B0503020102020204" pitchFamily="34" charset="0"/>
              </a:rPr>
              <a:t>website</a:t>
            </a:r>
            <a:endParaRPr lang="fi-FI" sz="2800" kern="0" dirty="0" smtClean="0">
              <a:latin typeface="Franklin Gothic Book" panose="020B0503020102020204" pitchFamily="34" charset="0"/>
            </a:endParaRP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kern="900" spc="-70" dirty="0" smtClean="0"/>
              <a:t>Evolution </a:t>
            </a:r>
            <a:r>
              <a:rPr lang="de-DE" kern="900" spc="-70" dirty="0" err="1" smtClean="0"/>
              <a:t>of</a:t>
            </a:r>
            <a:r>
              <a:rPr lang="de-DE" kern="900" spc="-70" dirty="0" smtClean="0"/>
              <a:t> KEEP </a:t>
            </a:r>
            <a:endParaRPr lang="de-DE" dirty="0"/>
          </a:p>
        </p:txBody>
      </p:sp>
      <p:sp>
        <p:nvSpPr>
          <p:cNvPr id="10" name="Titel 6"/>
          <p:cNvSpPr txBox="1">
            <a:spLocks/>
          </p:cNvSpPr>
          <p:nvPr/>
        </p:nvSpPr>
        <p:spPr>
          <a:xfrm>
            <a:off x="462336" y="3011865"/>
            <a:ext cx="8064000" cy="98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tx1"/>
                </a:solidFill>
                <a:latin typeface="Franklin Gothic Demi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566" y="764704"/>
            <a:ext cx="4219922" cy="526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69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4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683569" y="3192792"/>
            <a:ext cx="1800199" cy="956288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2800" kern="0" dirty="0" smtClean="0">
                <a:latin typeface="Franklin Gothic Book" panose="020B0503020102020204" pitchFamily="34" charset="0"/>
              </a:rPr>
              <a:t>2013: 2nd </a:t>
            </a:r>
            <a:r>
              <a:rPr lang="fi-FI" sz="2800" kern="0" dirty="0" err="1" smtClean="0">
                <a:latin typeface="Franklin Gothic Book" panose="020B0503020102020204" pitchFamily="34" charset="0"/>
              </a:rPr>
              <a:t>website</a:t>
            </a:r>
            <a:endParaRPr lang="fi-FI" sz="2800" kern="0" dirty="0" smtClean="0">
              <a:latin typeface="Franklin Gothic Book" panose="020B0503020102020204" pitchFamily="34" charset="0"/>
            </a:endParaRP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kern="900" spc="-70" dirty="0" smtClean="0"/>
              <a:t>Evolution </a:t>
            </a:r>
            <a:r>
              <a:rPr lang="de-DE" kern="900" spc="-70" dirty="0" err="1" smtClean="0"/>
              <a:t>of</a:t>
            </a:r>
            <a:r>
              <a:rPr lang="de-DE" kern="900" spc="-70" dirty="0" smtClean="0"/>
              <a:t> KEEP </a:t>
            </a:r>
            <a:endParaRPr lang="de-D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052736"/>
            <a:ext cx="6840760" cy="492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7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9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683569" y="2308658"/>
            <a:ext cx="2304255" cy="956288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>
              <a:spcAft>
                <a:spcPts val="3000"/>
              </a:spcAft>
            </a:pPr>
            <a:r>
              <a:rPr lang="fi-FI" sz="2800" kern="0" dirty="0" smtClean="0">
                <a:latin typeface="Franklin Gothic Book" panose="020B0503020102020204" pitchFamily="34" charset="0"/>
              </a:rPr>
              <a:t>2015: 3rd </a:t>
            </a:r>
            <a:r>
              <a:rPr lang="fi-FI" sz="2800" kern="0" dirty="0" err="1" smtClean="0">
                <a:latin typeface="Franklin Gothic Book" panose="020B0503020102020204" pitchFamily="34" charset="0"/>
              </a:rPr>
              <a:t>website</a:t>
            </a:r>
            <a:endParaRPr lang="fi-FI" sz="2800" kern="0" dirty="0" smtClean="0">
              <a:latin typeface="Franklin Gothic Book" panose="020B05030201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4311" y="476672"/>
            <a:ext cx="6372225" cy="5524500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kern="900" spc="-70" dirty="0" smtClean="0"/>
              <a:t>Evolution </a:t>
            </a:r>
            <a:r>
              <a:rPr lang="de-DE" kern="900" spc="-70" dirty="0" err="1" smtClean="0"/>
              <a:t>of</a:t>
            </a:r>
            <a:r>
              <a:rPr lang="de-DE" kern="900" spc="-70" dirty="0" smtClean="0"/>
              <a:t> KEEP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562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3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539552" y="1844824"/>
            <a:ext cx="7826330" cy="5018939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kern="0" dirty="0">
                <a:latin typeface="Franklin Gothic Book" panose="020B0503020102020204" pitchFamily="34" charset="0"/>
              </a:rPr>
              <a:t>Responsive website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kern="0" dirty="0">
                <a:latin typeface="Franklin Gothic Book" panose="020B0503020102020204" pitchFamily="34" charset="0"/>
              </a:rPr>
              <a:t>New project-partner-call data fields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kern="0" dirty="0">
                <a:latin typeface="Franklin Gothic Book" panose="020B0503020102020204" pitchFamily="34" charset="0"/>
              </a:rPr>
              <a:t>New project search criteria, including regions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kern="0" dirty="0">
                <a:latin typeface="Franklin Gothic Book" panose="020B0503020102020204" pitchFamily="34" charset="0"/>
              </a:rPr>
              <a:t>Statistics including regions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kern="0" dirty="0">
                <a:latin typeface="Franklin Gothic Book" panose="020B0503020102020204" pitchFamily="34" charset="0"/>
              </a:rPr>
              <a:t>New </a:t>
            </a:r>
            <a:r>
              <a:rPr lang="en-US" sz="2400" kern="0" dirty="0" err="1">
                <a:latin typeface="Franklin Gothic Book" panose="020B0503020102020204" pitchFamily="34" charset="0"/>
              </a:rPr>
              <a:t>programme</a:t>
            </a:r>
            <a:r>
              <a:rPr lang="en-US" sz="2400" kern="0" dirty="0">
                <a:latin typeface="Franklin Gothic Book" panose="020B0503020102020204" pitchFamily="34" charset="0"/>
              </a:rPr>
              <a:t> data fields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kern="0" dirty="0">
                <a:latin typeface="Franklin Gothic Book" panose="020B0503020102020204" pitchFamily="34" charset="0"/>
              </a:rPr>
              <a:t>New section facilitating networking and finding </a:t>
            </a:r>
            <a:r>
              <a:rPr lang="en-US" sz="2400" kern="0" dirty="0" smtClean="0">
                <a:latin typeface="Franklin Gothic Book" panose="020B0503020102020204" pitchFamily="34" charset="0"/>
              </a:rPr>
              <a:t>partners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kern="0" dirty="0">
                <a:latin typeface="Franklin Gothic Book" panose="020B0503020102020204" pitchFamily="34" charset="0"/>
              </a:rPr>
              <a:t>Self updating reporting tool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kern="0" dirty="0">
                <a:latin typeface="Franklin Gothic Book" panose="020B0503020102020204" pitchFamily="34" charset="0"/>
              </a:rPr>
              <a:t>Tool ready for manual &amp; automatic updating of project-partner-call data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kern="0" dirty="0">
              <a:latin typeface="Franklin Gothic Book" panose="020B0503020102020204" pitchFamily="34" charset="0"/>
            </a:endParaRP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kern="900" spc="-70" dirty="0" smtClean="0"/>
              <a:t>Evolution </a:t>
            </a:r>
            <a:r>
              <a:rPr lang="de-DE" kern="900" spc="-70" dirty="0" err="1" smtClean="0"/>
              <a:t>of</a:t>
            </a:r>
            <a:r>
              <a:rPr lang="de-DE" kern="900" spc="-70" dirty="0" smtClean="0"/>
              <a:t> KEEP: 2015/16 </a:t>
            </a:r>
            <a:endParaRPr lang="de-DE" dirty="0"/>
          </a:p>
        </p:txBody>
      </p:sp>
      <p:sp>
        <p:nvSpPr>
          <p:cNvPr id="8" name="Rectangle 7"/>
          <p:cNvSpPr/>
          <p:nvPr/>
        </p:nvSpPr>
        <p:spPr>
          <a:xfrm>
            <a:off x="539552" y="1177588"/>
            <a:ext cx="69846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3000"/>
              </a:spcAft>
            </a:pPr>
            <a:r>
              <a:rPr lang="en-US" sz="2800" b="1" kern="0" dirty="0">
                <a:latin typeface="Franklin Gothic Book" panose="020B0503020102020204" pitchFamily="34" charset="0"/>
              </a:rPr>
              <a:t>Work </a:t>
            </a:r>
            <a:r>
              <a:rPr lang="en-US" sz="2800" b="1" kern="0" dirty="0" smtClean="0">
                <a:latin typeface="Franklin Gothic Book" panose="020B0503020102020204" pitchFamily="34" charset="0"/>
              </a:rPr>
              <a:t>on new content / functions for website:</a:t>
            </a:r>
            <a:endParaRPr lang="en-US" sz="2800" b="1" kern="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98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7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539552" y="2018592"/>
            <a:ext cx="7826330" cy="3818610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kern="0" dirty="0" smtClean="0">
                <a:latin typeface="Franklin Gothic Book" panose="020B0503020102020204" pitchFamily="34" charset="0"/>
              </a:rPr>
              <a:t>Easier </a:t>
            </a:r>
            <a:r>
              <a:rPr lang="en-US" sz="2400" kern="0" dirty="0">
                <a:latin typeface="Franklin Gothic Book" panose="020B0503020102020204" pitchFamily="34" charset="0"/>
              </a:rPr>
              <a:t>links between the results of the searches and their representativeness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kern="0" dirty="0">
                <a:latin typeface="Franklin Gothic Book" panose="020B0503020102020204" pitchFamily="34" charset="0"/>
              </a:rPr>
              <a:t>Links between </a:t>
            </a:r>
            <a:r>
              <a:rPr lang="en-US" sz="2400" kern="0" dirty="0" smtClean="0">
                <a:latin typeface="Franklin Gothic Book" panose="020B0503020102020204" pitchFamily="34" charset="0"/>
              </a:rPr>
              <a:t>Project </a:t>
            </a:r>
            <a:r>
              <a:rPr lang="en-US" sz="2400" kern="0" dirty="0">
                <a:latin typeface="Franklin Gothic Book" panose="020B0503020102020204" pitchFamily="34" charset="0"/>
              </a:rPr>
              <a:t>search and Statistics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kern="0" dirty="0">
                <a:latin typeface="Franklin Gothic Book" panose="020B0503020102020204" pitchFamily="34" charset="0"/>
              </a:rPr>
              <a:t>New output </a:t>
            </a:r>
            <a:r>
              <a:rPr lang="en-US" sz="2400" kern="0" dirty="0" smtClean="0">
                <a:latin typeface="Franklin Gothic Book" panose="020B0503020102020204" pitchFamily="34" charset="0"/>
              </a:rPr>
              <a:t>library</a:t>
            </a:r>
            <a:endParaRPr lang="en-US" sz="2400" kern="0" dirty="0">
              <a:latin typeface="Franklin Gothic Book" panose="020B0503020102020204" pitchFamily="34" charset="0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kern="0" dirty="0">
                <a:latin typeface="Franklin Gothic Book" panose="020B0503020102020204" pitchFamily="34" charset="0"/>
              </a:rPr>
              <a:t>Automatic keyword </a:t>
            </a:r>
            <a:r>
              <a:rPr lang="en-US" sz="2400" kern="0" dirty="0" smtClean="0">
                <a:latin typeface="Franklin Gothic Book" panose="020B0503020102020204" pitchFamily="34" charset="0"/>
              </a:rPr>
              <a:t>assignment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kern="0" dirty="0" smtClean="0">
                <a:latin typeface="Franklin Gothic Book" panose="020B0503020102020204" pitchFamily="34" charset="0"/>
              </a:rPr>
              <a:t>Pre-formatted links</a:t>
            </a:r>
            <a:endParaRPr lang="en-US" sz="2400" kern="0" dirty="0">
              <a:latin typeface="Franklin Gothic Book" panose="020B0503020102020204" pitchFamily="34" charset="0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kern="0" dirty="0">
                <a:latin typeface="Franklin Gothic Book" panose="020B0503020102020204" pitchFamily="34" charset="0"/>
              </a:rPr>
              <a:t>Automatic language </a:t>
            </a:r>
            <a:r>
              <a:rPr lang="en-US" sz="2400" kern="0" dirty="0" smtClean="0">
                <a:latin typeface="Franklin Gothic Book" panose="020B0503020102020204" pitchFamily="34" charset="0"/>
              </a:rPr>
              <a:t>assignment and one landing page per EU language + Norwegian</a:t>
            </a:r>
            <a:endParaRPr lang="en-US" sz="2400" kern="0" dirty="0">
              <a:latin typeface="Franklin Gothic Book" panose="020B0503020102020204" pitchFamily="34" charset="0"/>
            </a:endParaRP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kern="900" spc="-70" dirty="0" smtClean="0"/>
              <a:t>Evolution </a:t>
            </a:r>
            <a:r>
              <a:rPr lang="de-DE" kern="900" spc="-70" dirty="0" err="1" smtClean="0"/>
              <a:t>of</a:t>
            </a:r>
            <a:r>
              <a:rPr lang="de-DE" kern="900" spc="-70" dirty="0" smtClean="0"/>
              <a:t> KEEP: 2015/16 </a:t>
            </a:r>
            <a:endParaRPr lang="de-DE" dirty="0"/>
          </a:p>
        </p:txBody>
      </p:sp>
      <p:sp>
        <p:nvSpPr>
          <p:cNvPr id="8" name="Rectangle 7"/>
          <p:cNvSpPr/>
          <p:nvPr/>
        </p:nvSpPr>
        <p:spPr>
          <a:xfrm>
            <a:off x="539552" y="1177588"/>
            <a:ext cx="69846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3000"/>
              </a:spcAft>
            </a:pPr>
            <a:r>
              <a:rPr lang="en-US" sz="2800" b="1" kern="0" dirty="0">
                <a:latin typeface="Franklin Gothic Book" panose="020B0503020102020204" pitchFamily="34" charset="0"/>
              </a:rPr>
              <a:t>Work </a:t>
            </a:r>
            <a:r>
              <a:rPr lang="en-US" sz="2800" b="1" kern="0" dirty="0" smtClean="0">
                <a:latin typeface="Franklin Gothic Book" panose="020B0503020102020204" pitchFamily="34" charset="0"/>
              </a:rPr>
              <a:t>on new content / functions for website:</a:t>
            </a:r>
            <a:endParaRPr lang="en-US" sz="2800" b="1" kern="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72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0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kern="900" spc="-70" dirty="0" smtClean="0"/>
              <a:t>Evolution </a:t>
            </a:r>
            <a:r>
              <a:rPr lang="de-DE" kern="900" spc="-70" dirty="0" err="1" smtClean="0"/>
              <a:t>of</a:t>
            </a:r>
            <a:r>
              <a:rPr lang="de-DE" kern="900" spc="-70" dirty="0" smtClean="0"/>
              <a:t> KEEP: 2016/17 </a:t>
            </a:r>
            <a:endParaRPr lang="de-D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2736"/>
            <a:ext cx="8582005" cy="493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709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4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kern="900" spc="-70" dirty="0" smtClean="0"/>
              <a:t>Evolution </a:t>
            </a:r>
            <a:r>
              <a:rPr lang="de-DE" kern="900" spc="-70" dirty="0" err="1" smtClean="0"/>
              <a:t>of</a:t>
            </a:r>
            <a:r>
              <a:rPr lang="de-DE" kern="900" spc="-70" dirty="0" smtClean="0"/>
              <a:t> KEEP: 2016/17 </a:t>
            </a:r>
            <a:endParaRPr lang="de-D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92576"/>
            <a:ext cx="8838798" cy="479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55308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2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539552" y="2015983"/>
            <a:ext cx="7826330" cy="2587504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marL="457200" indent="-4572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2800" kern="0" dirty="0" smtClean="0">
                <a:latin typeface="Franklin Gothic Book" panose="020B0503020102020204" pitchFamily="34" charset="0"/>
              </a:rPr>
              <a:t>Fine-tuning of website and procedures</a:t>
            </a:r>
          </a:p>
          <a:p>
            <a:pPr marL="457200" indent="-4572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2800" kern="0" dirty="0" smtClean="0">
                <a:latin typeface="Franklin Gothic Book" panose="020B0503020102020204" pitchFamily="34" charset="0"/>
              </a:rPr>
              <a:t>Data collection</a:t>
            </a:r>
          </a:p>
          <a:p>
            <a:pPr marL="457200" indent="-4572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2800" kern="0" dirty="0" smtClean="0">
                <a:latin typeface="Franklin Gothic Book" panose="020B0503020102020204" pitchFamily="34" charset="0"/>
              </a:rPr>
              <a:t>Search for new functions (e.g. support to capitalization)</a:t>
            </a:r>
            <a:endParaRPr lang="en-US" sz="2800" kern="0" dirty="0">
              <a:latin typeface="Franklin Gothic Book" panose="020B0503020102020204" pitchFamily="34" charset="0"/>
            </a:endParaRP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kern="900" spc="-70" dirty="0" smtClean="0"/>
              <a:t>Evolution </a:t>
            </a:r>
            <a:r>
              <a:rPr lang="de-DE" kern="900" spc="-70" dirty="0" err="1" smtClean="0"/>
              <a:t>of</a:t>
            </a:r>
            <a:r>
              <a:rPr lang="de-DE" kern="900" spc="-70" dirty="0" smtClean="0"/>
              <a:t> KEEP: 2017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56519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4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26" name="Textfeld 14"/>
          <p:cNvSpPr txBox="1"/>
          <p:nvPr/>
        </p:nvSpPr>
        <p:spPr>
          <a:xfrm>
            <a:off x="454670" y="1124744"/>
            <a:ext cx="8686800" cy="5603715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r>
              <a:rPr lang="fi-FI" sz="2400" b="1" kern="0" dirty="0" smtClean="0">
                <a:latin typeface="Franklin Gothic Book" panose="020B0503020102020204" pitchFamily="34" charset="0"/>
              </a:rPr>
              <a:t>KEEP to </a:t>
            </a:r>
            <a:r>
              <a:rPr lang="fi-FI" sz="2400" b="1" kern="0" dirty="0" err="1" smtClean="0">
                <a:latin typeface="Franklin Gothic Book" panose="020B0503020102020204" pitchFamily="34" charset="0"/>
              </a:rPr>
              <a:t>support</a:t>
            </a:r>
            <a:r>
              <a:rPr lang="fi-FI" sz="2400" b="1" kern="0" dirty="0" smtClean="0">
                <a:latin typeface="Franklin Gothic Book" panose="020B0503020102020204" pitchFamily="34" charset="0"/>
              </a:rPr>
              <a:t> </a:t>
            </a:r>
            <a:r>
              <a:rPr lang="fi-FI" sz="2400" b="1" kern="0" dirty="0" err="1" smtClean="0">
                <a:latin typeface="Franklin Gothic Book" panose="020B0503020102020204" pitchFamily="34" charset="0"/>
              </a:rPr>
              <a:t>capitalisation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fi-FI" sz="2000" b="1" kern="0" dirty="0" smtClean="0">
                <a:latin typeface="Franklin Gothic Book" panose="020B0503020102020204" pitchFamily="34" charset="0"/>
              </a:rPr>
              <a:t>(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agreed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to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study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possible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rollout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within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TO7)</a:t>
            </a:r>
          </a:p>
          <a:p>
            <a:pPr>
              <a:spcAft>
                <a:spcPts val="600"/>
              </a:spcAft>
            </a:pPr>
            <a:endParaRPr lang="fi-FI" sz="2000" b="1" kern="0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Aggregate common </a:t>
            </a:r>
            <a:r>
              <a:rPr lang="en-US" sz="2000" b="1" dirty="0" err="1"/>
              <a:t>programme</a:t>
            </a:r>
            <a:r>
              <a:rPr lang="en-US" sz="2000" b="1" dirty="0"/>
              <a:t> </a:t>
            </a:r>
            <a:r>
              <a:rPr lang="en-US" sz="2000" b="1" dirty="0" smtClean="0"/>
              <a:t>indicators</a:t>
            </a:r>
            <a:endParaRPr lang="fi-FI" sz="2000" b="1" kern="0" dirty="0">
              <a:latin typeface="Franklin Gothic Book" panose="020B05030201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b="1" kern="0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b="1" kern="0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Freeze statistics regarding quantitative indicators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Devise a TO7 map of Europe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Show good practices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Provide statistical charts on maps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27" name="Titel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64000" cy="986400"/>
          </a:xfrm>
        </p:spPr>
        <p:txBody>
          <a:bodyPr>
            <a:normAutofit/>
          </a:bodyPr>
          <a:lstStyle/>
          <a:p>
            <a:r>
              <a:rPr lang="de-DE" kern="900" spc="-70" dirty="0" smtClean="0"/>
              <a:t>KEEP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815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8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26" name="Textfeld 14"/>
          <p:cNvSpPr txBox="1"/>
          <p:nvPr/>
        </p:nvSpPr>
        <p:spPr>
          <a:xfrm>
            <a:off x="454670" y="1124744"/>
            <a:ext cx="8686800" cy="209506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r>
              <a:rPr lang="fi-FI" sz="2400" b="1" kern="0" dirty="0">
                <a:latin typeface="Franklin Gothic Book" panose="020B0503020102020204" pitchFamily="34" charset="0"/>
              </a:rPr>
              <a:t>KEEP to </a:t>
            </a:r>
            <a:r>
              <a:rPr lang="fi-FI" sz="2400" b="1" kern="0" dirty="0" err="1">
                <a:latin typeface="Franklin Gothic Book" panose="020B0503020102020204" pitchFamily="34" charset="0"/>
              </a:rPr>
              <a:t>support</a:t>
            </a:r>
            <a:r>
              <a:rPr lang="fi-FI" sz="2400" b="1" kern="0" dirty="0">
                <a:latin typeface="Franklin Gothic Book" panose="020B0503020102020204" pitchFamily="34" charset="0"/>
              </a:rPr>
              <a:t> </a:t>
            </a:r>
            <a:r>
              <a:rPr lang="fi-FI" sz="2400" b="1" kern="0" dirty="0" err="1">
                <a:latin typeface="Franklin Gothic Book" panose="020B0503020102020204" pitchFamily="34" charset="0"/>
              </a:rPr>
              <a:t>capitalisation</a:t>
            </a:r>
            <a:r>
              <a:rPr lang="fi-FI" sz="2000" b="1" kern="0" dirty="0">
                <a:latin typeface="Franklin Gothic Book" panose="020B0503020102020204" pitchFamily="34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fi-FI" sz="2000" b="1" kern="0" dirty="0" smtClean="0">
                <a:latin typeface="Franklin Gothic Book" panose="020B0503020102020204" pitchFamily="34" charset="0"/>
              </a:rPr>
              <a:t>(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agreed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to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study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possible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rollout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within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TO7)</a:t>
            </a:r>
          </a:p>
          <a:p>
            <a:pPr>
              <a:spcAft>
                <a:spcPts val="600"/>
              </a:spcAft>
            </a:pPr>
            <a:endParaRPr lang="fi-FI" sz="2000" b="1" kern="0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Aggregate common </a:t>
            </a:r>
            <a:r>
              <a:rPr lang="en-US" sz="2000" b="1" dirty="0" err="1"/>
              <a:t>programme</a:t>
            </a:r>
            <a:r>
              <a:rPr lang="en-US" sz="2000" b="1" dirty="0"/>
              <a:t> </a:t>
            </a:r>
            <a:r>
              <a:rPr lang="en-US" sz="2000" b="1" dirty="0" smtClean="0"/>
              <a:t>indicators</a:t>
            </a:r>
            <a:endParaRPr lang="fi-FI" sz="2000" b="1" kern="0" dirty="0">
              <a:latin typeface="Franklin Gothic Book" panose="020B0503020102020204" pitchFamily="34" charset="0"/>
            </a:endParaRPr>
          </a:p>
          <a:p>
            <a:pPr marL="355600"/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Rollout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currently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being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analysed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also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in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connection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with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Evaluation</a:t>
            </a:r>
          </a:p>
          <a:p>
            <a:endParaRPr lang="en-US" dirty="0" smtClean="0"/>
          </a:p>
        </p:txBody>
      </p:sp>
      <p:sp>
        <p:nvSpPr>
          <p:cNvPr id="27" name="Titel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64000" cy="986400"/>
          </a:xfrm>
        </p:spPr>
        <p:txBody>
          <a:bodyPr>
            <a:normAutofit/>
          </a:bodyPr>
          <a:lstStyle/>
          <a:p>
            <a:r>
              <a:rPr lang="de-DE" kern="900" spc="-70" dirty="0" smtClean="0"/>
              <a:t>KEEP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632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2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26" name="Textfeld 14"/>
          <p:cNvSpPr txBox="1"/>
          <p:nvPr/>
        </p:nvSpPr>
        <p:spPr>
          <a:xfrm>
            <a:off x="454670" y="1124744"/>
            <a:ext cx="8686800" cy="2956836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r>
              <a:rPr lang="fi-FI" sz="2400" b="1" kern="0" dirty="0">
                <a:latin typeface="Franklin Gothic Book" panose="020B0503020102020204" pitchFamily="34" charset="0"/>
              </a:rPr>
              <a:t>KEEP to </a:t>
            </a:r>
            <a:r>
              <a:rPr lang="fi-FI" sz="2400" b="1" kern="0" dirty="0" err="1">
                <a:latin typeface="Franklin Gothic Book" panose="020B0503020102020204" pitchFamily="34" charset="0"/>
              </a:rPr>
              <a:t>support</a:t>
            </a:r>
            <a:r>
              <a:rPr lang="fi-FI" sz="2400" b="1" kern="0" dirty="0">
                <a:latin typeface="Franklin Gothic Book" panose="020B0503020102020204" pitchFamily="34" charset="0"/>
              </a:rPr>
              <a:t> </a:t>
            </a:r>
            <a:r>
              <a:rPr lang="fi-FI" sz="2400" b="1" kern="0" dirty="0" err="1">
                <a:latin typeface="Franklin Gothic Book" panose="020B0503020102020204" pitchFamily="34" charset="0"/>
              </a:rPr>
              <a:t>capitalisation</a:t>
            </a:r>
            <a:r>
              <a:rPr lang="fi-FI" sz="2000" b="1" kern="0" dirty="0">
                <a:latin typeface="Franklin Gothic Book" panose="020B0503020102020204" pitchFamily="34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fi-FI" sz="2000" b="1" kern="0" dirty="0" smtClean="0">
                <a:latin typeface="Franklin Gothic Book" panose="020B0503020102020204" pitchFamily="34" charset="0"/>
              </a:rPr>
              <a:t>(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agreed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to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study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possible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rollout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within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TO7)</a:t>
            </a:r>
          </a:p>
          <a:p>
            <a:pPr>
              <a:spcAft>
                <a:spcPts val="600"/>
              </a:spcAft>
            </a:pPr>
            <a:endParaRPr lang="fi-FI" sz="2000" b="1" kern="0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Aggregate common </a:t>
            </a:r>
            <a:r>
              <a:rPr lang="en-US" sz="2000" b="1" dirty="0" err="1"/>
              <a:t>programme</a:t>
            </a:r>
            <a:r>
              <a:rPr lang="en-US" sz="2000" b="1" dirty="0"/>
              <a:t> </a:t>
            </a:r>
            <a:r>
              <a:rPr lang="en-US" sz="2000" b="1" dirty="0" smtClean="0"/>
              <a:t>indicators</a:t>
            </a:r>
            <a:endParaRPr lang="fi-FI" sz="2000" b="1" kern="0" dirty="0">
              <a:latin typeface="Franklin Gothic Book" panose="020B0503020102020204" pitchFamily="34" charset="0"/>
            </a:endParaRPr>
          </a:p>
          <a:p>
            <a:pPr marL="355600"/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Rollout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currently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being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analysed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also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in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connection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with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b="1" kern="0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Freeze statistics regarding quantitative indicators</a:t>
            </a:r>
          </a:p>
          <a:p>
            <a:pPr marL="355600"/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Output to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be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data-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driven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.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Technically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it is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feasible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within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some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weeks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from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the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time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when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enough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data is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published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endParaRPr lang="en-US" dirty="0" smtClean="0"/>
          </a:p>
        </p:txBody>
      </p:sp>
      <p:sp>
        <p:nvSpPr>
          <p:cNvPr id="27" name="Titel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64000" cy="986400"/>
          </a:xfrm>
        </p:spPr>
        <p:txBody>
          <a:bodyPr>
            <a:normAutofit/>
          </a:bodyPr>
          <a:lstStyle/>
          <a:p>
            <a:r>
              <a:rPr lang="de-DE" kern="900" spc="-70" dirty="0" smtClean="0"/>
              <a:t>KEEP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506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6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26" name="Textfeld 14"/>
          <p:cNvSpPr txBox="1"/>
          <p:nvPr/>
        </p:nvSpPr>
        <p:spPr>
          <a:xfrm>
            <a:off x="454670" y="1124744"/>
            <a:ext cx="8686800" cy="3818610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r>
              <a:rPr lang="fi-FI" sz="2400" b="1" kern="0" dirty="0">
                <a:latin typeface="Franklin Gothic Book" panose="020B0503020102020204" pitchFamily="34" charset="0"/>
              </a:rPr>
              <a:t>KEEP to </a:t>
            </a:r>
            <a:r>
              <a:rPr lang="fi-FI" sz="2400" b="1" kern="0" dirty="0" err="1">
                <a:latin typeface="Franklin Gothic Book" panose="020B0503020102020204" pitchFamily="34" charset="0"/>
              </a:rPr>
              <a:t>support</a:t>
            </a:r>
            <a:r>
              <a:rPr lang="fi-FI" sz="2400" b="1" kern="0" dirty="0">
                <a:latin typeface="Franklin Gothic Book" panose="020B0503020102020204" pitchFamily="34" charset="0"/>
              </a:rPr>
              <a:t> </a:t>
            </a:r>
            <a:r>
              <a:rPr lang="fi-FI" sz="2400" b="1" kern="0" dirty="0" err="1">
                <a:latin typeface="Franklin Gothic Book" panose="020B0503020102020204" pitchFamily="34" charset="0"/>
              </a:rPr>
              <a:t>capitalisation</a:t>
            </a:r>
            <a:r>
              <a:rPr lang="fi-FI" sz="2000" b="1" kern="0" dirty="0">
                <a:latin typeface="Franklin Gothic Book" panose="020B0503020102020204" pitchFamily="34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fi-FI" sz="2000" b="1" kern="0" dirty="0" smtClean="0">
                <a:latin typeface="Franklin Gothic Book" panose="020B0503020102020204" pitchFamily="34" charset="0"/>
              </a:rPr>
              <a:t>(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agreed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to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study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possible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rollout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within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TO7)</a:t>
            </a:r>
          </a:p>
          <a:p>
            <a:pPr>
              <a:spcAft>
                <a:spcPts val="600"/>
              </a:spcAft>
            </a:pPr>
            <a:endParaRPr lang="fi-FI" sz="2000" b="1" kern="0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Aggregate common </a:t>
            </a:r>
            <a:r>
              <a:rPr lang="en-US" sz="2000" b="1" dirty="0" err="1"/>
              <a:t>programme</a:t>
            </a:r>
            <a:r>
              <a:rPr lang="en-US" sz="2000" b="1" dirty="0"/>
              <a:t> </a:t>
            </a:r>
            <a:r>
              <a:rPr lang="en-US" sz="2000" b="1" dirty="0" smtClean="0"/>
              <a:t>indicators</a:t>
            </a:r>
            <a:endParaRPr lang="fi-FI" sz="2000" b="1" kern="0" dirty="0">
              <a:latin typeface="Franklin Gothic Book" panose="020B0503020102020204" pitchFamily="34" charset="0"/>
            </a:endParaRPr>
          </a:p>
          <a:p>
            <a:pPr marL="355600"/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Rollout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currently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being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analysed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also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in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connection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with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b="1" kern="0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Freeze statistics regarding quantitative indicators</a:t>
            </a:r>
          </a:p>
          <a:p>
            <a:pPr marL="355600"/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Output to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be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data-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driven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.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Technically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it is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feasible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within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some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weeks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from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the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time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when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enough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data is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published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Devise a TO7 map of Europe</a:t>
            </a:r>
          </a:p>
          <a:p>
            <a:pPr marL="355600"/>
            <a:r>
              <a:rPr lang="en-US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Late 2017 / early 2018: Map of Europe showing TO / IP per NUTS 1/2/3 (and, per region, the most covered themes within </a:t>
            </a:r>
            <a:r>
              <a:rPr lang="en-US" kern="0">
                <a:solidFill>
                  <a:srgbClr val="1C7B41"/>
                </a:solidFill>
                <a:latin typeface="Franklin Gothic Book" panose="020B0503020102020204" pitchFamily="34" charset="0"/>
              </a:rPr>
              <a:t>the </a:t>
            </a:r>
            <a:r>
              <a:rPr lang="en-US" kern="0" smtClean="0">
                <a:solidFill>
                  <a:srgbClr val="1C7B41"/>
                </a:solidFill>
                <a:latin typeface="Franklin Gothic Book" panose="020B0503020102020204" pitchFamily="34" charset="0"/>
              </a:rPr>
              <a:t>region)</a:t>
            </a:r>
            <a:r>
              <a:rPr lang="fi-FI" kern="0" smtClean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endParaRPr lang="en-US" dirty="0"/>
          </a:p>
        </p:txBody>
      </p:sp>
      <p:sp>
        <p:nvSpPr>
          <p:cNvPr id="27" name="Titel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64000" cy="986400"/>
          </a:xfrm>
        </p:spPr>
        <p:txBody>
          <a:bodyPr>
            <a:normAutofit/>
          </a:bodyPr>
          <a:lstStyle/>
          <a:p>
            <a:r>
              <a:rPr lang="de-DE" kern="900" spc="-70" dirty="0" smtClean="0"/>
              <a:t>KEEP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265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0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26" name="Textfeld 14"/>
          <p:cNvSpPr txBox="1"/>
          <p:nvPr/>
        </p:nvSpPr>
        <p:spPr>
          <a:xfrm>
            <a:off x="454670" y="1124744"/>
            <a:ext cx="8686800" cy="4680385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r>
              <a:rPr lang="fi-FI" sz="2400" b="1" kern="0" dirty="0">
                <a:latin typeface="Franklin Gothic Book" panose="020B0503020102020204" pitchFamily="34" charset="0"/>
              </a:rPr>
              <a:t>KEEP to </a:t>
            </a:r>
            <a:r>
              <a:rPr lang="fi-FI" sz="2400" b="1" kern="0" dirty="0" err="1">
                <a:latin typeface="Franklin Gothic Book" panose="020B0503020102020204" pitchFamily="34" charset="0"/>
              </a:rPr>
              <a:t>support</a:t>
            </a:r>
            <a:r>
              <a:rPr lang="fi-FI" sz="2400" b="1" kern="0" dirty="0">
                <a:latin typeface="Franklin Gothic Book" panose="020B0503020102020204" pitchFamily="34" charset="0"/>
              </a:rPr>
              <a:t> </a:t>
            </a:r>
            <a:r>
              <a:rPr lang="fi-FI" sz="2400" b="1" kern="0" dirty="0" err="1">
                <a:latin typeface="Franklin Gothic Book" panose="020B0503020102020204" pitchFamily="34" charset="0"/>
              </a:rPr>
              <a:t>capitalisation</a:t>
            </a:r>
            <a:r>
              <a:rPr lang="fi-FI" sz="2000" b="1" kern="0" dirty="0">
                <a:latin typeface="Franklin Gothic Book" panose="020B0503020102020204" pitchFamily="34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fi-FI" sz="2000" b="1" kern="0" dirty="0" smtClean="0">
                <a:latin typeface="Franklin Gothic Book" panose="020B0503020102020204" pitchFamily="34" charset="0"/>
              </a:rPr>
              <a:t>(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agreed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to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study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possible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rollout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within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TO7)</a:t>
            </a:r>
          </a:p>
          <a:p>
            <a:pPr>
              <a:spcAft>
                <a:spcPts val="600"/>
              </a:spcAft>
            </a:pPr>
            <a:endParaRPr lang="fi-FI" sz="2000" b="1" kern="0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Aggregate common </a:t>
            </a:r>
            <a:r>
              <a:rPr lang="en-US" sz="2000" b="1" dirty="0" err="1"/>
              <a:t>programme</a:t>
            </a:r>
            <a:r>
              <a:rPr lang="en-US" sz="2000" b="1" dirty="0"/>
              <a:t> </a:t>
            </a:r>
            <a:r>
              <a:rPr lang="en-US" sz="2000" b="1" dirty="0" smtClean="0"/>
              <a:t>indicators</a:t>
            </a:r>
            <a:endParaRPr lang="fi-FI" sz="2000" b="1" kern="0" dirty="0">
              <a:latin typeface="Franklin Gothic Book" panose="020B0503020102020204" pitchFamily="34" charset="0"/>
            </a:endParaRPr>
          </a:p>
          <a:p>
            <a:pPr marL="355600"/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Rollout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currently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being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analysed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also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in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connection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with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b="1" kern="0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Freeze statistics regarding quantitative indicators</a:t>
            </a:r>
          </a:p>
          <a:p>
            <a:pPr marL="355600"/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Output to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be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data-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driven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.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Technically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it is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feasible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within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some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weeks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from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the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time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when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enough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data is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published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Devise a TO7 map of Europe</a:t>
            </a:r>
          </a:p>
          <a:p>
            <a:pPr marL="355600"/>
            <a:r>
              <a:rPr lang="en-US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Late 2017 / early 2018: Map of Europe showing TO / IP per NUTS 1/2/3 (and, per region, the most covered themes within the region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Show good practices</a:t>
            </a:r>
          </a:p>
          <a:p>
            <a:pPr marL="355600"/>
            <a:r>
              <a:rPr lang="en-US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To be used in connection with output repository and library. One possibility: </a:t>
            </a:r>
            <a:r>
              <a:rPr lang="en-US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Programmes</a:t>
            </a:r>
            <a:r>
              <a:rPr lang="en-US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signal good practices, which become a search criterion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endParaRPr lang="en-US" dirty="0" smtClean="0"/>
          </a:p>
        </p:txBody>
      </p:sp>
      <p:sp>
        <p:nvSpPr>
          <p:cNvPr id="27" name="Titel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64000" cy="986400"/>
          </a:xfrm>
        </p:spPr>
        <p:txBody>
          <a:bodyPr>
            <a:normAutofit/>
          </a:bodyPr>
          <a:lstStyle/>
          <a:p>
            <a:r>
              <a:rPr lang="de-DE" kern="900" spc="-70" dirty="0" smtClean="0"/>
              <a:t>KEEP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87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4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26" name="Textfeld 14"/>
          <p:cNvSpPr txBox="1"/>
          <p:nvPr/>
        </p:nvSpPr>
        <p:spPr>
          <a:xfrm>
            <a:off x="454670" y="1124744"/>
            <a:ext cx="8686800" cy="5542159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r>
              <a:rPr lang="fi-FI" sz="2400" b="1" kern="0" dirty="0">
                <a:latin typeface="Franklin Gothic Book" panose="020B0503020102020204" pitchFamily="34" charset="0"/>
              </a:rPr>
              <a:t>KEEP to </a:t>
            </a:r>
            <a:r>
              <a:rPr lang="fi-FI" sz="2400" b="1" kern="0" dirty="0" err="1">
                <a:latin typeface="Franklin Gothic Book" panose="020B0503020102020204" pitchFamily="34" charset="0"/>
              </a:rPr>
              <a:t>support</a:t>
            </a:r>
            <a:r>
              <a:rPr lang="fi-FI" sz="2400" b="1" kern="0" dirty="0">
                <a:latin typeface="Franklin Gothic Book" panose="020B0503020102020204" pitchFamily="34" charset="0"/>
              </a:rPr>
              <a:t> </a:t>
            </a:r>
            <a:r>
              <a:rPr lang="fi-FI" sz="2400" b="1" kern="0" dirty="0" err="1">
                <a:latin typeface="Franklin Gothic Book" panose="020B0503020102020204" pitchFamily="34" charset="0"/>
              </a:rPr>
              <a:t>capitalisation</a:t>
            </a:r>
            <a:r>
              <a:rPr lang="fi-FI" sz="2000" b="1" kern="0" dirty="0">
                <a:latin typeface="Franklin Gothic Book" panose="020B0503020102020204" pitchFamily="34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fi-FI" sz="2000" b="1" kern="0" dirty="0" smtClean="0">
                <a:latin typeface="Franklin Gothic Book" panose="020B0503020102020204" pitchFamily="34" charset="0"/>
              </a:rPr>
              <a:t>(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agreed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to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study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possible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rollout </a:t>
            </a:r>
            <a:r>
              <a:rPr lang="fi-FI" sz="2000" b="1" kern="0" dirty="0" err="1" smtClean="0">
                <a:latin typeface="Franklin Gothic Book" panose="020B0503020102020204" pitchFamily="34" charset="0"/>
              </a:rPr>
              <a:t>within</a:t>
            </a:r>
            <a:r>
              <a:rPr lang="fi-FI" sz="2000" b="1" kern="0" dirty="0" smtClean="0">
                <a:latin typeface="Franklin Gothic Book" panose="020B0503020102020204" pitchFamily="34" charset="0"/>
              </a:rPr>
              <a:t> TO7)</a:t>
            </a:r>
          </a:p>
          <a:p>
            <a:pPr>
              <a:spcAft>
                <a:spcPts val="600"/>
              </a:spcAft>
            </a:pPr>
            <a:endParaRPr lang="fi-FI" sz="2000" b="1" kern="0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Aggregate common </a:t>
            </a:r>
            <a:r>
              <a:rPr lang="en-US" sz="2000" b="1" dirty="0" err="1"/>
              <a:t>programme</a:t>
            </a:r>
            <a:r>
              <a:rPr lang="en-US" sz="2000" b="1" dirty="0"/>
              <a:t> </a:t>
            </a:r>
            <a:r>
              <a:rPr lang="en-US" sz="2000" b="1" dirty="0" smtClean="0"/>
              <a:t>indicators</a:t>
            </a:r>
            <a:endParaRPr lang="fi-FI" sz="2000" b="1" kern="0" dirty="0">
              <a:latin typeface="Franklin Gothic Book" panose="020B0503020102020204" pitchFamily="34" charset="0"/>
            </a:endParaRPr>
          </a:p>
          <a:p>
            <a:pPr marL="355600"/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Rollout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currently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being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analysed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also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in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connection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with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b="1" kern="0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Freeze statistics regarding quantitative indicators</a:t>
            </a:r>
          </a:p>
          <a:p>
            <a:pPr marL="355600"/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Output to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be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data-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driven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.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Technically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it is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feasible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within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some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weeks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from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the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time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when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enough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data is </a:t>
            </a:r>
            <a:r>
              <a:rPr lang="fi-FI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published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Devise a TO7 map of Europe</a:t>
            </a:r>
          </a:p>
          <a:p>
            <a:pPr marL="355600"/>
            <a:r>
              <a:rPr lang="en-US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Late 2017 / early 2018: Map of Europe showing TO / IP per NUTS 1/2/3 (and, per region, the most covered themes within the region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Show good practices</a:t>
            </a:r>
          </a:p>
          <a:p>
            <a:pPr marL="355600"/>
            <a:r>
              <a:rPr lang="en-US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To be used in connection with output repository and library. One possibility: </a:t>
            </a:r>
            <a:r>
              <a:rPr lang="en-US" kern="0" dirty="0" err="1">
                <a:solidFill>
                  <a:srgbClr val="1C7B41"/>
                </a:solidFill>
                <a:latin typeface="Franklin Gothic Book" panose="020B0503020102020204" pitchFamily="34" charset="0"/>
              </a:rPr>
              <a:t>Programmes</a:t>
            </a:r>
            <a:r>
              <a:rPr lang="en-US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signal good practices, which become a search criterion</a:t>
            </a:r>
            <a:r>
              <a:rPr lang="fi-FI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 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Provide statistical charts on maps </a:t>
            </a:r>
          </a:p>
          <a:p>
            <a:pPr marL="355600"/>
            <a:r>
              <a:rPr lang="en-US" kern="0" dirty="0">
                <a:solidFill>
                  <a:srgbClr val="1C7B41"/>
                </a:solidFill>
                <a:latin typeface="Franklin Gothic Book" panose="020B0503020102020204" pitchFamily="34" charset="0"/>
              </a:rPr>
              <a:t>Rollout currently under study for release probably in </a:t>
            </a:r>
            <a:r>
              <a:rPr lang="en-US" kern="0" dirty="0" smtClean="0">
                <a:solidFill>
                  <a:srgbClr val="1C7B41"/>
                </a:solidFill>
                <a:latin typeface="Franklin Gothic Book" panose="020B0503020102020204" pitchFamily="34" charset="0"/>
              </a:rPr>
              <a:t>2018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27" name="Titel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64000" cy="986400"/>
          </a:xfrm>
        </p:spPr>
        <p:txBody>
          <a:bodyPr>
            <a:normAutofit/>
          </a:bodyPr>
          <a:lstStyle/>
          <a:p>
            <a:r>
              <a:rPr lang="de-DE" kern="900" spc="-70" dirty="0" smtClean="0"/>
              <a:t>KEEP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234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8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27" name="Titel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64000" cy="986400"/>
          </a:xfrm>
        </p:spPr>
        <p:txBody>
          <a:bodyPr>
            <a:normAutofit/>
          </a:bodyPr>
          <a:lstStyle/>
          <a:p>
            <a:r>
              <a:rPr lang="de-DE" kern="900" spc="-70" dirty="0" smtClean="0"/>
              <a:t>KEEP</a:t>
            </a:r>
            <a:endParaRPr lang="de-DE" dirty="0"/>
          </a:p>
        </p:txBody>
      </p:sp>
      <p:sp>
        <p:nvSpPr>
          <p:cNvPr id="7" name="Textfeld 14"/>
          <p:cNvSpPr txBox="1"/>
          <p:nvPr/>
        </p:nvSpPr>
        <p:spPr>
          <a:xfrm>
            <a:off x="454670" y="1700808"/>
            <a:ext cx="7141666" cy="463846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r>
              <a:rPr lang="fi-FI" sz="2400" b="1" kern="0" dirty="0" err="1" smtClean="0">
                <a:latin typeface="Franklin Gothic Book" panose="020B0503020102020204" pitchFamily="34" charset="0"/>
              </a:rPr>
              <a:t>We</a:t>
            </a:r>
            <a:r>
              <a:rPr lang="fi-FI" sz="2400" b="1" kern="0" dirty="0" smtClean="0">
                <a:latin typeface="Franklin Gothic Book" panose="020B0503020102020204" pitchFamily="34" charset="0"/>
              </a:rPr>
              <a:t> </a:t>
            </a:r>
            <a:r>
              <a:rPr lang="fi-FI" sz="2400" b="1" kern="0" dirty="0" err="1" smtClean="0">
                <a:latin typeface="Franklin Gothic Book" panose="020B0503020102020204" pitchFamily="34" charset="0"/>
              </a:rPr>
              <a:t>will</a:t>
            </a:r>
            <a:r>
              <a:rPr lang="fi-FI" sz="2400" b="1" kern="0" dirty="0" smtClean="0">
                <a:latin typeface="Franklin Gothic Book" panose="020B0503020102020204" pitchFamily="34" charset="0"/>
              </a:rPr>
              <a:t> </a:t>
            </a:r>
            <a:r>
              <a:rPr lang="fi-FI" sz="2400" b="1" kern="0" dirty="0" err="1" smtClean="0">
                <a:latin typeface="Franklin Gothic Book" panose="020B0503020102020204" pitchFamily="34" charset="0"/>
              </a:rPr>
              <a:t>work</a:t>
            </a:r>
            <a:r>
              <a:rPr lang="fi-FI" sz="2400" b="1" kern="0" dirty="0" smtClean="0">
                <a:latin typeface="Franklin Gothic Book" panose="020B0503020102020204" pitchFamily="34" charset="0"/>
              </a:rPr>
              <a:t> </a:t>
            </a:r>
            <a:r>
              <a:rPr lang="fi-FI" sz="2400" b="1" kern="0" dirty="0" err="1" smtClean="0">
                <a:latin typeface="Franklin Gothic Book" panose="020B0503020102020204" pitchFamily="34" charset="0"/>
              </a:rPr>
              <a:t>all</a:t>
            </a:r>
            <a:r>
              <a:rPr lang="fi-FI" sz="2400" b="1" kern="0" dirty="0" smtClean="0">
                <a:latin typeface="Franklin Gothic Book" panose="020B0503020102020204" pitchFamily="34" charset="0"/>
              </a:rPr>
              <a:t> of </a:t>
            </a:r>
            <a:r>
              <a:rPr lang="fi-FI" sz="2400" b="1" kern="0" dirty="0" err="1" smtClean="0">
                <a:latin typeface="Franklin Gothic Book" panose="020B0503020102020204" pitchFamily="34" charset="0"/>
              </a:rPr>
              <a:t>this</a:t>
            </a:r>
            <a:r>
              <a:rPr lang="fi-FI" sz="2400" b="1" kern="0" dirty="0" smtClean="0">
                <a:latin typeface="Franklin Gothic Book" panose="020B0503020102020204" pitchFamily="34" charset="0"/>
              </a:rPr>
              <a:t> out for </a:t>
            </a:r>
            <a:r>
              <a:rPr lang="fi-FI" sz="2400" b="1" kern="0" dirty="0" err="1" smtClean="0">
                <a:latin typeface="Franklin Gothic Book" panose="020B0503020102020204" pitchFamily="34" charset="0"/>
              </a:rPr>
              <a:t>you</a:t>
            </a:r>
            <a:endParaRPr lang="fi-FI" sz="2000" b="1" kern="0" dirty="0" smtClean="0">
              <a:latin typeface="Franklin Gothic Book" panose="020B0503020102020204" pitchFamily="34" charset="0"/>
            </a:endParaRPr>
          </a:p>
        </p:txBody>
      </p:sp>
      <p:sp>
        <p:nvSpPr>
          <p:cNvPr id="8" name="Textfeld 14"/>
          <p:cNvSpPr txBox="1"/>
          <p:nvPr/>
        </p:nvSpPr>
        <p:spPr>
          <a:xfrm>
            <a:off x="467544" y="2317082"/>
            <a:ext cx="7141666" cy="463846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r>
              <a:rPr lang="fi-FI" sz="2400" b="1" kern="0" dirty="0" err="1" smtClean="0">
                <a:latin typeface="Franklin Gothic Book" panose="020B0503020102020204" pitchFamily="34" charset="0"/>
              </a:rPr>
              <a:t>All</a:t>
            </a:r>
            <a:r>
              <a:rPr lang="fi-FI" sz="2400" b="1" kern="0" dirty="0" smtClean="0">
                <a:latin typeface="Franklin Gothic Book" panose="020B0503020102020204" pitchFamily="34" charset="0"/>
              </a:rPr>
              <a:t> </a:t>
            </a:r>
            <a:r>
              <a:rPr lang="fi-FI" sz="2400" b="1" kern="0" dirty="0" err="1" smtClean="0">
                <a:latin typeface="Franklin Gothic Book" panose="020B0503020102020204" pitchFamily="34" charset="0"/>
              </a:rPr>
              <a:t>we</a:t>
            </a:r>
            <a:r>
              <a:rPr lang="fi-FI" sz="2400" b="1" kern="0" dirty="0" smtClean="0">
                <a:latin typeface="Franklin Gothic Book" panose="020B0503020102020204" pitchFamily="34" charset="0"/>
              </a:rPr>
              <a:t> </a:t>
            </a:r>
            <a:r>
              <a:rPr lang="fi-FI" sz="2400" b="1" kern="0" dirty="0" err="1" smtClean="0">
                <a:latin typeface="Franklin Gothic Book" panose="020B0503020102020204" pitchFamily="34" charset="0"/>
              </a:rPr>
              <a:t>need</a:t>
            </a:r>
            <a:r>
              <a:rPr lang="fi-FI" sz="2400" b="1" kern="0" dirty="0" smtClean="0">
                <a:latin typeface="Franklin Gothic Book" panose="020B0503020102020204" pitchFamily="34" charset="0"/>
              </a:rPr>
              <a:t> is</a:t>
            </a:r>
            <a:endParaRPr lang="fi-FI" sz="2000" b="1" kern="0" dirty="0" smtClean="0">
              <a:latin typeface="Franklin Gothic Book" panose="020B0503020102020204" pitchFamily="34" charset="0"/>
            </a:endParaRPr>
          </a:p>
        </p:txBody>
      </p:sp>
      <p:sp>
        <p:nvSpPr>
          <p:cNvPr id="10" name="Textfeld 14"/>
          <p:cNvSpPr txBox="1"/>
          <p:nvPr/>
        </p:nvSpPr>
        <p:spPr>
          <a:xfrm>
            <a:off x="2843808" y="3686737"/>
            <a:ext cx="3456384" cy="1202510"/>
          </a:xfrm>
          <a:prstGeom prst="rect">
            <a:avLst/>
          </a:prstGeom>
          <a:noFill/>
          <a:ln>
            <a:solidFill>
              <a:srgbClr val="002060">
                <a:alpha val="90000"/>
              </a:srgbClr>
            </a:solidFill>
          </a:ln>
        </p:spPr>
        <p:txBody>
          <a:bodyPr wrap="square" lIns="90000" tIns="46800" rIns="90000" bIns="46800" rtlCol="0">
            <a:spAutoFit/>
          </a:bodyPr>
          <a:lstStyle/>
          <a:p>
            <a:pPr algn="ctr"/>
            <a:r>
              <a:rPr lang="fi-FI" sz="3600" b="1" kern="0" smtClean="0">
                <a:latin typeface="Franklin Gothic Book" panose="020B0503020102020204" pitchFamily="34" charset="0"/>
              </a:rPr>
              <a:t>Data &amp;</a:t>
            </a:r>
            <a:endParaRPr lang="fi-FI" sz="3600" b="1" kern="0" dirty="0">
              <a:latin typeface="Franklin Gothic Book" panose="020B0503020102020204" pitchFamily="34" charset="0"/>
            </a:endParaRPr>
          </a:p>
          <a:p>
            <a:pPr algn="ctr"/>
            <a:r>
              <a:rPr lang="fi-FI" sz="3600" b="1" kern="0" dirty="0" err="1" smtClean="0">
                <a:latin typeface="Franklin Gothic Book" panose="020B0503020102020204" pitchFamily="34" charset="0"/>
              </a:rPr>
              <a:t>Use</a:t>
            </a:r>
            <a:endParaRPr lang="fi-FI" sz="3600" b="1" kern="0" dirty="0" smtClean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61391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>
          <a:xfrm>
            <a:off x="534988" y="1607658"/>
            <a:ext cx="4684712" cy="1395413"/>
          </a:xfrm>
        </p:spPr>
        <p:txBody>
          <a:bodyPr>
            <a:normAutofit/>
          </a:bodyPr>
          <a:lstStyle/>
          <a:p>
            <a:r>
              <a:rPr lang="de-DE" dirty="0" smtClean="0"/>
              <a:t>Cooperation </a:t>
            </a:r>
            <a:r>
              <a:rPr lang="de-DE" dirty="0" err="1" smtClean="0"/>
              <a:t>works</a:t>
            </a:r>
            <a:endParaRPr lang="de-DE" dirty="0" smtClean="0"/>
          </a:p>
          <a:p>
            <a:pPr lvl="1"/>
            <a:r>
              <a:rPr lang="de-DE" spc="80" dirty="0" smtClean="0"/>
              <a:t>All </a:t>
            </a:r>
            <a:r>
              <a:rPr lang="de-DE" spc="80" dirty="0" err="1" smtClean="0"/>
              <a:t>materials</a:t>
            </a:r>
            <a:r>
              <a:rPr lang="de-DE" spc="80" dirty="0" smtClean="0"/>
              <a:t> will be </a:t>
            </a:r>
            <a:r>
              <a:rPr lang="de-DE" spc="80" dirty="0" err="1" smtClean="0"/>
              <a:t>available</a:t>
            </a:r>
            <a:r>
              <a:rPr lang="de-DE" spc="80" dirty="0" smtClean="0"/>
              <a:t> on:</a:t>
            </a:r>
          </a:p>
          <a:p>
            <a:pPr lvl="1"/>
            <a:r>
              <a:rPr lang="de-DE" spc="70" dirty="0" smtClean="0">
                <a:solidFill>
                  <a:srgbClr val="003399"/>
                </a:solidFill>
                <a:latin typeface="Franklin Gothic Demi" panose="020B0703020102020204" pitchFamily="34" charset="0"/>
              </a:rPr>
              <a:t>interact-eu.net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438969" y="3307904"/>
            <a:ext cx="7073900" cy="265112"/>
          </a:xfrm>
        </p:spPr>
        <p:txBody>
          <a:bodyPr/>
          <a:lstStyle/>
          <a:p>
            <a:r>
              <a:rPr lang="de-DE" dirty="0" smtClean="0"/>
              <a:t>keep.support@interact-eu.net (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go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section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KEEP at keep.eu)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310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EE4P_STYLE" val="KBP-Mast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60725-01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90000" tIns="46800" rIns="90000" bIns="46800" rtlCol="0">
        <a:spAutoFit/>
      </a:bodyPr>
      <a:lstStyle>
        <a:defPPr marL="177800" indent="-177800">
          <a:lnSpc>
            <a:spcPts val="2300"/>
          </a:lnSpc>
          <a:spcAft>
            <a:spcPts val="1200"/>
          </a:spcAft>
          <a:buFont typeface="Arial" pitchFamily="34" charset="0"/>
          <a:buChar char="•"/>
          <a:defRPr sz="1700" kern="0" dirty="0" err="1">
            <a:latin typeface="Franklin Gothic Book" panose="020B05030201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PowerPointV1</Template>
  <TotalTime>4270</TotalTime>
  <Words>1527</Words>
  <Application>Microsoft Office PowerPoint</Application>
  <PresentationFormat>On-screen Show (4:3)</PresentationFormat>
  <Paragraphs>324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Franklin Gothic Book</vt:lpstr>
      <vt:lpstr>Franklin Gothic Demi</vt:lpstr>
      <vt:lpstr>Symbol</vt:lpstr>
      <vt:lpstr>160725-01</vt:lpstr>
      <vt:lpstr>think-cell Folie</vt:lpstr>
      <vt:lpstr>PowerPoint Presentation</vt:lpstr>
      <vt:lpstr>KEEP</vt:lpstr>
      <vt:lpstr>KEEP</vt:lpstr>
      <vt:lpstr>KEEP</vt:lpstr>
      <vt:lpstr>KEEP</vt:lpstr>
      <vt:lpstr>KEEP</vt:lpstr>
      <vt:lpstr>KEEP</vt:lpstr>
      <vt:lpstr>KEEP</vt:lpstr>
      <vt:lpstr>KEEP</vt:lpstr>
      <vt:lpstr>Evolution of KEEP </vt:lpstr>
      <vt:lpstr>Evolution of KEEP </vt:lpstr>
      <vt:lpstr>Evolution of KEEP </vt:lpstr>
      <vt:lpstr>Evolution of KEEP: 2015/16 </vt:lpstr>
      <vt:lpstr>Evolution of KEEP: 2015/16 </vt:lpstr>
      <vt:lpstr>Evolution of KEEP: 2016/17 </vt:lpstr>
      <vt:lpstr>Evolution of KEEP: 2016/17 </vt:lpstr>
      <vt:lpstr>Evolution of KEEP: 2017 </vt:lpstr>
      <vt:lpstr>KEEP</vt:lpstr>
      <vt:lpstr>KEEP</vt:lpstr>
      <vt:lpstr>KEEP</vt:lpstr>
      <vt:lpstr>KEEP</vt:lpstr>
      <vt:lpstr>KEEP</vt:lpstr>
      <vt:lpstr>KEEP</vt:lpstr>
      <vt:lpstr>KEEP</vt:lpstr>
      <vt:lpstr>PowerPoint Presentation</vt:lpstr>
    </vt:vector>
  </TitlesOfParts>
  <Company>Suomen valtio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Talve Linda; Janne Kiilunen; "Rafael F Agostinho" &lt;rafael.agostinho@interact-eu.net&gt;</dc:creator>
  <cp:lastModifiedBy>Agostinho Rafael</cp:lastModifiedBy>
  <cp:revision>268</cp:revision>
  <cp:lastPrinted>2016-06-21T10:29:38Z</cp:lastPrinted>
  <dcterms:created xsi:type="dcterms:W3CDTF">2016-10-25T07:20:47Z</dcterms:created>
  <dcterms:modified xsi:type="dcterms:W3CDTF">2017-06-07T09:47:48Z</dcterms:modified>
</cp:coreProperties>
</file>