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  <p:sldMasterId id="2147483722" r:id="rId2"/>
    <p:sldMasterId id="2147483734" r:id="rId3"/>
    <p:sldMasterId id="2147483914" r:id="rId4"/>
  </p:sldMasterIdLst>
  <p:notesMasterIdLst>
    <p:notesMasterId r:id="rId18"/>
  </p:notesMasterIdLst>
  <p:handoutMasterIdLst>
    <p:handoutMasterId r:id="rId19"/>
  </p:handoutMasterIdLst>
  <p:sldIdLst>
    <p:sldId id="276" r:id="rId5"/>
    <p:sldId id="279" r:id="rId6"/>
    <p:sldId id="278" r:id="rId7"/>
    <p:sldId id="320" r:id="rId8"/>
    <p:sldId id="321" r:id="rId9"/>
    <p:sldId id="322" r:id="rId10"/>
    <p:sldId id="334" r:id="rId11"/>
    <p:sldId id="339" r:id="rId12"/>
    <p:sldId id="335" r:id="rId13"/>
    <p:sldId id="336" r:id="rId14"/>
    <p:sldId id="337" r:id="rId15"/>
    <p:sldId id="338" r:id="rId16"/>
    <p:sldId id="333" r:id="rId17"/>
  </p:sldIdLst>
  <p:sldSz cx="9144000" cy="6858000" type="screen4x3"/>
  <p:notesSz cx="6805613" cy="99441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Arial Unicode MS" panose="020B0604020202020204" pitchFamily="3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S PGothic" panose="020B0600070205080204" pitchFamily="34" charset="-128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8A1326-55AA-4022-8A6D-44AA8AB066C3}">
  <a:tblStyle styleId="{908A1326-55AA-4022-8A6D-44AA8AB066C3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3829" autoAdjust="0"/>
  </p:normalViewPr>
  <p:slideViewPr>
    <p:cSldViewPr>
      <p:cViewPr varScale="1">
        <p:scale>
          <a:sx n="85" d="100"/>
          <a:sy n="85" d="100"/>
        </p:scale>
        <p:origin x="-23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313" cy="496564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693" y="1"/>
            <a:ext cx="2949313" cy="496564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52B55710-14BA-4E07-B85A-6055AECEB939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935"/>
            <a:ext cx="2949313" cy="496564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693" y="9445935"/>
            <a:ext cx="2949313" cy="496564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49E915EF-486D-4A9A-A017-6E3F86BD0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9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9098" cy="497205"/>
          </a:xfrm>
          <a:prstGeom prst="rect">
            <a:avLst/>
          </a:prstGeom>
          <a:noFill/>
          <a:ln>
            <a:noFill/>
          </a:ln>
        </p:spPr>
        <p:txBody>
          <a:bodyPr lIns="92384" tIns="92384" rIns="92384" bIns="92384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1994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399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5983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797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0997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196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396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5955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8" cy="497205"/>
          </a:xfrm>
          <a:prstGeom prst="rect">
            <a:avLst/>
          </a:prstGeom>
          <a:noFill/>
          <a:ln>
            <a:noFill/>
          </a:ln>
        </p:spPr>
        <p:txBody>
          <a:bodyPr lIns="92384" tIns="92384" rIns="92384" bIns="92384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1994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399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5983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797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0997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196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396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5955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5988" y="746125"/>
            <a:ext cx="4973637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564" y="4723449"/>
            <a:ext cx="5444489" cy="4474845"/>
          </a:xfrm>
          <a:prstGeom prst="rect">
            <a:avLst/>
          </a:prstGeom>
          <a:noFill/>
          <a:ln>
            <a:noFill/>
          </a:ln>
        </p:spPr>
        <p:txBody>
          <a:bodyPr lIns="92384" tIns="92384" rIns="92384" bIns="92384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45171"/>
            <a:ext cx="2949098" cy="497205"/>
          </a:xfrm>
          <a:prstGeom prst="rect">
            <a:avLst/>
          </a:prstGeom>
          <a:noFill/>
          <a:ln>
            <a:noFill/>
          </a:ln>
        </p:spPr>
        <p:txBody>
          <a:bodyPr lIns="92384" tIns="92384" rIns="92384" bIns="92384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1994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399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5983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797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0997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196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396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5955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4939" y="9445171"/>
            <a:ext cx="2949098" cy="497205"/>
          </a:xfrm>
          <a:prstGeom prst="rect">
            <a:avLst/>
          </a:prstGeom>
          <a:noFill/>
          <a:ln>
            <a:noFill/>
          </a:ln>
        </p:spPr>
        <p:txBody>
          <a:bodyPr lIns="92384" tIns="46178" rIns="92384" bIns="4617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4233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9B513-B9A4-45D7-9C45-9212FA661A2F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en-US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DCD7D6-04FC-4098-AEC9-74F35FCADC5E}" type="slidenum">
              <a:rPr lang="de-AT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AT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 smtClean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900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Regional Policy</a:t>
            </a:r>
            <a:endParaRPr lang="en-GB" altLang="en-US" sz="900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99523F1-0A31-4AF9-BCB8-634326FE83A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F265-B119-4498-8FED-EA0DAE5B99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9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02DA-9528-4BF6-90BA-A5B0E43D64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8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 smtClean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900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Regional Policy</a:t>
            </a:r>
            <a:endParaRPr lang="en-GB" altLang="en-US" sz="900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99523F1-0A31-4AF9-BCB8-634326FE83A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F078B-C9FE-45D8-A321-ABF48899D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8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8AA5-BADA-4DF5-A0C8-06CC382264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E7572-51E9-4D2E-BBBF-FC506EB421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7329-F0F0-4A04-8175-728D69CED1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39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59C-9279-4D0B-B335-3653C9A888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60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B3C5-B1A0-467E-9610-5539788AD0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7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80B6-4366-423D-8BB8-5AD89BA3FC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F078B-C9FE-45D8-A321-ABF48899D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1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1A97-76DC-45C9-98EA-0A00C7D911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F265-B119-4498-8FED-EA0DAE5B99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60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02DA-9528-4BF6-90BA-A5B0E43D64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9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 smtClean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900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Regional Policy</a:t>
            </a:r>
            <a:endParaRPr lang="en-GB" altLang="en-US" sz="900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99523F1-0A31-4AF9-BCB8-634326FE83A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1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F078B-C9FE-45D8-A321-ABF48899D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92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8AA5-BADA-4DF5-A0C8-06CC382264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45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E7572-51E9-4D2E-BBBF-FC506EB421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41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7329-F0F0-4A04-8175-728D69CED1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2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59C-9279-4D0B-B335-3653C9A888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05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B3C5-B1A0-467E-9610-5539788AD0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4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8AA5-BADA-4DF5-A0C8-06CC382264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66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80B6-4366-423D-8BB8-5AD89BA3FC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78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1A97-76DC-45C9-98EA-0A00C7D911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6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F265-B119-4498-8FED-EA0DAE5B99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54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02DA-9528-4BF6-90BA-A5B0E43D64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54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120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>
            <a:solidFill>
              <a:srgbClr val="EE8032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900" kern="1200" smtClean="0">
                <a:solidFill>
                  <a:srgbClr val="FFFFFF"/>
                </a:solidFill>
                <a:ea typeface="MS PGothic" pitchFamily="34" charset="-128"/>
              </a:rPr>
              <a:t>Regional Policy</a:t>
            </a:r>
            <a:endParaRPr lang="en-GB" altLang="en-US" sz="900" kern="120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200" b="1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Verdana" pitchFamily="34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51AB2216-CB26-466C-BF99-89F3FF9C51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90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C258D968-5921-4B36-8C8F-405ED34D21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049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4CE52FFE-773C-405E-95AC-2F8727B079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1283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64183CE9-CA55-4161-8837-36CA74272A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9543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7CAC6A6F-F38A-4DA3-9852-AD512723C7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63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FE865A88-1A88-4903-821F-98E65D0620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144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E7572-51E9-4D2E-BBBF-FC506EB421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91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0E4AE00C-852F-4907-BC4D-D43B436763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269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C53D28BD-CC74-4D8A-B6AD-5E991939DA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944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82880C89-8E15-4C45-B79F-8EBED2D3CF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5185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6DA60082-CC51-4304-AE0F-4707A53FA9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4915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50F87E2B-5F7B-4EEB-B235-7992BD10CF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95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7329-F0F0-4A04-8175-728D69CED1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7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59C-9279-4D0B-B335-3653C9A888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7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B3C5-B1A0-467E-9610-5539788AD0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0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80B6-4366-423D-8BB8-5AD89BA3FC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9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F1A97-76DC-45C9-98EA-0A00C7D911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2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1E65B-EBCA-45D1-8654-F1C2DBB2AACD}" type="slidenum">
              <a:rPr lang="en-GB" kern="1200">
                <a:solidFill>
                  <a:srgbClr val="000000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 dirty="0" smtClean="0">
              <a:ea typeface="+mn-ea"/>
              <a:cs typeface="+mn-cs"/>
            </a:endParaRPr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900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Regional Policy</a:t>
            </a:r>
            <a:endParaRPr lang="en-GB" altLang="en-US" sz="900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4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1E65B-EBCA-45D1-8654-F1C2DBB2AACD}" type="slidenum">
              <a:rPr lang="en-GB" kern="1200">
                <a:solidFill>
                  <a:srgbClr val="000000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 dirty="0" smtClean="0">
              <a:ea typeface="+mn-ea"/>
              <a:cs typeface="+mn-cs"/>
            </a:endParaRPr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900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Regional Policy</a:t>
            </a:r>
            <a:endParaRPr lang="en-GB" altLang="en-US" sz="900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1E65B-EBCA-45D1-8654-F1C2DBB2AACD}" type="slidenum">
              <a:rPr lang="en-GB" kern="1200">
                <a:solidFill>
                  <a:srgbClr val="000000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 dirty="0" smtClean="0">
              <a:ea typeface="+mn-ea"/>
              <a:cs typeface="+mn-cs"/>
            </a:endParaRPr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900" kern="12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Regional Policy</a:t>
            </a:r>
            <a:endParaRPr lang="en-GB" altLang="en-US" sz="900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7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kern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kern="12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EBFAC-B66C-4C93-B397-3523B23EE00D}" type="slidenum">
              <a:rPr lang="en-GB" altLang="en-US" kern="12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kern="120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120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kern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>
            <a:solidFill>
              <a:srgbClr val="EE8032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900" kern="1200" smtClean="0">
                <a:solidFill>
                  <a:srgbClr val="FFFFFF"/>
                </a:solidFill>
                <a:ea typeface="MS PGothic" pitchFamily="34" charset="-128"/>
              </a:rPr>
              <a:t>Regional Policy</a:t>
            </a:r>
            <a:endParaRPr lang="en-GB" altLang="en-US" sz="900" kern="1200" smtClean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7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MS PGothic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c.europa.eu/regional_policy/en/policy/cooperation/european-territorial/cross-border/review/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ianluca.comuniello@ec.europa.eu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hesiondata.ec.europa.eu/countries/TC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5" y="2874963"/>
            <a:ext cx="8208963" cy="1223962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fr-BE" altLang="en-US" sz="2800" dirty="0" smtClean="0"/>
              <a:t/>
            </a:r>
            <a:br>
              <a:rPr lang="fr-BE" altLang="en-US" sz="2800" dirty="0" smtClean="0"/>
            </a:br>
            <a:r>
              <a:rPr lang="fr-BE" altLang="en-US" sz="2800" dirty="0" smtClean="0"/>
              <a:t/>
            </a:r>
            <a:br>
              <a:rPr lang="fr-BE" altLang="en-US" sz="2800" dirty="0" smtClean="0"/>
            </a:br>
            <a:r>
              <a:rPr lang="fr-BE" altLang="en-US" sz="2800" dirty="0"/>
              <a:t/>
            </a:r>
            <a:br>
              <a:rPr lang="fr-BE" altLang="en-US" sz="2800" dirty="0"/>
            </a:br>
            <a:r>
              <a:rPr lang="fr-BE" altLang="en-US" sz="2800" dirty="0" smtClean="0"/>
              <a:t/>
            </a:r>
            <a:br>
              <a:rPr lang="fr-BE" altLang="en-US" sz="2800" dirty="0" smtClean="0"/>
            </a:br>
            <a:r>
              <a:rPr lang="fr-BE" altLang="en-US" sz="2800" dirty="0"/>
              <a:t/>
            </a:r>
            <a:br>
              <a:rPr lang="fr-BE" altLang="en-US" sz="2800" dirty="0"/>
            </a:br>
            <a:r>
              <a:rPr lang="fr-BE" altLang="en-US" sz="2800" dirty="0" smtClean="0"/>
              <a:t/>
            </a:r>
            <a:br>
              <a:rPr lang="fr-BE" altLang="en-US" sz="2800" dirty="0" smtClean="0"/>
            </a:br>
            <a:r>
              <a:rPr lang="fr-BE" altLang="en-US" sz="4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Interreg</a:t>
            </a:r>
            <a:r>
              <a:rPr lang="fr-BE" altLang="en-US" sz="4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Capitalise the </a:t>
            </a:r>
            <a:r>
              <a:rPr lang="fr-BE" altLang="en-US" sz="4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r>
              <a:rPr lang="fr-BE" altLang="en-US" sz="4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altLang="en-US" sz="4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  <a:r>
              <a:rPr lang="fr-BE" altLang="en-US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altLang="en-US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altLang="en-US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altLang="en-US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altLang="en-US" sz="6000" dirty="0" smtClean="0"/>
              <a:t/>
            </a:r>
            <a:br>
              <a:rPr lang="fr-BE" altLang="en-US" sz="6000" dirty="0" smtClean="0"/>
            </a:br>
            <a:endParaRPr lang="en-GB" altLang="en-US" sz="6000" dirty="0" smtClean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19462" y="5230458"/>
            <a:ext cx="7200900" cy="1295400"/>
          </a:xfrm>
        </p:spPr>
        <p:txBody>
          <a:bodyPr/>
          <a:lstStyle/>
          <a:p>
            <a:pPr algn="r" eaLnBrk="1" hangingPunct="1"/>
            <a:r>
              <a:rPr lang="fr-BE" altLang="en-US" sz="1600" dirty="0" smtClean="0"/>
              <a:t>Gianluca </a:t>
            </a:r>
            <a:r>
              <a:rPr lang="fr-BE" altLang="en-US" sz="1600" dirty="0" err="1" smtClean="0"/>
              <a:t>Comuniello</a:t>
            </a:r>
            <a:endParaRPr lang="fr-BE" altLang="en-US" sz="1600" dirty="0" smtClean="0"/>
          </a:p>
          <a:p>
            <a:pPr algn="r" eaLnBrk="1" hangingPunct="1"/>
            <a:r>
              <a:rPr lang="fr-BE" altLang="en-US" sz="1600" dirty="0" smtClean="0"/>
              <a:t>European Commission</a:t>
            </a:r>
          </a:p>
          <a:p>
            <a:pPr algn="r" eaLnBrk="1" hangingPunct="1"/>
            <a:r>
              <a:rPr lang="fr-BE" altLang="en-US" sz="1600" dirty="0" smtClean="0"/>
              <a:t>DG Regional and </a:t>
            </a:r>
            <a:r>
              <a:rPr lang="fr-BE" altLang="en-US" sz="1600" dirty="0" err="1" smtClean="0"/>
              <a:t>Urban</a:t>
            </a:r>
            <a:r>
              <a:rPr lang="fr-BE" altLang="en-US" sz="1600" dirty="0" smtClean="0"/>
              <a:t> Policy – Unit D2</a:t>
            </a:r>
          </a:p>
          <a:p>
            <a:pPr algn="r" eaLnBrk="1" hangingPunct="1"/>
            <a:r>
              <a:rPr lang="fr-BE" altLang="en-US" sz="1600" dirty="0"/>
              <a:t>7</a:t>
            </a:r>
            <a:r>
              <a:rPr lang="fr-BE" altLang="en-US" sz="1600" dirty="0" smtClean="0"/>
              <a:t> </a:t>
            </a:r>
            <a:r>
              <a:rPr lang="fr-BE" altLang="en-US" sz="1600" dirty="0" err="1" smtClean="0"/>
              <a:t>June</a:t>
            </a:r>
            <a:r>
              <a:rPr lang="fr-BE" altLang="en-US" sz="1600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5720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Cross-Border</a:t>
            </a:r>
            <a:r>
              <a:rPr lang="es-ES" dirty="0" smtClean="0"/>
              <a:t> </a:t>
            </a:r>
            <a:r>
              <a:rPr lang="es-ES" dirty="0" err="1" smtClean="0"/>
              <a:t>Review</a:t>
            </a:r>
            <a:r>
              <a:rPr lang="es-ES" dirty="0" smtClean="0"/>
              <a:t>… </a:t>
            </a:r>
            <a:br>
              <a:rPr lang="es-ES" dirty="0" smtClean="0"/>
            </a:br>
            <a:r>
              <a:rPr lang="es-ES" dirty="0" err="1" smtClean="0"/>
              <a:t>some</a:t>
            </a:r>
            <a:r>
              <a:rPr lang="es-ES" dirty="0" smtClean="0"/>
              <a:t> figures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0166" y="2636912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F5494"/>
              </a:buClr>
              <a:buAutoNum type="arabicPeriod"/>
              <a:defRPr/>
            </a:pPr>
            <a:r>
              <a:rPr lang="de-AT" altLang="en-US" sz="2000" dirty="0" err="1" smtClean="0">
                <a:solidFill>
                  <a:srgbClr val="002060"/>
                </a:solidFill>
              </a:rPr>
              <a:t>Launched</a:t>
            </a:r>
            <a:r>
              <a:rPr lang="de-AT" altLang="en-US" sz="2000" dirty="0" smtClean="0">
                <a:solidFill>
                  <a:srgbClr val="002060"/>
                </a:solidFill>
              </a:rPr>
              <a:t> </a:t>
            </a:r>
            <a:r>
              <a:rPr lang="de-AT" altLang="en-US" sz="2000" dirty="0" err="1">
                <a:solidFill>
                  <a:srgbClr val="002060"/>
                </a:solidFill>
              </a:rPr>
              <a:t>by</a:t>
            </a:r>
            <a:r>
              <a:rPr lang="de-AT" altLang="en-US" sz="2000" dirty="0">
                <a:solidFill>
                  <a:srgbClr val="002060"/>
                </a:solidFill>
              </a:rPr>
              <a:t> </a:t>
            </a:r>
            <a:r>
              <a:rPr lang="de-AT" altLang="en-US" sz="2000" dirty="0" err="1">
                <a:solidFill>
                  <a:srgbClr val="002060"/>
                </a:solidFill>
              </a:rPr>
              <a:t>Commissioner</a:t>
            </a:r>
            <a:r>
              <a:rPr lang="de-AT" altLang="en-US" sz="2000" dirty="0">
                <a:solidFill>
                  <a:srgbClr val="002060"/>
                </a:solidFill>
              </a:rPr>
              <a:t> </a:t>
            </a:r>
            <a:r>
              <a:rPr lang="de-AT" altLang="en-US" sz="2000" dirty="0" err="1">
                <a:solidFill>
                  <a:srgbClr val="002060"/>
                </a:solidFill>
              </a:rPr>
              <a:t>Creţu</a:t>
            </a:r>
            <a:r>
              <a:rPr lang="de-AT" altLang="en-US" sz="2000" dirty="0">
                <a:solidFill>
                  <a:srgbClr val="002060"/>
                </a:solidFill>
              </a:rPr>
              <a:t> in Sept. </a:t>
            </a:r>
            <a:r>
              <a:rPr lang="de-AT" altLang="en-US" sz="2000" dirty="0" smtClean="0">
                <a:solidFill>
                  <a:srgbClr val="002060"/>
                </a:solidFill>
              </a:rPr>
              <a:t>2015</a:t>
            </a:r>
          </a:p>
          <a:p>
            <a:pPr>
              <a:buClr>
                <a:srgbClr val="0F5494"/>
              </a:buClr>
              <a:defRPr/>
            </a:pPr>
            <a:endParaRPr lang="de-AT" altLang="en-US" sz="2000" dirty="0">
              <a:solidFill>
                <a:srgbClr val="002060"/>
              </a:solidFill>
            </a:endParaRPr>
          </a:p>
          <a:p>
            <a:pPr>
              <a:buClr>
                <a:srgbClr val="0F5494"/>
              </a:buClr>
              <a:defRPr/>
            </a:pPr>
            <a:r>
              <a:rPr lang="de-AT" altLang="en-US" sz="2000" dirty="0" smtClean="0">
                <a:solidFill>
                  <a:srgbClr val="002060"/>
                </a:solidFill>
              </a:rPr>
              <a:t>2. Focus </a:t>
            </a:r>
            <a:r>
              <a:rPr lang="de-AT" altLang="en-US" sz="2000" dirty="0">
                <a:solidFill>
                  <a:srgbClr val="002060"/>
                </a:solidFill>
              </a:rPr>
              <a:t>on legal &amp; administrative </a:t>
            </a:r>
            <a:r>
              <a:rPr lang="de-AT" altLang="en-US" sz="2000" dirty="0" err="1">
                <a:solidFill>
                  <a:srgbClr val="002060"/>
                </a:solidFill>
              </a:rPr>
              <a:t>obstacles</a:t>
            </a:r>
            <a:r>
              <a:rPr lang="de-AT" altLang="en-US" sz="2000" dirty="0">
                <a:solidFill>
                  <a:srgbClr val="002060"/>
                </a:solidFill>
              </a:rPr>
              <a:t> in EU </a:t>
            </a:r>
            <a:r>
              <a:rPr lang="de-AT" altLang="en-US" sz="2000" dirty="0" err="1">
                <a:solidFill>
                  <a:srgbClr val="002060"/>
                </a:solidFill>
              </a:rPr>
              <a:t>border</a:t>
            </a:r>
            <a:r>
              <a:rPr lang="de-AT" altLang="en-US" sz="2000" dirty="0">
                <a:solidFill>
                  <a:srgbClr val="002060"/>
                </a:solidFill>
              </a:rPr>
              <a:t> </a:t>
            </a:r>
            <a:r>
              <a:rPr lang="de-AT" altLang="en-US" sz="2000" dirty="0" err="1" smtClean="0">
                <a:solidFill>
                  <a:srgbClr val="002060"/>
                </a:solidFill>
              </a:rPr>
              <a:t>regions</a:t>
            </a:r>
            <a:endParaRPr lang="de-AT" altLang="en-US" sz="2000" dirty="0" smtClean="0">
              <a:solidFill>
                <a:srgbClr val="002060"/>
              </a:solidFill>
            </a:endParaRPr>
          </a:p>
          <a:p>
            <a:pPr>
              <a:buClr>
                <a:srgbClr val="0F5494"/>
              </a:buClr>
              <a:defRPr/>
            </a:pPr>
            <a:endParaRPr lang="de-AT" altLang="en-US" sz="2000" dirty="0">
              <a:solidFill>
                <a:srgbClr val="002060"/>
              </a:solidFill>
            </a:endParaRPr>
          </a:p>
          <a:p>
            <a:pPr>
              <a:buClr>
                <a:srgbClr val="0F5494"/>
              </a:buClr>
              <a:defRPr/>
            </a:pPr>
            <a:r>
              <a:rPr lang="de-AT" altLang="en-US" sz="2000" dirty="0" smtClean="0">
                <a:solidFill>
                  <a:srgbClr val="002060"/>
                </a:solidFill>
              </a:rPr>
              <a:t>3. </a:t>
            </a:r>
            <a:r>
              <a:rPr lang="de-AT" altLang="en-US" sz="2000" dirty="0" err="1" smtClean="0">
                <a:solidFill>
                  <a:srgbClr val="002060"/>
                </a:solidFill>
              </a:rPr>
              <a:t>Three</a:t>
            </a:r>
            <a:r>
              <a:rPr lang="de-AT" altLang="en-US" sz="2000" dirty="0" smtClean="0">
                <a:solidFill>
                  <a:srgbClr val="002060"/>
                </a:solidFill>
              </a:rPr>
              <a:t> </a:t>
            </a:r>
            <a:r>
              <a:rPr lang="de-AT" altLang="en-US" sz="2000" dirty="0" err="1">
                <a:solidFill>
                  <a:srgbClr val="002060"/>
                </a:solidFill>
              </a:rPr>
              <a:t>pillars</a:t>
            </a:r>
            <a:r>
              <a:rPr lang="de-AT" altLang="en-US" sz="2000" dirty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buClr>
                <a:srgbClr val="0F5494"/>
              </a:buClr>
              <a:buFont typeface="+mj-lt"/>
              <a:buAutoNum type="arabicPeriod"/>
              <a:defRPr/>
            </a:pPr>
            <a:r>
              <a:rPr lang="de-AT" altLang="en-US" dirty="0">
                <a:solidFill>
                  <a:srgbClr val="002060"/>
                </a:solidFill>
              </a:rPr>
              <a:t>Study on legal </a:t>
            </a:r>
            <a:r>
              <a:rPr lang="de-AT" altLang="en-US" dirty="0" err="1">
                <a:solidFill>
                  <a:srgbClr val="002060"/>
                </a:solidFill>
              </a:rPr>
              <a:t>and</a:t>
            </a:r>
            <a:r>
              <a:rPr lang="de-AT" altLang="en-US" dirty="0">
                <a:solidFill>
                  <a:srgbClr val="002060"/>
                </a:solidFill>
              </a:rPr>
              <a:t> administrative </a:t>
            </a:r>
            <a:r>
              <a:rPr lang="de-AT" altLang="en-US" dirty="0" err="1">
                <a:solidFill>
                  <a:srgbClr val="002060"/>
                </a:solidFill>
              </a:rPr>
              <a:t>obstacles</a:t>
            </a:r>
            <a:r>
              <a:rPr lang="de-AT" altLang="en-US" dirty="0">
                <a:solidFill>
                  <a:srgbClr val="002060"/>
                </a:solidFill>
              </a:rPr>
              <a:t> in EU </a:t>
            </a:r>
            <a:r>
              <a:rPr lang="de-AT" altLang="en-US" dirty="0" err="1">
                <a:solidFill>
                  <a:srgbClr val="002060"/>
                </a:solidFill>
              </a:rPr>
              <a:t>border</a:t>
            </a:r>
            <a:r>
              <a:rPr lang="de-AT" altLang="en-US" dirty="0">
                <a:solidFill>
                  <a:srgbClr val="002060"/>
                </a:solidFill>
              </a:rPr>
              <a:t> </a:t>
            </a:r>
            <a:r>
              <a:rPr lang="de-AT" altLang="en-US" dirty="0" err="1">
                <a:solidFill>
                  <a:srgbClr val="002060"/>
                </a:solidFill>
              </a:rPr>
              <a:t>regions</a:t>
            </a:r>
            <a:r>
              <a:rPr lang="de-AT" altLang="en-US" dirty="0">
                <a:solidFill>
                  <a:srgbClr val="002060"/>
                </a:solidFill>
              </a:rPr>
              <a:t> (2015-2016)</a:t>
            </a:r>
          </a:p>
          <a:p>
            <a:pPr marL="800100" lvl="1" indent="-342900">
              <a:buClr>
                <a:srgbClr val="0F5494"/>
              </a:buClr>
              <a:buFont typeface="+mj-lt"/>
              <a:buAutoNum type="arabicPeriod"/>
              <a:defRPr/>
            </a:pPr>
            <a:r>
              <a:rPr lang="de-AT" altLang="en-US" dirty="0">
                <a:solidFill>
                  <a:srgbClr val="002060"/>
                </a:solidFill>
              </a:rPr>
              <a:t>Stakeholder </a:t>
            </a:r>
            <a:r>
              <a:rPr lang="de-AT" altLang="en-US" dirty="0" err="1">
                <a:solidFill>
                  <a:srgbClr val="002060"/>
                </a:solidFill>
              </a:rPr>
              <a:t>dialogue</a:t>
            </a:r>
            <a:r>
              <a:rPr lang="de-AT" altLang="en-US" dirty="0">
                <a:solidFill>
                  <a:srgbClr val="002060"/>
                </a:solidFill>
              </a:rPr>
              <a:t> – </a:t>
            </a:r>
            <a:r>
              <a:rPr lang="de-AT" altLang="en-US" dirty="0" err="1">
                <a:solidFill>
                  <a:srgbClr val="002060"/>
                </a:solidFill>
              </a:rPr>
              <a:t>workshops</a:t>
            </a:r>
            <a:r>
              <a:rPr lang="de-AT" altLang="en-US" dirty="0">
                <a:solidFill>
                  <a:srgbClr val="002060"/>
                </a:solidFill>
              </a:rPr>
              <a:t> (2015-2016)</a:t>
            </a:r>
            <a:endParaRPr lang="en-GB" altLang="en-US" dirty="0">
              <a:solidFill>
                <a:srgbClr val="002060"/>
              </a:solidFill>
            </a:endParaRPr>
          </a:p>
          <a:p>
            <a:pPr marL="800100" lvl="1" indent="-342900">
              <a:buClr>
                <a:srgbClr val="0F5494"/>
              </a:buClr>
              <a:buFont typeface="+mj-lt"/>
              <a:buAutoNum type="arabicPeriod"/>
              <a:defRPr/>
            </a:pPr>
            <a:r>
              <a:rPr lang="de-AT" altLang="en-US" dirty="0">
                <a:solidFill>
                  <a:srgbClr val="002060"/>
                </a:solidFill>
              </a:rPr>
              <a:t>Public </a:t>
            </a:r>
            <a:r>
              <a:rPr lang="de-AT" altLang="en-US" dirty="0" err="1">
                <a:solidFill>
                  <a:srgbClr val="002060"/>
                </a:solidFill>
              </a:rPr>
              <a:t>consultation</a:t>
            </a:r>
            <a:r>
              <a:rPr lang="de-AT" altLang="en-US" dirty="0">
                <a:solidFill>
                  <a:srgbClr val="002060"/>
                </a:solidFill>
              </a:rPr>
              <a:t> (2015</a:t>
            </a:r>
            <a:r>
              <a:rPr lang="de-AT" altLang="en-US" dirty="0" smtClean="0">
                <a:solidFill>
                  <a:srgbClr val="002060"/>
                </a:solidFill>
              </a:rPr>
              <a:t>)</a:t>
            </a:r>
          </a:p>
          <a:p>
            <a:pPr marL="800100" lvl="1" indent="-342900">
              <a:buClr>
                <a:srgbClr val="0F5494"/>
              </a:buClr>
              <a:buFont typeface="+mj-lt"/>
              <a:buAutoNum type="arabicPeriod"/>
              <a:defRPr/>
            </a:pPr>
            <a:endParaRPr lang="de-AT" altLang="en-US" dirty="0">
              <a:solidFill>
                <a:srgbClr val="002060"/>
              </a:solidFill>
            </a:endParaRPr>
          </a:p>
          <a:p>
            <a:r>
              <a:rPr lang="es-ES" sz="2000" dirty="0" smtClean="0">
                <a:solidFill>
                  <a:srgbClr val="002060"/>
                </a:solidFill>
              </a:rPr>
              <a:t>4. </a:t>
            </a:r>
            <a:r>
              <a:rPr lang="es-ES" sz="2000" dirty="0" err="1" smtClean="0">
                <a:solidFill>
                  <a:srgbClr val="002060"/>
                </a:solidFill>
              </a:rPr>
              <a:t>Communication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from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the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Commission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due</a:t>
            </a:r>
            <a:r>
              <a:rPr lang="es-ES" sz="2000" dirty="0" smtClean="0">
                <a:solidFill>
                  <a:srgbClr val="002060"/>
                </a:solidFill>
              </a:rPr>
              <a:t> in </a:t>
            </a:r>
            <a:r>
              <a:rPr lang="es-ES" sz="2000" dirty="0" err="1" smtClean="0">
                <a:solidFill>
                  <a:srgbClr val="002060"/>
                </a:solidFill>
              </a:rPr>
              <a:t>September</a:t>
            </a:r>
            <a:r>
              <a:rPr lang="es-ES" sz="2000" dirty="0" smtClean="0">
                <a:solidFill>
                  <a:srgbClr val="002060"/>
                </a:solidFill>
              </a:rPr>
              <a:t> 2017</a:t>
            </a:r>
            <a:endParaRPr lang="es-ES" sz="2000" dirty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Cross-Border</a:t>
            </a:r>
            <a:r>
              <a:rPr lang="es-ES" dirty="0" smtClean="0"/>
              <a:t> </a:t>
            </a:r>
            <a:r>
              <a:rPr lang="es-ES" dirty="0" err="1" smtClean="0"/>
              <a:t>Review</a:t>
            </a:r>
            <a:r>
              <a:rPr lang="es-ES" dirty="0" smtClean="0"/>
              <a:t>… </a:t>
            </a:r>
            <a:br>
              <a:rPr lang="es-ES" dirty="0" smtClean="0"/>
            </a:br>
            <a:r>
              <a:rPr lang="es-ES" dirty="0" err="1" smtClean="0"/>
              <a:t>the</a:t>
            </a:r>
            <a:r>
              <a:rPr lang="es-ES" dirty="0" smtClean="0"/>
              <a:t> data </a:t>
            </a:r>
            <a:r>
              <a:rPr lang="es-ES" dirty="0" err="1" smtClean="0"/>
              <a:t>you</a:t>
            </a:r>
            <a:r>
              <a:rPr lang="es-ES" dirty="0" smtClean="0"/>
              <a:t> can use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2828857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A database of 200+ border obstacles and the solutions provided to overcome them… if any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588443" cy="431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e-AT" sz="2800" dirty="0" smtClean="0"/>
              <a:t>Cross </a:t>
            </a:r>
            <a:r>
              <a:rPr lang="de-AT" sz="2800" dirty="0" err="1" smtClean="0"/>
              <a:t>Border</a:t>
            </a:r>
            <a:r>
              <a:rPr lang="de-AT" sz="2800" dirty="0" smtClean="0"/>
              <a:t> Review…</a:t>
            </a:r>
            <a:br>
              <a:rPr lang="de-AT" sz="2800" dirty="0" smtClean="0"/>
            </a:br>
            <a:r>
              <a:rPr lang="de-AT" sz="2800" dirty="0" smtClean="0"/>
              <a:t>Case </a:t>
            </a:r>
            <a:r>
              <a:rPr lang="de-AT" sz="2800" dirty="0" err="1" smtClean="0"/>
              <a:t>studies</a:t>
            </a:r>
            <a:endParaRPr lang="de-AT" sz="28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17322"/>
              </p:ext>
            </p:extLst>
          </p:nvPr>
        </p:nvGraphicFramePr>
        <p:xfrm>
          <a:off x="971600" y="2420888"/>
          <a:ext cx="7776863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772"/>
                <a:gridCol w="5935166"/>
                <a:gridCol w="1227925"/>
              </a:tblGrid>
              <a:tr h="154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Nr.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Topic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Border/Case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Exportation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goods and cross-border provision of commercial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services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IE-UK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84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Border-regional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business activities and cross-border development of entrepreneurship (business incubators, start-ups, centres, venture capital)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BG-EL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Mobility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cross-border workers (commuter flows)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DK-SE 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Mobility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trainees, students and teachers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DE-NL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</a:tr>
              <a:tr h="3184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5+6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Recognition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diploma or professional qualification certificates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ES-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PT; </a:t>
                      </a:r>
                      <a:b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BE-DE-FR-LU</a:t>
                      </a:r>
                      <a:endParaRPr lang="de-A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Access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social insurance system (e.g.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pensions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disability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insurance)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BE-DE-FR-LU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Access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health care services (i.e. primary, secondary and tertiary care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EE-LV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de-AT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Compatibility of health systems (e-health)</a:t>
                      </a:r>
                      <a:endParaRPr lang="de-AT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SE-FI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25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Scope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quality of regional/local and </a:t>
                      </a:r>
                      <a:r>
                        <a:rPr lang="en-GB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cross-border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transport infrastructures and of related maintenance services (e.g. snow removal on roads and rail tracks etc.)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DE-PL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11+12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transport by bus, rail, light rail or metro (e.g.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quality,</a:t>
                      </a:r>
                      <a:r>
                        <a:rPr lang="en-GB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service, permits)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DE-FR, AT-SI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BD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Spatial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 (national, regional, local) and cross-border territorial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BE-FR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Emergency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rescue services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SK-HU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4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security and crime prevention (police cooperation)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DE-CZ</a:t>
                      </a:r>
                      <a:endParaRPr lang="de-A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3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936625"/>
          </a:xfrm>
        </p:spPr>
        <p:txBody>
          <a:bodyPr/>
          <a:lstStyle/>
          <a:p>
            <a:pPr algn="ctr"/>
            <a:r>
              <a:rPr lang="es-ES" sz="3600" dirty="0" smtClean="0"/>
              <a:t>THANK YOU!!!</a:t>
            </a:r>
            <a:br>
              <a:rPr lang="es-ES" sz="36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hlinkClick r:id="rId2"/>
              </a:rPr>
              <a:t>gianluca.comuniello@ec.europa.eu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516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Capitalisation</a:t>
            </a:r>
            <a:r>
              <a:rPr lang="es-ES" dirty="0" smtClean="0"/>
              <a:t>…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cover</a:t>
            </a:r>
            <a:r>
              <a:rPr lang="es-ES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2420888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Capitalisation is about gathering, organising and building upon existing programme and projects results, within specific fields</a:t>
            </a:r>
            <a:r>
              <a:rPr lang="en-GB" sz="1800" dirty="0" smtClean="0">
                <a:solidFill>
                  <a:srgbClr val="002060"/>
                </a:solidFill>
              </a:rPr>
              <a:t>.</a:t>
            </a:r>
          </a:p>
          <a:p>
            <a:endParaRPr lang="es-ES" sz="1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Capitalisation could concern data about the implementation of programmes, projects, impacts and methods used in order to make </a:t>
            </a:r>
            <a:r>
              <a:rPr lang="en-GB" sz="1800" dirty="0" smtClean="0">
                <a:solidFill>
                  <a:srgbClr val="002060"/>
                </a:solidFill>
              </a:rPr>
              <a:t>the </a:t>
            </a:r>
            <a:r>
              <a:rPr lang="en-GB" sz="1800" dirty="0">
                <a:solidFill>
                  <a:srgbClr val="002060"/>
                </a:solidFill>
              </a:rPr>
              <a:t>knowledge generated by </a:t>
            </a:r>
            <a:r>
              <a:rPr lang="en-GB" sz="1800" dirty="0" err="1" smtClean="0">
                <a:solidFill>
                  <a:srgbClr val="002060"/>
                </a:solidFill>
              </a:rPr>
              <a:t>Interreg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more accessible and usable for other programmes, projects or stakeholder groups</a:t>
            </a:r>
            <a:r>
              <a:rPr lang="en-GB" sz="1800" dirty="0" smtClean="0">
                <a:solidFill>
                  <a:srgbClr val="002060"/>
                </a:solidFill>
              </a:rPr>
              <a:t>.</a:t>
            </a:r>
          </a:p>
          <a:p>
            <a:endParaRPr lang="es-ES" sz="1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Capitalisation </a:t>
            </a:r>
            <a:r>
              <a:rPr lang="en-GB" sz="1800" dirty="0" smtClean="0">
                <a:solidFill>
                  <a:srgbClr val="002060"/>
                </a:solidFill>
              </a:rPr>
              <a:t>looks </a:t>
            </a:r>
            <a:r>
              <a:rPr lang="en-GB" sz="1800" dirty="0">
                <a:solidFill>
                  <a:srgbClr val="002060"/>
                </a:solidFill>
              </a:rPr>
              <a:t>into specific results in thematic fields in order to  obtain additional improved results, to boost performance, delivery and to multiply the effects of achievements delivered.</a:t>
            </a:r>
            <a:endParaRPr lang="es-E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1" y="1556792"/>
            <a:ext cx="7772400" cy="1362075"/>
          </a:xfrm>
        </p:spPr>
        <p:txBody>
          <a:bodyPr/>
          <a:lstStyle/>
          <a:p>
            <a:r>
              <a:rPr lang="sv-SE" altLang="en-US" dirty="0" smtClean="0">
                <a:solidFill>
                  <a:srgbClr val="FF6600"/>
                </a:solidFill>
              </a:rPr>
              <a:t>To </a:t>
            </a:r>
            <a:r>
              <a:rPr lang="sv-SE" altLang="en-US" dirty="0" err="1" smtClean="0">
                <a:solidFill>
                  <a:srgbClr val="FF6600"/>
                </a:solidFill>
              </a:rPr>
              <a:t>put</a:t>
            </a:r>
            <a:r>
              <a:rPr lang="sv-SE" altLang="en-US" dirty="0" smtClean="0">
                <a:solidFill>
                  <a:srgbClr val="FF6600"/>
                </a:solidFill>
              </a:rPr>
              <a:t> it </a:t>
            </a:r>
            <a:r>
              <a:rPr lang="sv-SE" altLang="en-US" dirty="0" err="1" smtClean="0">
                <a:solidFill>
                  <a:srgbClr val="FF6600"/>
                </a:solidFill>
              </a:rPr>
              <a:t>nicely</a:t>
            </a:r>
            <a:r>
              <a:rPr lang="sv-SE" altLang="en-US" dirty="0" smtClean="0">
                <a:solidFill>
                  <a:srgbClr val="FF6600"/>
                </a:solidFill>
              </a:rPr>
              <a:t>…</a:t>
            </a:r>
            <a:endParaRPr lang="en-GB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1" y="2890936"/>
            <a:ext cx="7772400" cy="1494394"/>
          </a:xfrm>
        </p:spPr>
        <p:txBody>
          <a:bodyPr/>
          <a:lstStyle/>
          <a:p>
            <a:pPr algn="r"/>
            <a:r>
              <a:rPr lang="en-GB" dirty="0" smtClean="0"/>
              <a:t>"</a:t>
            </a:r>
            <a:r>
              <a:rPr lang="en-GB" sz="2400" b="1" dirty="0" smtClean="0"/>
              <a:t>Project results can be turned into policy-making material"</a:t>
            </a:r>
          </a:p>
          <a:p>
            <a:pPr algn="r"/>
            <a:r>
              <a:rPr lang="en-GB" b="1" i="0" dirty="0" err="1" smtClean="0"/>
              <a:t>Tarja</a:t>
            </a:r>
            <a:r>
              <a:rPr lang="en-GB" b="1" i="0" dirty="0" smtClean="0"/>
              <a:t> Richard, </a:t>
            </a:r>
            <a:r>
              <a:rPr lang="en-GB" b="1" i="0" dirty="0" err="1" smtClean="0"/>
              <a:t>Interreg</a:t>
            </a:r>
            <a:r>
              <a:rPr lang="en-GB" b="1" i="0" dirty="0" smtClean="0"/>
              <a:t> MED programme</a:t>
            </a:r>
            <a:endParaRPr lang="en-GB" b="1" i="0" dirty="0"/>
          </a:p>
        </p:txBody>
      </p:sp>
      <p:sp>
        <p:nvSpPr>
          <p:cNvPr id="2" name="Oval 1"/>
          <p:cNvSpPr/>
          <p:nvPr/>
        </p:nvSpPr>
        <p:spPr bwMode="auto">
          <a:xfrm>
            <a:off x="4067945" y="4005064"/>
            <a:ext cx="1008112" cy="7920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Capitalisation</a:t>
            </a:r>
            <a:r>
              <a:rPr lang="es-ES" dirty="0" smtClean="0"/>
              <a:t>… </a:t>
            </a:r>
            <a:r>
              <a:rPr lang="es-ES" dirty="0" err="1" smtClean="0"/>
              <a:t>how</a:t>
            </a:r>
            <a:r>
              <a:rPr lang="es-ES" dirty="0" smtClean="0"/>
              <a:t> to do </a:t>
            </a:r>
            <a:r>
              <a:rPr lang="es-ES" dirty="0" err="1" smtClean="0"/>
              <a:t>it</a:t>
            </a:r>
            <a:r>
              <a:rPr lang="es-ES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2420888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You have to gather results: analysis and coordination 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You have to promote results: events/campaigns… everything with simple language!!!!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You have to re-use the results: create effects and impact!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You have to influence policies: effects become lasting and change public decisions and legislations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1" y="1556792"/>
            <a:ext cx="7772400" cy="1362075"/>
          </a:xfrm>
        </p:spPr>
        <p:txBody>
          <a:bodyPr/>
          <a:lstStyle/>
          <a:p>
            <a:r>
              <a:rPr lang="sv-SE" altLang="en-US" dirty="0" smtClean="0">
                <a:solidFill>
                  <a:srgbClr val="FF6600"/>
                </a:solidFill>
              </a:rPr>
              <a:t>To </a:t>
            </a:r>
            <a:r>
              <a:rPr lang="sv-SE" altLang="en-US" dirty="0" err="1" smtClean="0">
                <a:solidFill>
                  <a:srgbClr val="FF6600"/>
                </a:solidFill>
              </a:rPr>
              <a:t>put</a:t>
            </a:r>
            <a:r>
              <a:rPr lang="sv-SE" altLang="en-US" dirty="0" smtClean="0">
                <a:solidFill>
                  <a:srgbClr val="FF6600"/>
                </a:solidFill>
              </a:rPr>
              <a:t> it </a:t>
            </a:r>
            <a:r>
              <a:rPr lang="sv-SE" altLang="en-US" dirty="0" err="1" smtClean="0">
                <a:solidFill>
                  <a:srgbClr val="FF6600"/>
                </a:solidFill>
              </a:rPr>
              <a:t>nicely</a:t>
            </a:r>
            <a:r>
              <a:rPr lang="sv-SE" altLang="en-US" dirty="0" smtClean="0">
                <a:solidFill>
                  <a:srgbClr val="FF6600"/>
                </a:solidFill>
              </a:rPr>
              <a:t>…</a:t>
            </a:r>
            <a:endParaRPr lang="en-GB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1" y="2890936"/>
            <a:ext cx="7772400" cy="1494394"/>
          </a:xfrm>
        </p:spPr>
        <p:txBody>
          <a:bodyPr/>
          <a:lstStyle/>
          <a:p>
            <a:pPr algn="r"/>
            <a:r>
              <a:rPr lang="en-GB" dirty="0" smtClean="0"/>
              <a:t>"</a:t>
            </a:r>
            <a:r>
              <a:rPr lang="en-GB" sz="2400" b="1" dirty="0" smtClean="0"/>
              <a:t>If it is good, a project does not stop with the funding period"</a:t>
            </a:r>
          </a:p>
          <a:p>
            <a:pPr algn="r"/>
            <a:r>
              <a:rPr lang="en-GB" b="1" i="0" dirty="0" err="1" smtClean="0"/>
              <a:t>Interreg</a:t>
            </a:r>
            <a:r>
              <a:rPr lang="en-GB" b="1" i="0" dirty="0" smtClean="0"/>
              <a:t> Italy-Malta </a:t>
            </a:r>
            <a:r>
              <a:rPr lang="en-GB" b="1" i="0" dirty="0" err="1" smtClean="0"/>
              <a:t>Lithos</a:t>
            </a:r>
            <a:r>
              <a:rPr lang="en-GB" b="1" i="0" dirty="0" smtClean="0"/>
              <a:t> Project Implementers</a:t>
            </a:r>
            <a:endParaRPr lang="en-GB" b="1" i="0" dirty="0"/>
          </a:p>
        </p:txBody>
      </p:sp>
      <p:sp>
        <p:nvSpPr>
          <p:cNvPr id="2" name="Oval 1"/>
          <p:cNvSpPr/>
          <p:nvPr/>
        </p:nvSpPr>
        <p:spPr bwMode="auto">
          <a:xfrm>
            <a:off x="4067945" y="4005064"/>
            <a:ext cx="1008112" cy="7920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Capitalisation</a:t>
            </a:r>
            <a:r>
              <a:rPr lang="es-ES" dirty="0" smtClean="0"/>
              <a:t>…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help</a:t>
            </a:r>
            <a:r>
              <a:rPr lang="es-ES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242088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Thematic support is being provided by the </a:t>
            </a:r>
            <a:r>
              <a:rPr lang="en-GB" sz="2000" dirty="0" err="1" smtClean="0">
                <a:solidFill>
                  <a:srgbClr val="002060"/>
                </a:solidFill>
              </a:rPr>
              <a:t>Interreg</a:t>
            </a:r>
            <a:r>
              <a:rPr lang="en-GB" sz="2000" dirty="0" smtClean="0">
                <a:solidFill>
                  <a:srgbClr val="002060"/>
                </a:solidFill>
              </a:rPr>
              <a:t> Europe and the Interact programmes to all </a:t>
            </a:r>
            <a:r>
              <a:rPr lang="en-GB" sz="2000" dirty="0" err="1" smtClean="0">
                <a:solidFill>
                  <a:srgbClr val="002060"/>
                </a:solidFill>
              </a:rPr>
              <a:t>Interreg</a:t>
            </a:r>
            <a:r>
              <a:rPr lang="en-GB" sz="2000" dirty="0" smtClean="0">
                <a:solidFill>
                  <a:srgbClr val="002060"/>
                </a:solidFill>
              </a:rPr>
              <a:t> programmes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34" y="3212976"/>
            <a:ext cx="8361738" cy="32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Capitalisation</a:t>
            </a:r>
            <a:r>
              <a:rPr lang="es-ES" dirty="0" smtClean="0"/>
              <a:t>…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help</a:t>
            </a:r>
            <a:r>
              <a:rPr lang="es-ES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2089011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By providing "as it happens" tool to gather data about what </a:t>
            </a:r>
            <a:r>
              <a:rPr lang="en-GB" sz="2000" dirty="0" err="1" smtClean="0">
                <a:solidFill>
                  <a:srgbClr val="002060"/>
                </a:solidFill>
              </a:rPr>
              <a:t>Interreg</a:t>
            </a:r>
            <a:r>
              <a:rPr lang="en-GB" sz="2000" dirty="0" smtClean="0">
                <a:solidFill>
                  <a:srgbClr val="002060"/>
                </a:solidFill>
              </a:rPr>
              <a:t> programmes are doing throughout Europe…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237861" cy="363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3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" y="1143856"/>
            <a:ext cx="8229600" cy="936625"/>
          </a:xfrm>
        </p:spPr>
        <p:txBody>
          <a:bodyPr/>
          <a:lstStyle/>
          <a:p>
            <a:r>
              <a:rPr lang="es-ES" dirty="0" err="1" smtClean="0"/>
              <a:t>Capitalisation</a:t>
            </a:r>
            <a:r>
              <a:rPr lang="es-ES" dirty="0" smtClean="0"/>
              <a:t>…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help</a:t>
            </a:r>
            <a:r>
              <a:rPr lang="es-ES" dirty="0" smtClean="0"/>
              <a:t>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4721"/>
            <a:ext cx="4038600" cy="286432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5129"/>
            <a:ext cx="4038600" cy="2863504"/>
          </a:xfrm>
        </p:spPr>
      </p:pic>
      <p:sp>
        <p:nvSpPr>
          <p:cNvPr id="3" name="Rectangle 2"/>
          <p:cNvSpPr/>
          <p:nvPr/>
        </p:nvSpPr>
        <p:spPr>
          <a:xfrm>
            <a:off x="683568" y="2089011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By communicating your great projects…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Capitalisation</a:t>
            </a:r>
            <a:r>
              <a:rPr lang="es-ES" dirty="0" smtClean="0"/>
              <a:t>…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help</a:t>
            </a:r>
            <a:r>
              <a:rPr lang="es-ES" dirty="0" smtClean="0"/>
              <a:t>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68266" y="3356992"/>
            <a:ext cx="75608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accent2"/>
                </a:solidFill>
              </a:rPr>
              <a:t>By</a:t>
            </a:r>
            <a:r>
              <a:rPr lang="es-ES" sz="2400" dirty="0" smtClean="0">
                <a:solidFill>
                  <a:schemeClr val="accent2"/>
                </a:solidFill>
              </a:rPr>
              <a:t> </a:t>
            </a:r>
            <a:r>
              <a:rPr lang="es-ES" sz="2400" dirty="0" err="1" smtClean="0">
                <a:solidFill>
                  <a:schemeClr val="accent2"/>
                </a:solidFill>
              </a:rPr>
              <a:t>providing</a:t>
            </a:r>
            <a:r>
              <a:rPr lang="es-ES" sz="2400" dirty="0" smtClean="0">
                <a:solidFill>
                  <a:schemeClr val="accent2"/>
                </a:solidFill>
              </a:rPr>
              <a:t> a new set of data/</a:t>
            </a:r>
            <a:r>
              <a:rPr lang="es-ES" sz="2400" dirty="0" err="1" smtClean="0">
                <a:solidFill>
                  <a:schemeClr val="accent2"/>
                </a:solidFill>
              </a:rPr>
              <a:t>policy</a:t>
            </a:r>
            <a:r>
              <a:rPr lang="es-ES" sz="2400" dirty="0" smtClean="0">
                <a:solidFill>
                  <a:schemeClr val="accent2"/>
                </a:solidFill>
              </a:rPr>
              <a:t> </a:t>
            </a:r>
            <a:r>
              <a:rPr lang="es-ES" sz="2400" dirty="0" err="1" smtClean="0">
                <a:solidFill>
                  <a:schemeClr val="accent2"/>
                </a:solidFill>
              </a:rPr>
              <a:t>solutions</a:t>
            </a:r>
            <a:r>
              <a:rPr lang="es-ES" sz="2400" dirty="0" smtClean="0">
                <a:solidFill>
                  <a:schemeClr val="accent2"/>
                </a:solidFill>
              </a:rPr>
              <a:t> </a:t>
            </a:r>
            <a:r>
              <a:rPr lang="es-ES" sz="2400" dirty="0" err="1" smtClean="0">
                <a:solidFill>
                  <a:schemeClr val="accent2"/>
                </a:solidFill>
              </a:rPr>
              <a:t>available</a:t>
            </a:r>
            <a:r>
              <a:rPr lang="es-ES" sz="2400" dirty="0" smtClean="0">
                <a:solidFill>
                  <a:schemeClr val="accent2"/>
                </a:solidFill>
              </a:rPr>
              <a:t> </a:t>
            </a:r>
            <a:r>
              <a:rPr lang="es-ES" sz="2400" dirty="0" err="1" smtClean="0">
                <a:solidFill>
                  <a:schemeClr val="accent2"/>
                </a:solidFill>
              </a:rPr>
              <a:t>thanks</a:t>
            </a:r>
            <a:r>
              <a:rPr lang="es-ES" sz="2400" dirty="0" smtClean="0">
                <a:solidFill>
                  <a:schemeClr val="accent2"/>
                </a:solidFill>
              </a:rPr>
              <a:t> to </a:t>
            </a:r>
            <a:r>
              <a:rPr lang="es-ES" sz="2400" dirty="0" err="1" smtClean="0">
                <a:solidFill>
                  <a:schemeClr val="accent2"/>
                </a:solidFill>
              </a:rPr>
              <a:t>the</a:t>
            </a:r>
            <a:r>
              <a:rPr lang="es-ES" sz="2400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s-ES" sz="4000" b="1" dirty="0" err="1" smtClean="0">
                <a:solidFill>
                  <a:schemeClr val="accent2"/>
                </a:solidFill>
              </a:rPr>
              <a:t>Cross-Border</a:t>
            </a:r>
            <a:r>
              <a:rPr lang="es-ES" sz="4000" b="1" dirty="0" smtClean="0">
                <a:solidFill>
                  <a:schemeClr val="accent2"/>
                </a:solidFill>
              </a:rPr>
              <a:t> </a:t>
            </a:r>
            <a:r>
              <a:rPr lang="es-ES" sz="4000" b="1" dirty="0" err="1" smtClean="0">
                <a:solidFill>
                  <a:schemeClr val="accent2"/>
                </a:solidFill>
              </a:rPr>
              <a:t>Review</a:t>
            </a:r>
            <a:endParaRPr lang="en-GB" sz="4000" b="1" dirty="0" smtClean="0">
              <a:solidFill>
                <a:schemeClr val="accent2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Slide_Master">
  <a:themeElements>
    <a:clrScheme name="Slide_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560</Words>
  <Application>Microsoft Office PowerPoint</Application>
  <PresentationFormat>On-screen Show (4:3)</PresentationFormat>
  <Paragraphs>96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Verdana</vt:lpstr>
      <vt:lpstr>Arial Unicode MS</vt:lpstr>
      <vt:lpstr>Calibri</vt:lpstr>
      <vt:lpstr>MS PGothic</vt:lpstr>
      <vt:lpstr>Times New Roman</vt:lpstr>
      <vt:lpstr>2_Slide_Master</vt:lpstr>
      <vt:lpstr>5_Slide_Master</vt:lpstr>
      <vt:lpstr>6_Slide_Master</vt:lpstr>
      <vt:lpstr>24_Slide_Master</vt:lpstr>
      <vt:lpstr>      Interreg: Capitalise the cooperation experiences   </vt:lpstr>
      <vt:lpstr>Capitalisation… what does it cover?</vt:lpstr>
      <vt:lpstr>To put it nicely…</vt:lpstr>
      <vt:lpstr>Capitalisation… how to do it?</vt:lpstr>
      <vt:lpstr>To put it nicely…</vt:lpstr>
      <vt:lpstr>Capitalisation… how we can help?</vt:lpstr>
      <vt:lpstr>Capitalisation… how we can help?</vt:lpstr>
      <vt:lpstr>Capitalisation… how we can help?</vt:lpstr>
      <vt:lpstr>Capitalisation… how we can help?</vt:lpstr>
      <vt:lpstr>Cross-Border Review…  some figures</vt:lpstr>
      <vt:lpstr>Cross-Border Review…  the data you can use</vt:lpstr>
      <vt:lpstr>Cross Border Review… Case studies</vt:lpstr>
      <vt:lpstr>THANK YOU!!!  gianluca.comuniello@ec.europa.eu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2014-2020</dc:title>
  <dc:creator>MATTISSON LAX Alina (REGIO)</dc:creator>
  <cp:lastModifiedBy>COMUNIELLO Gianluca (REGIO)</cp:lastModifiedBy>
  <cp:revision>67</cp:revision>
  <cp:lastPrinted>2017-04-07T09:43:18Z</cp:lastPrinted>
  <dcterms:modified xsi:type="dcterms:W3CDTF">2017-06-02T14:00:41Z</dcterms:modified>
</cp:coreProperties>
</file>