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0" r:id="rId1"/>
    <p:sldMasterId id="2147483722" r:id="rId2"/>
    <p:sldMasterId id="2147483734" r:id="rId3"/>
    <p:sldMasterId id="2147483914" r:id="rId4"/>
  </p:sldMasterIdLst>
  <p:notesMasterIdLst>
    <p:notesMasterId r:id="rId18"/>
  </p:notesMasterIdLst>
  <p:handoutMasterIdLst>
    <p:handoutMasterId r:id="rId19"/>
  </p:handoutMasterIdLst>
  <p:sldIdLst>
    <p:sldId id="276" r:id="rId5"/>
    <p:sldId id="279" r:id="rId6"/>
    <p:sldId id="278" r:id="rId7"/>
    <p:sldId id="320" r:id="rId8"/>
    <p:sldId id="321" r:id="rId9"/>
    <p:sldId id="322" r:id="rId10"/>
    <p:sldId id="334" r:id="rId11"/>
    <p:sldId id="339" r:id="rId12"/>
    <p:sldId id="335" r:id="rId13"/>
    <p:sldId id="336" r:id="rId14"/>
    <p:sldId id="337" r:id="rId15"/>
    <p:sldId id="338" r:id="rId16"/>
    <p:sldId id="333" r:id="rId17"/>
  </p:sldIdLst>
  <p:sldSz cx="9144000" cy="6858000" type="screen4x3"/>
  <p:notesSz cx="6805613" cy="9944100"/>
  <p:embeddedFontLst>
    <p:embeddedFont>
      <p:font typeface="Verdana" panose="020B0604030504040204" pitchFamily="34" charset="0"/>
      <p:regular r:id="rId20"/>
      <p:bold r:id="rId21"/>
      <p:italic r:id="rId22"/>
      <p:boldItalic r:id="rId23"/>
    </p:embeddedFont>
    <p:embeddedFont>
      <p:font typeface="Arial Unicode MS" panose="020B0604020202020204" pitchFamily="34" charset="-128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MS PGothic" panose="020B0600070205080204" pitchFamily="34" charset="-128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8A1326-55AA-4022-8A6D-44AA8AB066C3}">
  <a:tblStyle styleId="{908A1326-55AA-4022-8A6D-44AA8AB066C3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73829" autoAdjust="0"/>
  </p:normalViewPr>
  <p:slideViewPr>
    <p:cSldViewPr>
      <p:cViewPr varScale="1">
        <p:scale>
          <a:sx n="85" d="100"/>
          <a:sy n="85" d="100"/>
        </p:scale>
        <p:origin x="-23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313" cy="496564"/>
          </a:xfrm>
          <a:prstGeom prst="rect">
            <a:avLst/>
          </a:prstGeom>
        </p:spPr>
        <p:txBody>
          <a:bodyPr vert="horz" lIns="92409" tIns="46205" rIns="92409" bIns="4620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693" y="1"/>
            <a:ext cx="2949313" cy="496564"/>
          </a:xfrm>
          <a:prstGeom prst="rect">
            <a:avLst/>
          </a:prstGeom>
        </p:spPr>
        <p:txBody>
          <a:bodyPr vert="horz" lIns="92409" tIns="46205" rIns="92409" bIns="46205" rtlCol="0"/>
          <a:lstStyle>
            <a:lvl1pPr algn="r">
              <a:defRPr sz="1200"/>
            </a:lvl1pPr>
          </a:lstStyle>
          <a:p>
            <a:fld id="{52B55710-14BA-4E07-B85A-6055AECEB939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5935"/>
            <a:ext cx="2949313" cy="496564"/>
          </a:xfrm>
          <a:prstGeom prst="rect">
            <a:avLst/>
          </a:prstGeom>
        </p:spPr>
        <p:txBody>
          <a:bodyPr vert="horz" lIns="92409" tIns="46205" rIns="92409" bIns="4620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693" y="9445935"/>
            <a:ext cx="2949313" cy="496564"/>
          </a:xfrm>
          <a:prstGeom prst="rect">
            <a:avLst/>
          </a:prstGeom>
        </p:spPr>
        <p:txBody>
          <a:bodyPr vert="horz" lIns="92409" tIns="46205" rIns="92409" bIns="46205" rtlCol="0" anchor="b"/>
          <a:lstStyle>
            <a:lvl1pPr algn="r">
              <a:defRPr sz="1200"/>
            </a:lvl1pPr>
          </a:lstStyle>
          <a:p>
            <a:fld id="{49E915EF-486D-4A9A-A017-6E3F86BD0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495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49098" cy="497205"/>
          </a:xfrm>
          <a:prstGeom prst="rect">
            <a:avLst/>
          </a:prstGeom>
          <a:noFill/>
          <a:ln>
            <a:noFill/>
          </a:ln>
        </p:spPr>
        <p:txBody>
          <a:bodyPr lIns="92384" tIns="92384" rIns="92384" bIns="92384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1994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399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85983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47977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0997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71967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3396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95955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54939" y="0"/>
            <a:ext cx="2949098" cy="497205"/>
          </a:xfrm>
          <a:prstGeom prst="rect">
            <a:avLst/>
          </a:prstGeom>
          <a:noFill/>
          <a:ln>
            <a:noFill/>
          </a:ln>
        </p:spPr>
        <p:txBody>
          <a:bodyPr lIns="92384" tIns="92384" rIns="92384" bIns="92384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1994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399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85983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47977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0997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71967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3396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95955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915988" y="746125"/>
            <a:ext cx="4973637" cy="37290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0564" y="4723449"/>
            <a:ext cx="5444489" cy="4474845"/>
          </a:xfrm>
          <a:prstGeom prst="rect">
            <a:avLst/>
          </a:prstGeom>
          <a:noFill/>
          <a:ln>
            <a:noFill/>
          </a:ln>
        </p:spPr>
        <p:txBody>
          <a:bodyPr lIns="92384" tIns="92384" rIns="92384" bIns="92384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1" y="9445171"/>
            <a:ext cx="2949098" cy="497205"/>
          </a:xfrm>
          <a:prstGeom prst="rect">
            <a:avLst/>
          </a:prstGeom>
          <a:noFill/>
          <a:ln>
            <a:noFill/>
          </a:ln>
        </p:spPr>
        <p:txBody>
          <a:bodyPr lIns="92384" tIns="92384" rIns="92384" bIns="92384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61994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399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85983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47977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09973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71967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3396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95955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54939" y="9445171"/>
            <a:ext cx="2949098" cy="497205"/>
          </a:xfrm>
          <a:prstGeom prst="rect">
            <a:avLst/>
          </a:prstGeom>
          <a:noFill/>
          <a:ln>
            <a:noFill/>
          </a:ln>
        </p:spPr>
        <p:txBody>
          <a:bodyPr lIns="92384" tIns="46178" rIns="92384" bIns="46178" anchor="b" anchorCtr="0">
            <a:noAutofit/>
          </a:bodyPr>
          <a:lstStyle/>
          <a:p>
            <a:pPr algn="r">
              <a:buSzPct val="250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542333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dirty="0" smtClean="0">
              <a:latin typeface="Arial" pitchFamily="34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50825" indent="-2887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55116" indent="-2310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17162" indent="-2310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79208" indent="-2310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41255" indent="-2310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3003301" indent="-2310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65347" indent="-2310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927394" indent="-23102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F19B513-B9A4-45D7-9C45-9212FA661A2F}" type="slidenum">
              <a:rPr lang="en-GB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en-GB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AT" altLang="en-US" smtClean="0"/>
          </a:p>
        </p:txBody>
      </p:sp>
      <p:sp>
        <p:nvSpPr>
          <p:cNvPr id="25604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9DCD7D6-04FC-4098-AEC9-74F35FCADC5E}" type="slidenum">
              <a:rPr lang="de-AT" altLang="en-US" smtClean="0">
                <a:cs typeface="Arial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de-AT" alt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kern="1200" smtClean="0">
              <a:solidFill>
                <a:srgbClr val="FFFFFF"/>
              </a:solidFill>
              <a:ea typeface="+mn-ea"/>
              <a:cs typeface="+mn-cs"/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4"/>
          <p:cNvSpPr>
            <a:spLocks noChangeArrowheads="1"/>
          </p:cNvSpPr>
          <p:nvPr userDrawn="1"/>
        </p:nvSpPr>
        <p:spPr bwMode="auto">
          <a:xfrm>
            <a:off x="4251325" y="1223963"/>
            <a:ext cx="623888" cy="31750"/>
          </a:xfrm>
          <a:prstGeom prst="rect">
            <a:avLst/>
          </a:prstGeom>
          <a:solidFill>
            <a:srgbClr val="EE803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it-IT" altLang="en-US" kern="1200" smtClean="0"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4267200" y="6575425"/>
            <a:ext cx="622300" cy="290513"/>
          </a:xfrm>
          <a:prstGeom prst="rect">
            <a:avLst/>
          </a:prstGeom>
          <a:solidFill>
            <a:srgbClr val="EE8032"/>
          </a:solidFill>
          <a:ln w="9525" algn="ctr">
            <a:solidFill>
              <a:srgbClr val="EE8032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54000"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BE" altLang="en-US" sz="900" kern="1200" dirty="0" smtClean="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rPr>
              <a:t>Regional Policy</a:t>
            </a:r>
            <a:endParaRPr lang="en-GB" altLang="en-US" sz="900" kern="1200" dirty="0" smtClean="0">
              <a:solidFill>
                <a:srgbClr val="FFFFFF"/>
              </a:solidFill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fr-BE" noProof="0" smtClean="0"/>
              <a:t>Title</a:t>
            </a:r>
            <a:endParaRPr lang="en-GB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Subtitle</a:t>
            </a:r>
            <a:endParaRPr lang="en-GB" noProof="0" smtClean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799523F1-0A31-4AF9-BCB8-634326FE83AC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38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F078B-C9FE-45D8-A321-ABF48899D91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010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08AA5-BADA-4DF5-A0C8-06CC3822646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866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E7572-51E9-4D2E-BBBF-FC506EB4211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91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D7329-F0F0-4A04-8175-728D69CED15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37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6A759C-9279-4D0B-B335-3653C9A8885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572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8B3C5-B1A0-467E-9610-5539788AD0E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80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480B6-4366-423D-8BB8-5AD89BA3FC8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693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F1A97-76DC-45C9-98EA-0A00C7D9117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825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3F265-B119-4498-8FED-EA0DAE5B993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897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A02DA-9528-4BF6-90BA-A5B0E43D644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18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kern="1200" smtClean="0">
              <a:solidFill>
                <a:srgbClr val="FFFFFF"/>
              </a:solidFill>
              <a:ea typeface="+mn-ea"/>
              <a:cs typeface="+mn-cs"/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4"/>
          <p:cNvSpPr>
            <a:spLocks noChangeArrowheads="1"/>
          </p:cNvSpPr>
          <p:nvPr userDrawn="1"/>
        </p:nvSpPr>
        <p:spPr bwMode="auto">
          <a:xfrm>
            <a:off x="4251325" y="1223963"/>
            <a:ext cx="623888" cy="31750"/>
          </a:xfrm>
          <a:prstGeom prst="rect">
            <a:avLst/>
          </a:prstGeom>
          <a:solidFill>
            <a:srgbClr val="EE803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it-IT" altLang="en-US" kern="1200" smtClean="0"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4267200" y="6575425"/>
            <a:ext cx="622300" cy="290513"/>
          </a:xfrm>
          <a:prstGeom prst="rect">
            <a:avLst/>
          </a:prstGeom>
          <a:solidFill>
            <a:srgbClr val="EE8032"/>
          </a:solidFill>
          <a:ln w="9525" algn="ctr">
            <a:solidFill>
              <a:srgbClr val="EE8032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54000"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BE" altLang="en-US" sz="900" kern="1200" dirty="0" smtClean="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rPr>
              <a:t>Regional Policy</a:t>
            </a:r>
            <a:endParaRPr lang="en-GB" altLang="en-US" sz="900" kern="1200" dirty="0" smtClean="0">
              <a:solidFill>
                <a:srgbClr val="FFFFFF"/>
              </a:solidFill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fr-BE" noProof="0" smtClean="0"/>
              <a:t>Title</a:t>
            </a:r>
            <a:endParaRPr lang="en-GB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Subtitle</a:t>
            </a:r>
            <a:endParaRPr lang="en-GB" noProof="0" smtClean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799523F1-0A31-4AF9-BCB8-634326FE83AC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51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F078B-C9FE-45D8-A321-ABF48899D91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188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08AA5-BADA-4DF5-A0C8-06CC3822646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03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E7572-51E9-4D2E-BBBF-FC506EB4211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95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D7329-F0F0-4A04-8175-728D69CED15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1397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6A759C-9279-4D0B-B335-3653C9A8885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9607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8B3C5-B1A0-467E-9610-5539788AD0E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975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480B6-4366-423D-8BB8-5AD89BA3FC8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6177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F1A97-76DC-45C9-98EA-0A00C7D9117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18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3F265-B119-4498-8FED-EA0DAE5B993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460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A02DA-9528-4BF6-90BA-A5B0E43D644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5932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kern="1200" smtClean="0">
              <a:solidFill>
                <a:srgbClr val="FFFFFF"/>
              </a:solidFill>
              <a:ea typeface="+mn-ea"/>
              <a:cs typeface="+mn-cs"/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4"/>
          <p:cNvSpPr>
            <a:spLocks noChangeArrowheads="1"/>
          </p:cNvSpPr>
          <p:nvPr userDrawn="1"/>
        </p:nvSpPr>
        <p:spPr bwMode="auto">
          <a:xfrm>
            <a:off x="4251325" y="1223963"/>
            <a:ext cx="623888" cy="31750"/>
          </a:xfrm>
          <a:prstGeom prst="rect">
            <a:avLst/>
          </a:prstGeom>
          <a:solidFill>
            <a:srgbClr val="EE803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it-IT" altLang="en-US" kern="1200" smtClean="0"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4267200" y="6575425"/>
            <a:ext cx="622300" cy="290513"/>
          </a:xfrm>
          <a:prstGeom prst="rect">
            <a:avLst/>
          </a:prstGeom>
          <a:solidFill>
            <a:srgbClr val="EE8032"/>
          </a:solidFill>
          <a:ln w="9525" algn="ctr">
            <a:solidFill>
              <a:srgbClr val="EE8032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54000"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BE" altLang="en-US" sz="900" kern="1200" dirty="0" smtClean="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rPr>
              <a:t>Regional Policy</a:t>
            </a:r>
            <a:endParaRPr lang="en-GB" altLang="en-US" sz="900" kern="1200" dirty="0" smtClean="0">
              <a:solidFill>
                <a:srgbClr val="FFFFFF"/>
              </a:solidFill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fr-BE" noProof="0" smtClean="0"/>
              <a:t>Title</a:t>
            </a:r>
            <a:endParaRPr lang="en-GB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Subtitle</a:t>
            </a:r>
            <a:endParaRPr lang="en-GB" noProof="0" smtClean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799523F1-0A31-4AF9-BCB8-634326FE83AC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8189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F078B-C9FE-45D8-A321-ABF48899D91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6922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108AA5-BADA-4DF5-A0C8-06CC3822646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1457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E7572-51E9-4D2E-BBBF-FC506EB4211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541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D7329-F0F0-4A04-8175-728D69CED15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2524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6A759C-9279-4D0B-B335-3653C9A8885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2059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D8B3C5-B1A0-467E-9610-5539788AD0E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8410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480B6-4366-423D-8BB8-5AD89BA3FC8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7787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F1A97-76DC-45C9-98EA-0A00C7D9117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3668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3F265-B119-4498-8FED-EA0DAE5B993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7542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A02DA-9528-4BF6-90BA-A5B0E43D644F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6547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>
            <a:solidFill>
              <a:srgbClr val="0F5494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kern="1200" smtClean="0">
              <a:solidFill>
                <a:srgbClr val="FFFFFF"/>
              </a:solidFill>
              <a:ea typeface="MS PGothic" pitchFamily="34" charset="-128"/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4"/>
          <p:cNvSpPr>
            <a:spLocks noChangeArrowheads="1"/>
          </p:cNvSpPr>
          <p:nvPr userDrawn="1"/>
        </p:nvSpPr>
        <p:spPr bwMode="auto">
          <a:xfrm>
            <a:off x="4251325" y="1223963"/>
            <a:ext cx="623888" cy="31750"/>
          </a:xfrm>
          <a:prstGeom prst="rect">
            <a:avLst/>
          </a:prstGeom>
          <a:solidFill>
            <a:srgbClr val="EE803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kern="1200" smtClean="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4267200" y="6575425"/>
            <a:ext cx="622300" cy="290513"/>
          </a:xfrm>
          <a:prstGeom prst="rect">
            <a:avLst/>
          </a:prstGeom>
          <a:solidFill>
            <a:srgbClr val="EE8032"/>
          </a:solidFill>
          <a:ln w="9525">
            <a:solidFill>
              <a:srgbClr val="EE8032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54000" anchor="ctr"/>
          <a:lstStyle>
            <a:lvl1pPr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BE" altLang="en-US" sz="900" kern="1200" smtClean="0">
                <a:solidFill>
                  <a:srgbClr val="FFFFFF"/>
                </a:solidFill>
                <a:ea typeface="MS PGothic" pitchFamily="34" charset="-128"/>
              </a:rPr>
              <a:t>Regional Policy</a:t>
            </a:r>
            <a:endParaRPr lang="en-GB" altLang="en-US" sz="900" kern="1200" smtClean="0">
              <a:solidFill>
                <a:srgbClr val="FFFFFF"/>
              </a:solidFill>
              <a:ea typeface="MS PGothic" pitchFamily="34" charset="-128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fr-BE" noProof="0" smtClean="0"/>
              <a:t>Title</a:t>
            </a:r>
            <a:endParaRPr lang="en-GB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Subtitle</a:t>
            </a:r>
            <a:endParaRPr lang="en-GB" noProof="0" smtClean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200" b="1"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Verdana" pitchFamily="34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rgbClr val="FFFFFF"/>
                </a:solidFill>
                <a:latin typeface="Verdana" pitchFamily="34" charset="0"/>
                <a:ea typeface="Arial Unicode MS" pitchFamily="34" charset="-128"/>
              </a:defRPr>
            </a:lvl1pPr>
          </a:lstStyle>
          <a:p>
            <a:pPr>
              <a:defRPr/>
            </a:pPr>
            <a:fld id="{51AB2216-CB26-466C-BF99-89F3FF9C51F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85906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Arial Unicode MS" pitchFamily="34" charset="-128"/>
              </a:defRPr>
            </a:lvl1pPr>
          </a:lstStyle>
          <a:p>
            <a:pPr>
              <a:defRPr/>
            </a:pPr>
            <a:fld id="{C258D968-5921-4B36-8C8F-405ED34D215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790490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Arial Unicode MS" pitchFamily="34" charset="-128"/>
              </a:defRPr>
            </a:lvl1pPr>
          </a:lstStyle>
          <a:p>
            <a:pPr>
              <a:defRPr/>
            </a:pPr>
            <a:fld id="{4CE52FFE-773C-405E-95AC-2F8727B0794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312830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Arial Unicode MS" pitchFamily="34" charset="-128"/>
              </a:defRPr>
            </a:lvl1pPr>
          </a:lstStyle>
          <a:p>
            <a:pPr>
              <a:defRPr/>
            </a:pPr>
            <a:fld id="{64183CE9-CA55-4161-8837-36CA74272A1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295437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Arial Unicode MS" pitchFamily="34" charset="-128"/>
              </a:defRPr>
            </a:lvl1pPr>
          </a:lstStyle>
          <a:p>
            <a:pPr>
              <a:defRPr/>
            </a:pPr>
            <a:fld id="{7CAC6A6F-F38A-4DA3-9852-AD512723C76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63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Arial Unicode MS" pitchFamily="34" charset="-128"/>
              </a:defRPr>
            </a:lvl1pPr>
          </a:lstStyle>
          <a:p>
            <a:pPr>
              <a:defRPr/>
            </a:pPr>
            <a:fld id="{FE865A88-1A88-4903-821F-98E65D06209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14402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Arial Unicode MS" pitchFamily="34" charset="-128"/>
              </a:defRPr>
            </a:lvl1pPr>
          </a:lstStyle>
          <a:p>
            <a:pPr>
              <a:defRPr/>
            </a:pPr>
            <a:fld id="{0E4AE00C-852F-4907-BC4D-D43B436763C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902695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Arial Unicode MS" pitchFamily="34" charset="-128"/>
              </a:defRPr>
            </a:lvl1pPr>
          </a:lstStyle>
          <a:p>
            <a:pPr>
              <a:defRPr/>
            </a:pPr>
            <a:fld id="{C53D28BD-CC74-4D8A-B6AD-5E991939DAF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69442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Arial Unicode MS" pitchFamily="34" charset="-128"/>
              </a:defRPr>
            </a:lvl1pPr>
          </a:lstStyle>
          <a:p>
            <a:pPr>
              <a:defRPr/>
            </a:pPr>
            <a:fld id="{82880C89-8E15-4C45-B79F-8EBED2D3CF4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851856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Arial Unicode MS" pitchFamily="34" charset="-128"/>
              </a:defRPr>
            </a:lvl1pPr>
          </a:lstStyle>
          <a:p>
            <a:pPr>
              <a:defRPr/>
            </a:pPr>
            <a:fld id="{6DA60082-CC51-4304-AE0F-4707A53FA9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449152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a typeface="Arial Unicode MS" pitchFamily="34" charset="-128"/>
              </a:defRPr>
            </a:lvl1pPr>
          </a:lstStyle>
          <a:p>
            <a:pPr>
              <a:defRPr/>
            </a:pPr>
            <a:fld id="{50F87E2B-5F7B-4EEB-B235-7992BD10CF6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27955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61E65B-EBCA-45D1-8654-F1C2DBB2AACD}" type="slidenum">
              <a:rPr lang="en-GB" kern="1200">
                <a:solidFill>
                  <a:srgbClr val="000000"/>
                </a:solidFill>
                <a:ea typeface="+mn-ea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kern="1200" dirty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800" kern="1200" dirty="0">
              <a:solidFill>
                <a:srgbClr val="FFFFFF"/>
              </a:solidFill>
            </a:endParaRPr>
          </a:p>
        </p:txBody>
      </p:sp>
      <p:pic>
        <p:nvPicPr>
          <p:cNvPr id="1032" name="Picture 17" descr="LOGO CE_Vertical_EN_NEG_quadri_HR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9"/>
          <p:cNvSpPr>
            <a:spLocks noChangeArrowheads="1"/>
          </p:cNvSpPr>
          <p:nvPr userDrawn="1"/>
        </p:nvSpPr>
        <p:spPr bwMode="auto">
          <a:xfrm>
            <a:off x="4251325" y="1222375"/>
            <a:ext cx="623888" cy="39688"/>
          </a:xfrm>
          <a:prstGeom prst="rect">
            <a:avLst/>
          </a:prstGeom>
          <a:solidFill>
            <a:srgbClr val="EE803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it-IT" altLang="en-US" kern="1200" dirty="0" smtClean="0">
              <a:ea typeface="+mn-ea"/>
              <a:cs typeface="+mn-cs"/>
            </a:endParaRPr>
          </a:p>
        </p:txBody>
      </p:sp>
      <p:sp>
        <p:nvSpPr>
          <p:cNvPr id="1034" name="Rectangle 6"/>
          <p:cNvSpPr>
            <a:spLocks noChangeArrowheads="1"/>
          </p:cNvSpPr>
          <p:nvPr userDrawn="1"/>
        </p:nvSpPr>
        <p:spPr bwMode="auto">
          <a:xfrm>
            <a:off x="4267200" y="6575425"/>
            <a:ext cx="622300" cy="290513"/>
          </a:xfrm>
          <a:prstGeom prst="rect">
            <a:avLst/>
          </a:prstGeom>
          <a:solidFill>
            <a:srgbClr val="EE8032"/>
          </a:solidFill>
          <a:ln w="9525" algn="ctr">
            <a:solidFill>
              <a:srgbClr val="EE8032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54000"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BE" altLang="en-US" sz="900" kern="1200" dirty="0" smtClean="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rPr>
              <a:t>Regional Policy</a:t>
            </a:r>
            <a:endParaRPr lang="en-GB" altLang="en-US" sz="900" kern="1200" dirty="0" smtClean="0">
              <a:solidFill>
                <a:srgbClr val="FFFFFF"/>
              </a:solidFill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540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61E65B-EBCA-45D1-8654-F1C2DBB2AACD}" type="slidenum">
              <a:rPr lang="en-GB" kern="1200">
                <a:solidFill>
                  <a:srgbClr val="000000"/>
                </a:solidFill>
                <a:ea typeface="+mn-ea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kern="1200" dirty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800" kern="1200" dirty="0">
              <a:solidFill>
                <a:srgbClr val="FFFFFF"/>
              </a:solidFill>
            </a:endParaRPr>
          </a:p>
        </p:txBody>
      </p:sp>
      <p:pic>
        <p:nvPicPr>
          <p:cNvPr id="1032" name="Picture 17" descr="LOGO CE_Vertical_EN_NEG_quadri_HR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9"/>
          <p:cNvSpPr>
            <a:spLocks noChangeArrowheads="1"/>
          </p:cNvSpPr>
          <p:nvPr userDrawn="1"/>
        </p:nvSpPr>
        <p:spPr bwMode="auto">
          <a:xfrm>
            <a:off x="4251325" y="1222375"/>
            <a:ext cx="623888" cy="39688"/>
          </a:xfrm>
          <a:prstGeom prst="rect">
            <a:avLst/>
          </a:prstGeom>
          <a:solidFill>
            <a:srgbClr val="EE803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it-IT" altLang="en-US" kern="1200" dirty="0" smtClean="0">
              <a:ea typeface="+mn-ea"/>
              <a:cs typeface="+mn-cs"/>
            </a:endParaRPr>
          </a:p>
        </p:txBody>
      </p:sp>
      <p:sp>
        <p:nvSpPr>
          <p:cNvPr id="1034" name="Rectangle 6"/>
          <p:cNvSpPr>
            <a:spLocks noChangeArrowheads="1"/>
          </p:cNvSpPr>
          <p:nvPr userDrawn="1"/>
        </p:nvSpPr>
        <p:spPr bwMode="auto">
          <a:xfrm>
            <a:off x="4267200" y="6575425"/>
            <a:ext cx="622300" cy="290513"/>
          </a:xfrm>
          <a:prstGeom prst="rect">
            <a:avLst/>
          </a:prstGeom>
          <a:solidFill>
            <a:srgbClr val="EE8032"/>
          </a:solidFill>
          <a:ln w="9525" algn="ctr">
            <a:solidFill>
              <a:srgbClr val="EE8032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54000"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BE" altLang="en-US" sz="900" kern="1200" dirty="0" smtClean="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rPr>
              <a:t>Regional Policy</a:t>
            </a:r>
            <a:endParaRPr lang="en-GB" altLang="en-US" sz="900" kern="1200" dirty="0" smtClean="0">
              <a:solidFill>
                <a:srgbClr val="FFFFFF"/>
              </a:solidFill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1339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kern="120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61E65B-EBCA-45D1-8654-F1C2DBB2AACD}" type="slidenum">
              <a:rPr lang="en-GB" kern="1200">
                <a:solidFill>
                  <a:srgbClr val="000000"/>
                </a:solidFill>
                <a:ea typeface="+mn-ea"/>
                <a:cs typeface="+mn-cs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kern="1200" dirty="0">
              <a:solidFill>
                <a:srgbClr val="000000"/>
              </a:solidFill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800" kern="1200" dirty="0">
              <a:solidFill>
                <a:srgbClr val="FFFFFF"/>
              </a:solidFill>
            </a:endParaRPr>
          </a:p>
        </p:txBody>
      </p:sp>
      <p:pic>
        <p:nvPicPr>
          <p:cNvPr id="1032" name="Picture 17" descr="LOGO CE_Vertical_EN_NEG_quadri_HR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9"/>
          <p:cNvSpPr>
            <a:spLocks noChangeArrowheads="1"/>
          </p:cNvSpPr>
          <p:nvPr userDrawn="1"/>
        </p:nvSpPr>
        <p:spPr bwMode="auto">
          <a:xfrm>
            <a:off x="4251325" y="1222375"/>
            <a:ext cx="623888" cy="39688"/>
          </a:xfrm>
          <a:prstGeom prst="rect">
            <a:avLst/>
          </a:prstGeom>
          <a:solidFill>
            <a:srgbClr val="EE803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it-IT" altLang="en-US" kern="1200" dirty="0" smtClean="0">
              <a:ea typeface="+mn-ea"/>
              <a:cs typeface="+mn-cs"/>
            </a:endParaRPr>
          </a:p>
        </p:txBody>
      </p:sp>
      <p:sp>
        <p:nvSpPr>
          <p:cNvPr id="1034" name="Rectangle 6"/>
          <p:cNvSpPr>
            <a:spLocks noChangeArrowheads="1"/>
          </p:cNvSpPr>
          <p:nvPr userDrawn="1"/>
        </p:nvSpPr>
        <p:spPr bwMode="auto">
          <a:xfrm>
            <a:off x="4267200" y="6575425"/>
            <a:ext cx="622300" cy="290513"/>
          </a:xfrm>
          <a:prstGeom prst="rect">
            <a:avLst/>
          </a:prstGeom>
          <a:solidFill>
            <a:srgbClr val="EE8032"/>
          </a:solidFill>
          <a:ln w="9525" algn="ctr">
            <a:solidFill>
              <a:srgbClr val="EE8032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54000" anchor="ctr"/>
          <a:lstStyle>
            <a:lvl1pPr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BE" altLang="en-US" sz="900" kern="1200" dirty="0" smtClean="0">
                <a:solidFill>
                  <a:srgbClr val="FFFFFF"/>
                </a:solidFill>
                <a:latin typeface="Calibri" pitchFamily="34" charset="0"/>
                <a:ea typeface="+mn-ea"/>
                <a:cs typeface="+mn-cs"/>
              </a:rPr>
              <a:t>Regional Policy</a:t>
            </a:r>
            <a:endParaRPr lang="en-GB" altLang="en-US" sz="900" kern="1200" dirty="0" smtClean="0">
              <a:solidFill>
                <a:srgbClr val="FFFFFF"/>
              </a:solidFill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4773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/>
              <a:t>Second level</a:t>
            </a:r>
            <a:endParaRPr lang="en-GB"/>
          </a:p>
          <a:p>
            <a:pPr lvl="1"/>
            <a:r>
              <a:rPr lang="en-GB"/>
              <a:t>Third level</a:t>
            </a:r>
          </a:p>
          <a:p>
            <a:pPr lvl="2"/>
            <a:r>
              <a:rPr lang="en-GB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 kern="120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altLang="en-US" kern="120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pitchFamily="34" charset="0"/>
                <a:ea typeface="MS PGothic" pitchFamily="34" charset="-128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FEBFAC-B66C-4C93-B397-3523B23EE00D}" type="slidenum">
              <a:rPr lang="en-GB" altLang="en-US" kern="120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 kern="1200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kern="1200" smtClean="0">
              <a:solidFill>
                <a:srgbClr val="FFFFFF"/>
              </a:solidFill>
              <a:latin typeface="Verdana" pitchFamily="34" charset="0"/>
            </a:endParaRPr>
          </a:p>
        </p:txBody>
      </p:sp>
      <p:pic>
        <p:nvPicPr>
          <p:cNvPr id="2056" name="Picture 17" descr="LOGO CE_Vertical_EN_NEG_quadri_H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19"/>
          <p:cNvSpPr>
            <a:spLocks noChangeArrowheads="1"/>
          </p:cNvSpPr>
          <p:nvPr/>
        </p:nvSpPr>
        <p:spPr bwMode="auto">
          <a:xfrm>
            <a:off x="4251325" y="1222375"/>
            <a:ext cx="623888" cy="39688"/>
          </a:xfrm>
          <a:prstGeom prst="rect">
            <a:avLst/>
          </a:prstGeom>
          <a:solidFill>
            <a:srgbClr val="EE803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kern="1200" smtClean="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1034" name="Rectangle 6"/>
          <p:cNvSpPr>
            <a:spLocks noChangeArrowheads="1"/>
          </p:cNvSpPr>
          <p:nvPr/>
        </p:nvSpPr>
        <p:spPr bwMode="auto">
          <a:xfrm>
            <a:off x="4267200" y="6575425"/>
            <a:ext cx="622300" cy="290513"/>
          </a:xfrm>
          <a:prstGeom prst="rect">
            <a:avLst/>
          </a:prstGeom>
          <a:solidFill>
            <a:srgbClr val="EE8032"/>
          </a:solidFill>
          <a:ln w="9525">
            <a:solidFill>
              <a:srgbClr val="EE8032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54000" anchor="ctr"/>
          <a:lstStyle>
            <a:lvl1pPr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fr-BE" altLang="en-US" sz="900" kern="1200" smtClean="0">
                <a:solidFill>
                  <a:srgbClr val="FFFFFF"/>
                </a:solidFill>
                <a:ea typeface="MS PGothic" pitchFamily="34" charset="-128"/>
              </a:rPr>
              <a:t>Regional Policy</a:t>
            </a:r>
            <a:endParaRPr lang="en-GB" altLang="en-US" sz="900" kern="1200" smtClean="0">
              <a:solidFill>
                <a:srgbClr val="FFFFFF"/>
              </a:solidFill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570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MS PGothic" pitchFamily="34" charset="-128"/>
          <a:cs typeface="MS PGothic" charset="0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  <a:ea typeface="MS PGothic" pitchFamily="34" charset="-128"/>
          <a:cs typeface="MS PGothic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  <a:ea typeface="MS PGothic" pitchFamily="34" charset="-128"/>
          <a:cs typeface="MS PGothic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  <a:ea typeface="MS PGothic" pitchFamily="34" charset="-128"/>
          <a:cs typeface="MS PGothic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  <a:ea typeface="MS PGothic" pitchFamily="34" charset="-128"/>
          <a:cs typeface="MS PGothic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  <a:ea typeface="MS PGothic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S PGothic" pitchFamily="34" charset="-128"/>
          <a:cs typeface="MS PGothic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cohesiondata.ec.europa.eu/countries/TC" TargetMode="Externa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ec.europa.eu/regional_policy/en/policy/cooperation/european-territorial/cross-border/review/" TargetMode="Externa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gianluca.comuniello@ec.europa.eu" TargetMode="Externa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50825" y="2874963"/>
            <a:ext cx="8208963" cy="1223962"/>
          </a:xfrm>
        </p:spPr>
        <p:txBody>
          <a:bodyPr/>
          <a:lstStyle/>
          <a:p>
            <a:pPr indent="0" algn="ctr" eaLnBrk="1" hangingPunct="1">
              <a:defRPr/>
            </a:pPr>
            <a:r>
              <a:rPr lang="fr-BE" altLang="en-US" sz="2800" dirty="0" smtClean="0"/>
              <a:t/>
            </a:r>
            <a:br>
              <a:rPr lang="fr-BE" altLang="en-US" sz="2800" dirty="0" smtClean="0"/>
            </a:br>
            <a:r>
              <a:rPr lang="fr-BE" altLang="en-US" sz="2800" dirty="0" smtClean="0"/>
              <a:t/>
            </a:r>
            <a:br>
              <a:rPr lang="fr-BE" altLang="en-US" sz="2800" dirty="0" smtClean="0"/>
            </a:br>
            <a:r>
              <a:rPr lang="fr-BE" altLang="en-US" sz="2800" dirty="0"/>
              <a:t/>
            </a:r>
            <a:br>
              <a:rPr lang="fr-BE" altLang="en-US" sz="2800" dirty="0"/>
            </a:br>
            <a:r>
              <a:rPr lang="fr-BE" altLang="en-US" sz="2800" dirty="0" smtClean="0"/>
              <a:t/>
            </a:r>
            <a:br>
              <a:rPr lang="fr-BE" altLang="en-US" sz="2800" dirty="0" smtClean="0"/>
            </a:br>
            <a:r>
              <a:rPr lang="fr-BE" altLang="en-US" sz="2800" dirty="0"/>
              <a:t/>
            </a:r>
            <a:br>
              <a:rPr lang="fr-BE" altLang="en-US" sz="2800" dirty="0"/>
            </a:br>
            <a:r>
              <a:rPr lang="fr-BE" altLang="en-US" sz="2800" dirty="0" smtClean="0"/>
              <a:t/>
            </a:r>
            <a:br>
              <a:rPr lang="fr-BE" altLang="en-US" sz="2800" dirty="0" smtClean="0"/>
            </a:br>
            <a:r>
              <a:rPr lang="fr-BE" altLang="en-US" sz="4000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Interreg</a:t>
            </a:r>
            <a:r>
              <a:rPr lang="fr-BE" altLang="en-US" sz="40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Capitalise the </a:t>
            </a:r>
            <a:r>
              <a:rPr lang="fr-BE" altLang="en-US" sz="4000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cooperation</a:t>
            </a:r>
            <a:r>
              <a:rPr lang="fr-BE" altLang="en-US" sz="40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BE" altLang="en-US" sz="4000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experiences</a:t>
            </a:r>
            <a:r>
              <a:rPr lang="fr-BE" altLang="en-US" sz="60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BE" altLang="en-US" sz="60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BE" altLang="en-US" sz="60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BE" altLang="en-US" sz="60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BE" altLang="en-US" sz="6000" dirty="0" smtClean="0"/>
              <a:t/>
            </a:r>
            <a:br>
              <a:rPr lang="fr-BE" altLang="en-US" sz="6000" dirty="0" smtClean="0"/>
            </a:br>
            <a:endParaRPr lang="en-GB" altLang="en-US" sz="6000" dirty="0" smtClean="0"/>
          </a:p>
        </p:txBody>
      </p:sp>
      <p:sp>
        <p:nvSpPr>
          <p:cNvPr id="307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19462" y="5230458"/>
            <a:ext cx="7200900" cy="1295400"/>
          </a:xfrm>
        </p:spPr>
        <p:txBody>
          <a:bodyPr/>
          <a:lstStyle/>
          <a:p>
            <a:pPr algn="r" eaLnBrk="1" hangingPunct="1"/>
            <a:r>
              <a:rPr lang="fr-BE" altLang="en-US" sz="1600" dirty="0" smtClean="0"/>
              <a:t>Gianluca </a:t>
            </a:r>
            <a:r>
              <a:rPr lang="fr-BE" altLang="en-US" sz="1600" dirty="0" err="1" smtClean="0"/>
              <a:t>Comuniello</a:t>
            </a:r>
            <a:endParaRPr lang="fr-BE" altLang="en-US" sz="1600" dirty="0" smtClean="0"/>
          </a:p>
          <a:p>
            <a:pPr algn="r" eaLnBrk="1" hangingPunct="1"/>
            <a:r>
              <a:rPr lang="fr-BE" altLang="en-US" sz="1600" dirty="0" smtClean="0"/>
              <a:t>European Commission</a:t>
            </a:r>
          </a:p>
          <a:p>
            <a:pPr algn="r" eaLnBrk="1" hangingPunct="1"/>
            <a:r>
              <a:rPr lang="fr-BE" altLang="en-US" sz="1600" dirty="0" smtClean="0"/>
              <a:t>DG Regional and </a:t>
            </a:r>
            <a:r>
              <a:rPr lang="fr-BE" altLang="en-US" sz="1600" dirty="0" err="1" smtClean="0"/>
              <a:t>Urban</a:t>
            </a:r>
            <a:r>
              <a:rPr lang="fr-BE" altLang="en-US" sz="1600" dirty="0" smtClean="0"/>
              <a:t> Policy – Unit D2</a:t>
            </a:r>
          </a:p>
          <a:p>
            <a:pPr algn="r" eaLnBrk="1" hangingPunct="1"/>
            <a:r>
              <a:rPr lang="fr-BE" altLang="en-US" sz="1600" dirty="0"/>
              <a:t>7</a:t>
            </a:r>
            <a:r>
              <a:rPr lang="fr-BE" altLang="en-US" sz="1600" dirty="0" smtClean="0"/>
              <a:t> </a:t>
            </a:r>
            <a:r>
              <a:rPr lang="fr-BE" altLang="en-US" sz="1600" dirty="0" err="1" smtClean="0"/>
              <a:t>June</a:t>
            </a:r>
            <a:r>
              <a:rPr lang="fr-BE" altLang="en-US" sz="1600" dirty="0" smtClean="0"/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57209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Capitalisation</a:t>
            </a:r>
            <a:r>
              <a:rPr lang="es-ES" dirty="0" smtClean="0"/>
              <a:t>… </a:t>
            </a:r>
            <a:r>
              <a:rPr lang="es-ES" dirty="0" err="1" smtClean="0"/>
              <a:t>what</a:t>
            </a:r>
            <a:r>
              <a:rPr lang="es-ES" dirty="0" smtClean="0"/>
              <a:t> </a:t>
            </a:r>
            <a:r>
              <a:rPr lang="es-ES" dirty="0" err="1" smtClean="0"/>
              <a:t>does</a:t>
            </a:r>
            <a:r>
              <a:rPr lang="es-ES" dirty="0" smtClean="0"/>
              <a:t>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cover</a:t>
            </a:r>
            <a:r>
              <a:rPr lang="es-ES" dirty="0" smtClean="0"/>
              <a:t>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683568" y="2420888"/>
            <a:ext cx="75608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Capitalisation is about gathering, organising and building upon existing programme and projects results, within specific fields</a:t>
            </a:r>
            <a:r>
              <a:rPr lang="en-GB" sz="1800" dirty="0" smtClean="0">
                <a:solidFill>
                  <a:srgbClr val="002060"/>
                </a:solidFill>
              </a:rPr>
              <a:t>.</a:t>
            </a:r>
          </a:p>
          <a:p>
            <a:endParaRPr lang="es-ES" sz="18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Capitalisation could concern data about the implementation of programmes, projects, impacts and methods used in order to make </a:t>
            </a:r>
            <a:r>
              <a:rPr lang="en-GB" sz="1800" dirty="0" smtClean="0">
                <a:solidFill>
                  <a:srgbClr val="002060"/>
                </a:solidFill>
              </a:rPr>
              <a:t>the </a:t>
            </a:r>
            <a:r>
              <a:rPr lang="en-GB" sz="1800" dirty="0">
                <a:solidFill>
                  <a:srgbClr val="002060"/>
                </a:solidFill>
              </a:rPr>
              <a:t>knowledge generated by </a:t>
            </a:r>
            <a:r>
              <a:rPr lang="en-GB" sz="1800" dirty="0" err="1" smtClean="0">
                <a:solidFill>
                  <a:srgbClr val="002060"/>
                </a:solidFill>
              </a:rPr>
              <a:t>Interreg</a:t>
            </a:r>
            <a:r>
              <a:rPr lang="en-GB" sz="1800" dirty="0" smtClean="0">
                <a:solidFill>
                  <a:srgbClr val="002060"/>
                </a:solidFill>
              </a:rPr>
              <a:t> </a:t>
            </a:r>
            <a:r>
              <a:rPr lang="en-GB" sz="1800" dirty="0">
                <a:solidFill>
                  <a:srgbClr val="002060"/>
                </a:solidFill>
              </a:rPr>
              <a:t>more accessible and usable for other programmes, projects or stakeholder groups</a:t>
            </a:r>
            <a:r>
              <a:rPr lang="en-GB" sz="1800" dirty="0" smtClean="0">
                <a:solidFill>
                  <a:srgbClr val="002060"/>
                </a:solidFill>
              </a:rPr>
              <a:t>.</a:t>
            </a:r>
          </a:p>
          <a:p>
            <a:endParaRPr lang="es-ES" sz="18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002060"/>
                </a:solidFill>
              </a:rPr>
              <a:t>Capitalisation </a:t>
            </a:r>
            <a:r>
              <a:rPr lang="en-GB" sz="1800" dirty="0" smtClean="0">
                <a:solidFill>
                  <a:srgbClr val="002060"/>
                </a:solidFill>
              </a:rPr>
              <a:t>looks </a:t>
            </a:r>
            <a:r>
              <a:rPr lang="en-GB" sz="1800" dirty="0">
                <a:solidFill>
                  <a:srgbClr val="002060"/>
                </a:solidFill>
              </a:rPr>
              <a:t>into specific results in thematic fields in order to  obtain additional improved results, to boost performance, delivery and to multiply the effects of achievements delivered.</a:t>
            </a:r>
            <a:endParaRPr lang="es-ES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76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85801" y="1556792"/>
            <a:ext cx="7772400" cy="1362075"/>
          </a:xfrm>
        </p:spPr>
        <p:txBody>
          <a:bodyPr/>
          <a:lstStyle/>
          <a:p>
            <a:r>
              <a:rPr lang="sv-SE" altLang="en-US" dirty="0" smtClean="0">
                <a:solidFill>
                  <a:srgbClr val="FF6600"/>
                </a:solidFill>
              </a:rPr>
              <a:t>To </a:t>
            </a:r>
            <a:r>
              <a:rPr lang="sv-SE" altLang="en-US" dirty="0" err="1" smtClean="0">
                <a:solidFill>
                  <a:srgbClr val="FF6600"/>
                </a:solidFill>
              </a:rPr>
              <a:t>put</a:t>
            </a:r>
            <a:r>
              <a:rPr lang="sv-SE" altLang="en-US" dirty="0" smtClean="0">
                <a:solidFill>
                  <a:srgbClr val="FF6600"/>
                </a:solidFill>
              </a:rPr>
              <a:t> it </a:t>
            </a:r>
            <a:r>
              <a:rPr lang="sv-SE" altLang="en-US" dirty="0" err="1" smtClean="0">
                <a:solidFill>
                  <a:srgbClr val="FF6600"/>
                </a:solidFill>
              </a:rPr>
              <a:t>nicely</a:t>
            </a:r>
            <a:r>
              <a:rPr lang="sv-SE" altLang="en-US" dirty="0" smtClean="0">
                <a:solidFill>
                  <a:srgbClr val="FF6600"/>
                </a:solidFill>
              </a:rPr>
              <a:t>…</a:t>
            </a:r>
            <a:endParaRPr lang="en-GB" alt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85801" y="2890936"/>
            <a:ext cx="7772400" cy="1494394"/>
          </a:xfrm>
        </p:spPr>
        <p:txBody>
          <a:bodyPr/>
          <a:lstStyle/>
          <a:p>
            <a:pPr algn="r"/>
            <a:r>
              <a:rPr lang="en-GB" dirty="0" smtClean="0"/>
              <a:t>"</a:t>
            </a:r>
            <a:r>
              <a:rPr lang="en-GB" sz="2400" b="1" dirty="0" smtClean="0"/>
              <a:t>Project results can be turned into policy-making material"</a:t>
            </a:r>
          </a:p>
          <a:p>
            <a:pPr algn="r"/>
            <a:r>
              <a:rPr lang="en-GB" b="1" i="0" dirty="0" err="1" smtClean="0"/>
              <a:t>Tarja</a:t>
            </a:r>
            <a:r>
              <a:rPr lang="en-GB" b="1" i="0" dirty="0" smtClean="0"/>
              <a:t> Richard, </a:t>
            </a:r>
            <a:r>
              <a:rPr lang="en-GB" b="1" i="0" dirty="0" err="1" smtClean="0"/>
              <a:t>Interreg</a:t>
            </a:r>
            <a:r>
              <a:rPr lang="en-GB" b="1" i="0" dirty="0" smtClean="0"/>
              <a:t> MED programme</a:t>
            </a:r>
            <a:endParaRPr lang="en-GB" b="1" i="0" dirty="0"/>
          </a:p>
        </p:txBody>
      </p:sp>
      <p:sp>
        <p:nvSpPr>
          <p:cNvPr id="2" name="Oval 1"/>
          <p:cNvSpPr/>
          <p:nvPr/>
        </p:nvSpPr>
        <p:spPr bwMode="auto">
          <a:xfrm>
            <a:off x="4067945" y="4005064"/>
            <a:ext cx="1008112" cy="79208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16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Capitalisation</a:t>
            </a:r>
            <a:r>
              <a:rPr lang="es-ES" dirty="0" smtClean="0"/>
              <a:t>… </a:t>
            </a:r>
            <a:r>
              <a:rPr lang="es-ES" dirty="0" err="1" smtClean="0"/>
              <a:t>how</a:t>
            </a:r>
            <a:r>
              <a:rPr lang="es-ES" dirty="0" smtClean="0"/>
              <a:t> to do </a:t>
            </a:r>
            <a:r>
              <a:rPr lang="es-ES" dirty="0" err="1" smtClean="0"/>
              <a:t>it</a:t>
            </a:r>
            <a:r>
              <a:rPr lang="es-ES" dirty="0" smtClean="0"/>
              <a:t>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683568" y="2420888"/>
            <a:ext cx="75608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</a:rPr>
              <a:t>You have to gather results: analysis and coordination </a:t>
            </a:r>
          </a:p>
          <a:p>
            <a:endParaRPr lang="es-ES" sz="24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</a:rPr>
              <a:t>You have to promote results: events/campaigns… everything with simple language!!!!</a:t>
            </a:r>
          </a:p>
          <a:p>
            <a:endParaRPr lang="es-ES" sz="24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</a:rPr>
              <a:t>You have to re-use the results: create effects and impact!</a:t>
            </a:r>
          </a:p>
          <a:p>
            <a:endParaRPr lang="en-GB" sz="2400" dirty="0" smtClean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002060"/>
                </a:solidFill>
              </a:rPr>
              <a:t>You have to influence policies: effects become lasting and change public decisions and legislations</a:t>
            </a:r>
            <a:endParaRPr lang="es-E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41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85801" y="1556792"/>
            <a:ext cx="7772400" cy="1362075"/>
          </a:xfrm>
        </p:spPr>
        <p:txBody>
          <a:bodyPr/>
          <a:lstStyle/>
          <a:p>
            <a:r>
              <a:rPr lang="sv-SE" altLang="en-US" dirty="0" smtClean="0">
                <a:solidFill>
                  <a:srgbClr val="FF6600"/>
                </a:solidFill>
              </a:rPr>
              <a:t>To </a:t>
            </a:r>
            <a:r>
              <a:rPr lang="sv-SE" altLang="en-US" dirty="0" err="1" smtClean="0">
                <a:solidFill>
                  <a:srgbClr val="FF6600"/>
                </a:solidFill>
              </a:rPr>
              <a:t>put</a:t>
            </a:r>
            <a:r>
              <a:rPr lang="sv-SE" altLang="en-US" dirty="0" smtClean="0">
                <a:solidFill>
                  <a:srgbClr val="FF6600"/>
                </a:solidFill>
              </a:rPr>
              <a:t> it </a:t>
            </a:r>
            <a:r>
              <a:rPr lang="sv-SE" altLang="en-US" dirty="0" err="1" smtClean="0">
                <a:solidFill>
                  <a:srgbClr val="FF6600"/>
                </a:solidFill>
              </a:rPr>
              <a:t>nicely</a:t>
            </a:r>
            <a:r>
              <a:rPr lang="sv-SE" altLang="en-US" dirty="0" smtClean="0">
                <a:solidFill>
                  <a:srgbClr val="FF6600"/>
                </a:solidFill>
              </a:rPr>
              <a:t>…</a:t>
            </a:r>
            <a:endParaRPr lang="en-GB" altLang="en-US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85801" y="2890936"/>
            <a:ext cx="7772400" cy="1494394"/>
          </a:xfrm>
        </p:spPr>
        <p:txBody>
          <a:bodyPr/>
          <a:lstStyle/>
          <a:p>
            <a:pPr algn="r"/>
            <a:r>
              <a:rPr lang="en-GB" dirty="0" smtClean="0"/>
              <a:t>"</a:t>
            </a:r>
            <a:r>
              <a:rPr lang="en-GB" sz="2400" b="1" dirty="0" smtClean="0"/>
              <a:t>If it is good, a project does not stop with the funding period"</a:t>
            </a:r>
          </a:p>
          <a:p>
            <a:pPr algn="r"/>
            <a:r>
              <a:rPr lang="en-GB" b="1" i="0" dirty="0" err="1" smtClean="0"/>
              <a:t>Interreg</a:t>
            </a:r>
            <a:r>
              <a:rPr lang="en-GB" b="1" i="0" dirty="0" smtClean="0"/>
              <a:t> Italy-Malta </a:t>
            </a:r>
            <a:r>
              <a:rPr lang="en-GB" b="1" i="0" dirty="0" err="1" smtClean="0"/>
              <a:t>Lithos</a:t>
            </a:r>
            <a:r>
              <a:rPr lang="en-GB" b="1" i="0" dirty="0" smtClean="0"/>
              <a:t> Project Implementers</a:t>
            </a:r>
            <a:endParaRPr lang="en-GB" b="1" i="0" dirty="0"/>
          </a:p>
        </p:txBody>
      </p:sp>
      <p:sp>
        <p:nvSpPr>
          <p:cNvPr id="2" name="Oval 1"/>
          <p:cNvSpPr/>
          <p:nvPr/>
        </p:nvSpPr>
        <p:spPr bwMode="auto">
          <a:xfrm>
            <a:off x="4067945" y="4005064"/>
            <a:ext cx="1008112" cy="792087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98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Capitalisation</a:t>
            </a:r>
            <a:r>
              <a:rPr lang="es-ES" dirty="0" smtClean="0"/>
              <a:t>… </a:t>
            </a:r>
            <a:r>
              <a:rPr lang="es-ES" dirty="0" err="1" smtClean="0"/>
              <a:t>how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can </a:t>
            </a:r>
            <a:r>
              <a:rPr lang="es-ES" dirty="0" err="1" smtClean="0"/>
              <a:t>help</a:t>
            </a:r>
            <a:r>
              <a:rPr lang="es-ES" dirty="0" smtClean="0"/>
              <a:t>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683568" y="2420888"/>
            <a:ext cx="75608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002060"/>
                </a:solidFill>
              </a:rPr>
              <a:t>Thematic support is being provided by the </a:t>
            </a:r>
            <a:r>
              <a:rPr lang="en-GB" sz="2000" dirty="0" err="1" smtClean="0">
                <a:solidFill>
                  <a:srgbClr val="002060"/>
                </a:solidFill>
              </a:rPr>
              <a:t>Interreg</a:t>
            </a:r>
            <a:r>
              <a:rPr lang="en-GB" sz="2000" dirty="0" smtClean="0">
                <a:solidFill>
                  <a:srgbClr val="002060"/>
                </a:solidFill>
              </a:rPr>
              <a:t> Europe and the Interact programmes to all </a:t>
            </a:r>
            <a:r>
              <a:rPr lang="en-GB" sz="2000" dirty="0" err="1" smtClean="0">
                <a:solidFill>
                  <a:srgbClr val="002060"/>
                </a:solidFill>
              </a:rPr>
              <a:t>Interreg</a:t>
            </a:r>
            <a:r>
              <a:rPr lang="en-GB" sz="2000" dirty="0" smtClean="0">
                <a:solidFill>
                  <a:srgbClr val="002060"/>
                </a:solidFill>
              </a:rPr>
              <a:t> programmes</a:t>
            </a:r>
          </a:p>
          <a:p>
            <a:endParaRPr lang="en-GB" sz="2400" dirty="0" smtClean="0">
              <a:solidFill>
                <a:srgbClr val="002060"/>
              </a:solidFill>
            </a:endParaRPr>
          </a:p>
          <a:p>
            <a:endParaRPr lang="es-ES" sz="2400" dirty="0">
              <a:solidFill>
                <a:srgbClr val="002060"/>
              </a:solidFill>
            </a:endParaRPr>
          </a:p>
          <a:p>
            <a:endParaRPr lang="en-GB" sz="2400" dirty="0" smtClean="0">
              <a:solidFill>
                <a:srgbClr val="002060"/>
              </a:solidFill>
            </a:endParaRPr>
          </a:p>
        </p:txBody>
      </p:sp>
      <p:pic>
        <p:nvPicPr>
          <p:cNvPr id="4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34" y="3212976"/>
            <a:ext cx="8361738" cy="321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01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Capitalisation</a:t>
            </a:r>
            <a:r>
              <a:rPr lang="es-ES" dirty="0" smtClean="0"/>
              <a:t>… </a:t>
            </a:r>
            <a:r>
              <a:rPr lang="es-ES" dirty="0" err="1" smtClean="0"/>
              <a:t>how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can </a:t>
            </a:r>
            <a:r>
              <a:rPr lang="es-ES" dirty="0" err="1" smtClean="0"/>
              <a:t>help</a:t>
            </a:r>
            <a:r>
              <a:rPr lang="es-ES" dirty="0" smtClean="0"/>
              <a:t>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683568" y="2089011"/>
            <a:ext cx="75608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002060"/>
                </a:solidFill>
              </a:rPr>
              <a:t>By providing "as it happens" tool to gather data about what </a:t>
            </a:r>
            <a:r>
              <a:rPr lang="en-GB" sz="2000" dirty="0" err="1" smtClean="0">
                <a:solidFill>
                  <a:srgbClr val="002060"/>
                </a:solidFill>
              </a:rPr>
              <a:t>Interreg</a:t>
            </a:r>
            <a:r>
              <a:rPr lang="en-GB" sz="2000" dirty="0" smtClean="0">
                <a:solidFill>
                  <a:srgbClr val="002060"/>
                </a:solidFill>
              </a:rPr>
              <a:t> programmes are doing throughout Europe…</a:t>
            </a:r>
          </a:p>
          <a:p>
            <a:endParaRPr lang="en-GB" sz="2400" dirty="0" smtClean="0">
              <a:solidFill>
                <a:srgbClr val="002060"/>
              </a:solidFill>
            </a:endParaRPr>
          </a:p>
          <a:p>
            <a:endParaRPr lang="es-ES" sz="2400" dirty="0">
              <a:solidFill>
                <a:srgbClr val="002060"/>
              </a:solidFill>
            </a:endParaRPr>
          </a:p>
          <a:p>
            <a:endParaRPr lang="en-GB" sz="2400" dirty="0" smtClean="0">
              <a:solidFill>
                <a:srgbClr val="002060"/>
              </a:solidFill>
            </a:endParaRPr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996952"/>
            <a:ext cx="4237861" cy="363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938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188" y="1143856"/>
            <a:ext cx="8229600" cy="936625"/>
          </a:xfrm>
        </p:spPr>
        <p:txBody>
          <a:bodyPr/>
          <a:lstStyle/>
          <a:p>
            <a:r>
              <a:rPr lang="es-ES" dirty="0" err="1" smtClean="0"/>
              <a:t>Capitalisation</a:t>
            </a:r>
            <a:r>
              <a:rPr lang="es-ES" dirty="0" smtClean="0"/>
              <a:t>… </a:t>
            </a:r>
            <a:r>
              <a:rPr lang="es-ES" dirty="0" err="1" smtClean="0"/>
              <a:t>how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can </a:t>
            </a:r>
            <a:r>
              <a:rPr lang="es-ES" dirty="0" err="1" smtClean="0"/>
              <a:t>help</a:t>
            </a:r>
            <a:r>
              <a:rPr lang="es-ES" dirty="0" smtClean="0"/>
              <a:t>?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24721"/>
            <a:ext cx="4038600" cy="286432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825129"/>
            <a:ext cx="4038600" cy="2863504"/>
          </a:xfrm>
        </p:spPr>
      </p:pic>
      <p:sp>
        <p:nvSpPr>
          <p:cNvPr id="3" name="Rectangle 2"/>
          <p:cNvSpPr/>
          <p:nvPr/>
        </p:nvSpPr>
        <p:spPr>
          <a:xfrm>
            <a:off x="683568" y="2089011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chemeClr val="accent2">
                    <a:lumMod val="75000"/>
                  </a:schemeClr>
                </a:solidFill>
              </a:rPr>
              <a:t>By communicating your great projects…</a:t>
            </a:r>
          </a:p>
          <a:p>
            <a:endParaRPr lang="en-GB" sz="2400" dirty="0" smtClean="0">
              <a:solidFill>
                <a:srgbClr val="002060"/>
              </a:solidFill>
            </a:endParaRPr>
          </a:p>
          <a:p>
            <a:endParaRPr lang="es-ES" sz="2400" dirty="0">
              <a:solidFill>
                <a:srgbClr val="002060"/>
              </a:solidFill>
            </a:endParaRPr>
          </a:p>
          <a:p>
            <a:endParaRPr lang="en-GB" sz="24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98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Capitalisation</a:t>
            </a:r>
            <a:r>
              <a:rPr lang="es-ES" dirty="0" smtClean="0"/>
              <a:t>… </a:t>
            </a:r>
            <a:r>
              <a:rPr lang="es-ES" dirty="0" err="1" smtClean="0"/>
              <a:t>how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can </a:t>
            </a:r>
            <a:r>
              <a:rPr lang="es-ES" dirty="0" err="1" smtClean="0"/>
              <a:t>help</a:t>
            </a:r>
            <a:r>
              <a:rPr lang="es-ES" dirty="0" smtClean="0"/>
              <a:t>?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668266" y="3356992"/>
            <a:ext cx="756084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dirty="0" err="1" smtClean="0">
                <a:solidFill>
                  <a:schemeClr val="accent2"/>
                </a:solidFill>
              </a:rPr>
              <a:t>By</a:t>
            </a:r>
            <a:r>
              <a:rPr lang="es-ES" sz="2400" dirty="0" smtClean="0">
                <a:solidFill>
                  <a:schemeClr val="accent2"/>
                </a:solidFill>
              </a:rPr>
              <a:t> </a:t>
            </a:r>
            <a:r>
              <a:rPr lang="es-ES" sz="2400" dirty="0" err="1" smtClean="0">
                <a:solidFill>
                  <a:schemeClr val="accent2"/>
                </a:solidFill>
              </a:rPr>
              <a:t>providing</a:t>
            </a:r>
            <a:r>
              <a:rPr lang="es-ES" sz="2400" dirty="0" smtClean="0">
                <a:solidFill>
                  <a:schemeClr val="accent2"/>
                </a:solidFill>
              </a:rPr>
              <a:t> a new set of data/</a:t>
            </a:r>
            <a:r>
              <a:rPr lang="es-ES" sz="2400" dirty="0" err="1" smtClean="0">
                <a:solidFill>
                  <a:schemeClr val="accent2"/>
                </a:solidFill>
              </a:rPr>
              <a:t>policy</a:t>
            </a:r>
            <a:r>
              <a:rPr lang="es-ES" sz="2400" dirty="0" smtClean="0">
                <a:solidFill>
                  <a:schemeClr val="accent2"/>
                </a:solidFill>
              </a:rPr>
              <a:t> </a:t>
            </a:r>
            <a:r>
              <a:rPr lang="es-ES" sz="2400" dirty="0" err="1" smtClean="0">
                <a:solidFill>
                  <a:schemeClr val="accent2"/>
                </a:solidFill>
              </a:rPr>
              <a:t>solutions</a:t>
            </a:r>
            <a:r>
              <a:rPr lang="es-ES" sz="2400" dirty="0" smtClean="0">
                <a:solidFill>
                  <a:schemeClr val="accent2"/>
                </a:solidFill>
              </a:rPr>
              <a:t> </a:t>
            </a:r>
            <a:r>
              <a:rPr lang="es-ES" sz="2400" dirty="0" err="1" smtClean="0">
                <a:solidFill>
                  <a:schemeClr val="accent2"/>
                </a:solidFill>
              </a:rPr>
              <a:t>available</a:t>
            </a:r>
            <a:r>
              <a:rPr lang="es-ES" sz="2400" dirty="0" smtClean="0">
                <a:solidFill>
                  <a:schemeClr val="accent2"/>
                </a:solidFill>
              </a:rPr>
              <a:t> </a:t>
            </a:r>
            <a:r>
              <a:rPr lang="es-ES" sz="2400" dirty="0" err="1" smtClean="0">
                <a:solidFill>
                  <a:schemeClr val="accent2"/>
                </a:solidFill>
              </a:rPr>
              <a:t>thanks</a:t>
            </a:r>
            <a:r>
              <a:rPr lang="es-ES" sz="2400" dirty="0" smtClean="0">
                <a:solidFill>
                  <a:schemeClr val="accent2"/>
                </a:solidFill>
              </a:rPr>
              <a:t> to </a:t>
            </a:r>
            <a:r>
              <a:rPr lang="es-ES" sz="2400" dirty="0" err="1" smtClean="0">
                <a:solidFill>
                  <a:schemeClr val="accent2"/>
                </a:solidFill>
              </a:rPr>
              <a:t>the</a:t>
            </a:r>
            <a:r>
              <a:rPr lang="es-ES" sz="2400" dirty="0" smtClean="0">
                <a:solidFill>
                  <a:schemeClr val="accent2"/>
                </a:solidFill>
              </a:rPr>
              <a:t> </a:t>
            </a:r>
          </a:p>
          <a:p>
            <a:pPr algn="ctr"/>
            <a:r>
              <a:rPr lang="es-ES" sz="4000" b="1" dirty="0" err="1" smtClean="0">
                <a:solidFill>
                  <a:schemeClr val="accent2"/>
                </a:solidFill>
              </a:rPr>
              <a:t>Cross-Border</a:t>
            </a:r>
            <a:r>
              <a:rPr lang="es-ES" sz="4000" b="1" dirty="0" smtClean="0">
                <a:solidFill>
                  <a:schemeClr val="accent2"/>
                </a:solidFill>
              </a:rPr>
              <a:t> </a:t>
            </a:r>
            <a:r>
              <a:rPr lang="es-ES" sz="4000" b="1" dirty="0" err="1" smtClean="0">
                <a:solidFill>
                  <a:schemeClr val="accent2"/>
                </a:solidFill>
              </a:rPr>
              <a:t>Review</a:t>
            </a:r>
            <a:endParaRPr lang="en-GB" sz="4000" b="1" dirty="0" smtClean="0">
              <a:solidFill>
                <a:schemeClr val="accent2"/>
              </a:solidFill>
            </a:endParaRPr>
          </a:p>
          <a:p>
            <a:endParaRPr lang="es-ES" sz="2400" dirty="0">
              <a:solidFill>
                <a:srgbClr val="002060"/>
              </a:solidFill>
            </a:endParaRPr>
          </a:p>
          <a:p>
            <a:endParaRPr lang="en-GB" sz="24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90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err="1" smtClean="0"/>
              <a:t>Cross-Border</a:t>
            </a:r>
            <a:r>
              <a:rPr lang="es-ES" dirty="0" smtClean="0"/>
              <a:t> </a:t>
            </a:r>
            <a:r>
              <a:rPr lang="es-ES" dirty="0" err="1" smtClean="0"/>
              <a:t>Review</a:t>
            </a:r>
            <a:r>
              <a:rPr lang="es-ES" dirty="0" smtClean="0"/>
              <a:t>… </a:t>
            </a:r>
            <a:br>
              <a:rPr lang="es-ES" dirty="0" smtClean="0"/>
            </a:br>
            <a:r>
              <a:rPr lang="es-ES" dirty="0" err="1" smtClean="0"/>
              <a:t>some</a:t>
            </a:r>
            <a:r>
              <a:rPr lang="es-ES" dirty="0" smtClean="0"/>
              <a:t> figures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670166" y="2636912"/>
            <a:ext cx="75608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0F5494"/>
              </a:buClr>
              <a:buAutoNum type="arabicPeriod"/>
              <a:defRPr/>
            </a:pPr>
            <a:r>
              <a:rPr lang="de-AT" altLang="en-US" sz="2000" dirty="0" err="1" smtClean="0">
                <a:solidFill>
                  <a:srgbClr val="002060"/>
                </a:solidFill>
              </a:rPr>
              <a:t>Launched</a:t>
            </a:r>
            <a:r>
              <a:rPr lang="de-AT" altLang="en-US" sz="2000" dirty="0" smtClean="0">
                <a:solidFill>
                  <a:srgbClr val="002060"/>
                </a:solidFill>
              </a:rPr>
              <a:t> </a:t>
            </a:r>
            <a:r>
              <a:rPr lang="de-AT" altLang="en-US" sz="2000" dirty="0" err="1">
                <a:solidFill>
                  <a:srgbClr val="002060"/>
                </a:solidFill>
              </a:rPr>
              <a:t>by</a:t>
            </a:r>
            <a:r>
              <a:rPr lang="de-AT" altLang="en-US" sz="2000" dirty="0">
                <a:solidFill>
                  <a:srgbClr val="002060"/>
                </a:solidFill>
              </a:rPr>
              <a:t> </a:t>
            </a:r>
            <a:r>
              <a:rPr lang="de-AT" altLang="en-US" sz="2000" dirty="0" err="1">
                <a:solidFill>
                  <a:srgbClr val="002060"/>
                </a:solidFill>
              </a:rPr>
              <a:t>Commissioner</a:t>
            </a:r>
            <a:r>
              <a:rPr lang="de-AT" altLang="en-US" sz="2000" dirty="0">
                <a:solidFill>
                  <a:srgbClr val="002060"/>
                </a:solidFill>
              </a:rPr>
              <a:t> </a:t>
            </a:r>
            <a:r>
              <a:rPr lang="de-AT" altLang="en-US" sz="2000" dirty="0" err="1">
                <a:solidFill>
                  <a:srgbClr val="002060"/>
                </a:solidFill>
              </a:rPr>
              <a:t>Creţu</a:t>
            </a:r>
            <a:r>
              <a:rPr lang="de-AT" altLang="en-US" sz="2000" dirty="0">
                <a:solidFill>
                  <a:srgbClr val="002060"/>
                </a:solidFill>
              </a:rPr>
              <a:t> in Sept. </a:t>
            </a:r>
            <a:r>
              <a:rPr lang="de-AT" altLang="en-US" sz="2000" dirty="0" smtClean="0">
                <a:solidFill>
                  <a:srgbClr val="002060"/>
                </a:solidFill>
              </a:rPr>
              <a:t>2015</a:t>
            </a:r>
          </a:p>
          <a:p>
            <a:pPr>
              <a:buClr>
                <a:srgbClr val="0F5494"/>
              </a:buClr>
              <a:defRPr/>
            </a:pPr>
            <a:endParaRPr lang="de-AT" altLang="en-US" sz="2000" dirty="0">
              <a:solidFill>
                <a:srgbClr val="002060"/>
              </a:solidFill>
            </a:endParaRPr>
          </a:p>
          <a:p>
            <a:pPr>
              <a:buClr>
                <a:srgbClr val="0F5494"/>
              </a:buClr>
              <a:defRPr/>
            </a:pPr>
            <a:r>
              <a:rPr lang="de-AT" altLang="en-US" sz="2000" dirty="0" smtClean="0">
                <a:solidFill>
                  <a:srgbClr val="002060"/>
                </a:solidFill>
              </a:rPr>
              <a:t>2. Focus </a:t>
            </a:r>
            <a:r>
              <a:rPr lang="de-AT" altLang="en-US" sz="2000" dirty="0">
                <a:solidFill>
                  <a:srgbClr val="002060"/>
                </a:solidFill>
              </a:rPr>
              <a:t>on legal &amp; administrative </a:t>
            </a:r>
            <a:r>
              <a:rPr lang="de-AT" altLang="en-US" sz="2000" dirty="0" err="1">
                <a:solidFill>
                  <a:srgbClr val="002060"/>
                </a:solidFill>
              </a:rPr>
              <a:t>obstacles</a:t>
            </a:r>
            <a:r>
              <a:rPr lang="de-AT" altLang="en-US" sz="2000" dirty="0">
                <a:solidFill>
                  <a:srgbClr val="002060"/>
                </a:solidFill>
              </a:rPr>
              <a:t> in EU </a:t>
            </a:r>
            <a:r>
              <a:rPr lang="de-AT" altLang="en-US" sz="2000" dirty="0" err="1">
                <a:solidFill>
                  <a:srgbClr val="002060"/>
                </a:solidFill>
              </a:rPr>
              <a:t>border</a:t>
            </a:r>
            <a:r>
              <a:rPr lang="de-AT" altLang="en-US" sz="2000" dirty="0">
                <a:solidFill>
                  <a:srgbClr val="002060"/>
                </a:solidFill>
              </a:rPr>
              <a:t> </a:t>
            </a:r>
            <a:r>
              <a:rPr lang="de-AT" altLang="en-US" sz="2000" dirty="0" err="1" smtClean="0">
                <a:solidFill>
                  <a:srgbClr val="002060"/>
                </a:solidFill>
              </a:rPr>
              <a:t>regions</a:t>
            </a:r>
            <a:endParaRPr lang="de-AT" altLang="en-US" sz="2000" dirty="0" smtClean="0">
              <a:solidFill>
                <a:srgbClr val="002060"/>
              </a:solidFill>
            </a:endParaRPr>
          </a:p>
          <a:p>
            <a:pPr>
              <a:buClr>
                <a:srgbClr val="0F5494"/>
              </a:buClr>
              <a:defRPr/>
            </a:pPr>
            <a:endParaRPr lang="de-AT" altLang="en-US" sz="2000" dirty="0">
              <a:solidFill>
                <a:srgbClr val="002060"/>
              </a:solidFill>
            </a:endParaRPr>
          </a:p>
          <a:p>
            <a:pPr>
              <a:buClr>
                <a:srgbClr val="0F5494"/>
              </a:buClr>
              <a:defRPr/>
            </a:pPr>
            <a:r>
              <a:rPr lang="de-AT" altLang="en-US" sz="2000" dirty="0" smtClean="0">
                <a:solidFill>
                  <a:srgbClr val="002060"/>
                </a:solidFill>
              </a:rPr>
              <a:t>3. </a:t>
            </a:r>
            <a:r>
              <a:rPr lang="de-AT" altLang="en-US" sz="2000" dirty="0" err="1" smtClean="0">
                <a:solidFill>
                  <a:srgbClr val="002060"/>
                </a:solidFill>
              </a:rPr>
              <a:t>Three</a:t>
            </a:r>
            <a:r>
              <a:rPr lang="de-AT" altLang="en-US" sz="2000" dirty="0" smtClean="0">
                <a:solidFill>
                  <a:srgbClr val="002060"/>
                </a:solidFill>
              </a:rPr>
              <a:t> </a:t>
            </a:r>
            <a:r>
              <a:rPr lang="de-AT" altLang="en-US" sz="2000" dirty="0" err="1">
                <a:solidFill>
                  <a:srgbClr val="002060"/>
                </a:solidFill>
              </a:rPr>
              <a:t>pillars</a:t>
            </a:r>
            <a:r>
              <a:rPr lang="de-AT" altLang="en-US" sz="2000" dirty="0">
                <a:solidFill>
                  <a:srgbClr val="002060"/>
                </a:solidFill>
              </a:rPr>
              <a:t>:</a:t>
            </a:r>
          </a:p>
          <a:p>
            <a:pPr marL="800100" lvl="1" indent="-342900">
              <a:buClr>
                <a:srgbClr val="0F5494"/>
              </a:buClr>
              <a:buFont typeface="+mj-lt"/>
              <a:buAutoNum type="arabicPeriod"/>
              <a:defRPr/>
            </a:pPr>
            <a:r>
              <a:rPr lang="de-AT" altLang="en-US" dirty="0">
                <a:solidFill>
                  <a:srgbClr val="002060"/>
                </a:solidFill>
              </a:rPr>
              <a:t>Study on legal </a:t>
            </a:r>
            <a:r>
              <a:rPr lang="de-AT" altLang="en-US" dirty="0" err="1">
                <a:solidFill>
                  <a:srgbClr val="002060"/>
                </a:solidFill>
              </a:rPr>
              <a:t>and</a:t>
            </a:r>
            <a:r>
              <a:rPr lang="de-AT" altLang="en-US" dirty="0">
                <a:solidFill>
                  <a:srgbClr val="002060"/>
                </a:solidFill>
              </a:rPr>
              <a:t> administrative </a:t>
            </a:r>
            <a:r>
              <a:rPr lang="de-AT" altLang="en-US" dirty="0" err="1">
                <a:solidFill>
                  <a:srgbClr val="002060"/>
                </a:solidFill>
              </a:rPr>
              <a:t>obstacles</a:t>
            </a:r>
            <a:r>
              <a:rPr lang="de-AT" altLang="en-US" dirty="0">
                <a:solidFill>
                  <a:srgbClr val="002060"/>
                </a:solidFill>
              </a:rPr>
              <a:t> in EU </a:t>
            </a:r>
            <a:r>
              <a:rPr lang="de-AT" altLang="en-US" dirty="0" err="1">
                <a:solidFill>
                  <a:srgbClr val="002060"/>
                </a:solidFill>
              </a:rPr>
              <a:t>border</a:t>
            </a:r>
            <a:r>
              <a:rPr lang="de-AT" altLang="en-US" dirty="0">
                <a:solidFill>
                  <a:srgbClr val="002060"/>
                </a:solidFill>
              </a:rPr>
              <a:t> </a:t>
            </a:r>
            <a:r>
              <a:rPr lang="de-AT" altLang="en-US" dirty="0" err="1">
                <a:solidFill>
                  <a:srgbClr val="002060"/>
                </a:solidFill>
              </a:rPr>
              <a:t>regions</a:t>
            </a:r>
            <a:r>
              <a:rPr lang="de-AT" altLang="en-US" dirty="0">
                <a:solidFill>
                  <a:srgbClr val="002060"/>
                </a:solidFill>
              </a:rPr>
              <a:t> (2015-2016)</a:t>
            </a:r>
          </a:p>
          <a:p>
            <a:pPr marL="800100" lvl="1" indent="-342900">
              <a:buClr>
                <a:srgbClr val="0F5494"/>
              </a:buClr>
              <a:buFont typeface="+mj-lt"/>
              <a:buAutoNum type="arabicPeriod"/>
              <a:defRPr/>
            </a:pPr>
            <a:r>
              <a:rPr lang="de-AT" altLang="en-US" dirty="0">
                <a:solidFill>
                  <a:srgbClr val="002060"/>
                </a:solidFill>
              </a:rPr>
              <a:t>Stakeholder </a:t>
            </a:r>
            <a:r>
              <a:rPr lang="de-AT" altLang="en-US" dirty="0" err="1">
                <a:solidFill>
                  <a:srgbClr val="002060"/>
                </a:solidFill>
              </a:rPr>
              <a:t>dialogue</a:t>
            </a:r>
            <a:r>
              <a:rPr lang="de-AT" altLang="en-US" dirty="0">
                <a:solidFill>
                  <a:srgbClr val="002060"/>
                </a:solidFill>
              </a:rPr>
              <a:t> – </a:t>
            </a:r>
            <a:r>
              <a:rPr lang="de-AT" altLang="en-US" dirty="0" err="1">
                <a:solidFill>
                  <a:srgbClr val="002060"/>
                </a:solidFill>
              </a:rPr>
              <a:t>workshops</a:t>
            </a:r>
            <a:r>
              <a:rPr lang="de-AT" altLang="en-US" dirty="0">
                <a:solidFill>
                  <a:srgbClr val="002060"/>
                </a:solidFill>
              </a:rPr>
              <a:t> (2015-2016)</a:t>
            </a:r>
            <a:endParaRPr lang="en-GB" altLang="en-US" dirty="0">
              <a:solidFill>
                <a:srgbClr val="002060"/>
              </a:solidFill>
            </a:endParaRPr>
          </a:p>
          <a:p>
            <a:pPr marL="800100" lvl="1" indent="-342900">
              <a:buClr>
                <a:srgbClr val="0F5494"/>
              </a:buClr>
              <a:buFont typeface="+mj-lt"/>
              <a:buAutoNum type="arabicPeriod"/>
              <a:defRPr/>
            </a:pPr>
            <a:r>
              <a:rPr lang="de-AT" altLang="en-US" dirty="0">
                <a:solidFill>
                  <a:srgbClr val="002060"/>
                </a:solidFill>
              </a:rPr>
              <a:t>Public </a:t>
            </a:r>
            <a:r>
              <a:rPr lang="de-AT" altLang="en-US" dirty="0" err="1">
                <a:solidFill>
                  <a:srgbClr val="002060"/>
                </a:solidFill>
              </a:rPr>
              <a:t>consultation</a:t>
            </a:r>
            <a:r>
              <a:rPr lang="de-AT" altLang="en-US" dirty="0">
                <a:solidFill>
                  <a:srgbClr val="002060"/>
                </a:solidFill>
              </a:rPr>
              <a:t> (2015</a:t>
            </a:r>
            <a:r>
              <a:rPr lang="de-AT" altLang="en-US" dirty="0" smtClean="0">
                <a:solidFill>
                  <a:srgbClr val="002060"/>
                </a:solidFill>
              </a:rPr>
              <a:t>)</a:t>
            </a:r>
          </a:p>
          <a:p>
            <a:pPr marL="800100" lvl="1" indent="-342900">
              <a:buClr>
                <a:srgbClr val="0F5494"/>
              </a:buClr>
              <a:buFont typeface="+mj-lt"/>
              <a:buAutoNum type="arabicPeriod"/>
              <a:defRPr/>
            </a:pPr>
            <a:endParaRPr lang="de-AT" altLang="en-US" dirty="0">
              <a:solidFill>
                <a:srgbClr val="002060"/>
              </a:solidFill>
            </a:endParaRPr>
          </a:p>
          <a:p>
            <a:r>
              <a:rPr lang="es-ES" sz="2000" dirty="0" smtClean="0">
                <a:solidFill>
                  <a:srgbClr val="002060"/>
                </a:solidFill>
              </a:rPr>
              <a:t>4. </a:t>
            </a:r>
            <a:r>
              <a:rPr lang="es-ES" sz="2000" dirty="0" err="1" smtClean="0">
                <a:solidFill>
                  <a:srgbClr val="002060"/>
                </a:solidFill>
              </a:rPr>
              <a:t>Communication</a:t>
            </a:r>
            <a:r>
              <a:rPr lang="es-ES" sz="2000" dirty="0" smtClean="0">
                <a:solidFill>
                  <a:srgbClr val="002060"/>
                </a:solidFill>
              </a:rPr>
              <a:t> </a:t>
            </a:r>
            <a:r>
              <a:rPr lang="es-ES" sz="2000" dirty="0" err="1" smtClean="0">
                <a:solidFill>
                  <a:srgbClr val="002060"/>
                </a:solidFill>
              </a:rPr>
              <a:t>from</a:t>
            </a:r>
            <a:r>
              <a:rPr lang="es-ES" sz="2000" dirty="0" smtClean="0">
                <a:solidFill>
                  <a:srgbClr val="002060"/>
                </a:solidFill>
              </a:rPr>
              <a:t> </a:t>
            </a:r>
            <a:r>
              <a:rPr lang="es-ES" sz="2000" dirty="0" err="1" smtClean="0">
                <a:solidFill>
                  <a:srgbClr val="002060"/>
                </a:solidFill>
              </a:rPr>
              <a:t>the</a:t>
            </a:r>
            <a:r>
              <a:rPr lang="es-ES" sz="2000" dirty="0" smtClean="0">
                <a:solidFill>
                  <a:srgbClr val="002060"/>
                </a:solidFill>
              </a:rPr>
              <a:t> </a:t>
            </a:r>
            <a:r>
              <a:rPr lang="es-ES" sz="2000" dirty="0" err="1" smtClean="0">
                <a:solidFill>
                  <a:srgbClr val="002060"/>
                </a:solidFill>
              </a:rPr>
              <a:t>Commission</a:t>
            </a:r>
            <a:r>
              <a:rPr lang="es-ES" sz="2000" dirty="0" smtClean="0">
                <a:solidFill>
                  <a:srgbClr val="002060"/>
                </a:solidFill>
              </a:rPr>
              <a:t> </a:t>
            </a:r>
            <a:r>
              <a:rPr lang="es-ES" sz="2000" dirty="0" err="1" smtClean="0">
                <a:solidFill>
                  <a:srgbClr val="002060"/>
                </a:solidFill>
              </a:rPr>
              <a:t>due</a:t>
            </a:r>
            <a:r>
              <a:rPr lang="es-ES" sz="2000" dirty="0" smtClean="0">
                <a:solidFill>
                  <a:srgbClr val="002060"/>
                </a:solidFill>
              </a:rPr>
              <a:t> in </a:t>
            </a:r>
            <a:r>
              <a:rPr lang="es-ES" sz="2000" dirty="0" err="1" smtClean="0">
                <a:solidFill>
                  <a:srgbClr val="002060"/>
                </a:solidFill>
              </a:rPr>
              <a:t>September</a:t>
            </a:r>
            <a:r>
              <a:rPr lang="es-ES" sz="2000" dirty="0" smtClean="0">
                <a:solidFill>
                  <a:srgbClr val="002060"/>
                </a:solidFill>
              </a:rPr>
              <a:t> 2017</a:t>
            </a:r>
            <a:endParaRPr lang="es-ES" sz="2000" dirty="0">
              <a:solidFill>
                <a:srgbClr val="002060"/>
              </a:solidFill>
            </a:endParaRPr>
          </a:p>
          <a:p>
            <a:endParaRPr lang="en-GB" sz="2400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55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err="1" smtClean="0"/>
              <a:t>Cross-Border</a:t>
            </a:r>
            <a:r>
              <a:rPr lang="es-ES" dirty="0" smtClean="0"/>
              <a:t> </a:t>
            </a:r>
            <a:r>
              <a:rPr lang="es-ES" dirty="0" err="1" smtClean="0"/>
              <a:t>Review</a:t>
            </a:r>
            <a:r>
              <a:rPr lang="es-ES" dirty="0" smtClean="0"/>
              <a:t>… </a:t>
            </a:r>
            <a:br>
              <a:rPr lang="es-ES" dirty="0" smtClean="0"/>
            </a:br>
            <a:r>
              <a:rPr lang="es-ES" dirty="0" err="1" smtClean="0"/>
              <a:t>the</a:t>
            </a:r>
            <a:r>
              <a:rPr lang="es-ES" dirty="0" smtClean="0"/>
              <a:t> data </a:t>
            </a:r>
            <a:r>
              <a:rPr lang="es-ES" dirty="0" err="1" smtClean="0"/>
              <a:t>you</a:t>
            </a:r>
            <a:r>
              <a:rPr lang="es-ES" dirty="0" smtClean="0"/>
              <a:t> can use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79512" y="2828857"/>
            <a:ext cx="51125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</a:rPr>
              <a:t>A database of 200+ border obstacles and the solutions provided to overcome them… if any</a:t>
            </a:r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348880"/>
            <a:ext cx="3588443" cy="431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78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de-AT" sz="2800" dirty="0" smtClean="0"/>
              <a:t>Cross </a:t>
            </a:r>
            <a:r>
              <a:rPr lang="de-AT" sz="2800" dirty="0" err="1" smtClean="0"/>
              <a:t>Border</a:t>
            </a:r>
            <a:r>
              <a:rPr lang="de-AT" sz="2800" dirty="0" smtClean="0"/>
              <a:t> Review…</a:t>
            </a:r>
            <a:br>
              <a:rPr lang="de-AT" sz="2800" dirty="0" smtClean="0"/>
            </a:br>
            <a:r>
              <a:rPr lang="de-AT" sz="2800" dirty="0" smtClean="0"/>
              <a:t>Case </a:t>
            </a:r>
            <a:r>
              <a:rPr lang="de-AT" sz="2800" dirty="0" err="1" smtClean="0"/>
              <a:t>studies</a:t>
            </a:r>
            <a:endParaRPr lang="de-AT" sz="2800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717322"/>
              </p:ext>
            </p:extLst>
          </p:nvPr>
        </p:nvGraphicFramePr>
        <p:xfrm>
          <a:off x="971600" y="2420888"/>
          <a:ext cx="7776863" cy="4416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3772"/>
                <a:gridCol w="5935166"/>
                <a:gridCol w="1227925"/>
              </a:tblGrid>
              <a:tr h="1544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Nr.</a:t>
                      </a:r>
                      <a:endParaRPr lang="de-AT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Topic</a:t>
                      </a:r>
                      <a:endParaRPr lang="de-AT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Border/Case</a:t>
                      </a:r>
                      <a:endParaRPr lang="de-AT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441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Exportation </a:t>
                      </a: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of goods and cross-border provision of commercial </a:t>
                      </a: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services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IE-UK</a:t>
                      </a:r>
                      <a:endParaRPr lang="de-A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1846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Border-regional </a:t>
                      </a: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business activities and cross-border development of entrepreneurship (business incubators, start-ups, centres, venture capital)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BG-EL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5441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9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Mobility </a:t>
                      </a: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of cross-border workers (commuter flows)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9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DK-SE 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9BD"/>
                    </a:solidFill>
                  </a:tcPr>
                </a:tc>
              </a:tr>
              <a:tr h="15441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9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Mobility </a:t>
                      </a: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of trainees, students and teachers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9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DE-NL</a:t>
                      </a:r>
                      <a:endParaRPr lang="de-A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9BD"/>
                    </a:solidFill>
                  </a:tcPr>
                </a:tc>
              </a:tr>
              <a:tr h="31846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5+6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9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Recognition </a:t>
                      </a: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of diploma or professional qualification certificates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9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ES-</a:t>
                      </a: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PT; </a:t>
                      </a:r>
                      <a:b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BE-DE-FR-LU</a:t>
                      </a:r>
                      <a:endParaRPr lang="de-AT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9BD"/>
                    </a:solidFill>
                  </a:tcPr>
                </a:tc>
              </a:tr>
              <a:tr h="15441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Access </a:t>
                      </a: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to social insurance system (e.g. </a:t>
                      </a: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pensions</a:t>
                      </a: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disability </a:t>
                      </a: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insurance)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BE-DE-FR-LU</a:t>
                      </a:r>
                      <a:endParaRPr lang="de-A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5441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Access </a:t>
                      </a: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to health care services (i.e. primary, secondary and tertiary care</a:t>
                      </a: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EE-LV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54412"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de-AT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Compatibility of health systems (e-health)</a:t>
                      </a:r>
                      <a:endParaRPr lang="de-AT" sz="14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SE-FI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8251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AT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9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Scope </a:t>
                      </a: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and quality of regional/local and </a:t>
                      </a:r>
                      <a:r>
                        <a:rPr lang="en-GB" sz="14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cross-border</a:t>
                      </a: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transport infrastructures and of related maintenance services (e.g. snow removal on roads and rail tracks etc.)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9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DE-PL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9BD"/>
                    </a:solidFill>
                  </a:tcPr>
                </a:tc>
              </a:tr>
              <a:tr h="15441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11+12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9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Public </a:t>
                      </a: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transport by bus, rail, light rail or metro (e.g. </a:t>
                      </a: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quality,</a:t>
                      </a:r>
                      <a:r>
                        <a:rPr lang="en-GB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service, permits)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9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DE-FR, AT-SI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E9BD"/>
                    </a:solidFill>
                  </a:tcPr>
                </a:tc>
              </a:tr>
              <a:tr h="15441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Spatial </a:t>
                      </a: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planning (national, regional, local) and cross-border territorial </a:t>
                      </a: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planning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BE-FR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5441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Emergency </a:t>
                      </a: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and rescue services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SK-HU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5441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Public </a:t>
                      </a: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security and crime prevention (police cooperation)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DE-CZ</a:t>
                      </a:r>
                      <a:endParaRPr lang="de-A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339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068960"/>
            <a:ext cx="8229600" cy="936625"/>
          </a:xfrm>
        </p:spPr>
        <p:txBody>
          <a:bodyPr/>
          <a:lstStyle/>
          <a:p>
            <a:pPr algn="ctr"/>
            <a:r>
              <a:rPr lang="es-ES" sz="3600" dirty="0" smtClean="0"/>
              <a:t>THANK YOU!!!</a:t>
            </a:r>
            <a:br>
              <a:rPr lang="es-ES" sz="3600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>
                <a:hlinkClick r:id="rId2"/>
              </a:rPr>
              <a:t>gianluca.comuniello@ec.europa.eu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335162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lide_Master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Slide_Master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6_Slide_Master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4_Slide_Master">
  <a:themeElements>
    <a:clrScheme name="Slide_Master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</TotalTime>
  <Words>560</Words>
  <Application>Microsoft Office PowerPoint</Application>
  <PresentationFormat>On-screen Show (4:3)</PresentationFormat>
  <Paragraphs>96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Verdana</vt:lpstr>
      <vt:lpstr>Arial Unicode MS</vt:lpstr>
      <vt:lpstr>Calibri</vt:lpstr>
      <vt:lpstr>MS PGothic</vt:lpstr>
      <vt:lpstr>Times New Roman</vt:lpstr>
      <vt:lpstr>2_Slide_Master</vt:lpstr>
      <vt:lpstr>5_Slide_Master</vt:lpstr>
      <vt:lpstr>6_Slide_Master</vt:lpstr>
      <vt:lpstr>24_Slide_Master</vt:lpstr>
      <vt:lpstr>      Interreg: Capitalise the cooperation experiences   </vt:lpstr>
      <vt:lpstr>Capitalisation… what does it cover?</vt:lpstr>
      <vt:lpstr>To put it nicely…</vt:lpstr>
      <vt:lpstr>Capitalisation… how to do it?</vt:lpstr>
      <vt:lpstr>To put it nicely…</vt:lpstr>
      <vt:lpstr>Capitalisation… how we can help?</vt:lpstr>
      <vt:lpstr>Capitalisation… how we can help?</vt:lpstr>
      <vt:lpstr>Capitalisation… how we can help?</vt:lpstr>
      <vt:lpstr>Capitalisation… how we can help?</vt:lpstr>
      <vt:lpstr>Cross-Border Review…  some figures</vt:lpstr>
      <vt:lpstr>Cross-Border Review…  the data you can use</vt:lpstr>
      <vt:lpstr>Cross Border Review… Case studies</vt:lpstr>
      <vt:lpstr>THANK YOU!!!  gianluca.comuniello@ec.europa.eu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INTERREG 2014-2020</dc:title>
  <dc:creator>MATTISSON LAX Alina (REGIO)</dc:creator>
  <cp:lastModifiedBy>COMUNIELLO Gianluca (REGIO)</cp:lastModifiedBy>
  <cp:revision>67</cp:revision>
  <cp:lastPrinted>2017-04-07T09:43:18Z</cp:lastPrinted>
  <dcterms:modified xsi:type="dcterms:W3CDTF">2017-06-02T14:00:41Z</dcterms:modified>
</cp:coreProperties>
</file>