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8" r:id="rId2"/>
    <p:sldMasterId id="2147483687" r:id="rId3"/>
  </p:sldMasterIdLst>
  <p:notesMasterIdLst>
    <p:notesMasterId r:id="rId38"/>
  </p:notesMasterIdLst>
  <p:handoutMasterIdLst>
    <p:handoutMasterId r:id="rId39"/>
  </p:handoutMasterIdLst>
  <p:sldIdLst>
    <p:sldId id="339" r:id="rId4"/>
    <p:sldId id="311" r:id="rId5"/>
    <p:sldId id="341" r:id="rId6"/>
    <p:sldId id="336" r:id="rId7"/>
    <p:sldId id="312" r:id="rId8"/>
    <p:sldId id="313" r:id="rId9"/>
    <p:sldId id="314" r:id="rId10"/>
    <p:sldId id="315" r:id="rId11"/>
    <p:sldId id="340" r:id="rId12"/>
    <p:sldId id="316" r:id="rId13"/>
    <p:sldId id="343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38" r:id="rId26"/>
    <p:sldId id="337" r:id="rId27"/>
    <p:sldId id="328" r:id="rId28"/>
    <p:sldId id="329" r:id="rId29"/>
    <p:sldId id="330" r:id="rId30"/>
    <p:sldId id="332" r:id="rId31"/>
    <p:sldId id="333" r:id="rId32"/>
    <p:sldId id="331" r:id="rId33"/>
    <p:sldId id="334" r:id="rId34"/>
    <p:sldId id="342" r:id="rId35"/>
    <p:sldId id="335" r:id="rId36"/>
    <p:sldId id="271" r:id="rId37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>
          <p15:clr>
            <a:srgbClr val="A4A3A4"/>
          </p15:clr>
        </p15:guide>
        <p15:guide id="2" orient="horz" pos="3622">
          <p15:clr>
            <a:srgbClr val="A4A3A4"/>
          </p15:clr>
        </p15:guide>
        <p15:guide id="3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12" autoAdjust="0"/>
  </p:normalViewPr>
  <p:slideViewPr>
    <p:cSldViewPr>
      <p:cViewPr varScale="1">
        <p:scale>
          <a:sx n="70" d="100"/>
          <a:sy n="70" d="100"/>
        </p:scale>
        <p:origin x="1166" y="31"/>
      </p:cViewPr>
      <p:guideLst>
        <p:guide orient="horz" pos="709"/>
        <p:guide orient="horz" pos="3622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70821587964594E-2"/>
          <c:y val="3.2986709812457271E-2"/>
          <c:w val="0.96472917841203543"/>
          <c:h val="0.9441763372404569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1A4-4A1C-9C27-9BD9660C61A7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1A4-4A1C-9C27-9BD9660C61A7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A4-4A1C-9C27-9BD9660C61A7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A4-4A1C-9C27-9BD9660C61A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1A4-4A1C-9C27-9BD9660C61A7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1A4-4A1C-9C27-9BD9660C61A7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1A4-4A1C-9C27-9BD9660C61A7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1A4-4A1C-9C27-9BD9660C61A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Hoja2!$E$1:$E$4</c:f>
              <c:strCache>
                <c:ptCount val="4"/>
                <c:pt idx="0">
                  <c:v>dissemination </c:v>
                </c:pt>
                <c:pt idx="1">
                  <c:v>gather knowledge/results</c:v>
                </c:pt>
                <c:pt idx="2">
                  <c:v>improve results and performance</c:v>
                </c:pt>
                <c:pt idx="3">
                  <c:v>re-use of knowledge/results</c:v>
                </c:pt>
              </c:strCache>
            </c:strRef>
          </c:cat>
          <c:val>
            <c:numRef>
              <c:f>Hoja2!$F$1:$F$4</c:f>
              <c:numCache>
                <c:formatCode>General</c:formatCode>
                <c:ptCount val="4"/>
                <c:pt idx="0">
                  <c:v>24</c:v>
                </c:pt>
                <c:pt idx="1">
                  <c:v>26</c:v>
                </c:pt>
                <c:pt idx="2">
                  <c:v>10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A4-4A1C-9C27-9BD9660C61A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1807856218471667E-2"/>
          <c:w val="0.9627749576988156"/>
          <c:h val="0.9500162259424016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A2-4DBA-AB96-2F9A690F1A13}"/>
              </c:ext>
            </c:extLst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A2-4DBA-AB96-2F9A690F1A13}"/>
              </c:ext>
            </c:extLst>
          </c:dPt>
          <c:dPt>
            <c:idx val="2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8A2-4DBA-AB96-2F9A690F1A1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8A2-4DBA-AB96-2F9A690F1A13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8A2-4DBA-AB96-2F9A690F1A1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8A2-4DBA-AB96-2F9A690F1A13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8A2-4DBA-AB96-2F9A690F1A13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8A2-4DBA-AB96-2F9A690F1A13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007BA1"/>
                </a:solidFill>
                <a:round/>
              </a:ln>
              <a:effectLst>
                <a:outerShdw blurRad="50800" dist="38100" dir="2700000" algn="tl" rotWithShape="0">
                  <a:srgbClr val="007BA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Hoja1!$E$3:$E$6</c:f>
              <c:strCache>
                <c:ptCount val="4"/>
                <c:pt idx="0">
                  <c:v>learn about practices</c:v>
                </c:pt>
                <c:pt idx="1">
                  <c:v>networking</c:v>
                </c:pt>
                <c:pt idx="2">
                  <c:v>promotion</c:v>
                </c:pt>
                <c:pt idx="3">
                  <c:v>tools</c:v>
                </c:pt>
              </c:strCache>
            </c:strRef>
          </c:cat>
          <c:val>
            <c:numRef>
              <c:f>Hoja1!$F$3:$F$6</c:f>
              <c:numCache>
                <c:formatCode>General</c:formatCode>
                <c:ptCount val="4"/>
                <c:pt idx="0">
                  <c:v>63</c:v>
                </c:pt>
                <c:pt idx="1">
                  <c:v>19</c:v>
                </c:pt>
                <c:pt idx="2">
                  <c:v>9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A2-4DBA-AB96-2F9A690F1A1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2B91BB5-402A-4185-97B7-60C5FD903A9B}" type="datetimeFigureOut">
              <a:rPr lang="es-ES" smtClean="0"/>
              <a:t>06/06/2017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E6F828-A531-46C3-9756-925F004006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81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AE1DA03-3538-4D30-A587-07CB354CEE46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86CC161-EA28-4004-88D1-2D560C1E1A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37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47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46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23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>
            <a:lvl1pPr marL="360000" indent="-360000">
              <a:buFont typeface="Arial" charset="0"/>
              <a:buChar char="•"/>
              <a:defRPr/>
            </a:lvl1pPr>
            <a:lvl2pPr marL="360000" indent="-360000">
              <a:buFont typeface="Arial" charset="0"/>
              <a:buChar char="•"/>
              <a:defRPr/>
            </a:lvl2pPr>
            <a:lvl3pPr marL="360000" indent="-360000">
              <a:buFont typeface="Arial" charset="0"/>
              <a:buChar char="•"/>
              <a:defRPr/>
            </a:lvl3pPr>
            <a:lvl4pPr marL="360000" indent="-360000">
              <a:buFont typeface="Arial" charset="0"/>
              <a:buChar char="•"/>
              <a:defRPr/>
            </a:lvl4pPr>
            <a:lvl5pPr marL="360000" indent="-360000">
              <a:buFont typeface="Arial" charset="0"/>
              <a:buChar char="•"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03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>
            <a:lvl1pPr marL="360000" indent="-360000">
              <a:buClr>
                <a:schemeClr val="tx1"/>
              </a:buClr>
              <a:buFont typeface="+mj-lt"/>
              <a:buAutoNum type="arabicPeriod"/>
              <a:defRPr/>
            </a:lvl1pPr>
            <a:lvl2pPr marL="360000" indent="-360000">
              <a:buClr>
                <a:schemeClr val="tx1"/>
              </a:buClr>
              <a:buFont typeface="+mj-lt"/>
              <a:buAutoNum type="arabicPeriod"/>
              <a:defRPr/>
            </a:lvl2pPr>
            <a:lvl3pPr marL="360000" indent="-360000">
              <a:buClr>
                <a:schemeClr val="tx1"/>
              </a:buClr>
              <a:buFont typeface="+mj-lt"/>
              <a:buAutoNum type="arabicPeriod"/>
              <a:defRPr/>
            </a:lvl3pPr>
            <a:lvl4pPr marL="360000" indent="-360000">
              <a:buClr>
                <a:schemeClr val="tx1"/>
              </a:buClr>
              <a:buFont typeface="+mj-lt"/>
              <a:buAutoNum type="arabicPeriod"/>
              <a:defRPr/>
            </a:lvl4pPr>
            <a:lvl5pPr marL="360000" indent="-3600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45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lock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68313" y="2577547"/>
            <a:ext cx="3971925" cy="3731177"/>
          </a:xfrm>
        </p:spPr>
        <p:txBody>
          <a:bodyPr/>
          <a:lstStyle>
            <a:lvl1pPr>
              <a:defRPr sz="20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03763" y="2584173"/>
            <a:ext cx="3971925" cy="3724551"/>
          </a:xfrm>
        </p:spPr>
        <p:txBody>
          <a:bodyPr/>
          <a:lstStyle>
            <a:lvl1pPr>
              <a:defRPr sz="20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8313" y="2060575"/>
            <a:ext cx="3971165" cy="477838"/>
          </a:xfrm>
        </p:spPr>
        <p:txBody>
          <a:bodyPr/>
          <a:lstStyle>
            <a:lvl1pPr marL="0" indent="0">
              <a:buFontTx/>
              <a:buNone/>
              <a:defRPr sz="20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704523" y="2060575"/>
            <a:ext cx="3971165" cy="477838"/>
          </a:xfrm>
        </p:spPr>
        <p:txBody>
          <a:bodyPr/>
          <a:lstStyle>
            <a:lvl1pPr marL="0" indent="0">
              <a:buFontTx/>
              <a:buNone/>
              <a:defRPr sz="20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1111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block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68313" y="2577547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8312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3258000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6047688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3258000" y="2577548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6047687" y="2577549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1322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908050"/>
            <a:ext cx="2656264" cy="2592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256" y="2060575"/>
            <a:ext cx="6088432" cy="484748"/>
          </a:xfrm>
        </p:spPr>
        <p:txBody>
          <a:bodyPr/>
          <a:lstStyle>
            <a:lvl1pPr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01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468313" y="2060573"/>
            <a:ext cx="3967200" cy="306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08488" y="2060575"/>
            <a:ext cx="3967200" cy="306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5233988"/>
            <a:ext cx="3967200" cy="107473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708488" y="5233987"/>
            <a:ext cx="3967200" cy="107473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583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64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s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468313" y="2060572"/>
            <a:ext cx="3967200" cy="4248151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708488" y="2060573"/>
            <a:ext cx="3967200" cy="4248152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076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2"/>
          </p:nvPr>
        </p:nvSpPr>
        <p:spPr>
          <a:xfrm>
            <a:off x="468312" y="2060573"/>
            <a:ext cx="8207375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4823446"/>
            <a:ext cx="8207374" cy="1485279"/>
          </a:xfrm>
        </p:spPr>
        <p:txBody>
          <a:bodyPr numCol="2"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212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2"/>
          </p:nvPr>
        </p:nvSpPr>
        <p:spPr>
          <a:xfrm>
            <a:off x="468313" y="2060573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Bildplatzhalter 5"/>
          <p:cNvSpPr>
            <a:spLocks noGrp="1" noChangeAspect="1"/>
          </p:cNvSpPr>
          <p:nvPr>
            <p:ph type="pic" sz="quarter" idx="13"/>
          </p:nvPr>
        </p:nvSpPr>
        <p:spPr>
          <a:xfrm>
            <a:off x="6047688" y="2066037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4815698"/>
            <a:ext cx="2628000" cy="1493028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6047688" y="4815698"/>
            <a:ext cx="2628000" cy="149302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1" name="Bildplatzhalter 5"/>
          <p:cNvSpPr>
            <a:spLocks noGrp="1" noChangeAspect="1"/>
          </p:cNvSpPr>
          <p:nvPr>
            <p:ph type="pic" sz="quarter" idx="16"/>
          </p:nvPr>
        </p:nvSpPr>
        <p:spPr>
          <a:xfrm>
            <a:off x="3258000" y="2060573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3258000" y="4815697"/>
            <a:ext cx="2628000" cy="1493028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7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670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>
          <a:xfrm>
            <a:off x="468313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abellenplatzhalter 5"/>
          <p:cNvSpPr>
            <a:spLocks noGrp="1"/>
          </p:cNvSpPr>
          <p:nvPr>
            <p:ph type="tbl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>
          <a:xfrm>
            <a:off x="468313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5438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313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2"/>
          </p:nvPr>
        </p:nvSpPr>
        <p:spPr>
          <a:xfrm>
            <a:off x="468313" y="2060575"/>
            <a:ext cx="4103687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8297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SmartArt-Platzhalter 5"/>
          <p:cNvSpPr>
            <a:spLocks noGrp="1"/>
          </p:cNvSpPr>
          <p:nvPr>
            <p:ph type="dgm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757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7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455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261786"/>
            <a:ext cx="4932362" cy="615553"/>
          </a:xfrm>
        </p:spPr>
        <p:txBody>
          <a:bodyPr anchor="b" anchorCtr="0"/>
          <a:lstStyle/>
          <a:p>
            <a:r>
              <a:rPr lang="en-GB" noProof="0" dirty="0" smtClean="0"/>
              <a:t>Insert Chapter title</a:t>
            </a:r>
            <a:endParaRPr lang="en-GB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68313" y="2954799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468313" y="3429000"/>
            <a:ext cx="4932362" cy="2700339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de-DE" dirty="0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037806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Subtitle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38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129881"/>
            <a:ext cx="4932362" cy="1231106"/>
          </a:xfrm>
        </p:spPr>
        <p:txBody>
          <a:bodyPr anchor="b" anchorCtr="0"/>
          <a:lstStyle/>
          <a:p>
            <a:r>
              <a:rPr lang="en-GB" noProof="0" dirty="0" smtClean="0"/>
              <a:t>Insert Presentation title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3508349"/>
            <a:ext cx="4932362" cy="1151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Franklin Gothic Book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Name of the event</a:t>
            </a:r>
          </a:p>
          <a:p>
            <a:r>
              <a:rPr lang="en-GB" noProof="0" dirty="0" smtClean="0"/>
              <a:t>Day Month Year  I  City, Country</a:t>
            </a:r>
          </a:p>
          <a:p>
            <a:r>
              <a:rPr lang="en-GB" noProof="0" dirty="0" smtClean="0"/>
              <a:t>Other Information</a:t>
            </a:r>
            <a:endParaRPr lang="en-GB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68313" y="3438447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5688013" y="2060575"/>
            <a:ext cx="2987675" cy="40687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4866606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</a:t>
            </a:r>
            <a:r>
              <a:rPr lang="en-GB" noProof="0" dirty="0" err="1" smtClean="0"/>
              <a:t>Autor</a:t>
            </a:r>
            <a:r>
              <a:rPr lang="en-GB" noProof="0" dirty="0" smtClean="0"/>
              <a:t>, etc.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421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261786"/>
            <a:ext cx="4932362" cy="615553"/>
          </a:xfrm>
        </p:spPr>
        <p:txBody>
          <a:bodyPr anchor="b" anchorCtr="0"/>
          <a:lstStyle/>
          <a:p>
            <a:r>
              <a:rPr lang="en-GB" noProof="0" dirty="0" smtClean="0"/>
              <a:t>Insert Chapter title</a:t>
            </a:r>
            <a:endParaRPr lang="en-GB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68313" y="2954799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468313" y="3429000"/>
            <a:ext cx="4932362" cy="2700339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de-DE" dirty="0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037806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Subtitle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39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745434"/>
            <a:ext cx="4932362" cy="615553"/>
          </a:xfrm>
        </p:spPr>
        <p:txBody>
          <a:bodyPr anchor="b" anchorCtr="0"/>
          <a:lstStyle/>
          <a:p>
            <a:r>
              <a:rPr lang="en-GB" noProof="0" dirty="0" smtClean="0"/>
              <a:t>The End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3508349"/>
            <a:ext cx="493236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Franklin Gothic Book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Insert last words</a:t>
            </a:r>
            <a:endParaRPr lang="en-GB" noProof="0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468313" y="3438447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00267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URL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629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5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6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34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16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79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56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D098-97B6-4E86-8D64-AA04BC65FBF4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A2AC5-12DA-4FBB-9881-F9471363760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07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9694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 smtClean="0"/>
              <a:t>Insert title for the sheet with maximum </a:t>
            </a:r>
            <a:br>
              <a:rPr lang="en-GB" noProof="0" dirty="0" smtClean="0"/>
            </a:br>
            <a:r>
              <a:rPr lang="en-GB" noProof="0" dirty="0" smtClean="0"/>
              <a:t>of two lines of text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13" y="2060575"/>
            <a:ext cx="8207375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313" y="6524625"/>
            <a:ext cx="6272553" cy="1692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3309" y="6524625"/>
            <a:ext cx="1942379" cy="1692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100" b="0" i="0" baseline="0">
                <a:solidFill>
                  <a:schemeClr val="accent2"/>
                </a:solidFill>
                <a:latin typeface="Franklin Gothic Demi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28" y="302179"/>
            <a:ext cx="196596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91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 baseline="0">
          <a:solidFill>
            <a:schemeClr val="tx1"/>
          </a:solidFill>
          <a:latin typeface="Franklin Gothic Demi" charset="0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chemeClr val="tx1"/>
        </a:buClr>
        <a:buFont typeface="Arial"/>
        <a:buChar char="•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chemeClr val="tx1"/>
        </a:buClr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3pPr>
      <a:lvl4pPr marL="144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465">
          <p15:clr>
            <a:srgbClr val="F26B43"/>
          </p15:clr>
        </p15:guide>
        <p15:guide id="3" pos="295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orient="horz" pos="1298">
          <p15:clr>
            <a:srgbClr val="F26B43"/>
          </p15:clr>
        </p15:guide>
        <p15:guide id="9" orient="horz" pos="1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2756" y="2060575"/>
            <a:ext cx="8218487" cy="61555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28" y="6205367"/>
            <a:ext cx="1965960" cy="49072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28" y="302179"/>
            <a:ext cx="196596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0957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latin typeface="Franklin Gothic Demi" charset="0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61">
          <p15:clr>
            <a:srgbClr val="F26B43"/>
          </p15:clr>
        </p15:guide>
        <p15:guide id="6" orient="horz" pos="187">
          <p15:clr>
            <a:srgbClr val="F26B43"/>
          </p15:clr>
        </p15:guide>
        <p15:guide id="7" orient="horz" pos="1298">
          <p15:clr>
            <a:srgbClr val="F26B43"/>
          </p15:clr>
        </p15:guide>
        <p15:guide id="8" pos="3402">
          <p15:clr>
            <a:srgbClr val="F26B43"/>
          </p15:clr>
        </p15:guide>
        <p15:guide id="9" orient="horz" pos="5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1_FARMLANDS_MASTER_V3%20(1).mp4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../Session%204%20-%20Interact%20Cap%20activities/MARKET_Master_V4_2.mp4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vano.magazzu@interact-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1_FARMLANDS_MASTER_V3.mp4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68313" y="2745434"/>
            <a:ext cx="4932362" cy="615553"/>
          </a:xfrm>
        </p:spPr>
        <p:txBody>
          <a:bodyPr/>
          <a:lstStyle/>
          <a:p>
            <a:r>
              <a:rPr lang="en-GB" dirty="0" smtClean="0"/>
              <a:t>Internal capitalisation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8313" y="3508349"/>
            <a:ext cx="4932362" cy="744819"/>
          </a:xfrm>
        </p:spPr>
        <p:txBody>
          <a:bodyPr/>
          <a:lstStyle/>
          <a:p>
            <a:r>
              <a:rPr lang="en-GB" dirty="0" smtClean="0"/>
              <a:t>Let’s practice capitalisation!</a:t>
            </a:r>
          </a:p>
          <a:p>
            <a:r>
              <a:rPr lang="en-GB" dirty="0" smtClean="0"/>
              <a:t>6  June  2017  I  Rome, Italy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68313" y="4866606"/>
            <a:ext cx="4932362" cy="38472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Interact Programme</a:t>
            </a:r>
            <a:endParaRPr lang="en-GB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590800"/>
            <a:ext cx="3403313" cy="1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Working groups discussion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68313" y="1696811"/>
            <a:ext cx="8067675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exchange methodologies and experiences related to capitalisation for the </a:t>
            </a:r>
            <a:r>
              <a:rPr lang="en-GB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future?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Which </a:t>
            </a:r>
            <a:r>
              <a:rPr lang="en-GB" sz="1800" b="1" u="sng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methodologies/approaches</a:t>
            </a: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could be of interest and could be transferred to your programmes? (based on the document circulated, point 1.1):</a:t>
            </a:r>
            <a:endParaRPr lang="es-ES" sz="18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works well and should be continued? </a:t>
            </a:r>
            <a:endParaRPr lang="es-ES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 we missing? </a:t>
            </a:r>
            <a:endParaRPr lang="es-E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GB" sz="1800" b="1" dirty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 of </a:t>
            </a:r>
            <a:r>
              <a:rPr lang="en-GB" sz="1800" b="1" u="sng" dirty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is needed </a:t>
            </a:r>
            <a:r>
              <a:rPr lang="en-GB" sz="1800" b="1" u="sng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GB" sz="1800" b="1" u="sng" dirty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with capitalisation</a:t>
            </a:r>
            <a:r>
              <a:rPr lang="en-GB" sz="1800" b="1" u="sng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s-ES" sz="18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part 2 of the document circulated, proposal of repository of practices</a:t>
            </a:r>
            <a:endParaRPr lang="es-ES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are the </a:t>
            </a:r>
            <a:r>
              <a:rPr lang="en-GB" sz="1800" b="1" u="sng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 steps and how to exchange among programmes</a:t>
            </a: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about the management practices used? (e.g. basecamp, exchange of cap. Plans, WS, events)</a:t>
            </a:r>
            <a:endParaRPr lang="es-ES" sz="18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800" b="1" u="sng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might capitalisation look post 2020</a:t>
            </a:r>
            <a:r>
              <a:rPr lang="en-GB" sz="1800" b="1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s-ES" sz="1800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which point in </a:t>
            </a:r>
            <a:r>
              <a:rPr lang="en-US" sz="1800" dirty="0" err="1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</a:t>
            </a: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life cycle should the process of '</a:t>
            </a:r>
            <a:r>
              <a:rPr lang="en-US" sz="1800" dirty="0" err="1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capitalisation</a:t>
            </a: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' begin?</a:t>
            </a:r>
            <a:endParaRPr lang="es-ES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</a:t>
            </a: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should the </a:t>
            </a: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 of ‘capitalization’ </a:t>
            </a: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 set up? </a:t>
            </a: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(e.g. inception reports, capitalization plan, communication plan, etc.)</a:t>
            </a:r>
            <a:endParaRPr lang="es-E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should be involved and at which levels i.e. </a:t>
            </a:r>
            <a:r>
              <a:rPr lang="en-US" sz="1800" dirty="0" err="1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</a:t>
            </a: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level, pan-European (</a:t>
            </a:r>
            <a:r>
              <a:rPr lang="en-US" sz="1800" dirty="0" err="1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Programmes</a:t>
            </a:r>
            <a:r>
              <a:rPr lang="en-US" sz="18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Interact, EC</a:t>
            </a:r>
            <a:r>
              <a:rPr lang="en-US" sz="18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46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1907843"/>
            <a:ext cx="4932362" cy="969496"/>
          </a:xfrm>
        </p:spPr>
        <p:txBody>
          <a:bodyPr/>
          <a:lstStyle/>
          <a:p>
            <a:r>
              <a:rPr lang="en-GB" dirty="0" smtClean="0"/>
              <a:t>Session 4 – Interact capitalisation activities</a:t>
            </a:r>
            <a:endParaRPr lang="en-GB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9" y="3429000"/>
            <a:ext cx="3376853" cy="2700339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68313" y="3037806"/>
            <a:ext cx="4932362" cy="30469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INTERACT II and Interact III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8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872547"/>
          </a:xfrm>
        </p:spPr>
        <p:txBody>
          <a:bodyPr/>
          <a:lstStyle/>
          <a:p>
            <a:r>
              <a:rPr lang="es-ES" dirty="0" err="1"/>
              <a:t>Capitalisation</a:t>
            </a:r>
            <a:r>
              <a:rPr lang="es-ES" dirty="0"/>
              <a:t>: </a:t>
            </a:r>
            <a:r>
              <a:rPr lang="en-US" dirty="0"/>
              <a:t>what INTERACT II did?</a:t>
            </a:r>
            <a:br>
              <a:rPr lang="en-US" dirty="0"/>
            </a:br>
            <a:r>
              <a:rPr lang="en-US" sz="2800" dirty="0">
                <a:solidFill>
                  <a:srgbClr val="003399"/>
                </a:solidFill>
              </a:rPr>
              <a:t>KEEP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8375627" cy="39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872547"/>
          </a:xfrm>
        </p:spPr>
        <p:txBody>
          <a:bodyPr/>
          <a:lstStyle/>
          <a:p>
            <a:r>
              <a:rPr lang="es-ES" dirty="0" err="1"/>
              <a:t>Capitalisation</a:t>
            </a:r>
            <a:r>
              <a:rPr lang="es-ES" dirty="0"/>
              <a:t>: </a:t>
            </a:r>
            <a:r>
              <a:rPr lang="en-US" dirty="0"/>
              <a:t>what INTERACT II did?</a:t>
            </a:r>
            <a:br>
              <a:rPr lang="en-US" dirty="0"/>
            </a:br>
            <a:r>
              <a:rPr lang="en-US" sz="2800" dirty="0">
                <a:solidFill>
                  <a:srgbClr val="003399"/>
                </a:solidFill>
              </a:rPr>
              <a:t>Mediterranean Lab Group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7" t="8662" r="24640" b="4033"/>
          <a:stretch>
            <a:fillRect/>
          </a:stretch>
        </p:blipFill>
        <p:spPr bwMode="auto">
          <a:xfrm>
            <a:off x="4800600" y="1524000"/>
            <a:ext cx="41148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4" y="2636940"/>
            <a:ext cx="453231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2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1066446"/>
          </a:xfrm>
        </p:spPr>
        <p:txBody>
          <a:bodyPr/>
          <a:lstStyle/>
          <a:p>
            <a:r>
              <a:rPr lang="es-ES" sz="2900" dirty="0" err="1">
                <a:solidFill>
                  <a:prstClr val="black"/>
                </a:solidFill>
                <a:latin typeface="Franklin Gothic Demi" pitchFamily="34" charset="0"/>
              </a:rPr>
              <a:t>Capitalisation</a:t>
            </a:r>
            <a:r>
              <a:rPr lang="es-ES" sz="2900" dirty="0">
                <a:solidFill>
                  <a:prstClr val="black"/>
                </a:solidFill>
                <a:latin typeface="Franklin Gothic Demi" pitchFamily="34" charset="0"/>
              </a:rPr>
              <a:t>: </a:t>
            </a:r>
            <a: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  <a:t>what INTERACT II did?</a:t>
            </a:r>
            <a:b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</a:br>
            <a: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  <a:t>Booklet: European Cooperation in action! 2007 - 2013</a:t>
            </a:r>
            <a:b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</a:br>
            <a: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  <a:t>How cooperation across borders has changed people's lives 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2006615"/>
            <a:ext cx="6943725" cy="451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872547"/>
          </a:xfrm>
        </p:spPr>
        <p:txBody>
          <a:bodyPr/>
          <a:lstStyle/>
          <a:p>
            <a:r>
              <a:rPr lang="es-ES" dirty="0" err="1"/>
              <a:t>Capitalisation</a:t>
            </a:r>
            <a:r>
              <a:rPr lang="es-ES" dirty="0"/>
              <a:t>: </a:t>
            </a:r>
            <a:r>
              <a:rPr lang="en-US" dirty="0"/>
              <a:t>what INTERACT II did?</a:t>
            </a:r>
            <a:br>
              <a:rPr lang="en-US" dirty="0"/>
            </a:br>
            <a:r>
              <a:rPr lang="en-US" sz="2800" dirty="0">
                <a:solidFill>
                  <a:srgbClr val="003399"/>
                </a:solidFill>
              </a:rPr>
              <a:t>Study on ETC energy projects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Content Placeholder 5" descr="renewable energy.png"/>
          <p:cNvPicPr>
            <a:picLocks noChangeAspect="1"/>
          </p:cNvPicPr>
          <p:nvPr/>
        </p:nvPicPr>
        <p:blipFill>
          <a:blip r:embed="rId2"/>
          <a:srcRect l="771" t="6404" r="769" b="10349"/>
          <a:stretch>
            <a:fillRect/>
          </a:stretch>
        </p:blipFill>
        <p:spPr>
          <a:xfrm>
            <a:off x="0" y="1752600"/>
            <a:ext cx="9144000" cy="47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734047"/>
          </a:xfrm>
        </p:spPr>
        <p:txBody>
          <a:bodyPr/>
          <a:lstStyle/>
          <a:p>
            <a:r>
              <a:rPr lang="es-ES" sz="2900" dirty="0" err="1">
                <a:solidFill>
                  <a:prstClr val="black"/>
                </a:solidFill>
                <a:latin typeface="Franklin Gothic Demi" pitchFamily="34" charset="0"/>
              </a:rPr>
              <a:t>Capitalisation</a:t>
            </a:r>
            <a:r>
              <a:rPr lang="es-ES" sz="2900" dirty="0">
                <a:solidFill>
                  <a:prstClr val="black"/>
                </a:solidFill>
                <a:latin typeface="Franklin Gothic Demi" pitchFamily="34" charset="0"/>
              </a:rPr>
              <a:t>: </a:t>
            </a:r>
            <a: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  <a:t>what INTERACT II did?</a:t>
            </a:r>
            <a:b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</a:br>
            <a: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  <a:t>Study on Culture and Creative Industries projects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7" name="Picture 2" descr="Cover | INTERACT Publication | Inspiring Crea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1755631"/>
            <a:ext cx="3503451" cy="46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Rectángulo"/>
          <p:cNvSpPr/>
          <p:nvPr/>
        </p:nvSpPr>
        <p:spPr>
          <a:xfrm>
            <a:off x="4343400" y="1855258"/>
            <a:ext cx="4572000" cy="47448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Identification of main project activities. </a:t>
            </a:r>
          </a:p>
          <a:p>
            <a:pPr>
              <a:defRPr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This approach allowed us to answer questions regarding the frequency of project activities in relation to the thematic focus areas for the funding period 2007-2014. </a:t>
            </a:r>
          </a:p>
          <a:p>
            <a:pPr>
              <a:defRPr/>
            </a:pPr>
            <a:endParaRPr lang="en-US" sz="1700" dirty="0">
              <a:latin typeface="+mj-lt"/>
              <a:ea typeface="ＭＳ Ｐゴシック" charset="0"/>
              <a:cs typeface="Arial Unicode MS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 example:</a:t>
            </a:r>
          </a:p>
          <a:p>
            <a:pPr indent="-176400">
              <a:lnSpc>
                <a:spcPts val="23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What types of cooperation activities have been funded most frequently in the field of Cultural Tourism?</a:t>
            </a:r>
          </a:p>
          <a:p>
            <a:pPr indent="-176400">
              <a:lnSpc>
                <a:spcPts val="23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What is the importance of education and life-long learning in multi-national creative industries projects?</a:t>
            </a:r>
          </a:p>
          <a:p>
            <a:pPr indent="-176400">
              <a:lnSpc>
                <a:spcPts val="23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Which types of activities tend to occur in tandem with other types of activities?</a:t>
            </a:r>
          </a:p>
        </p:txBody>
      </p:sp>
    </p:spTree>
    <p:extLst>
      <p:ext uri="{BB962C8B-B14F-4D97-AF65-F5344CB8AC3E}">
        <p14:creationId xmlns:p14="http://schemas.microsoft.com/office/powerpoint/2010/main" val="246854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1066446"/>
          </a:xfrm>
        </p:spPr>
        <p:txBody>
          <a:bodyPr/>
          <a:lstStyle/>
          <a:p>
            <a:r>
              <a:rPr lang="es-ES" sz="2900" dirty="0" err="1">
                <a:solidFill>
                  <a:prstClr val="black"/>
                </a:solidFill>
                <a:latin typeface="Franklin Gothic Demi" pitchFamily="34" charset="0"/>
              </a:rPr>
              <a:t>Capitalisation</a:t>
            </a:r>
            <a:r>
              <a:rPr lang="es-ES" sz="2900" dirty="0">
                <a:solidFill>
                  <a:prstClr val="black"/>
                </a:solidFill>
                <a:latin typeface="Franklin Gothic Demi" pitchFamily="34" charset="0"/>
              </a:rPr>
              <a:t>: </a:t>
            </a:r>
            <a: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  <a:t>what INTERACT II did?</a:t>
            </a:r>
            <a:br>
              <a:rPr lang="en-US" sz="2900" dirty="0">
                <a:solidFill>
                  <a:prstClr val="black"/>
                </a:solidFill>
                <a:latin typeface="Franklin Gothic Demi" pitchFamily="34" charset="0"/>
              </a:rPr>
            </a:br>
            <a: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  <a:t>Study on Cross-Border Cooperation in Maritime </a:t>
            </a:r>
            <a:r>
              <a:rPr lang="en-US" sz="2400" dirty="0" err="1">
                <a:solidFill>
                  <a:srgbClr val="003399"/>
                </a:solidFill>
                <a:latin typeface="Franklin Gothic Demi" pitchFamily="34" charset="0"/>
              </a:rPr>
              <a:t>Programmes</a:t>
            </a:r>
            <a:r>
              <a:rPr lang="en-US" sz="2400" dirty="0">
                <a:solidFill>
                  <a:srgbClr val="003399"/>
                </a:solidFill>
                <a:latin typeface="Franklin Gothic Demi" pitchFamily="34" charset="0"/>
              </a:rPr>
              <a:t> in the 2007-2013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381000" y="2122706"/>
            <a:ext cx="4572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The study focuses on 14 maritime cross-border </a:t>
            </a:r>
            <a:r>
              <a:rPr lang="en-US" altLang="es-E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programmes</a:t>
            </a: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identified 200 marine/maritime projects – around - have been granted EUR 315,7 million ERDF, i.e. around 25% of the </a:t>
            </a:r>
            <a:r>
              <a:rPr lang="en-US" altLang="es-E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programmes’</a:t>
            </a: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funds.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to highlight the contribution of cross-border projects linked to the most relevant themes of the marine/maritime policy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The report highlights the potential of marine/maritime cross-border projects to add value to policy and strategy development, and contribution to EU2020 goals.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The study is addressed to </a:t>
            </a:r>
            <a:r>
              <a:rPr lang="en-US" altLang="es-E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programme</a:t>
            </a:r>
            <a:r>
              <a:rPr lang="en-US" altLang="es-E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implementers and potential project applicants in search of inspiration and taking advantage of already funded projects.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8800" r="27409" b="6927"/>
          <a:stretch>
            <a:fillRect/>
          </a:stretch>
        </p:blipFill>
        <p:spPr bwMode="auto">
          <a:xfrm>
            <a:off x="5322888" y="1741147"/>
            <a:ext cx="3352800" cy="4721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872547"/>
          </a:xfrm>
        </p:spPr>
        <p:txBody>
          <a:bodyPr/>
          <a:lstStyle/>
          <a:p>
            <a:r>
              <a:rPr lang="es-ES" dirty="0" err="1"/>
              <a:t>Capitalisation</a:t>
            </a:r>
            <a:r>
              <a:rPr lang="es-ES" dirty="0"/>
              <a:t>: </a:t>
            </a:r>
            <a:r>
              <a:rPr lang="en-US" dirty="0"/>
              <a:t>what INTERACT II did?</a:t>
            </a:r>
            <a:br>
              <a:rPr lang="en-US" dirty="0"/>
            </a:br>
            <a:r>
              <a:rPr lang="en-US" sz="2800" dirty="0">
                <a:solidFill>
                  <a:srgbClr val="003399"/>
                </a:solidFill>
              </a:rPr>
              <a:t>The Scoping Studies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381000" y="2057400"/>
            <a:ext cx="472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0" indent="0"/>
            <a:r>
              <a:rPr lang="en-US" altLang="es-ES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The purpose of the Scoping Study was </a:t>
            </a:r>
            <a:r>
              <a:rPr lang="en-US" altLang="es-ES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two-fold:</a:t>
            </a:r>
          </a:p>
          <a:p>
            <a:pPr marL="0" lvl="0" indent="0"/>
            <a:endParaRPr lang="en-US" altLang="es-ES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s-ES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First, experts assessed what role can cross-border, transnational and interregional cooperation play to deliver each Thematic Objective and Investment Priority of the 2014-2020 ESIF framework. </a:t>
            </a:r>
            <a:endParaRPr lang="en-US" altLang="es-ES" dirty="0" smtClean="0">
              <a:solidFill>
                <a:schemeClr val="accent2"/>
              </a:solidFill>
              <a:latin typeface="Franklin Gothic Book" panose="020B05030201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altLang="es-ES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s-ES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Second, experts looked at the environment, climate change, accessibility and sustainable transport trends on a European level over a longer time period (1990-2020) and compared them with the </a:t>
            </a:r>
            <a:r>
              <a:rPr lang="en-US" altLang="es-ES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Interreg</a:t>
            </a:r>
            <a:r>
              <a:rPr lang="en-US" altLang="es-ES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activity.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14703"/>
            <a:ext cx="4225178" cy="33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872547"/>
          </a:xfrm>
        </p:spPr>
        <p:txBody>
          <a:bodyPr/>
          <a:lstStyle/>
          <a:p>
            <a:r>
              <a:rPr lang="es-ES" dirty="0" err="1"/>
              <a:t>Capitalisation</a:t>
            </a:r>
            <a:r>
              <a:rPr lang="es-ES" dirty="0"/>
              <a:t>: </a:t>
            </a:r>
            <a:r>
              <a:rPr lang="en-US" dirty="0"/>
              <a:t>what INTERACT II did?</a:t>
            </a:r>
            <a:br>
              <a:rPr lang="en-US" dirty="0"/>
            </a:br>
            <a:r>
              <a:rPr lang="en-US" sz="2800" dirty="0">
                <a:solidFill>
                  <a:srgbClr val="003399"/>
                </a:solidFill>
              </a:rPr>
              <a:t>Project Slam </a:t>
            </a:r>
            <a:r>
              <a:rPr lang="en-US" sz="2800" dirty="0" err="1">
                <a:solidFill>
                  <a:srgbClr val="003399"/>
                </a:solidFill>
              </a:rPr>
              <a:t>Interreg</a:t>
            </a:r>
            <a:r>
              <a:rPr lang="en-US" sz="2800" dirty="0">
                <a:solidFill>
                  <a:srgbClr val="003399"/>
                </a:solidFill>
              </a:rPr>
              <a:t> 25 years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1 Marcador de contenido"/>
          <p:cNvSpPr txBox="1">
            <a:spLocks/>
          </p:cNvSpPr>
          <p:nvPr/>
        </p:nvSpPr>
        <p:spPr>
          <a:xfrm>
            <a:off x="304800" y="1981200"/>
            <a:ext cx="4362832" cy="38592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Specific call and methodology to identify and present </a:t>
            </a:r>
            <a:r>
              <a:rPr lang="en-US" sz="2000" dirty="0" err="1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Programme’s</a:t>
            </a: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 and project results during the “25 years of </a:t>
            </a:r>
            <a:r>
              <a:rPr lang="en-US" sz="2000" dirty="0" err="1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Interreg</a:t>
            </a: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” Conference in Luxembourg (15-16 Sept,). 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Methodology made available to </a:t>
            </a:r>
            <a:r>
              <a:rPr lang="en-US" sz="2000" dirty="0" err="1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Programmes</a:t>
            </a: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 with all related materials: Call for proposals, Pre-selection of 5 projects, Preparation of the performances and Session, tools </a:t>
            </a:r>
            <a:r>
              <a:rPr lang="en-US" sz="2000" dirty="0" err="1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developped</a:t>
            </a:r>
            <a:r>
              <a:rPr lang="en-US" sz="2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, videos of the session, etc.</a:t>
            </a:r>
          </a:p>
        </p:txBody>
      </p:sp>
      <p:pic>
        <p:nvPicPr>
          <p:cNvPr id="7" name="Picture 2" descr="Click to Download 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661" y="2819400"/>
            <a:ext cx="1600200" cy="20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lick to see HQ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43" y="2209800"/>
            <a:ext cx="2700889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9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dirty="0" smtClean="0"/>
              <a:t>Table of Contents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Concept of capitalisation</a:t>
            </a:r>
          </a:p>
          <a:p>
            <a:r>
              <a:rPr lang="en-GB" dirty="0" smtClean="0"/>
              <a:t>What is capitalisation in your programmes?</a:t>
            </a:r>
          </a:p>
          <a:p>
            <a:r>
              <a:rPr lang="en-GB" dirty="0" smtClean="0"/>
              <a:t>Expectations or the event</a:t>
            </a:r>
          </a:p>
          <a:p>
            <a:r>
              <a:rPr lang="en-GB" dirty="0" smtClean="0"/>
              <a:t>Capitalisation activities in INTERACT II and lessons learnt</a:t>
            </a:r>
          </a:p>
          <a:p>
            <a:r>
              <a:rPr lang="en-GB" dirty="0" smtClean="0"/>
              <a:t>Interact III capitalisation plan</a:t>
            </a:r>
          </a:p>
          <a:p>
            <a:r>
              <a:rPr lang="en-GB" dirty="0" smtClean="0"/>
              <a:t>Interact capitalisation activities</a:t>
            </a:r>
          </a:p>
          <a:p>
            <a:r>
              <a:rPr lang="en-GB" dirty="0" smtClean="0"/>
              <a:t>Interact capitalisation networks and their features</a:t>
            </a:r>
          </a:p>
          <a:p>
            <a:r>
              <a:rPr lang="en-GB" dirty="0" smtClean="0"/>
              <a:t>Information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660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/>
              <a:t>learnt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INTERACT II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4599214" y="2209800"/>
            <a:ext cx="3954462" cy="426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6400" indent="-1764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32800" indent="-2304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1200"/>
              </a:spcAft>
              <a:buFont typeface="Symbol" pitchFamily="18" charset="2"/>
              <a:buChar char="-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400" marR="0" lvl="0" indent="-1764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Programmes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’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capitalisation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processes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need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to be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structured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integrated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start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programming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period</a:t>
            </a:r>
            <a:endParaRPr kumimoji="0" lang="es-E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6400" marR="0" lvl="0" indent="-1764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Need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effective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re-use of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thematic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knowledge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176400" marR="0" lvl="0" indent="-1764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Support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result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orientation</a:t>
            </a:r>
            <a:endParaRPr kumimoji="0" lang="es-E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6400" marR="0" lvl="0" indent="-1764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Involve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stakeholders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other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tan usual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projects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programmes</a:t>
            </a:r>
            <a:r>
              <a:rPr kumimoji="0" lang="es-E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practitionners</a:t>
            </a:r>
            <a:endParaRPr kumimoji="0" lang="es-E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6400" marR="0" lvl="0" indent="-1764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101468" cy="41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Interact </a:t>
            </a:r>
            <a:r>
              <a:rPr lang="es-ES" dirty="0" err="1" smtClean="0"/>
              <a:t>Capitalisation</a:t>
            </a:r>
            <a:r>
              <a:rPr lang="es-ES" dirty="0" smtClean="0"/>
              <a:t> Plan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719"/>
          <a:stretch/>
        </p:blipFill>
        <p:spPr>
          <a:xfrm>
            <a:off x="457200" y="4061503"/>
            <a:ext cx="4467722" cy="2402600"/>
          </a:xfrm>
          <a:prstGeom prst="rect">
            <a:avLst/>
          </a:prstGeom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468313" y="1515061"/>
            <a:ext cx="4484687" cy="25464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100" kern="1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err="1" smtClean="0"/>
              <a:t>Objectives</a:t>
            </a:r>
            <a:endParaRPr lang="es-ES" sz="1800" b="1" dirty="0" smtClean="0"/>
          </a:p>
          <a:p>
            <a:endParaRPr lang="es-E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To </a:t>
            </a:r>
            <a:r>
              <a:rPr lang="en-US" sz="2000" dirty="0" smtClean="0">
                <a:latin typeface="+mn-lt"/>
              </a:rPr>
              <a:t>define the main actions and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Identification, analysis and promotion of </a:t>
            </a:r>
            <a:r>
              <a:rPr lang="en-US" sz="2000" dirty="0" err="1" smtClean="0">
                <a:latin typeface="+mn-lt"/>
              </a:rPr>
              <a:t>capitalisation</a:t>
            </a:r>
            <a:r>
              <a:rPr lang="en-US" sz="2000" dirty="0" smtClean="0">
                <a:latin typeface="+mn-lt"/>
              </a:rPr>
              <a:t> approaches;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Set-up and implementation of thematic networks;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Promotion of </a:t>
            </a:r>
            <a:r>
              <a:rPr lang="en-US" sz="2000" dirty="0" err="1" smtClean="0">
                <a:latin typeface="+mn-lt"/>
              </a:rPr>
              <a:t>Interreg</a:t>
            </a:r>
            <a:r>
              <a:rPr lang="en-US" sz="2000" dirty="0" smtClean="0">
                <a:latin typeface="+mn-lt"/>
              </a:rPr>
              <a:t> results.</a:t>
            </a:r>
            <a:endParaRPr lang="es-ES" sz="2000"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39" y="1406705"/>
            <a:ext cx="3790275" cy="2978834"/>
          </a:xfrm>
          <a:prstGeom prst="rect">
            <a:avLst/>
          </a:prstGeom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5357518" y="4876800"/>
            <a:ext cx="3405482" cy="1308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1764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32800" indent="-2304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1200"/>
              </a:spcAft>
              <a:buFont typeface="Symbol" pitchFamily="18" charset="2"/>
              <a:buChar char="-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Clear </a:t>
            </a:r>
            <a:r>
              <a:rPr kumimoji="0" lang="es-E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identification</a:t>
            </a:r>
            <a:r>
              <a:rPr kumimoji="0" lang="es-E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es-E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themes</a:t>
            </a:r>
            <a:endParaRPr kumimoji="0" lang="es-ES" sz="17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6400" marR="0" lvl="0" indent="-17640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Specific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survey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to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Programmes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,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according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to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thematic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choises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9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r>
              <a:rPr lang="de-DE" sz="3600" kern="900" spc="-70" dirty="0">
                <a:latin typeface="Franklin Gothic Demi" pitchFamily="34" charset="0"/>
              </a:rPr>
              <a:t>Capitalisation of Interreg results: how</a:t>
            </a:r>
            <a:r>
              <a:rPr lang="de-DE" sz="3600" kern="900" spc="-70" dirty="0" smtClean="0">
                <a:latin typeface="Franklin Gothic Demi" pitchFamily="34" charset="0"/>
              </a:rPr>
              <a:t>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feld 4"/>
          <p:cNvSpPr txBox="1"/>
          <p:nvPr/>
        </p:nvSpPr>
        <p:spPr>
          <a:xfrm>
            <a:off x="525903" y="1627125"/>
            <a:ext cx="7983995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3663">
              <a:lnSpc>
                <a:spcPts val="2200"/>
              </a:lnSpc>
              <a:spcAft>
                <a:spcPts val="1350"/>
              </a:spcAft>
            </a:pPr>
            <a:r>
              <a:rPr lang="en-US" sz="1700" kern="0" spc="-20" dirty="0" smtClean="0">
                <a:latin typeface="Franklin Gothic Book" pitchFamily="34" charset="0"/>
              </a:rPr>
              <a:t>Interact </a:t>
            </a:r>
            <a:r>
              <a:rPr lang="en-US" sz="1700" kern="0" spc="-20" dirty="0">
                <a:latin typeface="Franklin Gothic Book" pitchFamily="34" charset="0"/>
              </a:rPr>
              <a:t>has defined a series of </a:t>
            </a:r>
            <a:r>
              <a:rPr lang="en-US" sz="1700" kern="0" spc="-20" dirty="0" smtClean="0">
                <a:latin typeface="Franklin Gothic Book" pitchFamily="34" charset="0"/>
              </a:rPr>
              <a:t>long-term strategies, results :</a:t>
            </a:r>
            <a:endParaRPr lang="en-US" sz="1700" kern="0" spc="-20" dirty="0">
              <a:latin typeface="Franklin Gothic Book" pitchFamily="34" charset="0"/>
            </a:endParaRPr>
          </a:p>
        </p:txBody>
      </p:sp>
      <p:pic>
        <p:nvPicPr>
          <p:cNvPr id="7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3" y="1987137"/>
            <a:ext cx="8313297" cy="4337463"/>
          </a:xfrm>
          <a:prstGeom prst="rect">
            <a:avLst/>
          </a:prstGeom>
        </p:spPr>
      </p:pic>
      <p:sp>
        <p:nvSpPr>
          <p:cNvPr id="8" name="Cuadro de texto 1"/>
          <p:cNvSpPr txBox="1"/>
          <p:nvPr/>
        </p:nvSpPr>
        <p:spPr>
          <a:xfrm>
            <a:off x="525903" y="3380462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33CCCC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1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uadro de texto 7"/>
          <p:cNvSpPr txBox="1"/>
          <p:nvPr/>
        </p:nvSpPr>
        <p:spPr>
          <a:xfrm>
            <a:off x="480590" y="4447262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00CC99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2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Cuadro de texto 8"/>
          <p:cNvSpPr txBox="1"/>
          <p:nvPr/>
        </p:nvSpPr>
        <p:spPr>
          <a:xfrm>
            <a:off x="480589" y="5543734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92D05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3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8" name="Imagen 7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5000" r="100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9354" r="15810"/>
          <a:stretch/>
        </p:blipFill>
        <p:spPr>
          <a:xfrm>
            <a:off x="0" y="0"/>
            <a:ext cx="9144000" cy="68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to Capitalisation 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71403"/>
              </p:ext>
            </p:extLst>
          </p:nvPr>
        </p:nvGraphicFramePr>
        <p:xfrm>
          <a:off x="468313" y="1600200"/>
          <a:ext cx="7837632" cy="5105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18816">
                  <a:extLst>
                    <a:ext uri="{9D8B030D-6E8A-4147-A177-3AD203B41FA5}">
                      <a16:colId xmlns:a16="http://schemas.microsoft.com/office/drawing/2014/main" val="1177750565"/>
                    </a:ext>
                  </a:extLst>
                </a:gridCol>
                <a:gridCol w="3918816">
                  <a:extLst>
                    <a:ext uri="{9D8B030D-6E8A-4147-A177-3AD203B41FA5}">
                      <a16:colId xmlns:a16="http://schemas.microsoft.com/office/drawing/2014/main" val="993403597"/>
                    </a:ext>
                  </a:extLst>
                </a:gridCol>
              </a:tblGrid>
              <a:tr h="1204298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Capitalisation</a:t>
                      </a:r>
                      <a:r>
                        <a:rPr lang="es-ES" baseline="0" dirty="0" smtClean="0"/>
                        <a:t> as </a:t>
                      </a:r>
                      <a:r>
                        <a:rPr lang="es-ES" baseline="0" dirty="0" err="1" smtClean="0"/>
                        <a:t>management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practice</a:t>
                      </a:r>
                      <a:r>
                        <a:rPr lang="es-ES" baseline="0" dirty="0" smtClean="0"/>
                        <a:t>: </a:t>
                      </a:r>
                    </a:p>
                    <a:p>
                      <a:r>
                        <a:rPr lang="es-ES" baseline="0" dirty="0" smtClean="0"/>
                        <a:t>Workshops, trainings, </a:t>
                      </a:r>
                      <a:r>
                        <a:rPr lang="es-ES" baseline="0" dirty="0" err="1" smtClean="0"/>
                        <a:t>publications</a:t>
                      </a:r>
                      <a:r>
                        <a:rPr lang="es-ES" baseline="0" dirty="0" smtClean="0"/>
                        <a:t> and </a:t>
                      </a:r>
                      <a:r>
                        <a:rPr lang="es-ES" baseline="0" dirty="0" err="1" smtClean="0"/>
                        <a:t>materials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Thematic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Meetings,</a:t>
                      </a:r>
                      <a:r>
                        <a:rPr lang="es-ES" baseline="0" dirty="0" smtClean="0"/>
                        <a:t> on-line </a:t>
                      </a:r>
                      <a:r>
                        <a:rPr lang="es-ES" baseline="0" dirty="0" err="1" smtClean="0"/>
                        <a:t>platforms</a:t>
                      </a:r>
                      <a:r>
                        <a:rPr lang="es-ES" baseline="0" dirty="0" smtClean="0"/>
                        <a:t>, </a:t>
                      </a:r>
                      <a:r>
                        <a:rPr lang="es-ES" baseline="0" dirty="0" err="1" smtClean="0"/>
                        <a:t>pubications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79858"/>
                  </a:ext>
                </a:extLst>
              </a:tr>
              <a:tr h="926383">
                <a:tc>
                  <a:txBody>
                    <a:bodyPr/>
                    <a:lstStyle/>
                    <a:p>
                      <a:r>
                        <a:rPr lang="es-ES" sz="1800" kern="1200" dirty="0" err="1" smtClean="0">
                          <a:effectLst/>
                        </a:rPr>
                        <a:t>Event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on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Capitalisation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practices</a:t>
                      </a:r>
                      <a:r>
                        <a:rPr lang="es-ES" sz="1800" kern="1200" dirty="0" smtClean="0">
                          <a:effectLst/>
                        </a:rPr>
                        <a:t> (2007-2013), </a:t>
                      </a:r>
                      <a:r>
                        <a:rPr lang="es-ES" sz="1800" kern="1200" dirty="0" err="1" smtClean="0">
                          <a:effectLst/>
                        </a:rPr>
                        <a:t>challenges</a:t>
                      </a:r>
                      <a:r>
                        <a:rPr lang="es-ES" sz="1800" kern="1200" dirty="0" smtClean="0">
                          <a:effectLst/>
                        </a:rPr>
                        <a:t> and </a:t>
                      </a:r>
                      <a:r>
                        <a:rPr lang="es-ES" sz="1800" kern="1200" dirty="0" err="1" smtClean="0">
                          <a:effectLst/>
                        </a:rPr>
                        <a:t>approaches</a:t>
                      </a:r>
                      <a:r>
                        <a:rPr lang="es-ES" sz="1800" kern="1200" dirty="0" smtClean="0">
                          <a:effectLst/>
                        </a:rPr>
                        <a:t> (2014-2020)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Interreg</a:t>
                      </a:r>
                      <a:r>
                        <a:rPr lang="es-ES" dirty="0" smtClean="0"/>
                        <a:t> response to </a:t>
                      </a:r>
                      <a:r>
                        <a:rPr lang="es-ES" dirty="0" err="1" smtClean="0"/>
                        <a:t>migration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endParaRPr lang="es-ES" dirty="0" smtClean="0"/>
                    </a:p>
                    <a:p>
                      <a:r>
                        <a:rPr lang="es-ES" dirty="0" smtClean="0"/>
                        <a:t> 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86813"/>
                  </a:ext>
                </a:extLst>
              </a:tr>
              <a:tr h="926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ComCap</a:t>
                      </a:r>
                      <a:r>
                        <a:rPr lang="en-US" dirty="0" smtClean="0"/>
                        <a:t> workshop - hints to promote </a:t>
                      </a:r>
                      <a:r>
                        <a:rPr lang="en-US" dirty="0" err="1" smtClean="0"/>
                        <a:t>Interreg</a:t>
                      </a:r>
                      <a:r>
                        <a:rPr lang="en-US" dirty="0" smtClean="0"/>
                        <a:t> results (Budapest</a:t>
                      </a:r>
                      <a:r>
                        <a:rPr lang="en-US" baseline="0" dirty="0" smtClean="0"/>
                        <a:t> – 5-6 July 2017)</a:t>
                      </a:r>
                      <a:endParaRPr lang="en-US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Sustainable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transport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446281"/>
                  </a:ext>
                </a:extLst>
              </a:tr>
              <a:tr h="37570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Interreg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Talks</a:t>
                      </a:r>
                      <a:r>
                        <a:rPr lang="es-ES" baseline="0" dirty="0" smtClean="0"/>
                        <a:t> (EWRC – </a:t>
                      </a:r>
                      <a:r>
                        <a:rPr lang="es-ES" baseline="0" dirty="0" err="1" smtClean="0"/>
                        <a:t>October</a:t>
                      </a:r>
                      <a:r>
                        <a:rPr lang="es-ES" baseline="0" dirty="0" smtClean="0"/>
                        <a:t> 2017)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Knowledge</a:t>
                      </a:r>
                      <a:r>
                        <a:rPr lang="es-ES" baseline="0" dirty="0" smtClean="0"/>
                        <a:t> of </a:t>
                      </a:r>
                      <a:r>
                        <a:rPr lang="es-ES" baseline="0" dirty="0" err="1" smtClean="0"/>
                        <a:t>the</a:t>
                      </a:r>
                      <a:r>
                        <a:rPr lang="es-ES" baseline="0" dirty="0" smtClean="0"/>
                        <a:t> seas </a:t>
                      </a:r>
                      <a:r>
                        <a:rPr lang="es-ES" baseline="0" dirty="0" err="1" smtClean="0"/>
                        <a:t>network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309159"/>
                  </a:ext>
                </a:extLst>
              </a:tr>
              <a:tr h="648468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Publication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and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repository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of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capitalisation</a:t>
                      </a:r>
                      <a:r>
                        <a:rPr lang="es-ES" baseline="0" dirty="0" smtClean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ES" baseline="0" dirty="0" err="1" smtClean="0">
                          <a:latin typeface="Franklin Gothic Book" panose="020B0503020102020204" pitchFamily="34" charset="0"/>
                        </a:rPr>
                        <a:t>practices</a:t>
                      </a:r>
                      <a:r>
                        <a:rPr lang="es-ES" baseline="0" dirty="0" smtClean="0">
                          <a:latin typeface="Franklin Gothic Book" panose="020B0503020102020204" pitchFamily="34" charset="0"/>
                        </a:rPr>
                        <a:t> (</a:t>
                      </a:r>
                      <a:r>
                        <a:rPr lang="es-ES" baseline="0" dirty="0" err="1" smtClean="0">
                          <a:latin typeface="Franklin Gothic Book" panose="020B0503020102020204" pitchFamily="34" charset="0"/>
                        </a:rPr>
                        <a:t>July</a:t>
                      </a:r>
                      <a:r>
                        <a:rPr lang="es-ES" baseline="0" dirty="0" smtClean="0">
                          <a:latin typeface="Franklin Gothic Book" panose="020B0503020102020204" pitchFamily="34" charset="0"/>
                        </a:rPr>
                        <a:t> 2017)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Climate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change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8094073"/>
                  </a:ext>
                </a:extLst>
              </a:tr>
              <a:tr h="648468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Publication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promotion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of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results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(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July</a:t>
                      </a:r>
                      <a:r>
                        <a:rPr lang="es-ES" baseline="0" dirty="0" smtClean="0">
                          <a:latin typeface="Franklin Gothic Book" panose="020B0503020102020204" pitchFamily="34" charset="0"/>
                        </a:rPr>
                        <a:t> 2017)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Inclusive </a:t>
                      </a:r>
                      <a:r>
                        <a:rPr lang="es-ES" dirty="0" err="1" smtClean="0"/>
                        <a:t>growth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5057"/>
                  </a:ext>
                </a:extLst>
              </a:tr>
              <a:tr h="375700">
                <a:tc>
                  <a:txBody>
                    <a:bodyPr/>
                    <a:lstStyle/>
                    <a:p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Better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governance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15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7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pPr>
              <a:spcAft>
                <a:spcPts val="550"/>
              </a:spcAft>
            </a:pPr>
            <a:r>
              <a:rPr lang="de-DE" sz="3600" kern="900" spc="-70" dirty="0">
                <a:latin typeface="Franklin Gothic Demi" pitchFamily="34" charset="0"/>
              </a:rPr>
              <a:t>Interact Capitalisation Networks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000" y="1600200"/>
            <a:ext cx="80648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The capitalisation networks will 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constitute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resource for gaining new contacts and knowledge, providing opportunities and inspiration; </a:t>
            </a:r>
            <a:endParaRPr lang="en-GB" dirty="0" smtClean="0">
              <a:solidFill>
                <a:srgbClr val="000000"/>
              </a:solidFill>
              <a:latin typeface="Franklin Gothic Book" panose="020B0503020102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be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support framework to refer to for advice, support, coaching, mentoring for its members and even beyond. </a:t>
            </a:r>
            <a:endParaRPr lang="en-GB" dirty="0" smtClean="0">
              <a:solidFill>
                <a:srgbClr val="000000"/>
              </a:solidFill>
              <a:latin typeface="Franklin Gothic Book" panose="020B0503020102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Franklin Gothic Book" panose="020B0503020102020204" pitchFamily="34" charset="0"/>
              </a:rPr>
              <a:t>establish synergies with other initiatives and contexts which are not related to the Regional </a:t>
            </a:r>
            <a:r>
              <a:rPr lang="en-GB" dirty="0" smtClean="0">
                <a:latin typeface="Franklin Gothic Book" panose="020B0503020102020204" pitchFamily="34" charset="0"/>
              </a:rPr>
              <a:t>Policy and whose </a:t>
            </a:r>
            <a:r>
              <a:rPr lang="en-GB" dirty="0">
                <a:latin typeface="Franklin Gothic Book" panose="020B0503020102020204" pitchFamily="34" charset="0"/>
              </a:rPr>
              <a:t>focus is in line with the issues addressed through </a:t>
            </a:r>
            <a:r>
              <a:rPr lang="en-GB" dirty="0" smtClean="0">
                <a:latin typeface="Franklin Gothic Book" panose="020B0503020102020204" pitchFamily="34" charset="0"/>
              </a:rPr>
              <a:t>the capitalisation networks.</a:t>
            </a:r>
            <a:endParaRPr lang="es-ES" dirty="0">
              <a:latin typeface="Franklin Gothic Book" panose="020B05030201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serve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both the purpose of learning/receiving as well as of promoting/sharing knowledge, information and achievements of Cooperation Programmes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b="1" dirty="0" smtClean="0"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 smtClean="0">
                <a:latin typeface="Franklin Gothic Book" panose="020B0503020102020204" pitchFamily="34" charset="0"/>
              </a:rPr>
              <a:t>The </a:t>
            </a:r>
            <a:r>
              <a:rPr lang="en-GB" b="1" dirty="0">
                <a:latin typeface="Franklin Gothic Book" panose="020B0503020102020204" pitchFamily="34" charset="0"/>
              </a:rPr>
              <a:t>main users of the networks will be the </a:t>
            </a:r>
            <a:r>
              <a:rPr lang="en-GB" b="1" dirty="0" err="1">
                <a:latin typeface="Franklin Gothic Book" panose="020B0503020102020204" pitchFamily="34" charset="0"/>
              </a:rPr>
              <a:t>Interreg</a:t>
            </a:r>
            <a:r>
              <a:rPr lang="en-GB" b="1" dirty="0">
                <a:latin typeface="Franklin Gothic Book" panose="020B0503020102020204" pitchFamily="34" charset="0"/>
              </a:rPr>
              <a:t>, </a:t>
            </a:r>
            <a:r>
              <a:rPr lang="en-GB" b="1" dirty="0" err="1">
                <a:latin typeface="Franklin Gothic Book" panose="020B0503020102020204" pitchFamily="34" charset="0"/>
              </a:rPr>
              <a:t>Interreg</a:t>
            </a:r>
            <a:r>
              <a:rPr lang="en-GB" b="1" dirty="0">
                <a:latin typeface="Franklin Gothic Book" panose="020B0503020102020204" pitchFamily="34" charset="0"/>
              </a:rPr>
              <a:t> IPA CBC and ENI Programmes. </a:t>
            </a:r>
            <a:endParaRPr lang="es-ES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1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Thematic support to </a:t>
            </a:r>
            <a:r>
              <a:rPr lang="en-GB" dirty="0" err="1"/>
              <a:t>Interreg</a:t>
            </a:r>
            <a:r>
              <a:rPr lang="en-GB" dirty="0"/>
              <a:t> Programmes 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532343"/>
              </p:ext>
            </p:extLst>
          </p:nvPr>
        </p:nvGraphicFramePr>
        <p:xfrm>
          <a:off x="533400" y="2057400"/>
          <a:ext cx="7981648" cy="367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90824">
                  <a:extLst>
                    <a:ext uri="{9D8B030D-6E8A-4147-A177-3AD203B41FA5}">
                      <a16:colId xmlns:a16="http://schemas.microsoft.com/office/drawing/2014/main" val="296427020"/>
                    </a:ext>
                  </a:extLst>
                </a:gridCol>
                <a:gridCol w="3990824">
                  <a:extLst>
                    <a:ext uri="{9D8B030D-6E8A-4147-A177-3AD203B41FA5}">
                      <a16:colId xmlns:a16="http://schemas.microsoft.com/office/drawing/2014/main" val="2508551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Interreg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Europe</a:t>
                      </a:r>
                      <a:endParaRPr lang="es-ES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Interact</a:t>
                      </a:r>
                      <a:r>
                        <a:rPr lang="es-ES" baseline="0" dirty="0" smtClean="0"/>
                        <a:t> </a:t>
                      </a:r>
                      <a:endParaRPr lang="es-ES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8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Research, technological development and innovation (TO 1)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Migration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23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Competitiveness of SME’s (TO 3)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Sustainable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transport</a:t>
                      </a:r>
                      <a:r>
                        <a:rPr lang="es-ES" dirty="0" smtClean="0"/>
                        <a:t> (TO 7)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541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Shift towards a low-carbon economy   (TO 4)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Maritime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issues</a:t>
                      </a:r>
                      <a:r>
                        <a:rPr lang="es-ES" baseline="0" dirty="0" smtClean="0"/>
                        <a:t>/</a:t>
                      </a:r>
                      <a:r>
                        <a:rPr lang="es-ES" baseline="0" dirty="0" err="1" smtClean="0"/>
                        <a:t>Knowledge</a:t>
                      </a:r>
                      <a:r>
                        <a:rPr lang="es-ES" baseline="0" dirty="0" smtClean="0"/>
                        <a:t> of </a:t>
                      </a:r>
                      <a:r>
                        <a:rPr lang="es-ES" baseline="0" dirty="0" err="1" smtClean="0"/>
                        <a:t>the</a:t>
                      </a:r>
                      <a:r>
                        <a:rPr lang="es-ES" baseline="0" dirty="0" smtClean="0"/>
                        <a:t> Seas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80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Preserving and protecting the environment and promoting resource efficiency (TO 6)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Climate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change</a:t>
                      </a:r>
                      <a:r>
                        <a:rPr lang="es-ES" dirty="0" smtClean="0"/>
                        <a:t> and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risk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management</a:t>
                      </a:r>
                      <a:r>
                        <a:rPr lang="es-ES" baseline="0" dirty="0" smtClean="0"/>
                        <a:t> (TO 5)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7300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Inclusive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growth</a:t>
                      </a:r>
                      <a:r>
                        <a:rPr lang="es-ES" baseline="0" dirty="0" smtClean="0"/>
                        <a:t> (TO 8-9-10)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8828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Better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governance</a:t>
                      </a:r>
                      <a:r>
                        <a:rPr lang="es-ES" baseline="0" dirty="0" smtClean="0"/>
                        <a:t> (TO 11)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902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217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r>
              <a:rPr lang="de-DE" sz="3600" kern="900" spc="-70" dirty="0">
                <a:latin typeface="Franklin Gothic Demi" pitchFamily="34" charset="0"/>
              </a:rPr>
              <a:t>Interact Capitalisation Networks: </a:t>
            </a:r>
            <a:r>
              <a:rPr lang="de-DE" sz="3600" kern="900" spc="-70" dirty="0" smtClean="0">
                <a:latin typeface="Franklin Gothic Demi" pitchFamily="34" charset="0"/>
              </a:rPr>
              <a:t>Topics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000" y="1600200"/>
            <a:ext cx="798399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Franklin Gothic Book" panose="020B0503020102020204" pitchFamily="34" charset="0"/>
              </a:rPr>
              <a:t>Interact carried out a </a:t>
            </a:r>
            <a:r>
              <a:rPr lang="en-GB" sz="1600" dirty="0" smtClean="0">
                <a:latin typeface="Franklin Gothic Book" panose="020B0503020102020204" pitchFamily="34" charset="0"/>
              </a:rPr>
              <a:t>capitalisation survey </a:t>
            </a:r>
            <a:r>
              <a:rPr lang="en-GB" sz="1600" dirty="0">
                <a:latin typeface="Franklin Gothic Book" panose="020B0503020102020204" pitchFamily="34" charset="0"/>
              </a:rPr>
              <a:t>among cooperation programmes in November 2015 to better define </a:t>
            </a:r>
            <a:r>
              <a:rPr lang="en-GB" sz="1600" dirty="0" smtClean="0">
                <a:latin typeface="Franklin Gothic Book" panose="020B0503020102020204" pitchFamily="34" charset="0"/>
              </a:rPr>
              <a:t>its </a:t>
            </a:r>
            <a:r>
              <a:rPr lang="en-GB" sz="1600" dirty="0">
                <a:latin typeface="Franklin Gothic Book" panose="020B0503020102020204" pitchFamily="34" charset="0"/>
              </a:rPr>
              <a:t>supporting role in the field of </a:t>
            </a:r>
            <a:r>
              <a:rPr lang="en-GB" sz="1600" dirty="0" smtClean="0">
                <a:latin typeface="Franklin Gothic Book" panose="020B0503020102020204" pitchFamily="34" charset="0"/>
              </a:rPr>
              <a:t>capitalisation.</a:t>
            </a:r>
          </a:p>
          <a:p>
            <a:pPr lvl="0" algn="just">
              <a:spcAft>
                <a:spcPts val="0"/>
              </a:spcAft>
            </a:pPr>
            <a:r>
              <a:rPr lang="en-GB" sz="1600" dirty="0" smtClean="0">
                <a:latin typeface="Franklin Gothic Book" panose="020B0503020102020204" pitchFamily="34" charset="0"/>
              </a:rPr>
              <a:t>A </a:t>
            </a:r>
            <a:r>
              <a:rPr lang="en-GB" sz="1600" dirty="0">
                <a:latin typeface="Franklin Gothic Book" panose="020B0503020102020204" pitchFamily="34" charset="0"/>
              </a:rPr>
              <a:t>list of themes and cross-cutting topics were identified to respond </a:t>
            </a:r>
            <a:r>
              <a:rPr lang="en-GB" sz="1600" dirty="0" smtClean="0">
                <a:latin typeface="Franklin Gothic Book" panose="020B0503020102020204" pitchFamily="34" charset="0"/>
              </a:rPr>
              <a:t>with a </a:t>
            </a:r>
            <a:r>
              <a:rPr lang="en-GB" sz="1600" dirty="0">
                <a:latin typeface="Franklin Gothic Book" panose="020B0503020102020204" pitchFamily="34" charset="0"/>
              </a:rPr>
              <a:t>more structured approach </a:t>
            </a:r>
            <a:r>
              <a:rPr lang="en-GB" sz="1600" dirty="0" smtClean="0">
                <a:latin typeface="Franklin Gothic Book" panose="020B0503020102020204" pitchFamily="34" charset="0"/>
              </a:rPr>
              <a:t>for its </a:t>
            </a:r>
            <a:r>
              <a:rPr lang="en-GB" sz="1600" dirty="0">
                <a:latin typeface="Franklin Gothic Book" panose="020B0503020102020204" pitchFamily="34" charset="0"/>
              </a:rPr>
              <a:t>capitalisation work. </a:t>
            </a:r>
            <a:endParaRPr lang="en-GB" sz="1600" b="1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b="1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TO7 </a:t>
            </a: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– Sustainable Transport Network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TO5 - Climate change and Risks Network </a:t>
            </a: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(covering the topic </a:t>
            </a:r>
            <a:r>
              <a:rPr lang="en-GB" sz="1600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cross-border disaster management)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TO8, TO9 and TO10 – Inclusive Growth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TO11 – Better administration and cooperation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 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These networks </a:t>
            </a:r>
            <a:r>
              <a:rPr lang="en-GB" sz="1600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are going to be implemented </a:t>
            </a: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starting from 2016 until the closure of Interact III. 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GB" sz="1600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Beside </a:t>
            </a: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these new networks, Interact will continue to work on three networks which have already been started, </a:t>
            </a:r>
            <a:endParaRPr lang="en-GB" sz="1600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Knowledge </a:t>
            </a: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of the Sea, </a:t>
            </a:r>
            <a:endParaRPr lang="en-GB" sz="1600" b="1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Interreg</a:t>
            </a:r>
            <a:r>
              <a:rPr lang="en-GB" sz="1600" b="1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response to migration challenges</a:t>
            </a:r>
            <a:r>
              <a:rPr lang="en-GB" sz="16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endParaRPr lang="en-GB" sz="1600" dirty="0" smtClean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Franklin Gothic Book" panose="020B0503020102020204" pitchFamily="34" charset="0"/>
                <a:ea typeface="Times New Roman" panose="02020603050405020304" pitchFamily="18" charset="0"/>
              </a:rPr>
              <a:t>Mediterranean Lab Group (specific topics and ad-hoc services)</a:t>
            </a:r>
            <a:endParaRPr lang="es-ES" sz="1600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9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pPr>
              <a:spcAft>
                <a:spcPts val="550"/>
              </a:spcAft>
            </a:pPr>
            <a:r>
              <a:rPr lang="de-DE" sz="3600" kern="900" spc="-70" dirty="0">
                <a:latin typeface="Franklin Gothic Demi" pitchFamily="34" charset="0"/>
              </a:rPr>
              <a:t>Interact Capitalisation Networks: features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7" name="Textfeld 4"/>
          <p:cNvSpPr txBox="1"/>
          <p:nvPr/>
        </p:nvSpPr>
        <p:spPr>
          <a:xfrm>
            <a:off x="525903" y="1828800"/>
            <a:ext cx="79839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0"/>
              </a:spcAft>
            </a:pPr>
            <a:r>
              <a:rPr lang="de-DE" kern="900" spc="-70" dirty="0" smtClean="0">
                <a:latin typeface="Franklin Gothic Demi" pitchFamily="34" charset="0"/>
              </a:rPr>
              <a:t>A way to capitalise </a:t>
            </a:r>
            <a:r>
              <a:rPr lang="de-DE" kern="900" spc="-70" dirty="0">
                <a:latin typeface="Franklin Gothic Demi" pitchFamily="34" charset="0"/>
              </a:rPr>
              <a:t>Interreg </a:t>
            </a:r>
            <a:r>
              <a:rPr lang="de-DE" kern="900" spc="-70" dirty="0" smtClean="0">
                <a:latin typeface="Franklin Gothic Demi" pitchFamily="34" charset="0"/>
              </a:rPr>
              <a:t>results...</a:t>
            </a:r>
            <a:endParaRPr lang="de-DE" kern="900" spc="-70" dirty="0">
              <a:latin typeface="Franklin Gothic Demi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2331067"/>
            <a:ext cx="5943600" cy="37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31068"/>
            <a:ext cx="3479801" cy="419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0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1907843"/>
            <a:ext cx="4932362" cy="969496"/>
          </a:xfrm>
        </p:spPr>
        <p:txBody>
          <a:bodyPr/>
          <a:lstStyle/>
          <a:p>
            <a:r>
              <a:rPr lang="en-GB" dirty="0" smtClean="0"/>
              <a:t>Session 2 – Sharing experiences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68313" y="3037806"/>
            <a:ext cx="4932362" cy="60939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Concept of capitalisation, main expectations</a:t>
            </a:r>
          </a:p>
        </p:txBody>
      </p:sp>
      <p:pic>
        <p:nvPicPr>
          <p:cNvPr id="8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67" y="3624261"/>
            <a:ext cx="3376853" cy="2700339"/>
          </a:xfrm>
        </p:spPr>
      </p:pic>
    </p:spTree>
    <p:extLst>
      <p:ext uri="{BB962C8B-B14F-4D97-AF65-F5344CB8AC3E}">
        <p14:creationId xmlns:p14="http://schemas.microsoft.com/office/powerpoint/2010/main" val="31408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r>
              <a:rPr lang="de-DE" sz="3600" kern="900" spc="-70" dirty="0" smtClean="0">
                <a:latin typeface="Franklin Gothic Demi" pitchFamily="34" charset="0"/>
              </a:rPr>
              <a:t>Other activities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feld 14"/>
          <p:cNvSpPr txBox="1"/>
          <p:nvPr/>
        </p:nvSpPr>
        <p:spPr>
          <a:xfrm>
            <a:off x="446542" y="1512257"/>
            <a:ext cx="8046467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latin typeface="Franklin Gothic Book" panose="020B0503020102020204" pitchFamily="34" charset="0"/>
              </a:rPr>
              <a:t>In </a:t>
            </a:r>
            <a:r>
              <a:rPr lang="en-GB" dirty="0">
                <a:latin typeface="Franklin Gothic Book" panose="020B0503020102020204" pitchFamily="34" charset="0"/>
              </a:rPr>
              <a:t>addition to the </a:t>
            </a:r>
            <a:r>
              <a:rPr lang="en-GB" dirty="0" smtClean="0">
                <a:latin typeface="Franklin Gothic Book" panose="020B0503020102020204" pitchFamily="34" charset="0"/>
              </a:rPr>
              <a:t>general support and capitalisation </a:t>
            </a:r>
            <a:r>
              <a:rPr lang="en-GB" dirty="0">
                <a:latin typeface="Franklin Gothic Book" panose="020B0503020102020204" pitchFamily="34" charset="0"/>
              </a:rPr>
              <a:t>networks, Interact III </a:t>
            </a:r>
            <a:r>
              <a:rPr lang="en-GB" dirty="0" smtClean="0">
                <a:latin typeface="Franklin Gothic Book" panose="020B0503020102020204" pitchFamily="34" charset="0"/>
              </a:rPr>
              <a:t>implements </a:t>
            </a:r>
            <a:r>
              <a:rPr lang="en-GB" dirty="0">
                <a:latin typeface="Franklin Gothic Book" panose="020B0503020102020204" pitchFamily="34" charset="0"/>
              </a:rPr>
              <a:t>also a series of </a:t>
            </a:r>
            <a:r>
              <a:rPr lang="en-GB" dirty="0" smtClean="0">
                <a:latin typeface="Franklin Gothic Book" panose="020B0503020102020204" pitchFamily="34" charset="0"/>
              </a:rPr>
              <a:t>other activities</a:t>
            </a:r>
            <a:r>
              <a:rPr lang="en-GB" dirty="0">
                <a:latin typeface="Franklin Gothic Book" panose="020B0503020102020204" pitchFamily="34" charset="0"/>
              </a:rPr>
              <a:t>, such as: </a:t>
            </a:r>
            <a:endParaRPr lang="es-ES" dirty="0">
              <a:latin typeface="Franklin Gothic Book" panose="020B0503020102020204" pitchFamily="34" charset="0"/>
            </a:endParaRPr>
          </a:p>
          <a:p>
            <a:r>
              <a:rPr lang="en-GB" dirty="0">
                <a:latin typeface="Franklin Gothic Book" panose="020B0503020102020204" pitchFamily="34" charset="0"/>
              </a:rPr>
              <a:t> </a:t>
            </a:r>
            <a:endParaRPr lang="es-ES" dirty="0">
              <a:latin typeface="Franklin Gothic Book" panose="020B0503020102020204" pitchFamily="34" charset="0"/>
            </a:endParaRPr>
          </a:p>
          <a:p>
            <a:pPr lvl="0"/>
            <a:r>
              <a:rPr lang="en-GB" b="1" dirty="0" smtClean="0">
                <a:latin typeface="Franklin Gothic Book" panose="020B0503020102020204" pitchFamily="34" charset="0"/>
              </a:rPr>
              <a:t>Coordination </a:t>
            </a:r>
            <a:r>
              <a:rPr lang="en-GB" b="1" dirty="0">
                <a:latin typeface="Franklin Gothic Book" panose="020B0503020102020204" pitchFamily="34" charset="0"/>
              </a:rPr>
              <a:t>with other Interregional (Pan-European) Programmes</a:t>
            </a:r>
            <a:endParaRPr lang="es-ES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ranklin Gothic Book" panose="020B0503020102020204" pitchFamily="34" charset="0"/>
              </a:rPr>
              <a:t>Coordination </a:t>
            </a:r>
            <a:r>
              <a:rPr lang="en-GB" dirty="0">
                <a:latin typeface="Franklin Gothic Book" panose="020B0503020102020204" pitchFamily="34" charset="0"/>
              </a:rPr>
              <a:t>of capitalisation activities will be ensured with </a:t>
            </a:r>
            <a:r>
              <a:rPr lang="en-GB" dirty="0" smtClean="0">
                <a:latin typeface="Franklin Gothic Book" panose="020B0503020102020204" pitchFamily="34" charset="0"/>
              </a:rPr>
              <a:t>URBACT</a:t>
            </a:r>
            <a:r>
              <a:rPr lang="en-GB" dirty="0">
                <a:latin typeface="Franklin Gothic Book" panose="020B0503020102020204" pitchFamily="34" charset="0"/>
              </a:rPr>
              <a:t>, ESPON and </a:t>
            </a:r>
            <a:r>
              <a:rPr lang="en-GB" dirty="0" err="1">
                <a:latin typeface="Franklin Gothic Book" panose="020B0503020102020204" pitchFamily="34" charset="0"/>
              </a:rPr>
              <a:t>Interreg</a:t>
            </a:r>
            <a:r>
              <a:rPr lang="en-GB" dirty="0">
                <a:latin typeface="Franklin Gothic Book" panose="020B0503020102020204" pitchFamily="34" charset="0"/>
              </a:rPr>
              <a:t> </a:t>
            </a:r>
            <a:r>
              <a:rPr lang="en-GB" dirty="0" smtClean="0">
                <a:latin typeface="Franklin Gothic Book" panose="020B0503020102020204" pitchFamily="34" charset="0"/>
              </a:rPr>
              <a:t>Europe,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ranklin Gothic Book" panose="020B0503020102020204" pitchFamily="34" charset="0"/>
              </a:rPr>
              <a:t>A </a:t>
            </a:r>
            <a:r>
              <a:rPr lang="en-GB" dirty="0">
                <a:latin typeface="Franklin Gothic Book" panose="020B0503020102020204" pitchFamily="34" charset="0"/>
              </a:rPr>
              <a:t>specific coordination with latter </a:t>
            </a:r>
            <a:r>
              <a:rPr lang="en-GB" dirty="0" smtClean="0">
                <a:latin typeface="Franklin Gothic Book" panose="020B0503020102020204" pitchFamily="34" charset="0"/>
              </a:rPr>
              <a:t>is already on-going </a:t>
            </a:r>
            <a:r>
              <a:rPr lang="en-GB" dirty="0">
                <a:latin typeface="Franklin Gothic Book" panose="020B0503020102020204" pitchFamily="34" charset="0"/>
              </a:rPr>
              <a:t>in order to </a:t>
            </a:r>
            <a:r>
              <a:rPr lang="en-GB" b="1" dirty="0">
                <a:latin typeface="Franklin Gothic Book" panose="020B0503020102020204" pitchFamily="34" charset="0"/>
              </a:rPr>
              <a:t>include </a:t>
            </a:r>
            <a:r>
              <a:rPr lang="en-GB" b="1" dirty="0" err="1">
                <a:latin typeface="Franklin Gothic Book" panose="020B0503020102020204" pitchFamily="34" charset="0"/>
              </a:rPr>
              <a:t>Interreg</a:t>
            </a:r>
            <a:r>
              <a:rPr lang="en-GB" b="1" dirty="0">
                <a:latin typeface="Franklin Gothic Book" panose="020B0503020102020204" pitchFamily="34" charset="0"/>
              </a:rPr>
              <a:t> knowledge in its Policy Learning </a:t>
            </a:r>
            <a:r>
              <a:rPr lang="en-GB" b="1" dirty="0" smtClean="0">
                <a:latin typeface="Franklin Gothic Book" panose="020B0503020102020204" pitchFamily="34" charset="0"/>
              </a:rPr>
              <a:t>Platforms</a:t>
            </a:r>
            <a:r>
              <a:rPr lang="en-GB" dirty="0">
                <a:latin typeface="Franklin Gothic Book" panose="020B0503020102020204" pitchFamily="34" charset="0"/>
              </a:rPr>
              <a:t>,</a:t>
            </a:r>
            <a:endParaRPr lang="en-GB" dirty="0" smtClean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ranklin Gothic Book" panose="020B0503020102020204" pitchFamily="34" charset="0"/>
              </a:rPr>
              <a:t>Interact will work in order to achieve a strong liaison with </a:t>
            </a:r>
            <a:r>
              <a:rPr lang="en-GB" dirty="0" err="1">
                <a:latin typeface="Franklin Gothic Book" panose="020B0503020102020204" pitchFamily="34" charset="0"/>
              </a:rPr>
              <a:t>Interreg</a:t>
            </a:r>
            <a:r>
              <a:rPr lang="en-GB" dirty="0">
                <a:latin typeface="Franklin Gothic Book" panose="020B0503020102020204" pitchFamily="34" charset="0"/>
              </a:rPr>
              <a:t> Europe's Policy Learning Platforms </a:t>
            </a:r>
            <a:r>
              <a:rPr lang="en-GB" dirty="0" smtClean="0">
                <a:latin typeface="Franklin Gothic Book" panose="020B0503020102020204" pitchFamily="34" charset="0"/>
              </a:rPr>
              <a:t>and to </a:t>
            </a:r>
            <a:r>
              <a:rPr lang="en-GB" dirty="0">
                <a:latin typeface="Franklin Gothic Book" panose="020B0503020102020204" pitchFamily="34" charset="0"/>
              </a:rPr>
              <a:t>provide information on </a:t>
            </a:r>
            <a:r>
              <a:rPr lang="en-GB" dirty="0" err="1">
                <a:latin typeface="Franklin Gothic Book" panose="020B0503020102020204" pitchFamily="34" charset="0"/>
              </a:rPr>
              <a:t>Interreg</a:t>
            </a:r>
            <a:r>
              <a:rPr lang="en-GB" dirty="0">
                <a:latin typeface="Franklin Gothic Book" panose="020B0503020102020204" pitchFamily="34" charset="0"/>
              </a:rPr>
              <a:t> trends and role within Thematic Objectives 1, 3, 4, 6, aligning thematic knowledge.</a:t>
            </a:r>
            <a:endParaRPr lang="es-ES" dirty="0">
              <a:latin typeface="Franklin Gothic Book" panose="020B0503020102020204" pitchFamily="34" charset="0"/>
            </a:endParaRPr>
          </a:p>
          <a:p>
            <a:r>
              <a:rPr lang="en-GB" dirty="0">
                <a:latin typeface="Franklin Gothic Book" panose="020B0503020102020204" pitchFamily="34" charset="0"/>
              </a:rPr>
              <a:t> </a:t>
            </a:r>
            <a:endParaRPr lang="es-E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41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387798"/>
          </a:xfrm>
        </p:spPr>
        <p:txBody>
          <a:bodyPr/>
          <a:lstStyle/>
          <a:p>
            <a:r>
              <a:rPr lang="es-ES" sz="2800" dirty="0" err="1"/>
              <a:t>Challenges</a:t>
            </a:r>
            <a:r>
              <a:rPr lang="es-ES" sz="2800" dirty="0"/>
              <a:t> and </a:t>
            </a:r>
            <a:r>
              <a:rPr lang="es-ES" sz="2800" dirty="0" err="1"/>
              <a:t>aims</a:t>
            </a:r>
            <a:r>
              <a:rPr lang="es-ES" sz="2800" dirty="0"/>
              <a:t> of </a:t>
            </a:r>
            <a:r>
              <a:rPr lang="es-ES" sz="2800" dirty="0" err="1"/>
              <a:t>Interreg</a:t>
            </a:r>
            <a:r>
              <a:rPr lang="es-ES" sz="2800" dirty="0"/>
              <a:t> </a:t>
            </a:r>
            <a:r>
              <a:rPr lang="es-ES" sz="2800" dirty="0" err="1"/>
              <a:t>Capitalisation</a:t>
            </a:r>
            <a:endParaRPr lang="es-ES" sz="28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232208"/>
              </p:ext>
            </p:extLst>
          </p:nvPr>
        </p:nvGraphicFramePr>
        <p:xfrm>
          <a:off x="468314" y="1447800"/>
          <a:ext cx="8370885" cy="52699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90295">
                  <a:extLst>
                    <a:ext uri="{9D8B030D-6E8A-4147-A177-3AD203B41FA5}">
                      <a16:colId xmlns:a16="http://schemas.microsoft.com/office/drawing/2014/main" val="124115540"/>
                    </a:ext>
                  </a:extLst>
                </a:gridCol>
                <a:gridCol w="2790295">
                  <a:extLst>
                    <a:ext uri="{9D8B030D-6E8A-4147-A177-3AD203B41FA5}">
                      <a16:colId xmlns:a16="http://schemas.microsoft.com/office/drawing/2014/main" val="1177750565"/>
                    </a:ext>
                  </a:extLst>
                </a:gridCol>
                <a:gridCol w="2790295">
                  <a:extLst>
                    <a:ext uri="{9D8B030D-6E8A-4147-A177-3AD203B41FA5}">
                      <a16:colId xmlns:a16="http://schemas.microsoft.com/office/drawing/2014/main" val="993403597"/>
                    </a:ext>
                  </a:extLst>
                </a:gridCol>
              </a:tblGrid>
              <a:tr h="3594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Challenges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Aims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Activities</a:t>
                      </a:r>
                      <a:r>
                        <a:rPr lang="es-ES" dirty="0" smtClean="0"/>
                        <a:t> (</a:t>
                      </a:r>
                      <a:r>
                        <a:rPr lang="es-ES" dirty="0" err="1" smtClean="0"/>
                        <a:t>examples</a:t>
                      </a:r>
                      <a:r>
                        <a:rPr lang="es-ES" dirty="0" smtClean="0"/>
                        <a:t>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79858"/>
                  </a:ext>
                </a:extLst>
              </a:tr>
              <a:tr h="871520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effectLst/>
                        </a:rPr>
                        <a:t>Thematic concentration and better quality of projects</a:t>
                      </a:r>
                      <a:endParaRPr lang="en-US" sz="1300" kern="1200" dirty="0" smtClean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effectLst/>
                        </a:rPr>
                        <a:t>Gathering information</a:t>
                      </a:r>
                      <a:endParaRPr lang="en-US" sz="1300" kern="1200" dirty="0" smtClean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/>
                        <a:t>KEEP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/>
                        <a:t>Factsheets on </a:t>
                      </a:r>
                      <a:r>
                        <a:rPr lang="en-US" sz="1300" dirty="0" err="1" smtClean="0"/>
                        <a:t>capitalisation</a:t>
                      </a:r>
                      <a:r>
                        <a:rPr lang="en-US" sz="1300" dirty="0" smtClean="0"/>
                        <a:t> approaches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Capitalisation</a:t>
                      </a:r>
                      <a:r>
                        <a:rPr lang="en-US" sz="1300" dirty="0" smtClean="0"/>
                        <a:t> conference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dirty="0" err="1" smtClean="0"/>
                        <a:t>Capitalisation</a:t>
                      </a:r>
                      <a:r>
                        <a:rPr lang="en-US" sz="1300" kern="1200" dirty="0" smtClean="0"/>
                        <a:t> Networks (ICNs):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 smtClean="0"/>
                        <a:t>          - Desk analysis and      reports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300" kern="1200" baseline="0" dirty="0" smtClean="0"/>
                        <a:t>          - </a:t>
                      </a:r>
                      <a:r>
                        <a:rPr lang="en-US" sz="1300" kern="1200" dirty="0" smtClean="0"/>
                        <a:t>Peer-to-peer exchanges</a:t>
                      </a:r>
                      <a:endParaRPr lang="en-US" sz="1300" kern="1200" dirty="0" smtClean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86813"/>
                  </a:ext>
                </a:extLst>
              </a:tr>
              <a:tr h="107832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Avoiding double funding</a:t>
                      </a:r>
                      <a:endParaRPr lang="en-U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446281"/>
                  </a:ext>
                </a:extLst>
              </a:tr>
              <a:tr h="502232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Focus on results 2014-2020</a:t>
                      </a:r>
                    </a:p>
                    <a:p>
                      <a:endParaRPr lang="es-E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Providing thematic expertise and analysis</a:t>
                      </a:r>
                      <a:endParaRPr lang="es-E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dirty="0" err="1" smtClean="0"/>
                        <a:t>Capitalisation</a:t>
                      </a:r>
                      <a:r>
                        <a:rPr lang="en-US" sz="1300" kern="1200" dirty="0" smtClean="0"/>
                        <a:t> Networks (ICNs):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 smtClean="0"/>
                        <a:t>          - Desk analysis and reports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300" kern="1200" baseline="0" dirty="0" smtClean="0"/>
                        <a:t>          - </a:t>
                      </a:r>
                      <a:r>
                        <a:rPr lang="en-US" sz="1300" kern="1200" dirty="0" smtClean="0"/>
                        <a:t>Peer-to-peer exchanges</a:t>
                      </a:r>
                      <a:endParaRPr lang="en-US" sz="1300" kern="1200" dirty="0" smtClean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309159"/>
                  </a:ext>
                </a:extLst>
              </a:tr>
              <a:tr h="620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Lack of thematic expertise </a:t>
                      </a:r>
                    </a:p>
                    <a:p>
                      <a:endParaRPr lang="es-E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S" sz="14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94073"/>
                  </a:ext>
                </a:extLst>
              </a:tr>
              <a:tr h="1122636">
                <a:tc>
                  <a:txBody>
                    <a:bodyPr/>
                    <a:lstStyle/>
                    <a:p>
                      <a:r>
                        <a:rPr lang="es-ES" sz="1300" dirty="0" err="1" smtClean="0"/>
                        <a:t>Raising</a:t>
                      </a:r>
                      <a:r>
                        <a:rPr lang="es-ES" sz="1300" dirty="0" smtClean="0"/>
                        <a:t> </a:t>
                      </a:r>
                      <a:r>
                        <a:rPr lang="es-ES" sz="1300" dirty="0" err="1" smtClean="0"/>
                        <a:t>awareness</a:t>
                      </a:r>
                      <a:r>
                        <a:rPr lang="es-ES" sz="1300" dirty="0" smtClean="0"/>
                        <a:t> and </a:t>
                      </a:r>
                      <a:r>
                        <a:rPr lang="es-ES" sz="1300" dirty="0" err="1" smtClean="0"/>
                        <a:t>communication</a:t>
                      </a:r>
                      <a:endParaRPr lang="es-E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Promotion, transfer and re-use</a:t>
                      </a:r>
                      <a:r>
                        <a:rPr lang="es-ES" sz="1300" baseline="0" dirty="0" smtClean="0"/>
                        <a:t> of </a:t>
                      </a:r>
                      <a:r>
                        <a:rPr lang="es-ES" sz="1300" baseline="0" dirty="0" err="1" smtClean="0"/>
                        <a:t>results</a:t>
                      </a:r>
                      <a:endParaRPr lang="en-U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/>
                        <a:t>Synergies</a:t>
                      </a:r>
                      <a:r>
                        <a:rPr lang="en-US" sz="1300" baseline="0" dirty="0" smtClean="0"/>
                        <a:t> with bigger networks (within ICNs)</a:t>
                      </a:r>
                      <a:endParaRPr lang="en-US" sz="13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Capitalisation</a:t>
                      </a:r>
                      <a:r>
                        <a:rPr lang="en-US" sz="1300" dirty="0" smtClean="0"/>
                        <a:t> conference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CapCom</a:t>
                      </a:r>
                      <a:r>
                        <a:rPr lang="en-US" sz="1300" dirty="0" smtClean="0"/>
                        <a:t>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Interreg</a:t>
                      </a:r>
                      <a:r>
                        <a:rPr lang="en-US" sz="1300" dirty="0" smtClean="0"/>
                        <a:t> Talks</a:t>
                      </a:r>
                      <a:endParaRPr lang="en-US" sz="1300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5057"/>
                  </a:ext>
                </a:extLst>
              </a:tr>
              <a:tr h="709033">
                <a:tc>
                  <a:txBody>
                    <a:bodyPr/>
                    <a:lstStyle/>
                    <a:p>
                      <a:r>
                        <a:rPr lang="es-ES" sz="1300" dirty="0" err="1" smtClean="0"/>
                        <a:t>Influencing</a:t>
                      </a:r>
                      <a:r>
                        <a:rPr lang="es-ES" sz="1300" dirty="0" smtClean="0"/>
                        <a:t> </a:t>
                      </a:r>
                      <a:r>
                        <a:rPr lang="es-ES" sz="1300" dirty="0" err="1" smtClean="0"/>
                        <a:t>policies</a:t>
                      </a:r>
                      <a:endParaRPr lang="es-E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Advocacy/influencing </a:t>
                      </a:r>
                      <a:r>
                        <a:rPr lang="en-US" sz="1300" dirty="0" err="1" smtClean="0"/>
                        <a:t>Interreg</a:t>
                      </a:r>
                      <a:r>
                        <a:rPr lang="en-US" sz="1300" dirty="0" smtClean="0"/>
                        <a:t> stakeholders and beyond</a:t>
                      </a:r>
                      <a:endParaRPr lang="en-U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/>
                        <a:t>ICNs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CapCom</a:t>
                      </a:r>
                      <a:r>
                        <a:rPr lang="en-US" sz="1300" dirty="0" smtClean="0"/>
                        <a:t>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err="1" smtClean="0"/>
                        <a:t>Interreg</a:t>
                      </a:r>
                      <a:r>
                        <a:rPr lang="en-US" sz="1300" dirty="0" smtClean="0"/>
                        <a:t> Talks</a:t>
                      </a:r>
                      <a:endParaRPr lang="en-US" sz="1300" dirty="0" smtClean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5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226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256" y="2060575"/>
            <a:ext cx="6175744" cy="2700739"/>
          </a:xfrm>
        </p:spPr>
        <p:txBody>
          <a:bodyPr/>
          <a:lstStyle/>
          <a:p>
            <a:r>
              <a:rPr lang="en-US" dirty="0" err="1" smtClean="0"/>
              <a:t>Capitalisation</a:t>
            </a:r>
            <a:r>
              <a:rPr lang="en-US" dirty="0" smtClean="0"/>
              <a:t> </a:t>
            </a:r>
            <a:r>
              <a:rPr lang="en-US" dirty="0"/>
              <a:t>shall transform the </a:t>
            </a:r>
            <a:r>
              <a:rPr lang="en-US" dirty="0" err="1"/>
              <a:t>Programme’s</a:t>
            </a:r>
            <a:r>
              <a:rPr lang="en-US" dirty="0"/>
              <a:t> </a:t>
            </a:r>
            <a:r>
              <a:rPr lang="en-US" dirty="0" smtClean="0"/>
              <a:t>achievements into </a:t>
            </a:r>
            <a:r>
              <a:rPr lang="en-US" dirty="0"/>
              <a:t>long lasting and durable </a:t>
            </a:r>
            <a:r>
              <a:rPr lang="en-US" dirty="0" smtClean="0"/>
              <a:t>values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i="1" dirty="0" smtClean="0"/>
              <a:t>(</a:t>
            </a:r>
            <a:r>
              <a:rPr lang="en-US" sz="2000" i="1" dirty="0"/>
              <a:t>Danube TN Programme </a:t>
            </a:r>
            <a:r>
              <a:rPr lang="en-US" sz="2000" i="1" dirty="0" err="1"/>
              <a:t>Capitalisation</a:t>
            </a:r>
            <a:r>
              <a:rPr lang="en-US" sz="2000" i="1" dirty="0"/>
              <a:t> Strategy)</a:t>
            </a:r>
            <a:endParaRPr lang="en-GB" sz="2000" i="1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Interact Programme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4013C-9CDE-B543-8DF0-24372B7E8E46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1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smtClean="0"/>
              <a:t>Interact </a:t>
            </a:r>
            <a:r>
              <a:rPr lang="es-ES" dirty="0" err="1" smtClean="0"/>
              <a:t>events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744306" y="1635862"/>
            <a:ext cx="5580294" cy="476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dates:</a:t>
            </a: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group on Simplified Cost Options, </a:t>
            </a:r>
            <a:r>
              <a:rPr lang="en-US" sz="1400" dirty="0"/>
              <a:t>13 June 2017, Malta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Authorities (AA) network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meeting, </a:t>
            </a:r>
            <a:r>
              <a:rPr lang="en-US" sz="1400" dirty="0"/>
              <a:t>14 - 15 June </a:t>
            </a:r>
            <a:r>
              <a:rPr lang="en-US" sz="1400" dirty="0" smtClean="0"/>
              <a:t>2017, Malta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Certifying Authorities (CA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network meeting, </a:t>
            </a:r>
            <a:r>
              <a:rPr lang="en-US" sz="1400" dirty="0" smtClean="0"/>
              <a:t>15 </a:t>
            </a:r>
            <a:r>
              <a:rPr lang="en-US" sz="1400" dirty="0"/>
              <a:t>June 2017, </a:t>
            </a:r>
            <a:r>
              <a:rPr lang="en-US" sz="1400" dirty="0" smtClean="0"/>
              <a:t>Malta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user group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meeting, </a:t>
            </a:r>
            <a:r>
              <a:rPr lang="en-US" sz="1400" dirty="0"/>
              <a:t>28 June 2017, Vienna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Interreg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finance management camp, </a:t>
            </a:r>
            <a:r>
              <a:rPr lang="en-US" sz="1400" dirty="0"/>
              <a:t>4-7 July 2017, Riga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Cap&amp;Com</a:t>
            </a:r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Workshop, </a:t>
            </a:r>
            <a:r>
              <a:rPr lang="es-ES" sz="1400" dirty="0"/>
              <a:t>5-6 </a:t>
            </a:r>
            <a:r>
              <a:rPr lang="es-ES" sz="1400" dirty="0" err="1"/>
              <a:t>July</a:t>
            </a:r>
            <a:r>
              <a:rPr lang="es-ES" sz="1400" dirty="0"/>
              <a:t> 2017, Budapest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Interreg</a:t>
            </a:r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 Management camp, </a:t>
            </a:r>
            <a:r>
              <a:rPr lang="es-ES" sz="1400" dirty="0"/>
              <a:t>12-15 </a:t>
            </a:r>
            <a:r>
              <a:rPr lang="es-ES" sz="1400" dirty="0" err="1"/>
              <a:t>September</a:t>
            </a:r>
            <a:r>
              <a:rPr lang="es-ES" sz="1400" dirty="0"/>
              <a:t>, </a:t>
            </a:r>
            <a:r>
              <a:rPr lang="es-ES" sz="1400" dirty="0" err="1"/>
              <a:t>Netherlands</a:t>
            </a:r>
            <a:endParaRPr lang="es-ES" sz="1400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Interreg</a:t>
            </a:r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Talks</a:t>
            </a:r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1400" dirty="0" err="1"/>
              <a:t>October</a:t>
            </a:r>
            <a:r>
              <a:rPr lang="es-ES" sz="1400" dirty="0"/>
              <a:t> 2017, </a:t>
            </a:r>
            <a:r>
              <a:rPr lang="es-ES" sz="1400" dirty="0" err="1"/>
              <a:t>Brussels</a:t>
            </a:r>
            <a:r>
              <a:rPr lang="es-ES" sz="1400" dirty="0"/>
              <a:t> @ EWRC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3" y="2060005"/>
            <a:ext cx="4162293" cy="33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87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28" y="5933883"/>
            <a:ext cx="2124000" cy="7070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23" y="529837"/>
            <a:ext cx="1980000" cy="3286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4499" y="3271598"/>
            <a:ext cx="70739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spc="20" dirty="0" smtClean="0">
                <a:latin typeface="Franklin Gothic Book" panose="020B0503020102020204"/>
              </a:rPr>
              <a:t>Contact: Ivano Magazzu, </a:t>
            </a:r>
            <a:r>
              <a:rPr lang="de-DE" sz="1200" spc="20" dirty="0" smtClean="0">
                <a:latin typeface="Franklin Gothic Book" panose="020B0503020102020204"/>
                <a:hlinkClick r:id="rId4"/>
              </a:rPr>
              <a:t>ivano.magazzu@interact-eu</a:t>
            </a:r>
            <a:endParaRPr lang="de-DE" sz="1200" spc="20" dirty="0">
              <a:latin typeface="Franklin Gothic Book" panose="020B0503020102020204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4500" y="1536490"/>
            <a:ext cx="4385239" cy="1395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4150" dirty="0" err="1" smtClean="0">
                <a:latin typeface="Franklin Gothic Demi" pitchFamily="34" charset="0"/>
              </a:rPr>
              <a:t>Cooperation</a:t>
            </a:r>
            <a:r>
              <a:rPr lang="de-DE" sz="4150" dirty="0" smtClean="0">
                <a:latin typeface="Franklin Gothic Demi" pitchFamily="34" charset="0"/>
              </a:rPr>
              <a:t> </a:t>
            </a:r>
            <a:r>
              <a:rPr lang="de-DE" sz="4150" dirty="0" err="1" smtClean="0">
                <a:latin typeface="Franklin Gothic Demi" pitchFamily="34" charset="0"/>
              </a:rPr>
              <a:t>works</a:t>
            </a:r>
            <a:endParaRPr lang="de-DE" sz="4150" dirty="0" smtClean="0">
              <a:latin typeface="Franklin Gothic Demi" pitchFamily="34" charset="0"/>
            </a:endParaRPr>
          </a:p>
          <a:p>
            <a:pPr>
              <a:spcAft>
                <a:spcPts val="300"/>
              </a:spcAft>
            </a:pPr>
            <a:r>
              <a:rPr lang="de-DE" sz="2000" spc="80" dirty="0" smtClean="0">
                <a:latin typeface="Franklin Gothic Book" panose="020B0503020102020204" pitchFamily="34" charset="0"/>
              </a:rPr>
              <a:t>All </a:t>
            </a:r>
            <a:r>
              <a:rPr lang="de-DE" sz="2000" spc="80" dirty="0" err="1" smtClean="0">
                <a:latin typeface="Franklin Gothic Book" panose="020B0503020102020204" pitchFamily="34" charset="0"/>
              </a:rPr>
              <a:t>materials</a:t>
            </a:r>
            <a:r>
              <a:rPr lang="de-DE" sz="2000" spc="80" smtClean="0">
                <a:latin typeface="Franklin Gothic Book" panose="020B0503020102020204" pitchFamily="34" charset="0"/>
              </a:rPr>
              <a:t> available</a:t>
            </a:r>
            <a:r>
              <a:rPr lang="de-DE" sz="2000" spc="80" dirty="0" smtClean="0">
                <a:latin typeface="Franklin Gothic Book" panose="020B0503020102020204" pitchFamily="34" charset="0"/>
              </a:rPr>
              <a:t> on:</a:t>
            </a:r>
          </a:p>
          <a:p>
            <a:r>
              <a:rPr lang="de-DE" sz="2000" spc="70" dirty="0" smtClean="0">
                <a:solidFill>
                  <a:srgbClr val="003399"/>
                </a:solidFill>
                <a:latin typeface="Franklin Gothic Demi" panose="020B0703020102020204" pitchFamily="34" charset="0"/>
              </a:rPr>
              <a:t>www.interact-eu.net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534500" y="2996952"/>
            <a:ext cx="45719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0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Capitalisation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…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8" name="Imagen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1481944"/>
          </a:xfrm>
        </p:spPr>
        <p:txBody>
          <a:bodyPr/>
          <a:lstStyle/>
          <a:p>
            <a:pPr lvl="0"/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Capitalisation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, do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we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all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have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the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same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understanding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?</a:t>
            </a:r>
            <a:b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</a:b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064000" cy="9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tx1"/>
                </a:solidFill>
                <a:latin typeface="Franklin Gothic Demi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4083133" y="2046294"/>
            <a:ext cx="4608885" cy="4608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1764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32800" indent="-2304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1200"/>
              </a:spcAft>
              <a:buFont typeface="Symbol" pitchFamily="18" charset="2"/>
              <a:buChar char="-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is about gathering, organising and building upon existing programme and projects results, within specific fields.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could concern data about the implementation of programmes, projects, impacts and methods used in order to make this knowledge generated by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Interreg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 (capital) more accessible and usable for other programmes, projects or stakeholder groups.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(of results) looks into specific results in thematic fields in order to  obtain additional improved results, to boost performance, delivery and to multiply the effects of achievements delivered.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00400"/>
            <a:ext cx="3393441" cy="17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s-ES" dirty="0" err="1"/>
              <a:t>How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implement</a:t>
            </a:r>
            <a:r>
              <a:rPr lang="es-ES" dirty="0"/>
              <a:t> </a:t>
            </a:r>
            <a:r>
              <a:rPr lang="es-ES" dirty="0" err="1"/>
              <a:t>capitalisation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68313" y="2043865"/>
            <a:ext cx="5258990" cy="390876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Gathering</a:t>
            </a:r>
            <a:r>
              <a:rPr lang="es-ES" sz="1800" dirty="0" smtClean="0"/>
              <a:t> </a:t>
            </a:r>
            <a:r>
              <a:rPr lang="es-ES" sz="1800" dirty="0" err="1" smtClean="0"/>
              <a:t>results</a:t>
            </a:r>
            <a:r>
              <a:rPr lang="es-ES" sz="1800" dirty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analysis</a:t>
            </a:r>
            <a:r>
              <a:rPr lang="es-ES" sz="1800" dirty="0" smtClean="0">
                <a:sym typeface="Wingdings" panose="05000000000000000000" pitchFamily="2" charset="2"/>
              </a:rPr>
              <a:t> (</a:t>
            </a:r>
            <a:r>
              <a:rPr lang="es-ES" sz="1800" dirty="0" err="1" smtClean="0">
                <a:sym typeface="Wingdings" panose="05000000000000000000" pitchFamily="2" charset="2"/>
              </a:rPr>
              <a:t>projects</a:t>
            </a:r>
            <a:r>
              <a:rPr lang="es-ES" sz="1800" dirty="0" smtClean="0">
                <a:sym typeface="Wingdings" panose="05000000000000000000" pitchFamily="2" charset="2"/>
              </a:rPr>
              <a:t>), </a:t>
            </a:r>
            <a:r>
              <a:rPr lang="es-ES" sz="1800" dirty="0" err="1" smtClean="0">
                <a:sym typeface="Wingdings" panose="05000000000000000000" pitchFamily="2" charset="2"/>
              </a:rPr>
              <a:t>coordination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Promotion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results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promotional</a:t>
            </a:r>
            <a:r>
              <a:rPr lang="es-ES" sz="1800" dirty="0" smtClean="0">
                <a:sym typeface="Wingdings" panose="05000000000000000000" pitchFamily="2" charset="2"/>
              </a:rPr>
              <a:t> and </a:t>
            </a:r>
            <a:r>
              <a:rPr lang="es-ES" sz="1800" dirty="0" err="1" smtClean="0">
                <a:sym typeface="Wingdings" panose="05000000000000000000" pitchFamily="2" charset="2"/>
              </a:rPr>
              <a:t>capitalisation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events</a:t>
            </a:r>
            <a:r>
              <a:rPr lang="es-ES" sz="1800" dirty="0" smtClean="0">
                <a:sym typeface="Wingdings" panose="05000000000000000000" pitchFamily="2" charset="2"/>
              </a:rPr>
              <a:t>/</a:t>
            </a:r>
            <a:r>
              <a:rPr lang="es-ES" sz="1800" dirty="0" err="1" smtClean="0">
                <a:sym typeface="Wingdings" panose="05000000000000000000" pitchFamily="2" charset="2"/>
              </a:rPr>
              <a:t>targeted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campaigns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networking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events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simplicity</a:t>
            </a:r>
            <a:r>
              <a:rPr lang="es-ES" sz="1800" dirty="0" smtClean="0">
                <a:sym typeface="Wingdings" panose="05000000000000000000" pitchFamily="2" charset="2"/>
              </a:rPr>
              <a:t> of </a:t>
            </a:r>
            <a:r>
              <a:rPr lang="es-ES" sz="1800" dirty="0" err="1" smtClean="0">
                <a:sym typeface="Wingdings" panose="05000000000000000000" pitchFamily="2" charset="2"/>
              </a:rPr>
              <a:t>language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/>
              <a:t>Re-use of </a:t>
            </a:r>
            <a:r>
              <a:rPr lang="es-ES" sz="1800" dirty="0" err="1" smtClean="0"/>
              <a:t>results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validation</a:t>
            </a:r>
            <a:r>
              <a:rPr lang="es-ES" sz="1800" dirty="0" smtClean="0">
                <a:sym typeface="Wingdings" panose="05000000000000000000" pitchFamily="2" charset="2"/>
              </a:rPr>
              <a:t>/</a:t>
            </a:r>
            <a:r>
              <a:rPr lang="es-ES" sz="1800" dirty="0" err="1" smtClean="0">
                <a:sym typeface="Wingdings" panose="05000000000000000000" pitchFamily="2" charset="2"/>
              </a:rPr>
              <a:t>follow</a:t>
            </a:r>
            <a:r>
              <a:rPr lang="es-ES" sz="1800" dirty="0" smtClean="0">
                <a:sym typeface="Wingdings" panose="05000000000000000000" pitchFamily="2" charset="2"/>
              </a:rPr>
              <a:t>-up, </a:t>
            </a:r>
            <a:r>
              <a:rPr lang="es-ES" sz="1800" dirty="0" err="1" smtClean="0">
                <a:sym typeface="Wingdings" panose="05000000000000000000" pitchFamily="2" charset="2"/>
              </a:rPr>
              <a:t>effects</a:t>
            </a:r>
            <a:r>
              <a:rPr lang="es-ES" sz="1800" dirty="0" smtClean="0">
                <a:sym typeface="Wingdings" panose="05000000000000000000" pitchFamily="2" charset="2"/>
              </a:rPr>
              <a:t>?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Influence</a:t>
            </a:r>
            <a:r>
              <a:rPr lang="es-ES" sz="1800" dirty="0" smtClean="0"/>
              <a:t> </a:t>
            </a:r>
            <a:r>
              <a:rPr lang="es-ES" sz="1800" dirty="0" err="1" smtClean="0"/>
              <a:t>policies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link </a:t>
            </a:r>
            <a:r>
              <a:rPr lang="es-ES" sz="1800" dirty="0" err="1" smtClean="0">
                <a:sym typeface="Wingdings" panose="05000000000000000000" pitchFamily="2" charset="2"/>
              </a:rPr>
              <a:t>with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public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decisions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modifing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legislations</a:t>
            </a:r>
            <a:endParaRPr lang="es-ES" sz="1800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74" y="2562369"/>
            <a:ext cx="3888758" cy="31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0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969496"/>
          </a:xfrm>
        </p:spPr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capitalisation</a:t>
            </a:r>
            <a:r>
              <a:rPr lang="es-ES" dirty="0"/>
              <a:t> in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programmes</a:t>
            </a:r>
            <a:r>
              <a:rPr lang="es-ES" dirty="0"/>
              <a:t>?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151759"/>
              </p:ext>
            </p:extLst>
          </p:nvPr>
        </p:nvGraphicFramePr>
        <p:xfrm>
          <a:off x="468313" y="1800618"/>
          <a:ext cx="7921562" cy="500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094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expectations</a:t>
            </a:r>
            <a:r>
              <a:rPr lang="es-ES" dirty="0" smtClean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event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319706"/>
              </p:ext>
            </p:extLst>
          </p:nvPr>
        </p:nvGraphicFramePr>
        <p:xfrm>
          <a:off x="727200" y="1406705"/>
          <a:ext cx="7689600" cy="52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692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1423095"/>
            <a:ext cx="4932362" cy="1454244"/>
          </a:xfrm>
        </p:spPr>
        <p:txBody>
          <a:bodyPr/>
          <a:lstStyle/>
          <a:p>
            <a:r>
              <a:rPr lang="en-GB" dirty="0" smtClean="0"/>
              <a:t>Session 3 – Common challenges and tools needed</a:t>
            </a:r>
            <a:endParaRPr lang="en-GB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07" y="4081461"/>
            <a:ext cx="3344573" cy="2700339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68313" y="3037806"/>
            <a:ext cx="4932362" cy="121879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Working groups discussion: how to exchange methodologies and experiences related to capitalisation in the future</a:t>
            </a:r>
          </a:p>
        </p:txBody>
      </p:sp>
    </p:spTree>
    <p:extLst>
      <p:ext uri="{BB962C8B-B14F-4D97-AF65-F5344CB8AC3E}">
        <p14:creationId xmlns:p14="http://schemas.microsoft.com/office/powerpoint/2010/main" val="42100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MASTER">
  <a:themeElements>
    <a:clrScheme name="Interact_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E7F7"/>
      </a:accent1>
      <a:accent2>
        <a:srgbClr val="007BA1"/>
      </a:accent2>
      <a:accent3>
        <a:srgbClr val="FBB900"/>
      </a:accent3>
      <a:accent4>
        <a:srgbClr val="E1BF8C"/>
      </a:accent4>
      <a:accent5>
        <a:srgbClr val="706D67"/>
      </a:accent5>
      <a:accent6>
        <a:srgbClr val="BDBCB6"/>
      </a:accent6>
      <a:hlink>
        <a:srgbClr val="8EBED1"/>
      </a:hlink>
      <a:folHlink>
        <a:srgbClr val="918C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V01" id="{AFD4B0F2-C736-7846-8E47-2A801DD163BF}" vid="{3AD8D503-A242-2844-A459-4A63CB8009F8}"/>
    </a:ext>
  </a:extLst>
</a:theme>
</file>

<file path=ppt/theme/theme3.xml><?xml version="1.0" encoding="utf-8"?>
<a:theme xmlns:a="http://schemas.openxmlformats.org/drawingml/2006/main" name="TITLE MASTER">
  <a:themeElements>
    <a:clrScheme name="Interact_Farbpalette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E7F7"/>
      </a:accent1>
      <a:accent2>
        <a:srgbClr val="007BA1"/>
      </a:accent2>
      <a:accent3>
        <a:srgbClr val="FBB900"/>
      </a:accent3>
      <a:accent4>
        <a:srgbClr val="E1BF8C"/>
      </a:accent4>
      <a:accent5>
        <a:srgbClr val="706D67"/>
      </a:accent5>
      <a:accent6>
        <a:srgbClr val="BDBCB6"/>
      </a:accent6>
      <a:hlink>
        <a:srgbClr val="8EBED1"/>
      </a:hlink>
      <a:folHlink>
        <a:srgbClr val="918C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V01" id="{AFD4B0F2-C736-7846-8E47-2A801DD163BF}" vid="{37F7649C-0459-D04A-920F-9A80188C3D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eract_Farbpalette">
    <a:dk1>
      <a:srgbClr val="000000"/>
    </a:dk1>
    <a:lt1>
      <a:srgbClr val="FFFFFF"/>
    </a:lt1>
    <a:dk2>
      <a:srgbClr val="000000"/>
    </a:dk2>
    <a:lt2>
      <a:srgbClr val="FFFFFF"/>
    </a:lt2>
    <a:accent1>
      <a:srgbClr val="E1E7F7"/>
    </a:accent1>
    <a:accent2>
      <a:srgbClr val="007BA1"/>
    </a:accent2>
    <a:accent3>
      <a:srgbClr val="FBB900"/>
    </a:accent3>
    <a:accent4>
      <a:srgbClr val="E1BF8C"/>
    </a:accent4>
    <a:accent5>
      <a:srgbClr val="706D67"/>
    </a:accent5>
    <a:accent6>
      <a:srgbClr val="BDBCB6"/>
    </a:accent6>
    <a:hlink>
      <a:srgbClr val="8EBED1"/>
    </a:hlink>
    <a:folHlink>
      <a:srgbClr val="918C88"/>
    </a:folHlink>
  </a:clrScheme>
  <a:fontScheme name="Franklin Gothic">
    <a:majorFont>
      <a:latin typeface="Franklin Gothic Medium" panose="020B0603020102020204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 panose="020B0503020102020204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nteract_Farbpalette">
    <a:dk1>
      <a:srgbClr val="000000"/>
    </a:dk1>
    <a:lt1>
      <a:srgbClr val="FFFFFF"/>
    </a:lt1>
    <a:dk2>
      <a:srgbClr val="000000"/>
    </a:dk2>
    <a:lt2>
      <a:srgbClr val="FFFFFF"/>
    </a:lt2>
    <a:accent1>
      <a:srgbClr val="E1E7F7"/>
    </a:accent1>
    <a:accent2>
      <a:srgbClr val="007BA1"/>
    </a:accent2>
    <a:accent3>
      <a:srgbClr val="FBB900"/>
    </a:accent3>
    <a:accent4>
      <a:srgbClr val="E1BF8C"/>
    </a:accent4>
    <a:accent5>
      <a:srgbClr val="706D67"/>
    </a:accent5>
    <a:accent6>
      <a:srgbClr val="BDBCB6"/>
    </a:accent6>
    <a:hlink>
      <a:srgbClr val="8EBED1"/>
    </a:hlink>
    <a:folHlink>
      <a:srgbClr val="918C88"/>
    </a:folHlink>
  </a:clrScheme>
  <a:fontScheme name="Franklin Gothic">
    <a:majorFont>
      <a:latin typeface="Franklin Gothic Medium" panose="020B0603020102020204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 panose="020B0503020102020204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1436</TotalTime>
  <Words>1635</Words>
  <Application>Microsoft Office PowerPoint</Application>
  <PresentationFormat>Presentación en pantalla (4:3)</PresentationFormat>
  <Paragraphs>256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51" baseType="lpstr">
      <vt:lpstr>ＭＳ Ｐゴシック</vt:lpstr>
      <vt:lpstr>Arial</vt:lpstr>
      <vt:lpstr>Arial Unicode MS</vt:lpstr>
      <vt:lpstr>Calibri</vt:lpstr>
      <vt:lpstr>Courier New</vt:lpstr>
      <vt:lpstr>Franklin Gothic Book</vt:lpstr>
      <vt:lpstr>Franklin Gothic Book Standard</vt:lpstr>
      <vt:lpstr>Franklin Gothic Demi</vt:lpstr>
      <vt:lpstr>Franklin Gothic Medium</vt:lpstr>
      <vt:lpstr>Symbol</vt:lpstr>
      <vt:lpstr>Tahoma</vt:lpstr>
      <vt:lpstr>Times New Roman</vt:lpstr>
      <vt:lpstr>Trebuchet MS</vt:lpstr>
      <vt:lpstr>Wingdings</vt:lpstr>
      <vt:lpstr>Presentation template</vt:lpstr>
      <vt:lpstr>CONTENT MASTER</vt:lpstr>
      <vt:lpstr>TITLE MASTER</vt:lpstr>
      <vt:lpstr>Internal capitalisation</vt:lpstr>
      <vt:lpstr>Table of Contents</vt:lpstr>
      <vt:lpstr>Session 2 – Sharing experiences</vt:lpstr>
      <vt:lpstr>Capitalisation is …</vt:lpstr>
      <vt:lpstr>Capitalisation, do we all have the same understanding? </vt:lpstr>
      <vt:lpstr>How do we implement capitalisation?</vt:lpstr>
      <vt:lpstr>What is capitalisation in your programmes?</vt:lpstr>
      <vt:lpstr>Your expectations for this event</vt:lpstr>
      <vt:lpstr>Session 3 – Common challenges and tools needed</vt:lpstr>
      <vt:lpstr>Working groups discussion</vt:lpstr>
      <vt:lpstr>Session 4 – Interact capitalisation activities</vt:lpstr>
      <vt:lpstr>Capitalisation: what INTERACT II did? KEEP</vt:lpstr>
      <vt:lpstr>Capitalisation: what INTERACT II did? Mediterranean Lab Group</vt:lpstr>
      <vt:lpstr>Capitalisation: what INTERACT II did? Booklet: European Cooperation in action! 2007 - 2013 How cooperation across borders has changed people's lives </vt:lpstr>
      <vt:lpstr>Capitalisation: what INTERACT II did? Study on ETC energy projects</vt:lpstr>
      <vt:lpstr>Capitalisation: what INTERACT II did? Study on Culture and Creative Industries projects</vt:lpstr>
      <vt:lpstr>Capitalisation: what INTERACT II did? Study on Cross-Border Cooperation in Maritime Programmes in the 2007-2013</vt:lpstr>
      <vt:lpstr>Capitalisation: what INTERACT II did? The Scoping Studies</vt:lpstr>
      <vt:lpstr>Capitalisation: what INTERACT II did? Project Slam Interreg 25 years</vt:lpstr>
      <vt:lpstr>Lessons learnt from INTERACT II</vt:lpstr>
      <vt:lpstr>Interact Capitalisation Plan</vt:lpstr>
      <vt:lpstr>Capitalisation of Interreg results: how?</vt:lpstr>
      <vt:lpstr>Presentación de PowerPoint</vt:lpstr>
      <vt:lpstr>Presentación de PowerPoint</vt:lpstr>
      <vt:lpstr>Support to Capitalisation </vt:lpstr>
      <vt:lpstr>Interact Capitalisation Networks</vt:lpstr>
      <vt:lpstr>Thematic support to Interreg Programmes </vt:lpstr>
      <vt:lpstr>Interact Capitalisation Networks: Topics</vt:lpstr>
      <vt:lpstr>Interact Capitalisation Networks: features</vt:lpstr>
      <vt:lpstr>Other activities</vt:lpstr>
      <vt:lpstr>Challenges and aims of Interreg Capitalisation</vt:lpstr>
      <vt:lpstr>Capitalisation shall transform the Programme’s achievements into long lasting and durable values   (Danube TN Programme Capitalisation Strategy)</vt:lpstr>
      <vt:lpstr>Next Interact events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Alvarez</dc:creator>
  <cp:lastModifiedBy>Ivano Magazzu</cp:lastModifiedBy>
  <cp:revision>82</cp:revision>
  <cp:lastPrinted>2017-06-06T13:21:30Z</cp:lastPrinted>
  <dcterms:created xsi:type="dcterms:W3CDTF">2016-06-29T16:54:38Z</dcterms:created>
  <dcterms:modified xsi:type="dcterms:W3CDTF">2017-06-06T13:51:17Z</dcterms:modified>
</cp:coreProperties>
</file>