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66" r:id="rId4"/>
    <p:sldId id="259" r:id="rId5"/>
    <p:sldId id="268" r:id="rId6"/>
    <p:sldId id="267" r:id="rId7"/>
    <p:sldId id="261" r:id="rId8"/>
    <p:sldId id="269" r:id="rId9"/>
    <p:sldId id="270" r:id="rId10"/>
    <p:sldId id="264" r:id="rId11"/>
  </p:sldIdLst>
  <p:sldSz cx="9144000" cy="6858000" type="screen4x3"/>
  <p:notesSz cx="6858000" cy="9144000"/>
  <p:custDataLst>
    <p:tags r:id="rId13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>
          <p15:clr>
            <a:srgbClr val="A4A3A4"/>
          </p15:clr>
        </p15:guide>
        <p15:guide id="2" orient="horz" pos="3622">
          <p15:clr>
            <a:srgbClr val="A4A3A4"/>
          </p15:clr>
        </p15:guide>
        <p15:guide id="3" pos="5375">
          <p15:clr>
            <a:srgbClr val="A4A3A4"/>
          </p15:clr>
        </p15:guide>
        <p15:guide id="4" pos="2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AEE5"/>
    <a:srgbClr val="FFCC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404" autoAdjust="0"/>
  </p:normalViewPr>
  <p:slideViewPr>
    <p:cSldViewPr snapToObjects="1">
      <p:cViewPr varScale="1">
        <p:scale>
          <a:sx n="115" d="100"/>
          <a:sy n="115" d="100"/>
        </p:scale>
        <p:origin x="756" y="114"/>
      </p:cViewPr>
      <p:guideLst>
        <p:guide orient="horz" pos="527"/>
        <p:guide orient="horz" pos="3622"/>
        <p:guide pos="5375"/>
        <p:guide pos="2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38E27-2E27-4057-9CED-2B2417E7580A}" type="datetimeFigureOut">
              <a:rPr lang="es-ES" smtClean="0"/>
              <a:t>31/05/2017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5425A-6C13-4F78-8A30-8EC075585DD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8183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B5425A-6C13-4F78-8A30-8EC075585DD4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2267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B5425A-6C13-4F78-8A30-8EC075585DD4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241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B5425A-6C13-4F78-8A30-8EC075585DD4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7885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302" y="536195"/>
            <a:ext cx="1970553" cy="314678"/>
          </a:xfrm>
          <a:prstGeom prst="rect">
            <a:avLst/>
          </a:prstGeom>
        </p:spPr>
      </p:pic>
      <p:sp>
        <p:nvSpPr>
          <p:cNvPr id="9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534988" y="1641475"/>
            <a:ext cx="4611687" cy="1692275"/>
          </a:xfrm>
        </p:spPr>
        <p:txBody>
          <a:bodyPr>
            <a:normAutofit/>
          </a:bodyPr>
          <a:lstStyle>
            <a:lvl1pPr marL="0" indent="0">
              <a:lnSpc>
                <a:spcPts val="4400"/>
              </a:lnSpc>
              <a:spcAft>
                <a:spcPts val="0"/>
              </a:spcAft>
              <a:buNone/>
              <a:defRPr sz="4150">
                <a:latin typeface="Franklin Gothic Demi" pitchFamily="34" charset="0"/>
              </a:defRPr>
            </a:lvl1pPr>
          </a:lstStyle>
          <a:p>
            <a:pPr>
              <a:lnSpc>
                <a:spcPts val="4400"/>
              </a:lnSpc>
            </a:pPr>
            <a:r>
              <a:rPr lang="de-DE" sz="4150" dirty="0" err="1" smtClean="0">
                <a:latin typeface="Franklin Gothic Demi" pitchFamily="34" charset="0"/>
              </a:rPr>
              <a:t>Presentation</a:t>
            </a:r>
            <a:r>
              <a:rPr lang="de-DE" sz="4150" dirty="0" smtClean="0">
                <a:latin typeface="Franklin Gothic Demi" pitchFamily="34" charset="0"/>
              </a:rPr>
              <a:t> title</a:t>
            </a:r>
          </a:p>
          <a:p>
            <a:pPr>
              <a:lnSpc>
                <a:spcPts val="4400"/>
              </a:lnSpc>
            </a:pPr>
            <a:r>
              <a:rPr lang="de-DE" sz="4150" dirty="0" err="1" smtClean="0">
                <a:latin typeface="Franklin Gothic Demi" pitchFamily="34" charset="0"/>
              </a:rPr>
              <a:t>space</a:t>
            </a:r>
            <a:r>
              <a:rPr lang="de-DE" sz="4150" dirty="0" smtClean="0">
                <a:latin typeface="Franklin Gothic Demi" pitchFamily="34" charset="0"/>
              </a:rPr>
              <a:t> for 3 </a:t>
            </a:r>
            <a:r>
              <a:rPr lang="de-DE" sz="4150" dirty="0" err="1" smtClean="0">
                <a:latin typeface="Franklin Gothic Demi" pitchFamily="34" charset="0"/>
              </a:rPr>
              <a:t>lines</a:t>
            </a:r>
            <a:r>
              <a:rPr lang="de-DE" sz="4150" dirty="0" smtClean="0">
                <a:latin typeface="Franklin Gothic Demi" pitchFamily="34" charset="0"/>
              </a:rPr>
              <a:t> for the Headline</a:t>
            </a:r>
            <a:r>
              <a:rPr lang="de-DE" sz="4200" dirty="0" smtClean="0">
                <a:latin typeface="Franklin Gothic Demi" pitchFamily="34" charset="0"/>
              </a:rPr>
              <a:t> </a:t>
            </a:r>
            <a:endParaRPr lang="de-DE" sz="4200" dirty="0">
              <a:latin typeface="Franklin Gothic Demi" pitchFamily="34" charset="0"/>
            </a:endParaRPr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534501" y="3512183"/>
            <a:ext cx="461254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platzhalter 23"/>
          <p:cNvSpPr>
            <a:spLocks noGrp="1"/>
          </p:cNvSpPr>
          <p:nvPr>
            <p:ph type="body" sz="quarter" idx="12" hasCustomPrompt="1"/>
          </p:nvPr>
        </p:nvSpPr>
        <p:spPr>
          <a:xfrm>
            <a:off x="555625" y="3621088"/>
            <a:ext cx="4652963" cy="115411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1300"/>
              </a:lnSpc>
              <a:spcAft>
                <a:spcPts val="600"/>
              </a:spcAft>
              <a:buNone/>
              <a:tabLst>
                <a:tab pos="296863" algn="l"/>
              </a:tabLst>
              <a:defRPr sz="1250">
                <a:latin typeface="Franklin Gothic Book" pitchFamily="34" charset="0"/>
              </a:defRPr>
            </a:lvl1pPr>
          </a:lstStyle>
          <a:p>
            <a:pPr lvl="0"/>
            <a:r>
              <a:rPr lang="en-US" dirty="0" smtClean="0"/>
              <a:t>Name of the event</a:t>
            </a:r>
          </a:p>
          <a:p>
            <a:pPr lvl="0"/>
            <a:r>
              <a:rPr lang="en-US" dirty="0" smtClean="0"/>
              <a:t>Day Month Year | City, Country</a:t>
            </a:r>
          </a:p>
          <a:p>
            <a:pPr lvl="0"/>
            <a:r>
              <a:rPr lang="de-DE" sz="1250" dirty="0" smtClean="0">
                <a:latin typeface="Franklin Gothic Book" pitchFamily="34" charset="0"/>
              </a:rPr>
              <a:t>	@</a:t>
            </a:r>
            <a:r>
              <a:rPr lang="de-DE" sz="1250" dirty="0" err="1" smtClean="0">
                <a:latin typeface="Franklin Gothic Book" pitchFamily="34" charset="0"/>
              </a:rPr>
              <a:t>InteractEU</a:t>
            </a:r>
            <a:endParaRPr lang="de-DE" sz="1250" dirty="0" smtClean="0">
              <a:latin typeface="Franklin Gothic Book" pitchFamily="34" charset="0"/>
            </a:endParaRPr>
          </a:p>
          <a:p>
            <a:pPr lvl="0"/>
            <a:endParaRPr lang="de-DE" sz="1250" dirty="0" smtClean="0">
              <a:latin typeface="Franklin Gothic Book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>
                <a:tab pos="296863" algn="l"/>
              </a:tabLst>
              <a:defRPr/>
            </a:pPr>
            <a:r>
              <a:rPr lang="de-DE" sz="1250" dirty="0" err="1" smtClean="0">
                <a:latin typeface="Franklin Gothic Demi" panose="020B0703020102020204" pitchFamily="34" charset="0"/>
              </a:rPr>
              <a:t>Author</a:t>
            </a:r>
            <a:r>
              <a:rPr lang="de-DE" sz="1250" dirty="0" smtClean="0">
                <a:latin typeface="Franklin Gothic Demi" panose="020B0703020102020204" pitchFamily="34" charset="0"/>
              </a:rPr>
              <a:t>‘s </a:t>
            </a:r>
            <a:r>
              <a:rPr lang="de-DE" sz="1250" dirty="0" err="1" smtClean="0">
                <a:latin typeface="Franklin Gothic Demi" panose="020B0703020102020204" pitchFamily="34" charset="0"/>
              </a:rPr>
              <a:t>name</a:t>
            </a:r>
            <a:r>
              <a:rPr lang="de-DE" sz="1250" dirty="0" smtClean="0">
                <a:latin typeface="Franklin Gothic Demi" panose="020B0703020102020204" pitchFamily="34" charset="0"/>
              </a:rPr>
              <a:t> and </a:t>
            </a:r>
            <a:r>
              <a:rPr lang="de-DE" sz="1250" dirty="0" err="1" smtClean="0">
                <a:latin typeface="Franklin Gothic Demi" panose="020B0703020102020204" pitchFamily="34" charset="0"/>
              </a:rPr>
              <a:t>surname</a:t>
            </a:r>
            <a:r>
              <a:rPr lang="de-DE" sz="1250" dirty="0" smtClean="0">
                <a:latin typeface="Franklin Gothic Demi" panose="020B0703020102020204" pitchFamily="34" charset="0"/>
              </a:rPr>
              <a:t>, </a:t>
            </a:r>
            <a:r>
              <a:rPr lang="de-DE" sz="1250" dirty="0" err="1" smtClean="0">
                <a:latin typeface="Franklin Gothic Demi" panose="020B0703020102020204" pitchFamily="34" charset="0"/>
              </a:rPr>
              <a:t>Interact</a:t>
            </a:r>
            <a:r>
              <a:rPr lang="de-DE" sz="1250" dirty="0" smtClean="0">
                <a:latin typeface="Franklin Gothic Demi" panose="020B0703020102020204" pitchFamily="34" charset="0"/>
              </a:rPr>
              <a:t> Programme</a:t>
            </a:r>
            <a:endParaRPr lang="en-US" dirty="0" smtClean="0"/>
          </a:p>
        </p:txBody>
      </p:sp>
      <p:sp>
        <p:nvSpPr>
          <p:cNvPr id="13" name="Bildplatzhalter 30"/>
          <p:cNvSpPr>
            <a:spLocks noGrp="1"/>
          </p:cNvSpPr>
          <p:nvPr>
            <p:ph type="pic" sz="quarter" idx="13"/>
          </p:nvPr>
        </p:nvSpPr>
        <p:spPr>
          <a:xfrm>
            <a:off x="5457825" y="2225675"/>
            <a:ext cx="3375025" cy="2549525"/>
          </a:xfrm>
        </p:spPr>
        <p:txBody>
          <a:bodyPr/>
          <a:lstStyle/>
          <a:p>
            <a:r>
              <a:rPr lang="es-ES" smtClean="0"/>
              <a:t>Haga clic en el icono para agregar una imagen</a:t>
            </a:r>
            <a:endParaRPr lang="de-DE"/>
          </a:p>
        </p:txBody>
      </p:sp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21" y="3999089"/>
            <a:ext cx="327660" cy="293371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410" y="6050752"/>
            <a:ext cx="1932187" cy="48229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4645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t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900">
                <a:latin typeface="Franklin Gothic Demi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br>
              <a:rPr lang="de-DE" dirty="0" smtClean="0"/>
            </a:b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465138" y="1412875"/>
            <a:ext cx="8067675" cy="4176713"/>
          </a:xfrm>
        </p:spPr>
        <p:txBody>
          <a:bodyPr/>
          <a:lstStyle>
            <a:lvl1pPr>
              <a:lnSpc>
                <a:spcPts val="2300"/>
              </a:lnSpc>
              <a:spcAft>
                <a:spcPts val="1200"/>
              </a:spcAft>
              <a:defRPr>
                <a:latin typeface="Franklin Gothic Book" pitchFamily="34" charset="0"/>
              </a:defRPr>
            </a:lvl1pPr>
            <a:lvl2pPr indent="-230400">
              <a:lnSpc>
                <a:spcPts val="2300"/>
              </a:lnSpc>
              <a:spcBef>
                <a:spcPts val="500"/>
              </a:spcBef>
              <a:spcAft>
                <a:spcPts val="1200"/>
              </a:spcAft>
              <a:buFont typeface="Symbol" pitchFamily="18" charset="2"/>
              <a:buChar char="-"/>
              <a:defRPr>
                <a:latin typeface="Franklin Gothic Book" pitchFamily="34" charset="0"/>
              </a:defRPr>
            </a:lvl2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164388" y="6222676"/>
            <a:ext cx="936625" cy="198437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950" baseline="0">
                <a:latin typeface="Franklin Gothic Demi" pitchFamily="34" charset="0"/>
              </a:defRPr>
            </a:lvl1pPr>
          </a:lstStyle>
          <a:p>
            <a:pPr lvl="0"/>
            <a:r>
              <a:rPr lang="de-DE" dirty="0" smtClean="0"/>
              <a:t>...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4645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t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900">
                <a:latin typeface="Franklin Gothic Demi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br>
              <a:rPr lang="de-DE" dirty="0" smtClean="0"/>
            </a:b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6" name="Textplatzhalt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65138" y="1412776"/>
            <a:ext cx="8067675" cy="1977493"/>
          </a:xfrm>
        </p:spPr>
        <p:txBody>
          <a:bodyPr/>
          <a:lstStyle>
            <a:lvl1pPr marL="0" indent="0">
              <a:lnSpc>
                <a:spcPts val="2300"/>
              </a:lnSpc>
              <a:spcBef>
                <a:spcPts val="0"/>
              </a:spcBef>
              <a:spcAft>
                <a:spcPts val="1600"/>
              </a:spcAft>
              <a:buNone/>
              <a:defRPr sz="2150">
                <a:latin typeface="Franklin Gothic Demi" pitchFamily="34" charset="0"/>
              </a:defRPr>
            </a:lvl1pPr>
            <a:lvl2pPr marL="572400" indent="-165600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 sz="1700">
                <a:latin typeface="Franklin Gothic Book" pitchFamily="34" charset="0"/>
              </a:defRPr>
            </a:lvl2pPr>
          </a:lstStyle>
          <a:p>
            <a:pPr lvl="0"/>
            <a:r>
              <a:rPr lang="de-DE" dirty="0" smtClean="0"/>
              <a:t>Subheadline:</a:t>
            </a:r>
          </a:p>
          <a:p>
            <a:pPr lvl="1"/>
            <a:r>
              <a:rPr lang="de-DE" dirty="0" smtClean="0"/>
              <a:t>Erste Ebene</a:t>
            </a:r>
          </a:p>
          <a:p>
            <a:pPr lvl="1"/>
            <a:endParaRPr lang="de-DE" dirty="0" smtClean="0"/>
          </a:p>
          <a:p>
            <a:pPr lvl="1"/>
            <a:endParaRPr lang="de-DE" dirty="0" smtClean="0"/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164388" y="6222676"/>
            <a:ext cx="936625" cy="198437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950" baseline="0">
                <a:latin typeface="Franklin Gothic Demi" pitchFamily="34" charset="0"/>
              </a:defRPr>
            </a:lvl1pPr>
          </a:lstStyle>
          <a:p>
            <a:pPr lvl="0"/>
            <a:r>
              <a:rPr lang="de-DE" dirty="0" smtClean="0"/>
              <a:t>...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4645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t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064000" cy="986400"/>
          </a:xfrm>
        </p:spPr>
        <p:txBody>
          <a:bodyPr>
            <a:normAutofit/>
          </a:bodyPr>
          <a:lstStyle>
            <a:lvl1pPr>
              <a:defRPr sz="2900">
                <a:latin typeface="Franklin Gothic Demi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br>
              <a:rPr lang="de-DE" dirty="0" smtClean="0"/>
            </a:b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4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465138" y="1700808"/>
            <a:ext cx="3974400" cy="3456384"/>
          </a:xfrm>
        </p:spPr>
        <p:txBody>
          <a:bodyPr/>
          <a:lstStyle>
            <a:lvl1pPr>
              <a:lnSpc>
                <a:spcPts val="2200"/>
              </a:lnSpc>
              <a:defRPr>
                <a:latin typeface="Franklin Gothic Book" pitchFamily="34" charset="0"/>
              </a:defRPr>
            </a:lvl1pPr>
            <a:lvl2pPr indent="-230400">
              <a:lnSpc>
                <a:spcPts val="2600"/>
              </a:lnSpc>
              <a:spcBef>
                <a:spcPts val="500"/>
              </a:spcBef>
              <a:spcAft>
                <a:spcPts val="0"/>
              </a:spcAft>
              <a:defRPr>
                <a:latin typeface="Franklin Gothic Book" pitchFamily="34" charset="0"/>
              </a:defRPr>
            </a:lvl2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Bildplatzhalter 19"/>
          <p:cNvSpPr>
            <a:spLocks noGrp="1"/>
          </p:cNvSpPr>
          <p:nvPr>
            <p:ph type="pic" sz="quarter" idx="11"/>
          </p:nvPr>
        </p:nvSpPr>
        <p:spPr>
          <a:xfrm>
            <a:off x="5178425" y="1557338"/>
            <a:ext cx="3098800" cy="3708400"/>
          </a:xfrm>
        </p:spPr>
        <p:txBody>
          <a:bodyPr/>
          <a:lstStyle/>
          <a:p>
            <a:r>
              <a:rPr lang="es-ES" smtClean="0"/>
              <a:t>Haga clic en el icono para agregar una imagen</a:t>
            </a:r>
            <a:endParaRPr lang="de-DE" dirty="0"/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12" hasCustomPrompt="1"/>
          </p:nvPr>
        </p:nvSpPr>
        <p:spPr>
          <a:xfrm>
            <a:off x="7164388" y="6222676"/>
            <a:ext cx="936625" cy="198437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950" baseline="0">
                <a:latin typeface="Franklin Gothic Demi" pitchFamily="34" charset="0"/>
              </a:defRPr>
            </a:lvl1pPr>
          </a:lstStyle>
          <a:p>
            <a:pPr lvl="0"/>
            <a:r>
              <a:rPr lang="de-DE" dirty="0" smtClean="0"/>
              <a:t>...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8377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t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064000" cy="986400"/>
          </a:xfrm>
        </p:spPr>
        <p:txBody>
          <a:bodyPr>
            <a:normAutofit/>
          </a:bodyPr>
          <a:lstStyle>
            <a:lvl1pPr>
              <a:defRPr sz="2900">
                <a:latin typeface="Franklin Gothic Demi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br>
              <a:rPr lang="de-DE" dirty="0" smtClean="0"/>
            </a:b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12" name="Textplatzhalt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65138" y="1368370"/>
            <a:ext cx="3875423" cy="4403386"/>
          </a:xfrm>
        </p:spPr>
        <p:txBody>
          <a:bodyPr/>
          <a:lstStyle>
            <a:lvl1pPr marL="0" indent="0">
              <a:lnSpc>
                <a:spcPts val="2300"/>
              </a:lnSpc>
              <a:spcBef>
                <a:spcPts val="0"/>
              </a:spcBef>
              <a:spcAft>
                <a:spcPts val="1300"/>
              </a:spcAft>
              <a:buNone/>
              <a:defRPr sz="2150">
                <a:latin typeface="Franklin Gothic Demi" pitchFamily="34" charset="0"/>
              </a:defRPr>
            </a:lvl1pPr>
            <a:lvl2pPr marL="176400" indent="-176400">
              <a:lnSpc>
                <a:spcPts val="2100"/>
              </a:lnSpc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 sz="1700">
                <a:latin typeface="Franklin Gothic Book" pitchFamily="34" charset="0"/>
              </a:defRPr>
            </a:lvl2pPr>
          </a:lstStyle>
          <a:p>
            <a:pPr lvl="0"/>
            <a:r>
              <a:rPr lang="de-DE" dirty="0" smtClean="0"/>
              <a:t>Subheadline:</a:t>
            </a:r>
          </a:p>
          <a:p>
            <a:pPr lvl="1"/>
            <a:r>
              <a:rPr lang="de-DE" dirty="0" smtClean="0"/>
              <a:t>Erste Ebene</a:t>
            </a:r>
          </a:p>
          <a:p>
            <a:pPr lvl="1"/>
            <a:endParaRPr lang="de-DE" dirty="0" smtClean="0"/>
          </a:p>
          <a:p>
            <a:pPr lvl="1"/>
            <a:endParaRPr lang="de-DE" dirty="0" smtClean="0"/>
          </a:p>
        </p:txBody>
      </p:sp>
      <p:sp>
        <p:nvSpPr>
          <p:cNvPr id="18" name="Bildplatzhalter 17"/>
          <p:cNvSpPr>
            <a:spLocks noGrp="1"/>
          </p:cNvSpPr>
          <p:nvPr>
            <p:ph type="pic" sz="quarter" idx="11"/>
          </p:nvPr>
        </p:nvSpPr>
        <p:spPr>
          <a:xfrm>
            <a:off x="4941888" y="2284413"/>
            <a:ext cx="3346450" cy="2571750"/>
          </a:xfrm>
        </p:spPr>
        <p:txBody>
          <a:bodyPr/>
          <a:lstStyle/>
          <a:p>
            <a:r>
              <a:rPr lang="es-ES" smtClean="0"/>
              <a:t>Haga clic en el icono para agregar una imagen</a:t>
            </a:r>
            <a:endParaRPr lang="de-DE"/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12" hasCustomPrompt="1"/>
          </p:nvPr>
        </p:nvSpPr>
        <p:spPr>
          <a:xfrm>
            <a:off x="7164388" y="6222676"/>
            <a:ext cx="936625" cy="198437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950" baseline="0">
                <a:latin typeface="Franklin Gothic Demi" pitchFamily="34" charset="0"/>
              </a:defRPr>
            </a:lvl1pPr>
          </a:lstStyle>
          <a:p>
            <a:pPr lvl="0"/>
            <a:r>
              <a:rPr lang="de-DE" dirty="0" smtClean="0"/>
              <a:t>...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8377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t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064000" cy="986400"/>
          </a:xfrm>
        </p:spPr>
        <p:txBody>
          <a:bodyPr>
            <a:normAutofit/>
          </a:bodyPr>
          <a:lstStyle>
            <a:lvl1pPr>
              <a:defRPr sz="2900">
                <a:latin typeface="Franklin Gothic Demi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br>
              <a:rPr lang="de-DE" dirty="0" smtClean="0"/>
            </a:b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6" t="23939" r="16960" b="40656"/>
          <a:stretch/>
        </p:blipFill>
        <p:spPr>
          <a:xfrm>
            <a:off x="6784422" y="5992138"/>
            <a:ext cx="1725477" cy="334839"/>
          </a:xfrm>
          <a:prstGeom prst="rect">
            <a:avLst/>
          </a:prstGeom>
        </p:spPr>
      </p:pic>
      <p:sp>
        <p:nvSpPr>
          <p:cNvPr id="11" name="Bildplatzhalter 10"/>
          <p:cNvSpPr>
            <a:spLocks noGrp="1"/>
          </p:cNvSpPr>
          <p:nvPr>
            <p:ph type="pic" sz="quarter" idx="10"/>
          </p:nvPr>
        </p:nvSpPr>
        <p:spPr>
          <a:xfrm>
            <a:off x="1357313" y="1041400"/>
            <a:ext cx="6429375" cy="4775200"/>
          </a:xfrm>
        </p:spPr>
        <p:txBody>
          <a:bodyPr/>
          <a:lstStyle/>
          <a:p>
            <a:r>
              <a:rPr lang="es-ES" smtClean="0"/>
              <a:t>Haga clic en el icono para agregar una imagen</a:t>
            </a:r>
            <a:endParaRPr lang="de-DE"/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164388" y="6222676"/>
            <a:ext cx="936625" cy="198437"/>
          </a:xfrm>
        </p:spPr>
        <p:txBody>
          <a:bodyPr anchor="ctr">
            <a:noAutofit/>
          </a:bodyPr>
          <a:lstStyle>
            <a:lvl1pPr marL="0" indent="0" algn="ctr">
              <a:spcAft>
                <a:spcPts val="0"/>
              </a:spcAft>
              <a:buNone/>
              <a:defRPr sz="950" baseline="0">
                <a:latin typeface="Franklin Gothic Demi" pitchFamily="34" charset="0"/>
              </a:defRPr>
            </a:lvl1pPr>
          </a:lstStyle>
          <a:p>
            <a:pPr lvl="0"/>
            <a:r>
              <a:rPr lang="de-DE" dirty="0" smtClean="0"/>
              <a:t>...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8377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pil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302" y="536195"/>
            <a:ext cx="1970553" cy="31467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410" y="6050752"/>
            <a:ext cx="1932187" cy="482296"/>
          </a:xfrm>
          <a:prstGeom prst="rect">
            <a:avLst/>
          </a:prstGeom>
          <a:ln>
            <a:noFill/>
          </a:ln>
        </p:spPr>
      </p:pic>
      <p:cxnSp>
        <p:nvCxnSpPr>
          <p:cNvPr id="15" name="Gerade Verbindung 14"/>
          <p:cNvCxnSpPr/>
          <p:nvPr userDrawn="1"/>
        </p:nvCxnSpPr>
        <p:spPr>
          <a:xfrm>
            <a:off x="534500" y="2996952"/>
            <a:ext cx="457195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534988" y="1536700"/>
            <a:ext cx="4684712" cy="1395413"/>
          </a:xfrm>
        </p:spPr>
        <p:txBody>
          <a:bodyPr lIns="0" tIns="0" rIns="0" bIns="0"/>
          <a:lstStyle>
            <a:lvl1pPr marL="0" indent="0">
              <a:spcAft>
                <a:spcPts val="800"/>
              </a:spcAft>
              <a:buFontTx/>
              <a:buNone/>
              <a:defRPr sz="4150" baseline="0">
                <a:latin typeface="Franklin Gothic Demi" pitchFamily="34" charset="0"/>
              </a:defRPr>
            </a:lvl1pPr>
            <a:lvl2pPr marL="0" indent="0">
              <a:spcAft>
                <a:spcPts val="300"/>
              </a:spcAft>
              <a:buFontTx/>
              <a:buNone/>
              <a:defRPr sz="2000" spc="80" baseline="0"/>
            </a:lvl2pPr>
            <a:lvl3pPr marL="0" indent="0">
              <a:buFontTx/>
              <a:buNone/>
              <a:defRPr/>
            </a:lvl3pPr>
            <a:lvl4pPr marL="0" indent="0">
              <a:buFontTx/>
              <a:buNone/>
              <a:defRPr/>
            </a:lvl4pPr>
            <a:lvl5pPr marL="0" indent="0">
              <a:buFontTx/>
              <a:buNone/>
              <a:defRPr/>
            </a:lvl5pPr>
          </a:lstStyle>
          <a:p>
            <a:pPr lvl="0"/>
            <a:r>
              <a:rPr lang="de-DE" dirty="0" smtClean="0"/>
              <a:t>Cooperation </a:t>
            </a:r>
            <a:r>
              <a:rPr lang="de-DE" dirty="0" err="1" smtClean="0"/>
              <a:t>works</a:t>
            </a:r>
            <a:endParaRPr lang="de-DE" dirty="0" smtClean="0"/>
          </a:p>
          <a:p>
            <a:pPr lvl="1"/>
            <a:r>
              <a:rPr lang="de-DE" dirty="0" smtClean="0"/>
              <a:t>All </a:t>
            </a:r>
            <a:r>
              <a:rPr lang="de-DE" dirty="0" err="1" smtClean="0"/>
              <a:t>materials</a:t>
            </a:r>
            <a:r>
              <a:rPr lang="de-DE" dirty="0" smtClean="0"/>
              <a:t> will be </a:t>
            </a:r>
            <a:r>
              <a:rPr lang="de-DE" dirty="0" err="1" smtClean="0"/>
              <a:t>available</a:t>
            </a:r>
            <a:r>
              <a:rPr lang="de-DE" dirty="0" smtClean="0"/>
              <a:t> on:</a:t>
            </a:r>
          </a:p>
          <a:p>
            <a:pPr lvl="1"/>
            <a:r>
              <a:rPr lang="de-DE" sz="2000" spc="70" dirty="0" smtClean="0">
                <a:solidFill>
                  <a:srgbClr val="003399"/>
                </a:solidFill>
                <a:latin typeface="Franklin Gothic Demi" panose="020B0703020102020204" pitchFamily="34" charset="0"/>
              </a:rPr>
              <a:t>www.interact-eu.net</a:t>
            </a:r>
            <a:endParaRPr lang="de-DE" dirty="0" smtClean="0"/>
          </a:p>
          <a:p>
            <a:pPr lvl="0"/>
            <a:endParaRPr lang="de-DE" dirty="0"/>
          </a:p>
        </p:txBody>
      </p:sp>
      <p:sp>
        <p:nvSpPr>
          <p:cNvPr id="23" name="Textplatzhalt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438969" y="3236946"/>
            <a:ext cx="7073900" cy="265112"/>
          </a:xfrm>
        </p:spPr>
        <p:txBody>
          <a:bodyPr anchor="ctr">
            <a:noAutofit/>
          </a:bodyPr>
          <a:lstStyle>
            <a:lvl1pPr marL="0" indent="0">
              <a:spcAft>
                <a:spcPts val="0"/>
              </a:spcAft>
              <a:buNone/>
              <a:defRPr sz="1250" baseline="0">
                <a:latin typeface="Franklin Gothic Demi" pitchFamily="34" charset="0"/>
              </a:defRPr>
            </a:lvl1pPr>
          </a:lstStyle>
          <a:p>
            <a:pPr lvl="0"/>
            <a:r>
              <a:rPr lang="de-DE" dirty="0" err="1" smtClean="0"/>
              <a:t>Contact</a:t>
            </a:r>
            <a:r>
              <a:rPr lang="de-DE" dirty="0" smtClean="0"/>
              <a:t>: Name </a:t>
            </a:r>
            <a:r>
              <a:rPr lang="de-DE" dirty="0" err="1" smtClean="0"/>
              <a:t>Surname</a:t>
            </a:r>
            <a:r>
              <a:rPr lang="de-DE" dirty="0" smtClean="0"/>
              <a:t>, </a:t>
            </a:r>
            <a:r>
              <a:rPr lang="de-DE" dirty="0" err="1" smtClean="0"/>
              <a:t>name.surname</a:t>
            </a:r>
            <a:r>
              <a:rPr lang="de-DE" dirty="0" smtClean="0"/>
              <a:t>@</a:t>
            </a:r>
            <a:r>
              <a:rPr lang="de-DE" dirty="0" err="1" smtClean="0"/>
              <a:t>interact-eu</a:t>
            </a:r>
            <a:endParaRPr lang="de-D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think-cell Folie" r:id="rId11" imgW="360" imgH="360" progId="TCLayout.ActiveDocument.1">
                  <p:embed/>
                </p:oleObj>
              </mc:Choice>
              <mc:Fallback>
                <p:oleObj name="think-cell Folie" r:id="rId11" imgW="360" imgH="36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64000" cy="98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59071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7" r:id="rId2"/>
    <p:sldLayoutId id="2147483652" r:id="rId3"/>
    <p:sldLayoutId id="2147483649" r:id="rId4"/>
    <p:sldLayoutId id="2147483653" r:id="rId5"/>
    <p:sldLayoutId id="2147483654" r:id="rId6"/>
    <p:sldLayoutId id="2147483658" r:id="rId7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Franklin Gothic Book" pitchFamily="34" charset="0"/>
          <a:ea typeface="+mj-ea"/>
          <a:cs typeface="+mj-cs"/>
        </a:defRPr>
      </a:lvl1pPr>
    </p:titleStyle>
    <p:bodyStyle>
      <a:lvl1pPr marL="176400" indent="-176400" algn="l" defTabSz="914400" rtl="0" eaLnBrk="1" latinLnBrk="0" hangingPunct="1">
        <a:spcBef>
          <a:spcPts val="0"/>
        </a:spcBef>
        <a:spcAft>
          <a:spcPts val="1200"/>
        </a:spcAft>
        <a:buFont typeface="Arial" pitchFamily="34" charset="0"/>
        <a:buChar char="•"/>
        <a:defRPr sz="17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1pPr>
      <a:lvl2pPr marL="532800" indent="-176400" algn="l" defTabSz="914400" rtl="0" eaLnBrk="1" latinLnBrk="0" hangingPunct="1">
        <a:spcBef>
          <a:spcPts val="0"/>
        </a:spcBef>
        <a:spcAft>
          <a:spcPts val="1200"/>
        </a:spcAft>
        <a:buFont typeface="Arial" pitchFamily="34" charset="0"/>
        <a:buChar char="–"/>
        <a:defRPr sz="17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7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7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14.emf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daniela.minichberger@interact-eu.net" TargetMode="External"/><Relationship Id="rId2" Type="http://schemas.openxmlformats.org/officeDocument/2006/relationships/hyperlink" Target="mailto:mercedes.acitores@interact-eu.net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21" y="3999089"/>
            <a:ext cx="327660" cy="293371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555762" y="3621374"/>
            <a:ext cx="4643108" cy="13208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300"/>
              </a:lnSpc>
              <a:spcAft>
                <a:spcPts val="600"/>
              </a:spcAft>
            </a:pPr>
            <a:r>
              <a:rPr lang="de-DE" sz="1250" dirty="0" smtClean="0">
                <a:latin typeface="Franklin Gothic Book" panose="020B0503020102020204" pitchFamily="34" charset="0"/>
              </a:rPr>
              <a:t>Let‘s practice Capitalisation!</a:t>
            </a:r>
          </a:p>
          <a:p>
            <a:pPr>
              <a:lnSpc>
                <a:spcPts val="1300"/>
              </a:lnSpc>
              <a:spcAft>
                <a:spcPts val="600"/>
              </a:spcAft>
            </a:pPr>
            <a:r>
              <a:rPr lang="de-DE" sz="1250" dirty="0" smtClean="0">
                <a:latin typeface="Franklin Gothic Book" panose="020B0503020102020204" pitchFamily="34" charset="0"/>
              </a:rPr>
              <a:t>7 June 2017 | Rome, Italy</a:t>
            </a:r>
          </a:p>
          <a:p>
            <a:pPr>
              <a:lnSpc>
                <a:spcPts val="1300"/>
              </a:lnSpc>
              <a:tabLst>
                <a:tab pos="312738" algn="l"/>
              </a:tabLst>
            </a:pPr>
            <a:r>
              <a:rPr lang="de-DE" sz="1250" dirty="0" smtClean="0"/>
              <a:t>	</a:t>
            </a:r>
            <a:r>
              <a:rPr lang="de-DE" sz="1250" dirty="0" smtClean="0">
                <a:latin typeface="Franklin Gothic Book" pitchFamily="34" charset="0"/>
              </a:rPr>
              <a:t>@InteractEU</a:t>
            </a:r>
          </a:p>
          <a:p>
            <a:pPr>
              <a:lnSpc>
                <a:spcPts val="1300"/>
              </a:lnSpc>
              <a:tabLst>
                <a:tab pos="312738" algn="l"/>
              </a:tabLst>
            </a:pPr>
            <a:endParaRPr lang="de-DE" sz="1250" dirty="0">
              <a:latin typeface="Franklin Gothic Book" pitchFamily="34" charset="0"/>
            </a:endParaRPr>
          </a:p>
          <a:p>
            <a:pPr>
              <a:lnSpc>
                <a:spcPts val="1300"/>
              </a:lnSpc>
              <a:tabLst>
                <a:tab pos="312738" algn="l"/>
              </a:tabLst>
            </a:pPr>
            <a:endParaRPr lang="de-DE" sz="1250" dirty="0" smtClean="0">
              <a:latin typeface="Franklin Gothic Book" pitchFamily="34" charset="0"/>
            </a:endParaRPr>
          </a:p>
          <a:p>
            <a:pPr>
              <a:lnSpc>
                <a:spcPts val="1300"/>
              </a:lnSpc>
              <a:tabLst>
                <a:tab pos="312738" algn="l"/>
              </a:tabLst>
            </a:pPr>
            <a:r>
              <a:rPr lang="de-DE" sz="1250" dirty="0" smtClean="0">
                <a:latin typeface="Franklin Gothic Demi" panose="020B0703020102020204" pitchFamily="34" charset="0"/>
              </a:rPr>
              <a:t>Mercedes Acitores and Daniela Minichberger,</a:t>
            </a:r>
          </a:p>
          <a:p>
            <a:pPr>
              <a:lnSpc>
                <a:spcPts val="1300"/>
              </a:lnSpc>
              <a:tabLst>
                <a:tab pos="312738" algn="l"/>
              </a:tabLst>
            </a:pPr>
            <a:r>
              <a:rPr lang="de-DE" sz="1250" dirty="0" smtClean="0">
                <a:latin typeface="Franklin Gothic Demi" panose="020B0703020102020204" pitchFamily="34" charset="0"/>
              </a:rPr>
              <a:t> Interact Programme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477786" y="1124744"/>
            <a:ext cx="6668364" cy="22570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4400"/>
              </a:lnSpc>
            </a:pPr>
            <a:r>
              <a:rPr lang="de-DE" sz="4150" dirty="0" smtClean="0">
                <a:latin typeface="Franklin Gothic Demi" pitchFamily="34" charset="0"/>
              </a:rPr>
              <a:t>Let‘s practice capitalisation!</a:t>
            </a:r>
          </a:p>
          <a:p>
            <a:pPr>
              <a:lnSpc>
                <a:spcPts val="4400"/>
              </a:lnSpc>
            </a:pPr>
            <a:endParaRPr lang="de-DE" sz="28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itchFamily="34" charset="0"/>
            </a:endParaRPr>
          </a:p>
          <a:p>
            <a:pPr>
              <a:lnSpc>
                <a:spcPts val="4400"/>
              </a:lnSpc>
            </a:pPr>
            <a:r>
              <a:rPr lang="de-DE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itchFamily="34" charset="0"/>
              </a:rPr>
              <a:t>Inclusive </a:t>
            </a:r>
            <a:r>
              <a:rPr lang="de-DE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itchFamily="34" charset="0"/>
              </a:rPr>
              <a:t>Growth</a:t>
            </a:r>
            <a:endParaRPr lang="de-DE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itchFamily="34" charset="0"/>
            </a:endParaRPr>
          </a:p>
          <a:p>
            <a:pPr>
              <a:lnSpc>
                <a:spcPts val="4400"/>
              </a:lnSpc>
            </a:pPr>
            <a:endParaRPr lang="de-DE" sz="2800" dirty="0">
              <a:latin typeface="Franklin Gothic Demi" pitchFamily="34" charset="0"/>
            </a:endParaRPr>
          </a:p>
        </p:txBody>
      </p:sp>
      <p:pic>
        <p:nvPicPr>
          <p:cNvPr id="12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225924"/>
            <a:ext cx="3346711" cy="257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2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3032472" y="1545497"/>
            <a:ext cx="3238734" cy="4251394"/>
          </a:xfrm>
          <a:prstGeom prst="rect">
            <a:avLst/>
          </a:prstGeom>
          <a:noFill/>
          <a:ln>
            <a:solidFill>
              <a:srgbClr val="9FAE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feld 14"/>
          <p:cNvSpPr txBox="1"/>
          <p:nvPr/>
        </p:nvSpPr>
        <p:spPr>
          <a:xfrm>
            <a:off x="392844" y="5153991"/>
            <a:ext cx="2458617" cy="365870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>
              <a:lnSpc>
                <a:spcPts val="2300"/>
              </a:lnSpc>
              <a:spcAft>
                <a:spcPts val="1200"/>
              </a:spcAft>
            </a:pPr>
            <a:r>
              <a:rPr lang="de-DE" sz="1700" kern="0" dirty="0" smtClean="0">
                <a:latin typeface="Franklin Gothic Book" panose="020B0503020102020204" pitchFamily="34" charset="0"/>
              </a:rPr>
              <a:t>Education and Training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19839" y="327616"/>
            <a:ext cx="8064000" cy="986400"/>
          </a:xfrm>
        </p:spPr>
        <p:txBody>
          <a:bodyPr>
            <a:normAutofit/>
          </a:bodyPr>
          <a:lstStyle/>
          <a:p>
            <a:pPr algn="ctr"/>
            <a:r>
              <a:rPr lang="de-DE" kern="900" spc="-70" dirty="0" smtClean="0">
                <a:latin typeface="Franklin Gothic Demi" pitchFamily="34" charset="0"/>
              </a:rPr>
              <a:t>Selection of INTERREG projects 2007-2013</a:t>
            </a:r>
            <a:br>
              <a:rPr lang="de-DE" kern="900" spc="-70" dirty="0" smtClean="0">
                <a:latin typeface="Franklin Gothic Demi" pitchFamily="34" charset="0"/>
              </a:rPr>
            </a:br>
            <a:r>
              <a:rPr lang="de-DE" kern="900" spc="-70" dirty="0" smtClean="0"/>
              <a:t>in this topic</a:t>
            </a:r>
            <a:endParaRPr lang="de-DE" dirty="0"/>
          </a:p>
        </p:txBody>
      </p:sp>
      <p:sp>
        <p:nvSpPr>
          <p:cNvPr id="10" name="Textfeld 14"/>
          <p:cNvSpPr txBox="1"/>
          <p:nvPr/>
        </p:nvSpPr>
        <p:spPr>
          <a:xfrm>
            <a:off x="6410133" y="5092365"/>
            <a:ext cx="3026297" cy="365870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>
              <a:lnSpc>
                <a:spcPts val="2300"/>
              </a:lnSpc>
              <a:spcAft>
                <a:spcPts val="1200"/>
              </a:spcAft>
            </a:pPr>
            <a:r>
              <a:rPr lang="de-DE" sz="1700" kern="0" dirty="0" smtClean="0">
                <a:latin typeface="Franklin Gothic Book" panose="020B0503020102020204" pitchFamily="34" charset="0"/>
              </a:rPr>
              <a:t>Health and Social Services</a:t>
            </a:r>
          </a:p>
        </p:txBody>
      </p:sp>
      <p:sp>
        <p:nvSpPr>
          <p:cNvPr id="12" name="Textfeld 14"/>
          <p:cNvSpPr txBox="1"/>
          <p:nvPr/>
        </p:nvSpPr>
        <p:spPr>
          <a:xfrm>
            <a:off x="3071430" y="5119997"/>
            <a:ext cx="3456384" cy="365870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>
              <a:lnSpc>
                <a:spcPts val="2300"/>
              </a:lnSpc>
              <a:spcAft>
                <a:spcPts val="1200"/>
              </a:spcAft>
            </a:pPr>
            <a:r>
              <a:rPr lang="de-DE" sz="1700" kern="0" dirty="0" smtClean="0">
                <a:latin typeface="Franklin Gothic Book" panose="020B0503020102020204" pitchFamily="34" charset="0"/>
              </a:rPr>
              <a:t>Labour market and Employment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9" t="-1" r="22165" b="2857"/>
          <a:stretch/>
        </p:blipFill>
        <p:spPr>
          <a:xfrm>
            <a:off x="240318" y="1795327"/>
            <a:ext cx="2535546" cy="3106212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07503" y="1547351"/>
            <a:ext cx="2924967" cy="4249539"/>
          </a:xfrm>
          <a:prstGeom prst="rect">
            <a:avLst/>
          </a:prstGeom>
          <a:noFill/>
          <a:ln>
            <a:solidFill>
              <a:srgbClr val="9FAE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1" t="3436" r="28739"/>
          <a:stretch/>
        </p:blipFill>
        <p:spPr>
          <a:xfrm>
            <a:off x="3488468" y="1812467"/>
            <a:ext cx="2326742" cy="3106212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6271206" y="1547351"/>
            <a:ext cx="2765290" cy="4249539"/>
          </a:xfrm>
          <a:prstGeom prst="rect">
            <a:avLst/>
          </a:prstGeom>
          <a:noFill/>
          <a:ln>
            <a:solidFill>
              <a:srgbClr val="9FAE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4" t="1892" r="26375"/>
          <a:stretch/>
        </p:blipFill>
        <p:spPr>
          <a:xfrm>
            <a:off x="6532981" y="1727880"/>
            <a:ext cx="2299583" cy="3202643"/>
          </a:xfrm>
          <a:prstGeom prst="rect">
            <a:avLst/>
          </a:prstGeom>
        </p:spPr>
      </p:pic>
      <p:sp>
        <p:nvSpPr>
          <p:cNvPr id="17" name="Textfeld 4"/>
          <p:cNvSpPr txBox="1"/>
          <p:nvPr/>
        </p:nvSpPr>
        <p:spPr>
          <a:xfrm>
            <a:off x="184706" y="6413272"/>
            <a:ext cx="3974088" cy="341441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>
              <a:lnSpc>
                <a:spcPts val="2200"/>
              </a:lnSpc>
              <a:spcAft>
                <a:spcPts val="1200"/>
              </a:spcAft>
            </a:pPr>
            <a:r>
              <a:rPr lang="de-DE" sz="1100" i="1" kern="0" spc="-20" dirty="0" smtClean="0">
                <a:latin typeface="Franklin Gothic Book" pitchFamily="34" charset="0"/>
              </a:rPr>
              <a:t>Source: KEEP</a:t>
            </a:r>
          </a:p>
        </p:txBody>
      </p:sp>
      <p:pic>
        <p:nvPicPr>
          <p:cNvPr id="18" name="Grafik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410" y="6050752"/>
            <a:ext cx="1932187" cy="48229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619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7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9" name="Objekt 8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kern="900" spc="-70" dirty="0" smtClean="0">
                <a:latin typeface="Franklin Gothic Demi" pitchFamily="34" charset="0"/>
              </a:rPr>
              <a:t>INTERREG projects 2007-2013 </a:t>
            </a:r>
            <a:br>
              <a:rPr lang="de-DE" kern="900" spc="-70" dirty="0" smtClean="0">
                <a:latin typeface="Franklin Gothic Demi" pitchFamily="34" charset="0"/>
              </a:rPr>
            </a:br>
            <a:r>
              <a:rPr lang="de-DE" kern="900" spc="-70" dirty="0" smtClean="0">
                <a:latin typeface="Franklin Gothic Demi" pitchFamily="34" charset="0"/>
              </a:rPr>
              <a:t>dealing with TOs 8 , 9 and 10</a:t>
            </a:r>
            <a:endParaRPr lang="de-DE" dirty="0"/>
          </a:p>
        </p:txBody>
      </p:sp>
      <p:sp>
        <p:nvSpPr>
          <p:cNvPr id="12" name="Textfeld 14"/>
          <p:cNvSpPr txBox="1"/>
          <p:nvPr/>
        </p:nvSpPr>
        <p:spPr>
          <a:xfrm>
            <a:off x="619758" y="5579907"/>
            <a:ext cx="8272722" cy="684419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 algn="ctr">
              <a:lnSpc>
                <a:spcPts val="2300"/>
              </a:lnSpc>
              <a:spcAft>
                <a:spcPts val="1200"/>
              </a:spcAft>
            </a:pPr>
            <a:r>
              <a:rPr lang="de-DE" sz="1700" kern="0" dirty="0" smtClean="0">
                <a:latin typeface="Franklin Gothic Book" panose="020B0503020102020204" pitchFamily="34" charset="0"/>
              </a:rPr>
              <a:t>Distribution of </a:t>
            </a:r>
            <a:r>
              <a:rPr lang="de-DE" sz="1700" b="1" i="1" kern="0" dirty="0" smtClean="0">
                <a:latin typeface="Franklin Gothic Book" panose="020B0503020102020204" pitchFamily="34" charset="0"/>
              </a:rPr>
              <a:t>1848</a:t>
            </a:r>
            <a:r>
              <a:rPr lang="de-DE" sz="1700" kern="0" dirty="0" smtClean="0">
                <a:latin typeface="Franklin Gothic Book" panose="020B0503020102020204" pitchFamily="34" charset="0"/>
              </a:rPr>
              <a:t> projects dealing with Education, Employment and Social Services in programming period 2007-2013</a:t>
            </a:r>
          </a:p>
        </p:txBody>
      </p:sp>
      <p:sp>
        <p:nvSpPr>
          <p:cNvPr id="17" name="Textfeld 4"/>
          <p:cNvSpPr txBox="1"/>
          <p:nvPr/>
        </p:nvSpPr>
        <p:spPr>
          <a:xfrm>
            <a:off x="184706" y="6413272"/>
            <a:ext cx="3974088" cy="341441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>
              <a:lnSpc>
                <a:spcPts val="2200"/>
              </a:lnSpc>
              <a:spcAft>
                <a:spcPts val="1200"/>
              </a:spcAft>
            </a:pPr>
            <a:r>
              <a:rPr lang="de-DE" sz="1100" i="1" kern="0" spc="-20" dirty="0" smtClean="0">
                <a:latin typeface="Franklin Gothic Book" pitchFamily="34" charset="0"/>
              </a:rPr>
              <a:t>Source: KEEP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" y="1258356"/>
            <a:ext cx="6096000" cy="4191000"/>
          </a:xfrm>
          <a:prstGeom prst="rect">
            <a:avLst/>
          </a:prstGeom>
        </p:spPr>
      </p:pic>
      <p:pic>
        <p:nvPicPr>
          <p:cNvPr id="10" name="Grafik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410" y="6050752"/>
            <a:ext cx="1932187" cy="48229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565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kern="900" spc="-70" dirty="0" smtClean="0"/>
              <a:t>INTERREG 2014-2020 – overview of TOs</a:t>
            </a:r>
            <a:endParaRPr lang="de-DE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176821"/>
            <a:ext cx="7622672" cy="3851756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113078" y="4797152"/>
            <a:ext cx="7018944" cy="1825757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>
              <a:lnSpc>
                <a:spcPts val="2300"/>
              </a:lnSpc>
              <a:spcAft>
                <a:spcPts val="1600"/>
              </a:spcAft>
            </a:pPr>
            <a:r>
              <a:rPr lang="de-DE" sz="2150" kern="0" spc="-40" dirty="0" smtClean="0">
                <a:latin typeface="Franklin Gothic Demi" pitchFamily="34" charset="0"/>
              </a:rPr>
              <a:t>TOs:</a:t>
            </a:r>
            <a:endParaRPr lang="de-DE" sz="2150" kern="0" spc="-40" dirty="0">
              <a:latin typeface="Franklin Gothic Demi" pitchFamily="34" charset="0"/>
            </a:endParaRPr>
          </a:p>
          <a:p>
            <a:pPr marL="571500" indent="-166688">
              <a:lnSpc>
                <a:spcPts val="18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1700" b="1" kern="0" spc="-20" dirty="0">
                <a:latin typeface="Franklin Gothic Book" pitchFamily="34" charset="0"/>
              </a:rPr>
              <a:t>(8) promoting employment and supporting </a:t>
            </a:r>
            <a:r>
              <a:rPr lang="en-US" sz="1700" b="1" kern="0" spc="-20" dirty="0" err="1">
                <a:latin typeface="Franklin Gothic Book" pitchFamily="34" charset="0"/>
              </a:rPr>
              <a:t>labour</a:t>
            </a:r>
            <a:r>
              <a:rPr lang="en-US" sz="1700" b="1" kern="0" spc="-20" dirty="0">
                <a:latin typeface="Franklin Gothic Book" pitchFamily="34" charset="0"/>
              </a:rPr>
              <a:t> mobility through:</a:t>
            </a:r>
          </a:p>
          <a:p>
            <a:pPr marL="571500" indent="-166688">
              <a:lnSpc>
                <a:spcPts val="18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1700" b="1" kern="0" spc="-20" dirty="0" smtClean="0">
                <a:latin typeface="Franklin Gothic Book" pitchFamily="34" charset="0"/>
              </a:rPr>
              <a:t>(</a:t>
            </a:r>
            <a:r>
              <a:rPr lang="en-US" sz="1700" b="1" kern="0" spc="-20" dirty="0">
                <a:latin typeface="Franklin Gothic Book" pitchFamily="34" charset="0"/>
              </a:rPr>
              <a:t>9) promoting social inclusion and combating poverty through:</a:t>
            </a:r>
          </a:p>
          <a:p>
            <a:pPr marL="571500" indent="-166688">
              <a:lnSpc>
                <a:spcPts val="1800"/>
              </a:lnSpc>
              <a:spcAft>
                <a:spcPts val="1200"/>
              </a:spcAft>
              <a:buFont typeface="Arial" pitchFamily="34" charset="0"/>
              <a:buChar char="•"/>
            </a:pPr>
            <a:r>
              <a:rPr lang="en-US" sz="1700" b="1" kern="0" spc="-20" dirty="0" smtClean="0">
                <a:latin typeface="Franklin Gothic Book" pitchFamily="34" charset="0"/>
              </a:rPr>
              <a:t>(</a:t>
            </a:r>
            <a:r>
              <a:rPr lang="en-US" sz="1700" b="1" kern="0" spc="-20" dirty="0">
                <a:latin typeface="Franklin Gothic Book" pitchFamily="34" charset="0"/>
              </a:rPr>
              <a:t>10) investing in education, skills and lifelong learning by developing education and training infrastructure</a:t>
            </a:r>
            <a:r>
              <a:rPr lang="en-US" sz="1700" b="1" kern="0" spc="-20" dirty="0" smtClean="0">
                <a:latin typeface="Franklin Gothic Book" pitchFamily="34" charset="0"/>
              </a:rPr>
              <a:t>;</a:t>
            </a:r>
            <a:endParaRPr lang="en-US" sz="1700" b="1" kern="0" spc="-20" dirty="0">
              <a:latin typeface="Franklin Gothic Book" pitchFamily="34" charset="0"/>
            </a:endParaRPr>
          </a:p>
        </p:txBody>
      </p:sp>
      <p:sp>
        <p:nvSpPr>
          <p:cNvPr id="3" name="Elipse 2"/>
          <p:cNvSpPr/>
          <p:nvPr/>
        </p:nvSpPr>
        <p:spPr>
          <a:xfrm>
            <a:off x="5597893" y="3861048"/>
            <a:ext cx="2223068" cy="1293840"/>
          </a:xfrm>
          <a:prstGeom prst="ellipse">
            <a:avLst/>
          </a:prstGeom>
          <a:noFill/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Grafi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410" y="6050752"/>
            <a:ext cx="1932187" cy="48229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88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244912"/>
            <a:ext cx="4578482" cy="2379993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kern="900" spc="-70" dirty="0" smtClean="0"/>
              <a:t>INTERREG 2014-2020 – </a:t>
            </a:r>
            <a:br>
              <a:rPr lang="de-DE" kern="900" spc="-70" dirty="0" smtClean="0"/>
            </a:br>
            <a:r>
              <a:rPr lang="de-DE" kern="900" spc="-70" dirty="0" smtClean="0"/>
              <a:t>overview of Investment Pritorities</a:t>
            </a:r>
            <a:endParaRPr lang="de-DE" dirty="0"/>
          </a:p>
        </p:txBody>
      </p:sp>
      <p:sp>
        <p:nvSpPr>
          <p:cNvPr id="5" name="Rectángulo 4"/>
          <p:cNvSpPr/>
          <p:nvPr/>
        </p:nvSpPr>
        <p:spPr>
          <a:xfrm>
            <a:off x="5110717" y="2563668"/>
            <a:ext cx="1440160" cy="936104"/>
          </a:xfrm>
          <a:prstGeom prst="rect">
            <a:avLst/>
          </a:prstGeom>
          <a:noFill/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Textfeld 9"/>
          <p:cNvSpPr txBox="1"/>
          <p:nvPr/>
        </p:nvSpPr>
        <p:spPr>
          <a:xfrm>
            <a:off x="3330181" y="3689368"/>
            <a:ext cx="3231545" cy="2510560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 marL="404812">
              <a:spcAft>
                <a:spcPts val="1200"/>
              </a:spcAft>
            </a:pPr>
            <a:r>
              <a:rPr lang="en-US" sz="900" b="1" kern="0" spc="-20" dirty="0" smtClean="0">
                <a:latin typeface="Franklin Gothic Book" pitchFamily="34" charset="0"/>
              </a:rPr>
              <a:t>(</a:t>
            </a:r>
            <a:r>
              <a:rPr lang="en-US" sz="900" b="1" kern="0" spc="-20" dirty="0">
                <a:latin typeface="Franklin Gothic Book" pitchFamily="34" charset="0"/>
              </a:rPr>
              <a:t>9) promoting social inclusion and combating poverty through:</a:t>
            </a:r>
          </a:p>
          <a:p>
            <a:pPr marL="404812">
              <a:spcAft>
                <a:spcPts val="1200"/>
              </a:spcAft>
            </a:pPr>
            <a:r>
              <a:rPr lang="en-US" sz="900" kern="0" spc="-20" dirty="0">
                <a:latin typeface="Franklin Gothic Book" pitchFamily="34" charset="0"/>
              </a:rPr>
              <a:t>(9a) investing in health and social infrastructure which contribute to national, regional and local development, reducing inequalities in terms of health status, and transition from institutional to community-based services;</a:t>
            </a:r>
          </a:p>
          <a:p>
            <a:pPr marL="404812">
              <a:spcAft>
                <a:spcPts val="1200"/>
              </a:spcAft>
            </a:pPr>
            <a:r>
              <a:rPr lang="en-US" sz="900" kern="0" spc="-20" dirty="0">
                <a:latin typeface="Franklin Gothic Book" pitchFamily="34" charset="0"/>
              </a:rPr>
              <a:t>(9b) support for physical […] economic and social regeneration of deprived urban and rural communities and areas; </a:t>
            </a:r>
          </a:p>
          <a:p>
            <a:pPr marL="404812">
              <a:spcAft>
                <a:spcPts val="1200"/>
              </a:spcAft>
            </a:pPr>
            <a:r>
              <a:rPr lang="en-US" sz="900" kern="0" spc="-20" dirty="0">
                <a:latin typeface="Franklin Gothic Book" pitchFamily="34" charset="0"/>
              </a:rPr>
              <a:t>(9c) support for social enterprises;</a:t>
            </a:r>
          </a:p>
          <a:p>
            <a:pPr marL="404812">
              <a:spcAft>
                <a:spcPts val="1200"/>
              </a:spcAft>
            </a:pPr>
            <a:r>
              <a:rPr lang="en-US" sz="900" kern="0" spc="-20" dirty="0">
                <a:latin typeface="Franklin Gothic Book" pitchFamily="34" charset="0"/>
              </a:rPr>
              <a:t>9 ETC specific, for cross-border cooperation: promoting gender equality and equal opportunities across borders, as well as promoting social inclusion across </a:t>
            </a:r>
            <a:r>
              <a:rPr lang="en-US" sz="900" kern="0" spc="-20" dirty="0" smtClean="0">
                <a:latin typeface="Franklin Gothic Book" pitchFamily="34" charset="0"/>
              </a:rPr>
              <a:t>borders</a:t>
            </a:r>
            <a:endParaRPr lang="en-US" sz="900" kern="0" spc="-20" dirty="0">
              <a:latin typeface="Franklin Gothic Book" pitchFamily="34" charset="0"/>
            </a:endParaRPr>
          </a:p>
        </p:txBody>
      </p:sp>
      <p:sp>
        <p:nvSpPr>
          <p:cNvPr id="13" name="Textfeld 9"/>
          <p:cNvSpPr txBox="1"/>
          <p:nvPr/>
        </p:nvSpPr>
        <p:spPr>
          <a:xfrm>
            <a:off x="6315322" y="3689368"/>
            <a:ext cx="2663675" cy="1079399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 marL="404812">
              <a:spcAft>
                <a:spcPts val="1200"/>
              </a:spcAft>
            </a:pPr>
            <a:r>
              <a:rPr lang="en-US" sz="900" b="1" kern="0" spc="-20" dirty="0" smtClean="0">
                <a:latin typeface="Franklin Gothic Book" pitchFamily="34" charset="0"/>
              </a:rPr>
              <a:t>(</a:t>
            </a:r>
            <a:r>
              <a:rPr lang="en-US" sz="900" b="1" kern="0" spc="-20" dirty="0">
                <a:latin typeface="Franklin Gothic Book" pitchFamily="34" charset="0"/>
              </a:rPr>
              <a:t>10) investing in education, skills and lifelong learning by developing education and training infrastructure;</a:t>
            </a:r>
          </a:p>
          <a:p>
            <a:pPr marL="404812">
              <a:spcAft>
                <a:spcPts val="1200"/>
              </a:spcAft>
            </a:pPr>
            <a:r>
              <a:rPr lang="en-US" sz="900" kern="0" spc="-20" dirty="0">
                <a:latin typeface="Franklin Gothic Book" pitchFamily="34" charset="0"/>
              </a:rPr>
              <a:t>10)ETC specific, for cross-border cooperation: developing and implementing joint education and training </a:t>
            </a:r>
            <a:r>
              <a:rPr lang="en-US" sz="900" kern="0" spc="-20" dirty="0" smtClean="0">
                <a:latin typeface="Franklin Gothic Book" pitchFamily="34" charset="0"/>
              </a:rPr>
              <a:t>schemes</a:t>
            </a:r>
            <a:endParaRPr lang="en-US" sz="900" kern="0" spc="-20" dirty="0">
              <a:latin typeface="Franklin Gothic Book" pitchFamily="34" charset="0"/>
            </a:endParaRPr>
          </a:p>
        </p:txBody>
      </p:sp>
      <p:sp>
        <p:nvSpPr>
          <p:cNvPr id="14" name="Textfeld 9"/>
          <p:cNvSpPr txBox="1"/>
          <p:nvPr/>
        </p:nvSpPr>
        <p:spPr>
          <a:xfrm>
            <a:off x="-180528" y="3649073"/>
            <a:ext cx="3724053" cy="2941447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 marL="404812">
              <a:spcAft>
                <a:spcPts val="1200"/>
              </a:spcAft>
            </a:pPr>
            <a:r>
              <a:rPr lang="en-US" sz="900" b="1" kern="0" spc="-20" dirty="0" smtClean="0">
                <a:latin typeface="Franklin Gothic Book" pitchFamily="34" charset="0"/>
              </a:rPr>
              <a:t>(</a:t>
            </a:r>
            <a:r>
              <a:rPr lang="en-US" sz="900" b="1" kern="0" spc="-20" dirty="0">
                <a:latin typeface="Franklin Gothic Book" pitchFamily="34" charset="0"/>
              </a:rPr>
              <a:t>8) promoting employment and supporting </a:t>
            </a:r>
            <a:r>
              <a:rPr lang="en-US" sz="900" b="1" kern="0" spc="-20" dirty="0" err="1">
                <a:latin typeface="Franklin Gothic Book" pitchFamily="34" charset="0"/>
              </a:rPr>
              <a:t>labour</a:t>
            </a:r>
            <a:r>
              <a:rPr lang="en-US" sz="900" b="1" kern="0" spc="-20" dirty="0">
                <a:latin typeface="Franklin Gothic Book" pitchFamily="34" charset="0"/>
              </a:rPr>
              <a:t> mobility through:</a:t>
            </a:r>
          </a:p>
          <a:p>
            <a:pPr marL="404812">
              <a:spcAft>
                <a:spcPts val="1200"/>
              </a:spcAft>
            </a:pPr>
            <a:r>
              <a:rPr lang="en-US" sz="900" kern="0" spc="-20" dirty="0">
                <a:latin typeface="Franklin Gothic Book" pitchFamily="34" charset="0"/>
              </a:rPr>
              <a:t>(8a) development of business incubators and investment support for self-employment, micro-enterprises and business creation;</a:t>
            </a:r>
          </a:p>
          <a:p>
            <a:pPr marL="404812">
              <a:spcAft>
                <a:spcPts val="1200"/>
              </a:spcAft>
            </a:pPr>
            <a:r>
              <a:rPr lang="en-US" sz="900" kern="0" spc="-20" dirty="0">
                <a:latin typeface="Franklin Gothic Book" pitchFamily="34" charset="0"/>
              </a:rPr>
              <a:t>(8b) supporting employment friendly growth through the development of endogenous potential as part of a territorial strategy for specific areas, including the conversion of declining industrial regions and enhancement of accessibility to and development of specific natural and cultural resources;</a:t>
            </a:r>
          </a:p>
          <a:p>
            <a:pPr marL="404812">
              <a:spcAft>
                <a:spcPts val="1200"/>
              </a:spcAft>
            </a:pPr>
            <a:r>
              <a:rPr lang="en-US" sz="900" kern="0" spc="-20" dirty="0">
                <a:latin typeface="Franklin Gothic Book" pitchFamily="34" charset="0"/>
              </a:rPr>
              <a:t>(8c) local development initiatives and aid for structures providing </a:t>
            </a:r>
            <a:r>
              <a:rPr lang="en-US" sz="900" kern="0" spc="-20" dirty="0" err="1">
                <a:latin typeface="Franklin Gothic Book" pitchFamily="34" charset="0"/>
              </a:rPr>
              <a:t>neighbourhood</a:t>
            </a:r>
            <a:r>
              <a:rPr lang="en-US" sz="900" kern="0" spc="-20" dirty="0">
                <a:latin typeface="Franklin Gothic Book" pitchFamily="34" charset="0"/>
              </a:rPr>
              <a:t> services to create new jobs, where such actions are outside the scope of Regulation (EU) No […]/2012 [ESF];</a:t>
            </a:r>
          </a:p>
          <a:p>
            <a:pPr marL="404812">
              <a:spcAft>
                <a:spcPts val="1200"/>
              </a:spcAft>
            </a:pPr>
            <a:r>
              <a:rPr lang="en-US" sz="900" kern="0" spc="-20" dirty="0">
                <a:latin typeface="Franklin Gothic Book" pitchFamily="34" charset="0"/>
              </a:rPr>
              <a:t>(8d) investing in infrastructure for public employment services;</a:t>
            </a:r>
          </a:p>
          <a:p>
            <a:pPr marL="404812">
              <a:spcAft>
                <a:spcPts val="1200"/>
              </a:spcAft>
            </a:pPr>
            <a:r>
              <a:rPr lang="en-US" sz="900" kern="0" spc="-20" dirty="0">
                <a:latin typeface="Franklin Gothic Book" pitchFamily="34" charset="0"/>
              </a:rPr>
              <a:t>8)ETC specific, for cross-border cooperation: integrating cross-border </a:t>
            </a:r>
            <a:r>
              <a:rPr lang="en-US" sz="900" kern="0" spc="-20" dirty="0" err="1">
                <a:latin typeface="Franklin Gothic Book" pitchFamily="34" charset="0"/>
              </a:rPr>
              <a:t>labour</a:t>
            </a:r>
            <a:r>
              <a:rPr lang="en-US" sz="900" kern="0" spc="-20" dirty="0">
                <a:latin typeface="Franklin Gothic Book" pitchFamily="34" charset="0"/>
              </a:rPr>
              <a:t> markets, including cross-border mobility, joint local employment initiatives and joint training</a:t>
            </a:r>
            <a:r>
              <a:rPr lang="en-US" sz="900" kern="0" spc="-20" dirty="0" smtClean="0">
                <a:latin typeface="Franklin Gothic Book" pitchFamily="34" charset="0"/>
              </a:rPr>
              <a:t>;</a:t>
            </a:r>
            <a:endParaRPr lang="en-US" sz="900" kern="0" spc="-20" dirty="0">
              <a:latin typeface="Franklin Gothic Book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6677910" y="3652290"/>
            <a:ext cx="2379583" cy="1234025"/>
          </a:xfrm>
          <a:prstGeom prst="rect">
            <a:avLst/>
          </a:prstGeom>
          <a:noFill/>
          <a:ln>
            <a:solidFill>
              <a:srgbClr val="9FAE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/>
          <p:cNvSpPr/>
          <p:nvPr/>
        </p:nvSpPr>
        <p:spPr>
          <a:xfrm>
            <a:off x="3666863" y="3652290"/>
            <a:ext cx="2887709" cy="2699484"/>
          </a:xfrm>
          <a:prstGeom prst="rect">
            <a:avLst/>
          </a:prstGeom>
          <a:noFill/>
          <a:ln>
            <a:solidFill>
              <a:srgbClr val="9FAE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/>
          <p:cNvSpPr/>
          <p:nvPr/>
        </p:nvSpPr>
        <p:spPr>
          <a:xfrm>
            <a:off x="220401" y="3654656"/>
            <a:ext cx="3313689" cy="3080199"/>
          </a:xfrm>
          <a:prstGeom prst="rect">
            <a:avLst/>
          </a:prstGeom>
          <a:noFill/>
          <a:ln>
            <a:solidFill>
              <a:srgbClr val="9FAE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9" name="Grafi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410" y="6050752"/>
            <a:ext cx="1932187" cy="48229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6024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kern="900" spc="-70" dirty="0" smtClean="0"/>
              <a:t>Capitalisation Survey - overview of results</a:t>
            </a:r>
            <a:endParaRPr lang="de-DE" dirty="0"/>
          </a:p>
        </p:txBody>
      </p:sp>
      <p:pic>
        <p:nvPicPr>
          <p:cNvPr id="11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5" t="6959" r="19086" b="12347"/>
          <a:stretch>
            <a:fillRect/>
          </a:stretch>
        </p:blipFill>
        <p:spPr>
          <a:xfrm>
            <a:off x="1763687" y="1014389"/>
            <a:ext cx="949421" cy="112928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541" y="1133544"/>
            <a:ext cx="869322" cy="881209"/>
          </a:xfrm>
          <a:prstGeom prst="rect">
            <a:avLst/>
          </a:prstGeom>
        </p:spPr>
      </p:pic>
      <p:sp>
        <p:nvSpPr>
          <p:cNvPr id="12" name="Freccia bidirezionale orizzontale 2"/>
          <p:cNvSpPr/>
          <p:nvPr/>
        </p:nvSpPr>
        <p:spPr>
          <a:xfrm>
            <a:off x="3888266" y="1546126"/>
            <a:ext cx="1656184" cy="248203"/>
          </a:xfrm>
          <a:prstGeom prst="left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9618" y="2160865"/>
            <a:ext cx="4141950" cy="1953334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3768200" y="2911780"/>
            <a:ext cx="1152128" cy="1202419"/>
          </a:xfrm>
          <a:prstGeom prst="rect">
            <a:avLst/>
          </a:prstGeom>
          <a:noFill/>
          <a:ln>
            <a:solidFill>
              <a:srgbClr val="9FAE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99" y="4509897"/>
            <a:ext cx="2311806" cy="220681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6545" y="4656990"/>
            <a:ext cx="2045309" cy="165162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6216" y="2888053"/>
            <a:ext cx="2302580" cy="2790974"/>
          </a:xfrm>
          <a:prstGeom prst="rect">
            <a:avLst/>
          </a:prstGeom>
        </p:spPr>
      </p:pic>
      <p:sp>
        <p:nvSpPr>
          <p:cNvPr id="16" name="Freccia bidirezionale orizzontale 26"/>
          <p:cNvSpPr/>
          <p:nvPr/>
        </p:nvSpPr>
        <p:spPr>
          <a:xfrm rot="19359444">
            <a:off x="2607448" y="4254306"/>
            <a:ext cx="1372701" cy="115483"/>
          </a:xfrm>
          <a:prstGeom prst="left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Freccia bidirezionale orizzontale 26"/>
          <p:cNvSpPr/>
          <p:nvPr/>
        </p:nvSpPr>
        <p:spPr>
          <a:xfrm rot="16200000">
            <a:off x="4024238" y="4241436"/>
            <a:ext cx="660960" cy="146532"/>
          </a:xfrm>
          <a:prstGeom prst="left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Freccia bidirezionale orizzontale 26"/>
          <p:cNvSpPr/>
          <p:nvPr/>
        </p:nvSpPr>
        <p:spPr>
          <a:xfrm rot="10334696">
            <a:off x="4950877" y="3400112"/>
            <a:ext cx="1602835" cy="152320"/>
          </a:xfrm>
          <a:prstGeom prst="left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Grafik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410" y="6050752"/>
            <a:ext cx="1932187" cy="48229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4833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feld 14"/>
          <p:cNvSpPr txBox="1"/>
          <p:nvPr/>
        </p:nvSpPr>
        <p:spPr>
          <a:xfrm>
            <a:off x="448353" y="3140068"/>
            <a:ext cx="8303023" cy="3190233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300"/>
              </a:spcAft>
            </a:pPr>
            <a:r>
              <a:rPr lang="en-US" sz="1400" kern="0" spc="-60" dirty="0" smtClean="0">
                <a:latin typeface="Franklin Gothic Demi" pitchFamily="34" charset="0"/>
              </a:rPr>
              <a:t>The </a:t>
            </a:r>
            <a:r>
              <a:rPr lang="en-US" sz="1400" kern="0" spc="-60" dirty="0">
                <a:latin typeface="Franklin Gothic Demi" pitchFamily="34" charset="0"/>
              </a:rPr>
              <a:t>Inclusive Growth Network is addressed to the </a:t>
            </a:r>
            <a:r>
              <a:rPr lang="en-US" sz="1400" kern="0" spc="-60" dirty="0" err="1">
                <a:latin typeface="Franklin Gothic Demi" pitchFamily="34" charset="0"/>
              </a:rPr>
              <a:t>Interreg</a:t>
            </a:r>
            <a:r>
              <a:rPr lang="en-US" sz="1400" kern="0" spc="-60" dirty="0">
                <a:latin typeface="Franklin Gothic Demi" pitchFamily="34" charset="0"/>
              </a:rPr>
              <a:t> community, thematic experts, stakeholders and other EU co funding </a:t>
            </a:r>
            <a:r>
              <a:rPr lang="en-US" sz="1400" kern="0" spc="-60" dirty="0" err="1">
                <a:latin typeface="Franklin Gothic Demi" pitchFamily="34" charset="0"/>
              </a:rPr>
              <a:t>programmes</a:t>
            </a:r>
            <a:r>
              <a:rPr lang="en-US" sz="1400" kern="0" spc="-60" dirty="0">
                <a:latin typeface="Franklin Gothic Demi" pitchFamily="34" charset="0"/>
              </a:rPr>
              <a:t> that are interested in working on several matters, such as employment &amp; self-employment, </a:t>
            </a:r>
            <a:r>
              <a:rPr lang="en-US" sz="1400" kern="0" spc="-60" dirty="0" err="1">
                <a:latin typeface="Franklin Gothic Demi" pitchFamily="34" charset="0"/>
              </a:rPr>
              <a:t>labour</a:t>
            </a:r>
            <a:r>
              <a:rPr lang="en-US" sz="1400" kern="0" spc="-60" dirty="0">
                <a:latin typeface="Franklin Gothic Demi" pitchFamily="34" charset="0"/>
              </a:rPr>
              <a:t> mobility, social inclusion, improving professional skills and lifelong learning. </a:t>
            </a:r>
            <a:endParaRPr lang="en-US" sz="1400" kern="0" spc="-60" dirty="0" smtClean="0">
              <a:latin typeface="Franklin Gothic Demi" pitchFamily="34" charset="0"/>
            </a:endParaRPr>
          </a:p>
          <a:p>
            <a:pPr algn="just">
              <a:lnSpc>
                <a:spcPct val="150000"/>
              </a:lnSpc>
              <a:spcAft>
                <a:spcPts val="1300"/>
              </a:spcAft>
            </a:pPr>
            <a:r>
              <a:rPr lang="en-US" sz="1400" kern="0" spc="-60" dirty="0" smtClean="0">
                <a:latin typeface="Franklin Gothic Demi" pitchFamily="34" charset="0"/>
              </a:rPr>
              <a:t>This </a:t>
            </a:r>
            <a:r>
              <a:rPr lang="en-US" sz="1400" kern="0" spc="-60" dirty="0">
                <a:latin typeface="Franklin Gothic Demi" pitchFamily="34" charset="0"/>
              </a:rPr>
              <a:t>platform will focus </a:t>
            </a:r>
            <a:r>
              <a:rPr lang="en-US" sz="1400" kern="0" spc="-60" dirty="0" smtClean="0">
                <a:latin typeface="Franklin Gothic Demi" pitchFamily="34" charset="0"/>
              </a:rPr>
              <a:t>on:</a:t>
            </a:r>
          </a:p>
          <a:p>
            <a:pPr marL="285750" indent="-285750" algn="just">
              <a:spcAft>
                <a:spcPts val="1300"/>
              </a:spcAft>
              <a:buFont typeface="Arial" panose="020B0604020202020204" pitchFamily="34" charset="0"/>
              <a:buChar char="•"/>
            </a:pPr>
            <a:r>
              <a:rPr lang="en-US" sz="1400" kern="0" spc="-60" dirty="0" smtClean="0">
                <a:latin typeface="Franklin Gothic Demi" pitchFamily="34" charset="0"/>
              </a:rPr>
              <a:t> </a:t>
            </a:r>
            <a:r>
              <a:rPr lang="en-US" sz="1400" kern="0" spc="-60" dirty="0">
                <a:latin typeface="Franklin Gothic Demi" pitchFamily="34" charset="0"/>
              </a:rPr>
              <a:t>making available relevant data, </a:t>
            </a:r>
            <a:endParaRPr lang="en-US" sz="1400" kern="0" spc="-60" dirty="0" smtClean="0">
              <a:latin typeface="Franklin Gothic Demi" pitchFamily="34" charset="0"/>
            </a:endParaRPr>
          </a:p>
          <a:p>
            <a:pPr marL="285750" indent="-285750" algn="just">
              <a:spcAft>
                <a:spcPts val="1300"/>
              </a:spcAft>
              <a:buFont typeface="Arial" panose="020B0604020202020204" pitchFamily="34" charset="0"/>
              <a:buChar char="•"/>
            </a:pPr>
            <a:r>
              <a:rPr lang="en-US" sz="1400" kern="0" spc="-60" dirty="0" smtClean="0">
                <a:latin typeface="Franklin Gothic Demi" pitchFamily="34" charset="0"/>
              </a:rPr>
              <a:t>facilitating </a:t>
            </a:r>
            <a:r>
              <a:rPr lang="en-US" sz="1400" kern="0" spc="-60" dirty="0">
                <a:latin typeface="Franklin Gothic Demi" pitchFamily="34" charset="0"/>
              </a:rPr>
              <a:t>the exchange of practices and </a:t>
            </a:r>
            <a:endParaRPr lang="en-US" sz="1400" kern="0" spc="-60" dirty="0" smtClean="0">
              <a:latin typeface="Franklin Gothic Demi" pitchFamily="34" charset="0"/>
            </a:endParaRPr>
          </a:p>
          <a:p>
            <a:pPr marL="285750" indent="-285750" algn="just">
              <a:spcAft>
                <a:spcPts val="1300"/>
              </a:spcAft>
              <a:buFont typeface="Arial" panose="020B0604020202020204" pitchFamily="34" charset="0"/>
              <a:buChar char="•"/>
            </a:pPr>
            <a:r>
              <a:rPr lang="en-US" sz="1400" kern="0" spc="-60" dirty="0" smtClean="0">
                <a:latin typeface="Franklin Gothic Demi" pitchFamily="34" charset="0"/>
              </a:rPr>
              <a:t>gaining </a:t>
            </a:r>
            <a:r>
              <a:rPr lang="en-US" sz="1400" kern="0" spc="-60" dirty="0">
                <a:latin typeface="Franklin Gothic Demi" pitchFamily="34" charset="0"/>
              </a:rPr>
              <a:t>knowledge about the current experiences and themes, </a:t>
            </a:r>
            <a:endParaRPr lang="en-US" sz="1400" kern="0" spc="-60" dirty="0" smtClean="0">
              <a:latin typeface="Franklin Gothic Demi" pitchFamily="34" charset="0"/>
            </a:endParaRPr>
          </a:p>
          <a:p>
            <a:pPr algn="just">
              <a:lnSpc>
                <a:spcPct val="150000"/>
              </a:lnSpc>
              <a:spcAft>
                <a:spcPts val="1300"/>
              </a:spcAft>
            </a:pPr>
            <a:r>
              <a:rPr lang="en-US" sz="1400" kern="0" spc="-60" dirty="0" smtClean="0">
                <a:latin typeface="Franklin Gothic Demi" pitchFamily="34" charset="0"/>
              </a:rPr>
              <a:t>with </a:t>
            </a:r>
            <a:r>
              <a:rPr lang="en-US" sz="1400" kern="0" spc="-60" dirty="0">
                <a:latin typeface="Franklin Gothic Demi" pitchFamily="34" charset="0"/>
              </a:rPr>
              <a:t>the aim to </a:t>
            </a:r>
            <a:r>
              <a:rPr lang="en-US" sz="1400" u="sng" kern="0" spc="-60" dirty="0">
                <a:latin typeface="Franklin Gothic Demi" pitchFamily="34" charset="0"/>
              </a:rPr>
              <a:t>support a common </a:t>
            </a:r>
            <a:r>
              <a:rPr lang="en-US" sz="1400" u="sng" kern="0" spc="-60" dirty="0" err="1">
                <a:latin typeface="Franklin Gothic Demi" pitchFamily="34" charset="0"/>
              </a:rPr>
              <a:t>Interreg</a:t>
            </a:r>
            <a:r>
              <a:rPr lang="en-US" sz="1400" u="sng" kern="0" spc="-60" dirty="0">
                <a:latin typeface="Franklin Gothic Demi" pitchFamily="34" charset="0"/>
              </a:rPr>
              <a:t> response to the EU Inclusive Growth policy</a:t>
            </a:r>
            <a:r>
              <a:rPr lang="en-US" sz="1400" kern="0" spc="-60" dirty="0">
                <a:latin typeface="Franklin Gothic Demi" pitchFamily="34" charset="0"/>
              </a:rPr>
              <a:t>. </a:t>
            </a:r>
            <a:endParaRPr lang="de-DE" sz="1400" kern="0" spc="-60" dirty="0" smtClean="0">
              <a:latin typeface="Franklin Gothic Demi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474" y="1290168"/>
            <a:ext cx="899117" cy="691124"/>
          </a:xfrm>
          <a:prstGeom prst="rect">
            <a:avLst/>
          </a:prstGeom>
          <a:ln>
            <a:noFill/>
          </a:ln>
        </p:spPr>
      </p:pic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kern="900" spc="-70" dirty="0" smtClean="0">
                <a:latin typeface="Franklin Gothic Demi" pitchFamily="34" charset="0"/>
              </a:rPr>
              <a:t>Capitalisation network on Inclusive Growth!</a:t>
            </a:r>
            <a:endParaRPr lang="de-DE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3367" y="1261038"/>
            <a:ext cx="1742041" cy="1766405"/>
          </a:xfrm>
          <a:prstGeom prst="rect">
            <a:avLst/>
          </a:prstGeom>
          <a:ln>
            <a:solidFill>
              <a:srgbClr val="9FAEE5"/>
            </a:solidFill>
          </a:ln>
        </p:spPr>
      </p:pic>
      <p:sp>
        <p:nvSpPr>
          <p:cNvPr id="10" name="Freccia bidirezionale orizzontale 2"/>
          <p:cNvSpPr/>
          <p:nvPr/>
        </p:nvSpPr>
        <p:spPr>
          <a:xfrm>
            <a:off x="3419020" y="1639773"/>
            <a:ext cx="2724312" cy="369659"/>
          </a:xfrm>
          <a:prstGeom prst="left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3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5" t="6959" r="19086" b="12347"/>
          <a:stretch>
            <a:fillRect/>
          </a:stretch>
        </p:blipFill>
        <p:spPr>
          <a:xfrm>
            <a:off x="1847119" y="1954875"/>
            <a:ext cx="693542" cy="82492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4930" y="1277409"/>
            <a:ext cx="648072" cy="656934"/>
          </a:xfrm>
          <a:prstGeom prst="rect">
            <a:avLst/>
          </a:prstGeom>
        </p:spPr>
      </p:pic>
      <p:sp>
        <p:nvSpPr>
          <p:cNvPr id="16" name="Elipse 15"/>
          <p:cNvSpPr/>
          <p:nvPr/>
        </p:nvSpPr>
        <p:spPr>
          <a:xfrm>
            <a:off x="920227" y="1084508"/>
            <a:ext cx="2330604" cy="1793568"/>
          </a:xfrm>
          <a:prstGeom prst="ellipse">
            <a:avLst/>
          </a:prstGeom>
          <a:noFill/>
          <a:ln>
            <a:solidFill>
              <a:srgbClr val="9FAE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Grafi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410" y="6050752"/>
            <a:ext cx="1932187" cy="482296"/>
          </a:xfrm>
          <a:prstGeom prst="rect">
            <a:avLst/>
          </a:prstGeom>
          <a:ln>
            <a:noFill/>
          </a:ln>
        </p:spPr>
      </p:pic>
      <p:sp>
        <p:nvSpPr>
          <p:cNvPr id="18" name="Rectángulo 17"/>
          <p:cNvSpPr/>
          <p:nvPr/>
        </p:nvSpPr>
        <p:spPr>
          <a:xfrm>
            <a:off x="6293366" y="1261038"/>
            <a:ext cx="1742041" cy="1766405"/>
          </a:xfrm>
          <a:prstGeom prst="rect">
            <a:avLst/>
          </a:prstGeom>
          <a:noFill/>
          <a:ln>
            <a:solidFill>
              <a:srgbClr val="9FAE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193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1783004"/>
            <a:ext cx="3347865" cy="4088850"/>
          </a:xfrm>
          <a:prstGeom prst="rect">
            <a:avLst/>
          </a:prstGeom>
        </p:spPr>
      </p:pic>
      <p:sp>
        <p:nvSpPr>
          <p:cNvPr id="8" name="Titel 1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986400"/>
          </a:xfrm>
        </p:spPr>
        <p:txBody>
          <a:bodyPr>
            <a:normAutofit/>
          </a:bodyPr>
          <a:lstStyle/>
          <a:p>
            <a:pPr algn="ctr"/>
            <a:r>
              <a:rPr lang="de-DE" kern="900" spc="-70" dirty="0" smtClean="0"/>
              <a:t>Activities within the N</a:t>
            </a:r>
            <a:r>
              <a:rPr lang="de-DE" kern="900" spc="-70" dirty="0" smtClean="0">
                <a:latin typeface="Franklin Gothic Demi" pitchFamily="34" charset="0"/>
              </a:rPr>
              <a:t>etworks</a:t>
            </a:r>
            <a:endParaRPr lang="de-DE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2243838"/>
            <a:ext cx="5832649" cy="3504343"/>
          </a:xfrm>
          <a:prstGeom prst="rect">
            <a:avLst/>
          </a:prstGeom>
        </p:spPr>
      </p:pic>
      <p:pic>
        <p:nvPicPr>
          <p:cNvPr id="6" name="Grafi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410" y="6050752"/>
            <a:ext cx="1932187" cy="48229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999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7"/>
          <a:stretch>
            <a:fillRect/>
          </a:stretch>
        </p:blipFill>
        <p:spPr>
          <a:xfrm>
            <a:off x="1361482" y="1124744"/>
            <a:ext cx="6430765" cy="4774315"/>
          </a:xfrm>
          <a:prstGeom prst="rect">
            <a:avLst/>
          </a:prstGeom>
          <a:ln>
            <a:noFill/>
          </a:ln>
        </p:spPr>
      </p:pic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kern="900" spc="-70" dirty="0" smtClean="0">
                <a:latin typeface="Franklin Gothic Demi" pitchFamily="34" charset="0"/>
              </a:rPr>
              <a:t>Let‘s start a fruitful journey together!</a:t>
            </a:r>
            <a:endParaRPr lang="de-DE" dirty="0"/>
          </a:p>
        </p:txBody>
      </p:sp>
      <p:pic>
        <p:nvPicPr>
          <p:cNvPr id="11" name="Grafi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410" y="6050752"/>
            <a:ext cx="1932187" cy="482296"/>
          </a:xfrm>
          <a:prstGeom prst="rect">
            <a:avLst/>
          </a:prstGeom>
          <a:ln>
            <a:noFill/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t="20496" r="21377"/>
          <a:stretch/>
        </p:blipFill>
        <p:spPr>
          <a:xfrm>
            <a:off x="1475657" y="5733256"/>
            <a:ext cx="936104" cy="44679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4"/>
          <a:srcRect l="18693" t="21006" r="21376"/>
          <a:stretch/>
        </p:blipFill>
        <p:spPr>
          <a:xfrm>
            <a:off x="2411761" y="5733256"/>
            <a:ext cx="713549" cy="44393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4"/>
          <a:srcRect l="18693" t="22932" r="21376"/>
          <a:stretch/>
        </p:blipFill>
        <p:spPr>
          <a:xfrm>
            <a:off x="3098100" y="5733256"/>
            <a:ext cx="713549" cy="43310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4"/>
          <a:srcRect l="18693" t="22923" r="21376"/>
          <a:stretch/>
        </p:blipFill>
        <p:spPr>
          <a:xfrm>
            <a:off x="3813437" y="5724942"/>
            <a:ext cx="713549" cy="433158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4"/>
          <a:srcRect l="18693" t="24402" r="21376"/>
          <a:stretch/>
        </p:blipFill>
        <p:spPr>
          <a:xfrm>
            <a:off x="4531141" y="5733256"/>
            <a:ext cx="713549" cy="424844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4"/>
          <a:srcRect l="18693" t="25881" r="21376"/>
          <a:stretch/>
        </p:blipFill>
        <p:spPr>
          <a:xfrm>
            <a:off x="5244079" y="5733256"/>
            <a:ext cx="713549" cy="41653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4"/>
          <a:srcRect l="18693" t="27360" r="21376"/>
          <a:stretch/>
        </p:blipFill>
        <p:spPr>
          <a:xfrm>
            <a:off x="5957017" y="5733256"/>
            <a:ext cx="713549" cy="40821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 rotWithShape="1">
          <a:blip r:embed="rId4"/>
          <a:srcRect l="18693" t="28840" r="21376" b="19906"/>
          <a:stretch/>
        </p:blipFill>
        <p:spPr>
          <a:xfrm>
            <a:off x="6667147" y="5733256"/>
            <a:ext cx="713549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55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Cooperation </a:t>
            </a:r>
            <a:r>
              <a:rPr lang="de-DE" dirty="0" err="1" smtClean="0"/>
              <a:t>works</a:t>
            </a:r>
            <a:endParaRPr lang="de-DE" dirty="0" smtClean="0"/>
          </a:p>
          <a:p>
            <a:pPr lvl="1"/>
            <a:r>
              <a:rPr lang="de-DE" spc="80" dirty="0" smtClean="0"/>
              <a:t>All </a:t>
            </a:r>
            <a:r>
              <a:rPr lang="de-DE" spc="80" dirty="0" err="1" smtClean="0"/>
              <a:t>materials</a:t>
            </a:r>
            <a:r>
              <a:rPr lang="de-DE" spc="80" dirty="0" smtClean="0"/>
              <a:t> will be </a:t>
            </a:r>
            <a:r>
              <a:rPr lang="de-DE" spc="80" dirty="0" err="1" smtClean="0"/>
              <a:t>available</a:t>
            </a:r>
            <a:r>
              <a:rPr lang="de-DE" spc="80" dirty="0" smtClean="0"/>
              <a:t> on:</a:t>
            </a:r>
          </a:p>
          <a:p>
            <a:pPr lvl="1"/>
            <a:r>
              <a:rPr lang="de-DE" spc="70" dirty="0" smtClean="0">
                <a:solidFill>
                  <a:srgbClr val="003399"/>
                </a:solidFill>
                <a:latin typeface="Franklin Gothic Demi" panose="020B0703020102020204" pitchFamily="34" charset="0"/>
              </a:rPr>
              <a:t>www.interact-eu.net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438969" y="3477038"/>
            <a:ext cx="7073900" cy="264062"/>
          </a:xfrm>
        </p:spPr>
        <p:txBody>
          <a:bodyPr/>
          <a:lstStyle/>
          <a:p>
            <a:r>
              <a:rPr lang="de-DE" dirty="0" smtClean="0">
                <a:hlinkClick r:id="rId2"/>
              </a:rPr>
              <a:t>mercedes.acitores@interact-eu.net</a:t>
            </a:r>
            <a:endParaRPr lang="de-DE" dirty="0" smtClean="0"/>
          </a:p>
          <a:p>
            <a:endParaRPr lang="de-DE" dirty="0" smtClean="0"/>
          </a:p>
          <a:p>
            <a:r>
              <a:rPr lang="de-DE" dirty="0" smtClean="0">
                <a:hlinkClick r:id="rId3"/>
              </a:rPr>
              <a:t>daniela.minichberger@interact-eu.net</a:t>
            </a:r>
            <a:endParaRPr lang="de-DE" dirty="0"/>
          </a:p>
          <a:p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EE4P_STYLE" val="KBP-Mast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60725-01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90000" tIns="46800" rIns="90000" bIns="46800" rtlCol="0">
        <a:spAutoFit/>
      </a:bodyPr>
      <a:lstStyle>
        <a:defPPr marL="177800" indent="-177800">
          <a:lnSpc>
            <a:spcPts val="2300"/>
          </a:lnSpc>
          <a:spcAft>
            <a:spcPts val="1200"/>
          </a:spcAft>
          <a:buFont typeface="Arial" pitchFamily="34" charset="0"/>
          <a:buChar char="•"/>
          <a:defRPr sz="1700" kern="0" dirty="0" err="1">
            <a:latin typeface="Franklin Gothic Book" panose="020B050302010202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roma capitalisation wkshop</Template>
  <TotalTime>472</TotalTime>
  <Words>515</Words>
  <Application>Microsoft Office PowerPoint</Application>
  <PresentationFormat>Presentación en pantalla (4:3)</PresentationFormat>
  <Paragraphs>56</Paragraphs>
  <Slides>10</Slides>
  <Notes>3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Arial</vt:lpstr>
      <vt:lpstr>Calibri</vt:lpstr>
      <vt:lpstr>Franklin Gothic Book</vt:lpstr>
      <vt:lpstr>Franklin Gothic Demi</vt:lpstr>
      <vt:lpstr>Symbol</vt:lpstr>
      <vt:lpstr>160725-01</vt:lpstr>
      <vt:lpstr>think-cell Folie</vt:lpstr>
      <vt:lpstr>Presentación de PowerPoint</vt:lpstr>
      <vt:lpstr>Selection of INTERREG projects 2007-2013 in this topic</vt:lpstr>
      <vt:lpstr>INTERREG projects 2007-2013  dealing with TOs 8 , 9 and 10</vt:lpstr>
      <vt:lpstr>INTERREG 2014-2020 – overview of TOs</vt:lpstr>
      <vt:lpstr>INTERREG 2014-2020 –  overview of Investment Pritorities</vt:lpstr>
      <vt:lpstr>Capitalisation Survey - overview of results</vt:lpstr>
      <vt:lpstr>Capitalisation network on Inclusive Growth!</vt:lpstr>
      <vt:lpstr>Activities within the Networks</vt:lpstr>
      <vt:lpstr>Let‘s start a fruitful journey together!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EVANGELISTA Manuel Gonzalez</dc:creator>
  <cp:lastModifiedBy>EVANGELISTA Manuel Gonzalez</cp:lastModifiedBy>
  <cp:revision>29</cp:revision>
  <cp:lastPrinted>2016-06-21T10:29:38Z</cp:lastPrinted>
  <dcterms:created xsi:type="dcterms:W3CDTF">2017-05-25T08:59:22Z</dcterms:created>
  <dcterms:modified xsi:type="dcterms:W3CDTF">2017-05-31T12:11:35Z</dcterms:modified>
</cp:coreProperties>
</file>