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68" r:id="rId6"/>
    <p:sldId id="267" r:id="rId7"/>
    <p:sldId id="261" r:id="rId8"/>
    <p:sldId id="269" r:id="rId9"/>
    <p:sldId id="270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622">
          <p15:clr>
            <a:srgbClr val="A4A3A4"/>
          </p15:clr>
        </p15:guide>
        <p15:guide id="3" pos="5375">
          <p15:clr>
            <a:srgbClr val="A4A3A4"/>
          </p15:clr>
        </p15:guide>
        <p15:guide id="4" pos="2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E5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Objects="1">
      <p:cViewPr varScale="1">
        <p:scale>
          <a:sx n="115" d="100"/>
          <a:sy n="115" d="100"/>
        </p:scale>
        <p:origin x="756" y="114"/>
      </p:cViewPr>
      <p:guideLst>
        <p:guide orient="horz" pos="527"/>
        <p:guide orient="horz" pos="3622"/>
        <p:guide pos="5375"/>
        <p:guide pos="2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8E27-2E27-4057-9CED-2B2417E7580A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425A-6C13-4F78-8A30-8EC075585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18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425A-6C13-4F78-8A30-8EC075585DD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26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425A-6C13-4F78-8A30-8EC075585DD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425A-6C13-4F78-8A30-8EC075585D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88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641475"/>
            <a:ext cx="4611687" cy="1692275"/>
          </a:xfrm>
        </p:spPr>
        <p:txBody>
          <a:bodyPr>
            <a:normAutofit/>
          </a:bodyPr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150">
                <a:latin typeface="Franklin Gothic Demi" pitchFamily="34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de-DE" sz="4150" dirty="0" err="1" smtClean="0">
                <a:latin typeface="Franklin Gothic Demi" pitchFamily="34" charset="0"/>
              </a:rPr>
              <a:t>Presentation</a:t>
            </a:r>
            <a:r>
              <a:rPr lang="de-DE" sz="4150" dirty="0" smtClean="0">
                <a:latin typeface="Franklin Gothic Demi" pitchFamily="34" charset="0"/>
              </a:rPr>
              <a:t> title</a:t>
            </a:r>
          </a:p>
          <a:p>
            <a:pPr>
              <a:lnSpc>
                <a:spcPts val="4400"/>
              </a:lnSpc>
            </a:pPr>
            <a:r>
              <a:rPr lang="de-DE" sz="4150" dirty="0" err="1" smtClean="0">
                <a:latin typeface="Franklin Gothic Demi" pitchFamily="34" charset="0"/>
              </a:rPr>
              <a:t>space</a:t>
            </a:r>
            <a:r>
              <a:rPr lang="de-DE" sz="4150" dirty="0" smtClean="0">
                <a:latin typeface="Franklin Gothic Demi" pitchFamily="34" charset="0"/>
              </a:rPr>
              <a:t> for 3 </a:t>
            </a:r>
            <a:r>
              <a:rPr lang="de-DE" sz="4150" dirty="0" err="1" smtClean="0">
                <a:latin typeface="Franklin Gothic Demi" pitchFamily="34" charset="0"/>
              </a:rPr>
              <a:t>lines</a:t>
            </a:r>
            <a:r>
              <a:rPr lang="de-DE" sz="4150" dirty="0" smtClean="0">
                <a:latin typeface="Franklin Gothic Demi" pitchFamily="34" charset="0"/>
              </a:rPr>
              <a:t> for the Headline</a:t>
            </a:r>
            <a:r>
              <a:rPr lang="de-DE" sz="4200" dirty="0" smtClean="0">
                <a:latin typeface="Franklin Gothic Demi" pitchFamily="34" charset="0"/>
              </a:rPr>
              <a:t> </a:t>
            </a:r>
            <a:endParaRPr lang="de-DE" sz="4200" dirty="0">
              <a:latin typeface="Franklin Gothic Demi" pitchFamily="34" charset="0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4501" y="3512183"/>
            <a:ext cx="461254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55625" y="3621088"/>
            <a:ext cx="4652963" cy="11541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00"/>
              </a:lnSpc>
              <a:spcAft>
                <a:spcPts val="600"/>
              </a:spcAft>
              <a:buNone/>
              <a:tabLst>
                <a:tab pos="296863" algn="l"/>
              </a:tabLst>
              <a:defRPr sz="125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Name of the event</a:t>
            </a:r>
          </a:p>
          <a:p>
            <a:pPr lvl="0"/>
            <a:r>
              <a:rPr lang="en-US" dirty="0" smtClean="0"/>
              <a:t>Day Month Year | City, Country</a:t>
            </a:r>
          </a:p>
          <a:p>
            <a:pPr lvl="0"/>
            <a:r>
              <a:rPr lang="de-DE" sz="1250" dirty="0" smtClean="0">
                <a:latin typeface="Franklin Gothic Book" pitchFamily="34" charset="0"/>
              </a:rPr>
              <a:t>	@</a:t>
            </a:r>
            <a:r>
              <a:rPr lang="de-DE" sz="1250" dirty="0" err="1" smtClean="0">
                <a:latin typeface="Franklin Gothic Book" pitchFamily="34" charset="0"/>
              </a:rPr>
              <a:t>InteractEU</a:t>
            </a:r>
            <a:endParaRPr lang="de-DE" sz="1250" dirty="0" smtClean="0">
              <a:latin typeface="Franklin Gothic Book" pitchFamily="34" charset="0"/>
            </a:endParaRPr>
          </a:p>
          <a:p>
            <a:pPr lvl="0"/>
            <a:endParaRPr lang="de-DE" sz="1250" dirty="0" smtClean="0">
              <a:latin typeface="Franklin Gothic Boo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96863" algn="l"/>
              </a:tabLst>
              <a:defRPr/>
            </a:pPr>
            <a:r>
              <a:rPr lang="de-DE" sz="1250" dirty="0" err="1" smtClean="0">
                <a:latin typeface="Franklin Gothic Demi" panose="020B0703020102020204" pitchFamily="34" charset="0"/>
              </a:rPr>
              <a:t>Author</a:t>
            </a:r>
            <a:r>
              <a:rPr lang="de-DE" sz="1250" dirty="0" smtClean="0">
                <a:latin typeface="Franklin Gothic Demi" panose="020B0703020102020204" pitchFamily="34" charset="0"/>
              </a:rPr>
              <a:t>‘s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name</a:t>
            </a:r>
            <a:r>
              <a:rPr lang="de-DE" sz="1250" dirty="0" smtClean="0">
                <a:latin typeface="Franklin Gothic Demi" panose="020B0703020102020204" pitchFamily="34" charset="0"/>
              </a:rPr>
              <a:t> and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surname</a:t>
            </a:r>
            <a:r>
              <a:rPr lang="de-DE" sz="1250" dirty="0" smtClean="0">
                <a:latin typeface="Franklin Gothic Demi" panose="020B0703020102020204" pitchFamily="34" charset="0"/>
              </a:rPr>
              <a:t>,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Interact</a:t>
            </a:r>
            <a:r>
              <a:rPr lang="de-DE" sz="1250" dirty="0" smtClean="0">
                <a:latin typeface="Franklin Gothic Demi" panose="020B0703020102020204" pitchFamily="34" charset="0"/>
              </a:rPr>
              <a:t> Programme</a:t>
            </a:r>
            <a:endParaRPr lang="en-US" dirty="0" smtClean="0"/>
          </a:p>
        </p:txBody>
      </p:sp>
      <p:sp>
        <p:nvSpPr>
          <p:cNvPr id="13" name="Bildplatzhalter 30"/>
          <p:cNvSpPr>
            <a:spLocks noGrp="1"/>
          </p:cNvSpPr>
          <p:nvPr>
            <p:ph type="pic" sz="quarter" idx="13"/>
          </p:nvPr>
        </p:nvSpPr>
        <p:spPr>
          <a:xfrm>
            <a:off x="5457825" y="2225675"/>
            <a:ext cx="3375025" cy="2549525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" y="3999089"/>
            <a:ext cx="327660" cy="2933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5138" y="1412875"/>
            <a:ext cx="8067675" cy="4176713"/>
          </a:xfrm>
        </p:spPr>
        <p:txBody>
          <a:bodyPr/>
          <a:lstStyle>
            <a:lvl1pPr>
              <a:lnSpc>
                <a:spcPts val="2300"/>
              </a:lnSpc>
              <a:spcAft>
                <a:spcPts val="1200"/>
              </a:spcAft>
              <a:defRPr>
                <a:latin typeface="Franklin Gothic Book" pitchFamily="34" charset="0"/>
              </a:defRPr>
            </a:lvl1pPr>
            <a:lvl2pPr indent="-230400">
              <a:lnSpc>
                <a:spcPts val="2300"/>
              </a:lnSpc>
              <a:spcBef>
                <a:spcPts val="500"/>
              </a:spcBef>
              <a:spcAft>
                <a:spcPts val="1200"/>
              </a:spcAft>
              <a:buFont typeface="Symbol" pitchFamily="18" charset="2"/>
              <a:buChar char="-"/>
              <a:defRPr>
                <a:latin typeface="Franklin Gothic Book" pitchFamily="34" charset="0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412776"/>
            <a:ext cx="8067675" cy="1977493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1600"/>
              </a:spcAft>
              <a:buNone/>
              <a:defRPr sz="2150">
                <a:latin typeface="Franklin Gothic Demi" pitchFamily="34" charset="0"/>
              </a:defRPr>
            </a:lvl1pPr>
            <a:lvl2pPr marL="572400" indent="-1656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>
                <a:latin typeface="Franklin Gothic Book" pitchFamily="34" charset="0"/>
              </a:defRPr>
            </a:lvl2pPr>
          </a:lstStyle>
          <a:p>
            <a:pPr lvl="0"/>
            <a:r>
              <a:rPr lang="de-DE" dirty="0" smtClean="0"/>
              <a:t>Subheadline: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5138" y="1700808"/>
            <a:ext cx="3974400" cy="3456384"/>
          </a:xfrm>
        </p:spPr>
        <p:txBody>
          <a:bodyPr/>
          <a:lstStyle>
            <a:lvl1pPr>
              <a:lnSpc>
                <a:spcPts val="2200"/>
              </a:lnSpc>
              <a:defRPr>
                <a:latin typeface="Franklin Gothic Book" pitchFamily="34" charset="0"/>
              </a:defRPr>
            </a:lvl1pPr>
            <a:lvl2pPr indent="-230400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defRPr>
                <a:latin typeface="Franklin Gothic Book" pitchFamily="34" charset="0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1"/>
          </p:nvPr>
        </p:nvSpPr>
        <p:spPr>
          <a:xfrm>
            <a:off x="5178425" y="1557338"/>
            <a:ext cx="3098800" cy="370840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368370"/>
            <a:ext cx="3875423" cy="4403386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1300"/>
              </a:spcAft>
              <a:buNone/>
              <a:defRPr sz="2150">
                <a:latin typeface="Franklin Gothic Demi" pitchFamily="34" charset="0"/>
              </a:defRPr>
            </a:lvl1pPr>
            <a:lvl2pPr marL="176400" indent="-17640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>
                <a:latin typeface="Franklin Gothic Book" pitchFamily="34" charset="0"/>
              </a:defRPr>
            </a:lvl2pPr>
          </a:lstStyle>
          <a:p>
            <a:pPr lvl="0"/>
            <a:r>
              <a:rPr lang="de-DE" dirty="0" smtClean="0"/>
              <a:t>Subheadline: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4941888" y="2284413"/>
            <a:ext cx="3346450" cy="257175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357313" y="1041400"/>
            <a:ext cx="6429375" cy="477520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  <p:cxnSp>
        <p:nvCxnSpPr>
          <p:cNvPr id="15" name="Gerade Verbindung 14"/>
          <p:cNvCxnSpPr/>
          <p:nvPr userDrawn="1"/>
        </p:nvCxnSpPr>
        <p:spPr>
          <a:xfrm>
            <a:off x="534500" y="2996952"/>
            <a:ext cx="45719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1536700"/>
            <a:ext cx="4684712" cy="1395413"/>
          </a:xfrm>
        </p:spPr>
        <p:txBody>
          <a:bodyPr lIns="0" tIns="0" rIns="0" bIns="0"/>
          <a:lstStyle>
            <a:lvl1pPr marL="0" indent="0">
              <a:spcAft>
                <a:spcPts val="800"/>
              </a:spcAft>
              <a:buFontTx/>
              <a:buNone/>
              <a:defRPr sz="4150" baseline="0">
                <a:latin typeface="Franklin Gothic Demi" pitchFamily="34" charset="0"/>
              </a:defRPr>
            </a:lvl1pPr>
            <a:lvl2pPr marL="0" indent="0">
              <a:spcAft>
                <a:spcPts val="300"/>
              </a:spcAft>
              <a:buFontTx/>
              <a:buNone/>
              <a:defRPr sz="2000" spc="80" baseline="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Cooperation </a:t>
            </a:r>
            <a:r>
              <a:rPr lang="de-DE" dirty="0" err="1" smtClean="0"/>
              <a:t>works</a:t>
            </a:r>
            <a:endParaRPr lang="de-DE" dirty="0" smtClean="0"/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materials</a:t>
            </a:r>
            <a:r>
              <a:rPr lang="de-DE" dirty="0" smtClean="0"/>
              <a:t> will be </a:t>
            </a:r>
            <a:r>
              <a:rPr lang="de-DE" dirty="0" err="1" smtClean="0"/>
              <a:t>available</a:t>
            </a:r>
            <a:r>
              <a:rPr lang="de-DE" dirty="0" smtClean="0"/>
              <a:t> on:</a:t>
            </a:r>
          </a:p>
          <a:p>
            <a:pPr lvl="1"/>
            <a:r>
              <a:rPr lang="de-DE" sz="2000" spc="70" dirty="0" smtClean="0">
                <a:solidFill>
                  <a:srgbClr val="003399"/>
                </a:solidFill>
                <a:latin typeface="Franklin Gothic Demi" panose="020B0703020102020204" pitchFamily="34" charset="0"/>
              </a:rPr>
              <a:t>www.interact-eu.net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38969" y="3236946"/>
            <a:ext cx="7073900" cy="265112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12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err="1" smtClean="0"/>
              <a:t>Contact</a:t>
            </a:r>
            <a:r>
              <a:rPr lang="de-DE" dirty="0" smtClean="0"/>
              <a:t>: Name </a:t>
            </a:r>
            <a:r>
              <a:rPr lang="de-DE" dirty="0" err="1" smtClean="0"/>
              <a:t>Surname</a:t>
            </a:r>
            <a:r>
              <a:rPr lang="de-DE" dirty="0" smtClean="0"/>
              <a:t>, </a:t>
            </a:r>
            <a:r>
              <a:rPr lang="de-DE" dirty="0" err="1" smtClean="0"/>
              <a:t>name.surname</a:t>
            </a:r>
            <a:r>
              <a:rPr lang="de-DE" dirty="0" smtClean="0"/>
              <a:t>@</a:t>
            </a:r>
            <a:r>
              <a:rPr lang="de-DE" dirty="0" err="1" smtClean="0"/>
              <a:t>interact-eu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Folie" r:id="rId11" imgW="360" imgH="360" progId="TCLayout.ActiveDocument.1">
                  <p:embed/>
                </p:oleObj>
              </mc:Choice>
              <mc:Fallback>
                <p:oleObj name="think-cell Foli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0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2" r:id="rId3"/>
    <p:sldLayoutId id="2147483649" r:id="rId4"/>
    <p:sldLayoutId id="2147483653" r:id="rId5"/>
    <p:sldLayoutId id="2147483654" r:id="rId6"/>
    <p:sldLayoutId id="214748365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176400" indent="-1764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32800" indent="-1764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minichberger@interact-eu.net" TargetMode="External"/><Relationship Id="rId2" Type="http://schemas.openxmlformats.org/officeDocument/2006/relationships/hyperlink" Target="mailto:mercedes.acitores@interact-eu.n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" y="3999089"/>
            <a:ext cx="327660" cy="29337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55762" y="3621374"/>
            <a:ext cx="4643108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de-DE" sz="1250" dirty="0" smtClean="0">
                <a:latin typeface="Franklin Gothic Book" panose="020B0503020102020204" pitchFamily="34" charset="0"/>
              </a:rPr>
              <a:t>Let‘s practice Capitalisation!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de-DE" sz="1250" dirty="0" smtClean="0">
                <a:latin typeface="Franklin Gothic Book" panose="020B0503020102020204" pitchFamily="34" charset="0"/>
              </a:rPr>
              <a:t>7 June 2017 | Rome, Italy</a:t>
            </a: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smtClean="0"/>
              <a:t>	</a:t>
            </a:r>
            <a:r>
              <a:rPr lang="de-DE" sz="1250" dirty="0" smtClean="0">
                <a:latin typeface="Franklin Gothic Book" pitchFamily="34" charset="0"/>
              </a:rPr>
              <a:t>@InteractEU</a:t>
            </a:r>
          </a:p>
          <a:p>
            <a:pPr>
              <a:lnSpc>
                <a:spcPts val="1300"/>
              </a:lnSpc>
              <a:tabLst>
                <a:tab pos="312738" algn="l"/>
              </a:tabLst>
            </a:pPr>
            <a:endParaRPr lang="de-DE" sz="1250" dirty="0">
              <a:latin typeface="Franklin Gothic Book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endParaRPr lang="de-DE" sz="1250" dirty="0" smtClean="0">
              <a:latin typeface="Franklin Gothic Book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smtClean="0">
                <a:latin typeface="Franklin Gothic Demi" panose="020B0703020102020204" pitchFamily="34" charset="0"/>
              </a:rPr>
              <a:t>Mercedes Acitores and Daniela Minichberger,</a:t>
            </a: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smtClean="0">
                <a:latin typeface="Franklin Gothic Demi" panose="020B0703020102020204" pitchFamily="34" charset="0"/>
              </a:rPr>
              <a:t> Interact Programme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7786" y="1124744"/>
            <a:ext cx="6668364" cy="22570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de-DE" sz="4150" dirty="0" smtClean="0">
                <a:latin typeface="Franklin Gothic Demi" pitchFamily="34" charset="0"/>
              </a:rPr>
              <a:t>Let‘s practice capitalisation!</a:t>
            </a:r>
          </a:p>
          <a:p>
            <a:pPr>
              <a:lnSpc>
                <a:spcPts val="4400"/>
              </a:lnSpc>
            </a:pPr>
            <a:endParaRPr lang="de-DE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lnSpc>
                <a:spcPts val="4400"/>
              </a:lnSpc>
            </a:pPr>
            <a:r>
              <a:rPr lang="de-D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Inclusive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Growth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lnSpc>
                <a:spcPts val="4400"/>
              </a:lnSpc>
            </a:pPr>
            <a:endParaRPr lang="de-DE" sz="2800" dirty="0">
              <a:latin typeface="Franklin Gothic Demi" pitchFamily="34" charset="0"/>
            </a:endParaRPr>
          </a:p>
        </p:txBody>
      </p:sp>
      <p:pic>
        <p:nvPicPr>
          <p:cNvPr id="12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25924"/>
            <a:ext cx="3346711" cy="25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Cooperation </a:t>
            </a:r>
            <a:r>
              <a:rPr lang="de-DE" dirty="0" err="1" smtClean="0"/>
              <a:t>works</a:t>
            </a:r>
            <a:endParaRPr lang="de-DE" dirty="0" smtClean="0"/>
          </a:p>
          <a:p>
            <a:pPr lvl="1"/>
            <a:r>
              <a:rPr lang="de-DE" spc="80" dirty="0" smtClean="0"/>
              <a:t>All </a:t>
            </a:r>
            <a:r>
              <a:rPr lang="de-DE" spc="80" dirty="0" err="1" smtClean="0"/>
              <a:t>materials</a:t>
            </a:r>
            <a:r>
              <a:rPr lang="de-DE" spc="80" dirty="0" smtClean="0"/>
              <a:t> will be </a:t>
            </a:r>
            <a:r>
              <a:rPr lang="de-DE" spc="80" dirty="0" err="1" smtClean="0"/>
              <a:t>available</a:t>
            </a:r>
            <a:r>
              <a:rPr lang="de-DE" spc="80" dirty="0" smtClean="0"/>
              <a:t> on:</a:t>
            </a:r>
          </a:p>
          <a:p>
            <a:pPr lvl="1"/>
            <a:r>
              <a:rPr lang="de-DE" spc="70" dirty="0" smtClean="0">
                <a:solidFill>
                  <a:srgbClr val="003399"/>
                </a:solidFill>
                <a:latin typeface="Franklin Gothic Demi" panose="020B0703020102020204" pitchFamily="34" charset="0"/>
              </a:rPr>
              <a:t>www.interact-eu.net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38969" y="3477038"/>
            <a:ext cx="7073900" cy="264062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mercedes.acitores@interact-eu.net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hlinkClick r:id="rId3"/>
              </a:rPr>
              <a:t>daniela.minichberger@interact-eu.net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032472" y="1545497"/>
            <a:ext cx="3238734" cy="4251394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92844" y="5153991"/>
            <a:ext cx="2458617" cy="3658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700" kern="0" dirty="0" smtClean="0">
                <a:latin typeface="Franklin Gothic Book" panose="020B0503020102020204" pitchFamily="34" charset="0"/>
              </a:rPr>
              <a:t>Education and Training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9839" y="327616"/>
            <a:ext cx="8064000" cy="986400"/>
          </a:xfrm>
        </p:spPr>
        <p:txBody>
          <a:bodyPr>
            <a:normAutofit/>
          </a:bodyPr>
          <a:lstStyle/>
          <a:p>
            <a:pPr algn="ctr"/>
            <a:r>
              <a:rPr lang="de-DE" kern="900" spc="-70" dirty="0" smtClean="0">
                <a:latin typeface="Franklin Gothic Demi" pitchFamily="34" charset="0"/>
              </a:rPr>
              <a:t>Selection of INTERREG projects 2007-2013</a:t>
            </a:r>
            <a:br>
              <a:rPr lang="de-DE" kern="900" spc="-70" dirty="0" smtClean="0">
                <a:latin typeface="Franklin Gothic Demi" pitchFamily="34" charset="0"/>
              </a:rPr>
            </a:br>
            <a:r>
              <a:rPr lang="de-DE" kern="900" spc="-70" dirty="0" smtClean="0"/>
              <a:t>in this topic</a:t>
            </a:r>
            <a:endParaRPr lang="de-DE" dirty="0"/>
          </a:p>
        </p:txBody>
      </p:sp>
      <p:sp>
        <p:nvSpPr>
          <p:cNvPr id="10" name="Textfeld 14"/>
          <p:cNvSpPr txBox="1"/>
          <p:nvPr/>
        </p:nvSpPr>
        <p:spPr>
          <a:xfrm>
            <a:off x="6410133" y="5092365"/>
            <a:ext cx="3026297" cy="3658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700" kern="0" dirty="0" smtClean="0">
                <a:latin typeface="Franklin Gothic Book" panose="020B0503020102020204" pitchFamily="34" charset="0"/>
              </a:rPr>
              <a:t>Health and Social Services</a:t>
            </a:r>
          </a:p>
        </p:txBody>
      </p:sp>
      <p:sp>
        <p:nvSpPr>
          <p:cNvPr id="12" name="Textfeld 14"/>
          <p:cNvSpPr txBox="1"/>
          <p:nvPr/>
        </p:nvSpPr>
        <p:spPr>
          <a:xfrm>
            <a:off x="3071430" y="5119997"/>
            <a:ext cx="3456384" cy="3658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700" kern="0" dirty="0" smtClean="0">
                <a:latin typeface="Franklin Gothic Book" panose="020B0503020102020204" pitchFamily="34" charset="0"/>
              </a:rPr>
              <a:t>Labour market and Employment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-1" r="22165" b="2857"/>
          <a:stretch/>
        </p:blipFill>
        <p:spPr>
          <a:xfrm>
            <a:off x="240318" y="1795327"/>
            <a:ext cx="2535546" cy="31062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03" y="1547351"/>
            <a:ext cx="2924967" cy="424953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3436" r="28739"/>
          <a:stretch/>
        </p:blipFill>
        <p:spPr>
          <a:xfrm>
            <a:off x="3488468" y="1812467"/>
            <a:ext cx="2326742" cy="31062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271206" y="1547351"/>
            <a:ext cx="2765290" cy="424953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1892" r="26375"/>
          <a:stretch/>
        </p:blipFill>
        <p:spPr>
          <a:xfrm>
            <a:off x="6532981" y="1727880"/>
            <a:ext cx="2299583" cy="3202643"/>
          </a:xfrm>
          <a:prstGeom prst="rect">
            <a:avLst/>
          </a:prstGeom>
        </p:spPr>
      </p:pic>
      <p:sp>
        <p:nvSpPr>
          <p:cNvPr id="17" name="Textfeld 4"/>
          <p:cNvSpPr txBox="1"/>
          <p:nvPr/>
        </p:nvSpPr>
        <p:spPr>
          <a:xfrm>
            <a:off x="184706" y="6413272"/>
            <a:ext cx="3974088" cy="3414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de-DE" sz="1100" i="1" kern="0" spc="-20" dirty="0" smtClean="0">
                <a:latin typeface="Franklin Gothic Book" pitchFamily="34" charset="0"/>
              </a:rPr>
              <a:t>Source: KEEP</a:t>
            </a:r>
          </a:p>
        </p:txBody>
      </p:sp>
      <p:pic>
        <p:nvPicPr>
          <p:cNvPr id="18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1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>
                <a:latin typeface="Franklin Gothic Demi" pitchFamily="34" charset="0"/>
              </a:rPr>
              <a:t>INTERREG projects 2007-2013 </a:t>
            </a:r>
            <a:br>
              <a:rPr lang="de-DE" kern="900" spc="-70" dirty="0" smtClean="0">
                <a:latin typeface="Franklin Gothic Demi" pitchFamily="34" charset="0"/>
              </a:rPr>
            </a:br>
            <a:r>
              <a:rPr lang="de-DE" kern="900" spc="-70" dirty="0" smtClean="0">
                <a:latin typeface="Franklin Gothic Demi" pitchFamily="34" charset="0"/>
              </a:rPr>
              <a:t>dealing with TOs 8 , 9 and 10</a:t>
            </a:r>
            <a:endParaRPr lang="de-DE" dirty="0"/>
          </a:p>
        </p:txBody>
      </p:sp>
      <p:sp>
        <p:nvSpPr>
          <p:cNvPr id="12" name="Textfeld 14"/>
          <p:cNvSpPr txBox="1"/>
          <p:nvPr/>
        </p:nvSpPr>
        <p:spPr>
          <a:xfrm>
            <a:off x="619758" y="5579907"/>
            <a:ext cx="8272722" cy="6844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>
              <a:lnSpc>
                <a:spcPts val="2300"/>
              </a:lnSpc>
              <a:spcAft>
                <a:spcPts val="1200"/>
              </a:spcAft>
            </a:pPr>
            <a:r>
              <a:rPr lang="de-DE" sz="1700" kern="0" dirty="0" smtClean="0">
                <a:latin typeface="Franklin Gothic Book" panose="020B0503020102020204" pitchFamily="34" charset="0"/>
              </a:rPr>
              <a:t>Distribution of </a:t>
            </a:r>
            <a:r>
              <a:rPr lang="de-DE" sz="1700" b="1" i="1" kern="0" dirty="0" smtClean="0">
                <a:latin typeface="Franklin Gothic Book" panose="020B0503020102020204" pitchFamily="34" charset="0"/>
              </a:rPr>
              <a:t>1848</a:t>
            </a:r>
            <a:r>
              <a:rPr lang="de-DE" sz="1700" kern="0" dirty="0" smtClean="0">
                <a:latin typeface="Franklin Gothic Book" panose="020B0503020102020204" pitchFamily="34" charset="0"/>
              </a:rPr>
              <a:t> projects dealing with Education, Employment and Social Services in programming period 2007-2013</a:t>
            </a:r>
          </a:p>
        </p:txBody>
      </p:sp>
      <p:sp>
        <p:nvSpPr>
          <p:cNvPr id="17" name="Textfeld 4"/>
          <p:cNvSpPr txBox="1"/>
          <p:nvPr/>
        </p:nvSpPr>
        <p:spPr>
          <a:xfrm>
            <a:off x="184706" y="6413272"/>
            <a:ext cx="3974088" cy="3414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de-DE" sz="1100" i="1" kern="0" spc="-20" dirty="0" smtClean="0">
                <a:latin typeface="Franklin Gothic Book" pitchFamily="34" charset="0"/>
              </a:rPr>
              <a:t>Source: KEEP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258356"/>
            <a:ext cx="6096000" cy="4191000"/>
          </a:xfrm>
          <a:prstGeom prst="rect">
            <a:avLst/>
          </a:prstGeom>
        </p:spPr>
      </p:pic>
      <p:pic>
        <p:nvPicPr>
          <p:cNvPr id="10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/>
              <a:t>INTERREG 2014-2020 – overview of TOs</a:t>
            </a:r>
            <a:endParaRPr lang="de-D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76821"/>
            <a:ext cx="7622672" cy="38517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3078" y="4797152"/>
            <a:ext cx="7018944" cy="18257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ts val="2300"/>
              </a:lnSpc>
              <a:spcAft>
                <a:spcPts val="1600"/>
              </a:spcAft>
            </a:pPr>
            <a:r>
              <a:rPr lang="de-DE" sz="2150" kern="0" spc="-40" dirty="0" smtClean="0">
                <a:latin typeface="Franklin Gothic Demi" pitchFamily="34" charset="0"/>
              </a:rPr>
              <a:t>TOs:</a:t>
            </a:r>
            <a:endParaRPr lang="de-DE" sz="2150" kern="0" spc="-40" dirty="0">
              <a:latin typeface="Franklin Gothic Demi" pitchFamily="34" charset="0"/>
            </a:endParaRPr>
          </a:p>
          <a:p>
            <a:pPr marL="571500" indent="-166688">
              <a:lnSpc>
                <a:spcPts val="18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b="1" kern="0" spc="-20" dirty="0">
                <a:latin typeface="Franklin Gothic Book" pitchFamily="34" charset="0"/>
              </a:rPr>
              <a:t>(8) promoting employment and supporting </a:t>
            </a:r>
            <a:r>
              <a:rPr lang="en-US" sz="1700" b="1" kern="0" spc="-20" dirty="0" err="1">
                <a:latin typeface="Franklin Gothic Book" pitchFamily="34" charset="0"/>
              </a:rPr>
              <a:t>labour</a:t>
            </a:r>
            <a:r>
              <a:rPr lang="en-US" sz="1700" b="1" kern="0" spc="-20" dirty="0">
                <a:latin typeface="Franklin Gothic Book" pitchFamily="34" charset="0"/>
              </a:rPr>
              <a:t> mobility through:</a:t>
            </a:r>
          </a:p>
          <a:p>
            <a:pPr marL="571500" indent="-166688">
              <a:lnSpc>
                <a:spcPts val="18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b="1" kern="0" spc="-20" dirty="0" smtClean="0">
                <a:latin typeface="Franklin Gothic Book" pitchFamily="34" charset="0"/>
              </a:rPr>
              <a:t>(</a:t>
            </a:r>
            <a:r>
              <a:rPr lang="en-US" sz="1700" b="1" kern="0" spc="-20" dirty="0">
                <a:latin typeface="Franklin Gothic Book" pitchFamily="34" charset="0"/>
              </a:rPr>
              <a:t>9) promoting social inclusion and combating poverty through:</a:t>
            </a:r>
          </a:p>
          <a:p>
            <a:pPr marL="571500" indent="-166688">
              <a:lnSpc>
                <a:spcPts val="18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b="1" kern="0" spc="-20" dirty="0" smtClean="0">
                <a:latin typeface="Franklin Gothic Book" pitchFamily="34" charset="0"/>
              </a:rPr>
              <a:t>(</a:t>
            </a:r>
            <a:r>
              <a:rPr lang="en-US" sz="1700" b="1" kern="0" spc="-20" dirty="0">
                <a:latin typeface="Franklin Gothic Book" pitchFamily="34" charset="0"/>
              </a:rPr>
              <a:t>10) investing in education, skills and lifelong learning by developing education and training infrastructure</a:t>
            </a:r>
            <a:r>
              <a:rPr lang="en-US" sz="1700" b="1" kern="0" spc="-20" dirty="0" smtClean="0">
                <a:latin typeface="Franklin Gothic Book" pitchFamily="34" charset="0"/>
              </a:rPr>
              <a:t>;</a:t>
            </a:r>
            <a:endParaRPr lang="en-US" sz="1700" b="1" kern="0" spc="-20" dirty="0">
              <a:latin typeface="Franklin Gothic Book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597893" y="3861048"/>
            <a:ext cx="2223068" cy="129384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44912"/>
            <a:ext cx="4578482" cy="237999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/>
              <a:t>INTERREG 2014-2020 – </a:t>
            </a:r>
            <a:br>
              <a:rPr lang="de-DE" kern="900" spc="-70" dirty="0" smtClean="0"/>
            </a:br>
            <a:r>
              <a:rPr lang="de-DE" kern="900" spc="-70" dirty="0" smtClean="0"/>
              <a:t>overview of Investment Pritorities</a:t>
            </a:r>
            <a:endParaRPr lang="de-DE" dirty="0"/>
          </a:p>
        </p:txBody>
      </p:sp>
      <p:sp>
        <p:nvSpPr>
          <p:cNvPr id="5" name="Rectángulo 4"/>
          <p:cNvSpPr/>
          <p:nvPr/>
        </p:nvSpPr>
        <p:spPr>
          <a:xfrm>
            <a:off x="5110717" y="2563668"/>
            <a:ext cx="1440160" cy="936104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feld 9"/>
          <p:cNvSpPr txBox="1"/>
          <p:nvPr/>
        </p:nvSpPr>
        <p:spPr>
          <a:xfrm>
            <a:off x="3330181" y="3689368"/>
            <a:ext cx="3231545" cy="25105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04812">
              <a:spcAft>
                <a:spcPts val="1200"/>
              </a:spcAft>
            </a:pPr>
            <a:r>
              <a:rPr lang="en-US" sz="900" b="1" kern="0" spc="-20" dirty="0" smtClean="0">
                <a:latin typeface="Franklin Gothic Book" pitchFamily="34" charset="0"/>
              </a:rPr>
              <a:t>(</a:t>
            </a:r>
            <a:r>
              <a:rPr lang="en-US" sz="900" b="1" kern="0" spc="-20" dirty="0">
                <a:latin typeface="Franklin Gothic Book" pitchFamily="34" charset="0"/>
              </a:rPr>
              <a:t>9) promoting social inclusion and combating poverty through: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(9a) investing in health and social infrastructure which contribute to national, regional and local development, reducing inequalities in terms of health status, and transition from institutional to community-based services;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(9b) support for physical […] economic and social regeneration of deprived urban and rural communities and areas; 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(9c) support for social enterprises;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9 ETC specific, for cross-border cooperation: promoting gender equality and equal opportunities across borders, as well as promoting social inclusion across </a:t>
            </a:r>
            <a:r>
              <a:rPr lang="en-US" sz="900" kern="0" spc="-20" dirty="0" smtClean="0">
                <a:latin typeface="Franklin Gothic Book" pitchFamily="34" charset="0"/>
              </a:rPr>
              <a:t>borders</a:t>
            </a:r>
            <a:endParaRPr lang="en-US" sz="900" kern="0" spc="-20" dirty="0">
              <a:latin typeface="Franklin Gothic Book" pitchFamily="34" charset="0"/>
            </a:endParaRPr>
          </a:p>
        </p:txBody>
      </p:sp>
      <p:sp>
        <p:nvSpPr>
          <p:cNvPr id="13" name="Textfeld 9"/>
          <p:cNvSpPr txBox="1"/>
          <p:nvPr/>
        </p:nvSpPr>
        <p:spPr>
          <a:xfrm>
            <a:off x="6315322" y="3689368"/>
            <a:ext cx="2663675" cy="1079399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04812">
              <a:spcAft>
                <a:spcPts val="1200"/>
              </a:spcAft>
            </a:pPr>
            <a:r>
              <a:rPr lang="en-US" sz="900" b="1" kern="0" spc="-20" dirty="0" smtClean="0">
                <a:latin typeface="Franklin Gothic Book" pitchFamily="34" charset="0"/>
              </a:rPr>
              <a:t>(</a:t>
            </a:r>
            <a:r>
              <a:rPr lang="en-US" sz="900" b="1" kern="0" spc="-20" dirty="0">
                <a:latin typeface="Franklin Gothic Book" pitchFamily="34" charset="0"/>
              </a:rPr>
              <a:t>10) investing in education, skills and lifelong learning by developing education and training infrastructure;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10)ETC specific, for cross-border cooperation: developing and implementing joint education and training </a:t>
            </a:r>
            <a:r>
              <a:rPr lang="en-US" sz="900" kern="0" spc="-20" dirty="0" smtClean="0">
                <a:latin typeface="Franklin Gothic Book" pitchFamily="34" charset="0"/>
              </a:rPr>
              <a:t>schemes</a:t>
            </a:r>
            <a:endParaRPr lang="en-US" sz="900" kern="0" spc="-20" dirty="0">
              <a:latin typeface="Franklin Gothic Book" pitchFamily="34" charset="0"/>
            </a:endParaRPr>
          </a:p>
        </p:txBody>
      </p:sp>
      <p:sp>
        <p:nvSpPr>
          <p:cNvPr id="14" name="Textfeld 9"/>
          <p:cNvSpPr txBox="1"/>
          <p:nvPr/>
        </p:nvSpPr>
        <p:spPr>
          <a:xfrm>
            <a:off x="-180528" y="3649073"/>
            <a:ext cx="3724053" cy="294144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04812">
              <a:spcAft>
                <a:spcPts val="1200"/>
              </a:spcAft>
            </a:pPr>
            <a:r>
              <a:rPr lang="en-US" sz="900" b="1" kern="0" spc="-20" dirty="0" smtClean="0">
                <a:latin typeface="Franklin Gothic Book" pitchFamily="34" charset="0"/>
              </a:rPr>
              <a:t>(</a:t>
            </a:r>
            <a:r>
              <a:rPr lang="en-US" sz="900" b="1" kern="0" spc="-20" dirty="0">
                <a:latin typeface="Franklin Gothic Book" pitchFamily="34" charset="0"/>
              </a:rPr>
              <a:t>8) promoting employment and supporting </a:t>
            </a:r>
            <a:r>
              <a:rPr lang="en-US" sz="900" b="1" kern="0" spc="-20" dirty="0" err="1">
                <a:latin typeface="Franklin Gothic Book" pitchFamily="34" charset="0"/>
              </a:rPr>
              <a:t>labour</a:t>
            </a:r>
            <a:r>
              <a:rPr lang="en-US" sz="900" b="1" kern="0" spc="-20" dirty="0">
                <a:latin typeface="Franklin Gothic Book" pitchFamily="34" charset="0"/>
              </a:rPr>
              <a:t> mobility through: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(8a) development of business incubators and investment support for self-employment, micro-enterprises and business creation;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(8b) supporting employment friendly growth through the development of endogenous potential as part of a territorial strategy for specific areas, including the conversion of declining industrial regions and enhancement of accessibility to and development of specific natural and cultural resources;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(8c) local development initiatives and aid for structures providing </a:t>
            </a:r>
            <a:r>
              <a:rPr lang="en-US" sz="900" kern="0" spc="-20" dirty="0" err="1">
                <a:latin typeface="Franklin Gothic Book" pitchFamily="34" charset="0"/>
              </a:rPr>
              <a:t>neighbourhood</a:t>
            </a:r>
            <a:r>
              <a:rPr lang="en-US" sz="900" kern="0" spc="-20" dirty="0">
                <a:latin typeface="Franklin Gothic Book" pitchFamily="34" charset="0"/>
              </a:rPr>
              <a:t> services to create new jobs, where such actions are outside the scope of Regulation (EU) No […]/2012 [ESF];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(8d) investing in infrastructure for public employment services;</a:t>
            </a:r>
          </a:p>
          <a:p>
            <a:pPr marL="404812">
              <a:spcAft>
                <a:spcPts val="1200"/>
              </a:spcAft>
            </a:pPr>
            <a:r>
              <a:rPr lang="en-US" sz="900" kern="0" spc="-20" dirty="0">
                <a:latin typeface="Franklin Gothic Book" pitchFamily="34" charset="0"/>
              </a:rPr>
              <a:t>8)ETC specific, for cross-border cooperation: integrating cross-border </a:t>
            </a:r>
            <a:r>
              <a:rPr lang="en-US" sz="900" kern="0" spc="-20" dirty="0" err="1">
                <a:latin typeface="Franklin Gothic Book" pitchFamily="34" charset="0"/>
              </a:rPr>
              <a:t>labour</a:t>
            </a:r>
            <a:r>
              <a:rPr lang="en-US" sz="900" kern="0" spc="-20" dirty="0">
                <a:latin typeface="Franklin Gothic Book" pitchFamily="34" charset="0"/>
              </a:rPr>
              <a:t> markets, including cross-border mobility, joint local employment initiatives and joint training</a:t>
            </a:r>
            <a:r>
              <a:rPr lang="en-US" sz="900" kern="0" spc="-20" dirty="0" smtClean="0">
                <a:latin typeface="Franklin Gothic Book" pitchFamily="34" charset="0"/>
              </a:rPr>
              <a:t>;</a:t>
            </a:r>
            <a:endParaRPr lang="en-US" sz="900" kern="0" spc="-20" dirty="0">
              <a:latin typeface="Franklin Gothic Book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677910" y="3652290"/>
            <a:ext cx="2379583" cy="1234025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666863" y="3652290"/>
            <a:ext cx="2887709" cy="2699484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20401" y="3654656"/>
            <a:ext cx="3313689" cy="30801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0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/>
              <a:t>Capitalisation Survey - overview of results</a:t>
            </a:r>
            <a:endParaRPr lang="de-DE" dirty="0"/>
          </a:p>
        </p:txBody>
      </p:sp>
      <p:pic>
        <p:nvPicPr>
          <p:cNvPr id="11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6959" r="19086" b="12347"/>
          <a:stretch>
            <a:fillRect/>
          </a:stretch>
        </p:blipFill>
        <p:spPr>
          <a:xfrm>
            <a:off x="1763687" y="1014389"/>
            <a:ext cx="949421" cy="11292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41" y="1133544"/>
            <a:ext cx="869322" cy="881209"/>
          </a:xfrm>
          <a:prstGeom prst="rect">
            <a:avLst/>
          </a:prstGeom>
        </p:spPr>
      </p:pic>
      <p:sp>
        <p:nvSpPr>
          <p:cNvPr id="12" name="Freccia bidirezionale orizzontale 2"/>
          <p:cNvSpPr/>
          <p:nvPr/>
        </p:nvSpPr>
        <p:spPr>
          <a:xfrm>
            <a:off x="3888266" y="1546126"/>
            <a:ext cx="1656184" cy="248203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8" y="2160865"/>
            <a:ext cx="4141950" cy="195333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768200" y="2911780"/>
            <a:ext cx="1152128" cy="120241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99" y="4509897"/>
            <a:ext cx="2311806" cy="22068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545" y="4656990"/>
            <a:ext cx="2045309" cy="16516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2888053"/>
            <a:ext cx="2302580" cy="2790974"/>
          </a:xfrm>
          <a:prstGeom prst="rect">
            <a:avLst/>
          </a:prstGeom>
        </p:spPr>
      </p:pic>
      <p:sp>
        <p:nvSpPr>
          <p:cNvPr id="16" name="Freccia bidirezionale orizzontale 26"/>
          <p:cNvSpPr/>
          <p:nvPr/>
        </p:nvSpPr>
        <p:spPr>
          <a:xfrm rot="19359444">
            <a:off x="2607448" y="4254306"/>
            <a:ext cx="1372701" cy="115483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bidirezionale orizzontale 26"/>
          <p:cNvSpPr/>
          <p:nvPr/>
        </p:nvSpPr>
        <p:spPr>
          <a:xfrm rot="16200000">
            <a:off x="4024238" y="4241436"/>
            <a:ext cx="660960" cy="14653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bidirezionale orizzontale 26"/>
          <p:cNvSpPr/>
          <p:nvPr/>
        </p:nvSpPr>
        <p:spPr>
          <a:xfrm rot="10334696">
            <a:off x="4950877" y="3400112"/>
            <a:ext cx="1602835" cy="15232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8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448353" y="3140068"/>
            <a:ext cx="8303023" cy="31902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300"/>
              </a:spcAft>
            </a:pPr>
            <a:r>
              <a:rPr lang="en-US" sz="1400" kern="0" spc="-60" dirty="0" smtClean="0">
                <a:latin typeface="Franklin Gothic Demi" pitchFamily="34" charset="0"/>
              </a:rPr>
              <a:t>The </a:t>
            </a:r>
            <a:r>
              <a:rPr lang="en-US" sz="1400" kern="0" spc="-60" dirty="0">
                <a:latin typeface="Franklin Gothic Demi" pitchFamily="34" charset="0"/>
              </a:rPr>
              <a:t>Inclusive Growth Network is addressed to the </a:t>
            </a:r>
            <a:r>
              <a:rPr lang="en-US" sz="1400" kern="0" spc="-60" dirty="0" err="1">
                <a:latin typeface="Franklin Gothic Demi" pitchFamily="34" charset="0"/>
              </a:rPr>
              <a:t>Interreg</a:t>
            </a:r>
            <a:r>
              <a:rPr lang="en-US" sz="1400" kern="0" spc="-60" dirty="0">
                <a:latin typeface="Franklin Gothic Demi" pitchFamily="34" charset="0"/>
              </a:rPr>
              <a:t> community, thematic experts, stakeholders and other EU co funding </a:t>
            </a:r>
            <a:r>
              <a:rPr lang="en-US" sz="1400" kern="0" spc="-60" dirty="0" err="1">
                <a:latin typeface="Franklin Gothic Demi" pitchFamily="34" charset="0"/>
              </a:rPr>
              <a:t>programmes</a:t>
            </a:r>
            <a:r>
              <a:rPr lang="en-US" sz="1400" kern="0" spc="-60" dirty="0">
                <a:latin typeface="Franklin Gothic Demi" pitchFamily="34" charset="0"/>
              </a:rPr>
              <a:t> that are interested in working on several matters, such as employment &amp; self-employment, </a:t>
            </a:r>
            <a:r>
              <a:rPr lang="en-US" sz="1400" kern="0" spc="-60" dirty="0" err="1">
                <a:latin typeface="Franklin Gothic Demi" pitchFamily="34" charset="0"/>
              </a:rPr>
              <a:t>labour</a:t>
            </a:r>
            <a:r>
              <a:rPr lang="en-US" sz="1400" kern="0" spc="-60" dirty="0">
                <a:latin typeface="Franklin Gothic Demi" pitchFamily="34" charset="0"/>
              </a:rPr>
              <a:t> mobility, social inclusion, improving professional skills and lifelong learning. </a:t>
            </a:r>
            <a:endParaRPr lang="en-US" sz="1400" kern="0" spc="-60" dirty="0" smtClean="0">
              <a:latin typeface="Franklin Gothic Demi" pitchFamily="34" charset="0"/>
            </a:endParaRPr>
          </a:p>
          <a:p>
            <a:pPr algn="just">
              <a:lnSpc>
                <a:spcPct val="150000"/>
              </a:lnSpc>
              <a:spcAft>
                <a:spcPts val="1300"/>
              </a:spcAft>
            </a:pPr>
            <a:r>
              <a:rPr lang="en-US" sz="1400" kern="0" spc="-60" dirty="0" smtClean="0">
                <a:latin typeface="Franklin Gothic Demi" pitchFamily="34" charset="0"/>
              </a:rPr>
              <a:t>This </a:t>
            </a:r>
            <a:r>
              <a:rPr lang="en-US" sz="1400" kern="0" spc="-60" dirty="0">
                <a:latin typeface="Franklin Gothic Demi" pitchFamily="34" charset="0"/>
              </a:rPr>
              <a:t>platform will focus </a:t>
            </a:r>
            <a:r>
              <a:rPr lang="en-US" sz="1400" kern="0" spc="-60" dirty="0" smtClean="0">
                <a:latin typeface="Franklin Gothic Demi" pitchFamily="34" charset="0"/>
              </a:rPr>
              <a:t>on:</a:t>
            </a:r>
          </a:p>
          <a:p>
            <a:pPr marL="285750" indent="-285750" algn="just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1400" kern="0" spc="-60" dirty="0" smtClean="0">
                <a:latin typeface="Franklin Gothic Demi" pitchFamily="34" charset="0"/>
              </a:rPr>
              <a:t> </a:t>
            </a:r>
            <a:r>
              <a:rPr lang="en-US" sz="1400" kern="0" spc="-60" dirty="0">
                <a:latin typeface="Franklin Gothic Demi" pitchFamily="34" charset="0"/>
              </a:rPr>
              <a:t>making available relevant data, </a:t>
            </a:r>
            <a:endParaRPr lang="en-US" sz="1400" kern="0" spc="-60" dirty="0" smtClean="0">
              <a:latin typeface="Franklin Gothic Demi" pitchFamily="34" charset="0"/>
            </a:endParaRPr>
          </a:p>
          <a:p>
            <a:pPr marL="285750" indent="-285750" algn="just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1400" kern="0" spc="-60" dirty="0" smtClean="0">
                <a:latin typeface="Franklin Gothic Demi" pitchFamily="34" charset="0"/>
              </a:rPr>
              <a:t>facilitating </a:t>
            </a:r>
            <a:r>
              <a:rPr lang="en-US" sz="1400" kern="0" spc="-60" dirty="0">
                <a:latin typeface="Franklin Gothic Demi" pitchFamily="34" charset="0"/>
              </a:rPr>
              <a:t>the exchange of practices and </a:t>
            </a:r>
            <a:endParaRPr lang="en-US" sz="1400" kern="0" spc="-60" dirty="0" smtClean="0">
              <a:latin typeface="Franklin Gothic Demi" pitchFamily="34" charset="0"/>
            </a:endParaRPr>
          </a:p>
          <a:p>
            <a:pPr marL="285750" indent="-285750" algn="just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1400" kern="0" spc="-60" dirty="0" smtClean="0">
                <a:latin typeface="Franklin Gothic Demi" pitchFamily="34" charset="0"/>
              </a:rPr>
              <a:t>gaining </a:t>
            </a:r>
            <a:r>
              <a:rPr lang="en-US" sz="1400" kern="0" spc="-60" dirty="0">
                <a:latin typeface="Franklin Gothic Demi" pitchFamily="34" charset="0"/>
              </a:rPr>
              <a:t>knowledge about the current experiences and themes, </a:t>
            </a:r>
            <a:endParaRPr lang="en-US" sz="1400" kern="0" spc="-60" dirty="0" smtClean="0">
              <a:latin typeface="Franklin Gothic Demi" pitchFamily="34" charset="0"/>
            </a:endParaRPr>
          </a:p>
          <a:p>
            <a:pPr algn="just">
              <a:lnSpc>
                <a:spcPct val="150000"/>
              </a:lnSpc>
              <a:spcAft>
                <a:spcPts val="1300"/>
              </a:spcAft>
            </a:pPr>
            <a:r>
              <a:rPr lang="en-US" sz="1400" kern="0" spc="-60" dirty="0" smtClean="0">
                <a:latin typeface="Franklin Gothic Demi" pitchFamily="34" charset="0"/>
              </a:rPr>
              <a:t>with </a:t>
            </a:r>
            <a:r>
              <a:rPr lang="en-US" sz="1400" kern="0" spc="-60" dirty="0">
                <a:latin typeface="Franklin Gothic Demi" pitchFamily="34" charset="0"/>
              </a:rPr>
              <a:t>the aim to </a:t>
            </a:r>
            <a:r>
              <a:rPr lang="en-US" sz="1400" u="sng" kern="0" spc="-60" dirty="0">
                <a:latin typeface="Franklin Gothic Demi" pitchFamily="34" charset="0"/>
              </a:rPr>
              <a:t>support a common </a:t>
            </a:r>
            <a:r>
              <a:rPr lang="en-US" sz="1400" u="sng" kern="0" spc="-60" dirty="0" err="1">
                <a:latin typeface="Franklin Gothic Demi" pitchFamily="34" charset="0"/>
              </a:rPr>
              <a:t>Interreg</a:t>
            </a:r>
            <a:r>
              <a:rPr lang="en-US" sz="1400" u="sng" kern="0" spc="-60" dirty="0">
                <a:latin typeface="Franklin Gothic Demi" pitchFamily="34" charset="0"/>
              </a:rPr>
              <a:t> response to the EU Inclusive Growth policy</a:t>
            </a:r>
            <a:r>
              <a:rPr lang="en-US" sz="1400" kern="0" spc="-60" dirty="0">
                <a:latin typeface="Franklin Gothic Demi" pitchFamily="34" charset="0"/>
              </a:rPr>
              <a:t>. </a:t>
            </a:r>
            <a:endParaRPr lang="de-DE" sz="1400" kern="0" spc="-60" dirty="0" smtClean="0">
              <a:latin typeface="Franklin Gothic Dem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74" y="1290168"/>
            <a:ext cx="899117" cy="691124"/>
          </a:xfrm>
          <a:prstGeom prst="rect">
            <a:avLst/>
          </a:prstGeom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>
                <a:latin typeface="Franklin Gothic Demi" pitchFamily="34" charset="0"/>
              </a:rPr>
              <a:t>Capitalisation network on Inclusive Growth!</a:t>
            </a:r>
            <a:endParaRPr lang="de-D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7" y="1261038"/>
            <a:ext cx="1742041" cy="1766405"/>
          </a:xfrm>
          <a:prstGeom prst="rect">
            <a:avLst/>
          </a:prstGeom>
          <a:ln>
            <a:solidFill>
              <a:srgbClr val="9FAEE5"/>
            </a:solidFill>
          </a:ln>
        </p:spPr>
      </p:pic>
      <p:sp>
        <p:nvSpPr>
          <p:cNvPr id="10" name="Freccia bidirezionale orizzontale 2"/>
          <p:cNvSpPr/>
          <p:nvPr/>
        </p:nvSpPr>
        <p:spPr>
          <a:xfrm>
            <a:off x="3419020" y="1639773"/>
            <a:ext cx="2724312" cy="369659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6959" r="19086" b="12347"/>
          <a:stretch>
            <a:fillRect/>
          </a:stretch>
        </p:blipFill>
        <p:spPr>
          <a:xfrm>
            <a:off x="1847119" y="1954875"/>
            <a:ext cx="693542" cy="8249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930" y="1277409"/>
            <a:ext cx="648072" cy="656934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920227" y="1084508"/>
            <a:ext cx="2330604" cy="1793568"/>
          </a:xfrm>
          <a:prstGeom prst="ellipse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  <p:sp>
        <p:nvSpPr>
          <p:cNvPr id="18" name="Rectángulo 17"/>
          <p:cNvSpPr/>
          <p:nvPr/>
        </p:nvSpPr>
        <p:spPr>
          <a:xfrm>
            <a:off x="6293366" y="1261038"/>
            <a:ext cx="1742041" cy="1766405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9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783004"/>
            <a:ext cx="3347865" cy="4088850"/>
          </a:xfrm>
          <a:prstGeom prst="rect">
            <a:avLst/>
          </a:prstGeom>
        </p:spPr>
      </p:pic>
      <p:sp>
        <p:nvSpPr>
          <p:cNvPr id="8" name="Titel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86400"/>
          </a:xfrm>
        </p:spPr>
        <p:txBody>
          <a:bodyPr>
            <a:normAutofit/>
          </a:bodyPr>
          <a:lstStyle/>
          <a:p>
            <a:pPr algn="ctr"/>
            <a:r>
              <a:rPr lang="de-DE" kern="900" spc="-70" dirty="0" smtClean="0"/>
              <a:t>Activities within the N</a:t>
            </a:r>
            <a:r>
              <a:rPr lang="de-DE" kern="900" spc="-70" dirty="0" smtClean="0">
                <a:latin typeface="Franklin Gothic Demi" pitchFamily="34" charset="0"/>
              </a:rPr>
              <a:t>etworks</a:t>
            </a:r>
            <a:endParaRPr lang="de-D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243838"/>
            <a:ext cx="5832649" cy="3504343"/>
          </a:xfrm>
          <a:prstGeom prst="rect">
            <a:avLst/>
          </a:prstGeom>
        </p:spPr>
      </p:pic>
      <p:pic>
        <p:nvPicPr>
          <p:cNvPr id="6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>
            <a:fillRect/>
          </a:stretch>
        </p:blipFill>
        <p:spPr>
          <a:xfrm>
            <a:off x="1361482" y="1124744"/>
            <a:ext cx="6430765" cy="4774315"/>
          </a:xfrm>
          <a:prstGeom prst="rect">
            <a:avLst/>
          </a:prstGeom>
          <a:ln>
            <a:noFill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kern="900" spc="-70" dirty="0" smtClean="0">
                <a:latin typeface="Franklin Gothic Demi" pitchFamily="34" charset="0"/>
              </a:rPr>
              <a:t>Let‘s start a fruitful journey together!</a:t>
            </a:r>
            <a:endParaRPr lang="de-DE" dirty="0"/>
          </a:p>
        </p:txBody>
      </p:sp>
      <p:pic>
        <p:nvPicPr>
          <p:cNvPr id="11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0496" r="21377"/>
          <a:stretch/>
        </p:blipFill>
        <p:spPr>
          <a:xfrm>
            <a:off x="1475657" y="5733256"/>
            <a:ext cx="936104" cy="4467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8693" t="21006" r="21376"/>
          <a:stretch/>
        </p:blipFill>
        <p:spPr>
          <a:xfrm>
            <a:off x="2411761" y="5733256"/>
            <a:ext cx="713549" cy="4439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8693" t="22932" r="21376"/>
          <a:stretch/>
        </p:blipFill>
        <p:spPr>
          <a:xfrm>
            <a:off x="3098100" y="5733256"/>
            <a:ext cx="713549" cy="4331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18693" t="22923" r="21376"/>
          <a:stretch/>
        </p:blipFill>
        <p:spPr>
          <a:xfrm>
            <a:off x="3813437" y="5724942"/>
            <a:ext cx="713549" cy="43315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18693" t="24402" r="21376"/>
          <a:stretch/>
        </p:blipFill>
        <p:spPr>
          <a:xfrm>
            <a:off x="4531141" y="5733256"/>
            <a:ext cx="713549" cy="42484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8693" t="25881" r="21376"/>
          <a:stretch/>
        </p:blipFill>
        <p:spPr>
          <a:xfrm>
            <a:off x="5244079" y="5733256"/>
            <a:ext cx="713549" cy="4165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18693" t="27360" r="21376"/>
          <a:stretch/>
        </p:blipFill>
        <p:spPr>
          <a:xfrm>
            <a:off x="5957017" y="5733256"/>
            <a:ext cx="713549" cy="4082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18693" t="28840" r="21376" b="19906"/>
          <a:stretch/>
        </p:blipFill>
        <p:spPr>
          <a:xfrm>
            <a:off x="6667147" y="5733256"/>
            <a:ext cx="71354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E4P_STYLE" val="KBP-Mas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0725-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90000" tIns="46800" rIns="90000" bIns="46800" rtlCol="0">
        <a:spAutoFit/>
      </a:bodyPr>
      <a:lstStyle>
        <a:defPPr marL="177800" indent="-177800">
          <a:lnSpc>
            <a:spcPts val="2300"/>
          </a:lnSpc>
          <a:spcAft>
            <a:spcPts val="1200"/>
          </a:spcAft>
          <a:buFont typeface="Arial" pitchFamily="34" charset="0"/>
          <a:buChar char="•"/>
          <a:defRPr sz="1700" kern="0" dirty="0" err="1">
            <a:latin typeface="Franklin Gothic Book" panose="020B05030201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roma capitalisation wkshop</Template>
  <TotalTime>472</TotalTime>
  <Words>515</Words>
  <Application>Microsoft Office PowerPoint</Application>
  <PresentationFormat>Presentación en pantalla (4:3)</PresentationFormat>
  <Paragraphs>56</Paragraphs>
  <Slides>10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Symbol</vt:lpstr>
      <vt:lpstr>160725-01</vt:lpstr>
      <vt:lpstr>think-cell Folie</vt:lpstr>
      <vt:lpstr>Presentación de PowerPoint</vt:lpstr>
      <vt:lpstr>Selection of INTERREG projects 2007-2013 in this topic</vt:lpstr>
      <vt:lpstr>INTERREG projects 2007-2013  dealing with TOs 8 , 9 and 10</vt:lpstr>
      <vt:lpstr>INTERREG 2014-2020 – overview of TOs</vt:lpstr>
      <vt:lpstr>INTERREG 2014-2020 –  overview of Investment Pritorities</vt:lpstr>
      <vt:lpstr>Capitalisation Survey - overview of results</vt:lpstr>
      <vt:lpstr>Capitalisation network on Inclusive Growth!</vt:lpstr>
      <vt:lpstr>Activities within the Networks</vt:lpstr>
      <vt:lpstr>Let‘s start a fruitful journey together!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EVANGELISTA Manuel Gonzalez</dc:creator>
  <cp:lastModifiedBy>EVANGELISTA Manuel Gonzalez</cp:lastModifiedBy>
  <cp:revision>29</cp:revision>
  <cp:lastPrinted>2016-06-21T10:29:38Z</cp:lastPrinted>
  <dcterms:created xsi:type="dcterms:W3CDTF">2017-05-25T08:59:22Z</dcterms:created>
  <dcterms:modified xsi:type="dcterms:W3CDTF">2017-05-31T12:11:35Z</dcterms:modified>
</cp:coreProperties>
</file>