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3" r:id="rId4"/>
    <p:sldId id="262" r:id="rId5"/>
    <p:sldId id="261" r:id="rId6"/>
    <p:sldId id="260" r:id="rId7"/>
    <p:sldId id="266" r:id="rId8"/>
    <p:sldId id="265"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32"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5CB7C89-7CBD-4887-87FF-E1AFD9CFB74A}" type="datetimeFigureOut">
              <a:rPr lang="it-IT" smtClean="0"/>
              <a:t>06/06/2017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663040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5CB7C89-7CBD-4887-87FF-E1AFD9CFB74A}" type="datetimeFigureOut">
              <a:rPr lang="it-IT" smtClean="0"/>
              <a:t>06/06/2017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4186061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5CB7C89-7CBD-4887-87FF-E1AFD9CFB74A}" type="datetimeFigureOut">
              <a:rPr lang="it-IT" smtClean="0"/>
              <a:t>06/06/2017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1462806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5CB7C89-7CBD-4887-87FF-E1AFD9CFB74A}" type="datetimeFigureOut">
              <a:rPr lang="it-IT" smtClean="0"/>
              <a:t>06/06/2017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2249029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75CB7C89-7CBD-4887-87FF-E1AFD9CFB74A}" type="datetimeFigureOut">
              <a:rPr lang="it-IT" smtClean="0"/>
              <a:t>06/06/2017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3957642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5CB7C89-7CBD-4887-87FF-E1AFD9CFB74A}" type="datetimeFigureOut">
              <a:rPr lang="it-IT" smtClean="0"/>
              <a:t>06/06/2017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518374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5CB7C89-7CBD-4887-87FF-E1AFD9CFB74A}" type="datetimeFigureOut">
              <a:rPr lang="it-IT" smtClean="0"/>
              <a:t>06/06/2017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57433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5CB7C89-7CBD-4887-87FF-E1AFD9CFB74A}" type="datetimeFigureOut">
              <a:rPr lang="it-IT" smtClean="0"/>
              <a:t>06/06/2017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4176442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5CB7C89-7CBD-4887-87FF-E1AFD9CFB74A}" type="datetimeFigureOut">
              <a:rPr lang="it-IT" smtClean="0"/>
              <a:t>06/06/2017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1439648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75CB7C89-7CBD-4887-87FF-E1AFD9CFB74A}" type="datetimeFigureOut">
              <a:rPr lang="it-IT" smtClean="0"/>
              <a:t>06/06/2017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1629809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75CB7C89-7CBD-4887-87FF-E1AFD9CFB74A}" type="datetimeFigureOut">
              <a:rPr lang="it-IT" smtClean="0"/>
              <a:t>06/06/2017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EFEC4F-45AA-4380-893F-E914600F64DA}" type="slidenum">
              <a:rPr lang="it-IT" smtClean="0"/>
              <a:t>‹N›</a:t>
            </a:fld>
            <a:endParaRPr lang="it-IT"/>
          </a:p>
        </p:txBody>
      </p:sp>
    </p:spTree>
    <p:extLst>
      <p:ext uri="{BB962C8B-B14F-4D97-AF65-F5344CB8AC3E}">
        <p14:creationId xmlns:p14="http://schemas.microsoft.com/office/powerpoint/2010/main" val="39442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B7C89-7CBD-4887-87FF-E1AFD9CFB74A}" type="datetimeFigureOut">
              <a:rPr lang="it-IT" smtClean="0"/>
              <a:t>06/06/2017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FEC4F-45AA-4380-893F-E914600F64DA}" type="slidenum">
              <a:rPr lang="it-IT" smtClean="0"/>
              <a:t>‹N›</a:t>
            </a:fld>
            <a:endParaRPr lang="it-IT"/>
          </a:p>
        </p:txBody>
      </p:sp>
    </p:spTree>
    <p:extLst>
      <p:ext uri="{BB962C8B-B14F-4D97-AF65-F5344CB8AC3E}">
        <p14:creationId xmlns:p14="http://schemas.microsoft.com/office/powerpoint/2010/main" val="1634407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3849336" y="553769"/>
            <a:ext cx="3609213" cy="1378062"/>
          </a:xfrm>
          <a:prstGeom prst="rect">
            <a:avLst/>
          </a:prstGeom>
        </p:spPr>
      </p:pic>
      <p:sp>
        <p:nvSpPr>
          <p:cNvPr id="2" name="Titolo 1"/>
          <p:cNvSpPr>
            <a:spLocks noGrp="1"/>
          </p:cNvSpPr>
          <p:nvPr>
            <p:ph type="ctrTitle"/>
          </p:nvPr>
        </p:nvSpPr>
        <p:spPr>
          <a:xfrm>
            <a:off x="1485364" y="1931831"/>
            <a:ext cx="9144000" cy="2906869"/>
          </a:xfrm>
        </p:spPr>
        <p:txBody>
          <a:bodyPr>
            <a:normAutofit fontScale="90000"/>
          </a:bodyPr>
          <a:lstStyle/>
          <a:p>
            <a:r>
              <a:rPr lang="it-IT" sz="5400" b="1" dirty="0" smtClean="0"/>
              <a:t/>
            </a:r>
            <a:br>
              <a:rPr lang="it-IT" sz="5400" b="1" dirty="0" smtClean="0"/>
            </a:br>
            <a:r>
              <a:rPr lang="en-GB" sz="5300" b="1" dirty="0"/>
              <a:t>Targeted Analysis to “ESPON EGTC</a:t>
            </a:r>
            <a:r>
              <a:rPr lang="en-GB" sz="5300" b="1" dirty="0" smtClean="0"/>
              <a:t>”</a:t>
            </a:r>
            <a:r>
              <a:rPr lang="it-IT" sz="5300" b="1" dirty="0"/>
              <a:t/>
            </a:r>
            <a:br>
              <a:rPr lang="it-IT" sz="5300" b="1" dirty="0"/>
            </a:br>
            <a:r>
              <a:rPr lang="it-IT" sz="4900" b="1" dirty="0" err="1"/>
              <a:t>Territorial</a:t>
            </a:r>
            <a:r>
              <a:rPr lang="it-IT" sz="4900" b="1" dirty="0"/>
              <a:t> and Urban </a:t>
            </a:r>
            <a:r>
              <a:rPr lang="it-IT" sz="4900" b="1" dirty="0" err="1"/>
              <a:t>Potential</a:t>
            </a:r>
            <a:r>
              <a:rPr lang="it-IT" sz="4900" b="1" dirty="0"/>
              <a:t> </a:t>
            </a:r>
            <a:r>
              <a:rPr lang="it-IT" sz="4900" b="1" dirty="0" err="1"/>
              <a:t>Connected</a:t>
            </a:r>
            <a:r>
              <a:rPr lang="it-IT" sz="4900" b="1" dirty="0"/>
              <a:t> to Migration and </a:t>
            </a:r>
            <a:r>
              <a:rPr lang="it-IT" sz="4900" b="1" dirty="0" err="1"/>
              <a:t>Refugees</a:t>
            </a:r>
            <a:r>
              <a:rPr lang="it-IT" sz="4900" b="1" dirty="0"/>
              <a:t> </a:t>
            </a:r>
            <a:r>
              <a:rPr lang="it-IT" sz="4900" b="1" dirty="0" err="1"/>
              <a:t>Flows</a:t>
            </a:r>
            <a:endParaRPr lang="it-IT" sz="4900" b="1" dirty="0"/>
          </a:p>
        </p:txBody>
      </p:sp>
      <p:sp>
        <p:nvSpPr>
          <p:cNvPr id="3" name="Sottotitolo 2"/>
          <p:cNvSpPr>
            <a:spLocks noGrp="1"/>
          </p:cNvSpPr>
          <p:nvPr>
            <p:ph type="subTitle" idx="1"/>
          </p:nvPr>
        </p:nvSpPr>
        <p:spPr>
          <a:xfrm>
            <a:off x="1485364" y="4940299"/>
            <a:ext cx="9144000" cy="1167505"/>
          </a:xfrm>
        </p:spPr>
        <p:txBody>
          <a:bodyPr>
            <a:normAutofit fontScale="25000" lnSpcReduction="20000"/>
          </a:bodyPr>
          <a:lstStyle/>
          <a:p>
            <a:endParaRPr lang="it-IT" dirty="0" smtClean="0"/>
          </a:p>
          <a:p>
            <a:endParaRPr lang="it-IT" dirty="0"/>
          </a:p>
          <a:p>
            <a:r>
              <a:rPr lang="it-IT" sz="8600" b="1" i="1" dirty="0" err="1" smtClean="0"/>
              <a:t>Let’s</a:t>
            </a:r>
            <a:r>
              <a:rPr lang="it-IT" sz="8600" b="1" i="1" dirty="0" smtClean="0"/>
              <a:t> </a:t>
            </a:r>
            <a:r>
              <a:rPr lang="it-IT" sz="8600" b="1" i="1" dirty="0" err="1" smtClean="0"/>
              <a:t>practice</a:t>
            </a:r>
            <a:r>
              <a:rPr lang="it-IT" sz="8600" b="1" i="1" dirty="0" smtClean="0"/>
              <a:t> </a:t>
            </a:r>
            <a:r>
              <a:rPr lang="it-IT" sz="8600" b="1" i="1" dirty="0" err="1" smtClean="0"/>
              <a:t>capitalisation</a:t>
            </a:r>
            <a:r>
              <a:rPr lang="it-IT" sz="8600" b="1" i="1" dirty="0" smtClean="0"/>
              <a:t>! Rome, 8 </a:t>
            </a:r>
            <a:r>
              <a:rPr lang="it-IT" sz="8600" b="1" i="1" dirty="0" err="1" smtClean="0"/>
              <a:t>June</a:t>
            </a:r>
            <a:r>
              <a:rPr lang="it-IT" sz="8600" b="1" i="1" dirty="0" smtClean="0"/>
              <a:t> 2017</a:t>
            </a:r>
          </a:p>
          <a:p>
            <a:r>
              <a:rPr lang="it-IT" sz="8600" b="1" dirty="0" smtClean="0"/>
              <a:t>Lucia Calliari – ADRION JS </a:t>
            </a:r>
          </a:p>
          <a:p>
            <a:endParaRPr lang="it-IT" b="1" dirty="0" smtClean="0"/>
          </a:p>
          <a:p>
            <a:endParaRPr lang="it-IT" b="1" dirty="0"/>
          </a:p>
        </p:txBody>
      </p:sp>
    </p:spTree>
    <p:extLst>
      <p:ext uri="{BB962C8B-B14F-4D97-AF65-F5344CB8AC3E}">
        <p14:creationId xmlns:p14="http://schemas.microsoft.com/office/powerpoint/2010/main" val="4163028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65101"/>
            <a:ext cx="10515600" cy="977900"/>
          </a:xfrm>
        </p:spPr>
        <p:txBody>
          <a:bodyPr>
            <a:normAutofit fontScale="90000"/>
          </a:bodyPr>
          <a:lstStyle/>
          <a:p>
            <a:pPr algn="ctr"/>
            <a:r>
              <a:rPr lang="it-IT" sz="3200" b="1" i="1" dirty="0"/>
              <a:t>Dubrovnik </a:t>
            </a:r>
            <a:r>
              <a:rPr lang="it-IT" sz="3200" b="1" i="1" dirty="0" err="1"/>
              <a:t>Declaration</a:t>
            </a:r>
            <a:r>
              <a:rPr lang="it-IT" b="1" i="1" dirty="0"/>
              <a:t/>
            </a:r>
            <a:br>
              <a:rPr lang="it-IT" b="1" i="1" dirty="0"/>
            </a:br>
            <a:endParaRPr lang="it-IT" b="1" i="1" dirty="0"/>
          </a:p>
        </p:txBody>
      </p:sp>
      <p:sp>
        <p:nvSpPr>
          <p:cNvPr id="3" name="Segnaposto contenuto 2"/>
          <p:cNvSpPr>
            <a:spLocks noGrp="1"/>
          </p:cNvSpPr>
          <p:nvPr>
            <p:ph idx="1"/>
          </p:nvPr>
        </p:nvSpPr>
        <p:spPr>
          <a:xfrm>
            <a:off x="685800" y="749300"/>
            <a:ext cx="10668000" cy="5427663"/>
          </a:xfrm>
        </p:spPr>
        <p:txBody>
          <a:bodyPr>
            <a:normAutofit fontScale="92500" lnSpcReduction="10000"/>
          </a:bodyPr>
          <a:lstStyle/>
          <a:p>
            <a:endParaRPr lang="it-IT" dirty="0"/>
          </a:p>
          <a:p>
            <a:pPr algn="just">
              <a:buFont typeface="Wingdings" panose="05000000000000000000" pitchFamily="2" charset="2"/>
              <a:buChar char="ü"/>
            </a:pPr>
            <a:r>
              <a:rPr lang="it-IT" b="1" dirty="0" smtClean="0"/>
              <a:t>Dubrovnik </a:t>
            </a:r>
            <a:r>
              <a:rPr lang="it-IT" b="1" dirty="0" err="1"/>
              <a:t>D</a:t>
            </a:r>
            <a:r>
              <a:rPr lang="it-IT" b="1" dirty="0" err="1" smtClean="0"/>
              <a:t>eclaration</a:t>
            </a:r>
            <a:r>
              <a:rPr lang="it-IT" b="1" dirty="0" smtClean="0"/>
              <a:t> </a:t>
            </a:r>
            <a:r>
              <a:rPr lang="it-IT" dirty="0" err="1" smtClean="0"/>
              <a:t>signed</a:t>
            </a:r>
            <a:r>
              <a:rPr lang="it-IT" dirty="0" smtClean="0"/>
              <a:t> in </a:t>
            </a:r>
            <a:r>
              <a:rPr lang="it-IT" dirty="0" err="1" smtClean="0"/>
              <a:t>May</a:t>
            </a:r>
            <a:r>
              <a:rPr lang="it-IT" dirty="0" smtClean="0"/>
              <a:t> 2016 by the 8 ADRION </a:t>
            </a:r>
            <a:r>
              <a:rPr lang="it-IT" dirty="0" err="1"/>
              <a:t>p</a:t>
            </a:r>
            <a:r>
              <a:rPr lang="it-IT" dirty="0" err="1" smtClean="0"/>
              <a:t>articipating</a:t>
            </a:r>
            <a:r>
              <a:rPr lang="it-IT" dirty="0" smtClean="0"/>
              <a:t> </a:t>
            </a:r>
            <a:r>
              <a:rPr lang="it-IT" dirty="0" err="1" smtClean="0"/>
              <a:t>Countries</a:t>
            </a:r>
            <a:r>
              <a:rPr lang="it-IT" dirty="0" smtClean="0"/>
              <a:t> in the frame of the 1° EUSAIR Forum, </a:t>
            </a:r>
            <a:r>
              <a:rPr lang="it-IT" dirty="0" err="1" smtClean="0"/>
              <a:t>whose</a:t>
            </a:r>
            <a:r>
              <a:rPr lang="it-IT" dirty="0" smtClean="0"/>
              <a:t> </a:t>
            </a:r>
            <a:r>
              <a:rPr lang="it-IT" dirty="0" err="1" smtClean="0"/>
              <a:t>aim</a:t>
            </a:r>
            <a:r>
              <a:rPr lang="it-IT" dirty="0" smtClean="0"/>
              <a:t> </a:t>
            </a:r>
            <a:r>
              <a:rPr lang="it-IT" dirty="0" err="1" smtClean="0"/>
              <a:t>was</a:t>
            </a:r>
            <a:r>
              <a:rPr lang="it-IT" dirty="0" smtClean="0"/>
              <a:t> </a:t>
            </a:r>
            <a:r>
              <a:rPr lang="it-IT" dirty="0" err="1" smtClean="0"/>
              <a:t>also</a:t>
            </a:r>
            <a:r>
              <a:rPr lang="it-IT" dirty="0" smtClean="0"/>
              <a:t> to:</a:t>
            </a:r>
          </a:p>
          <a:p>
            <a:pPr algn="just">
              <a:buFont typeface="Wingdings" panose="05000000000000000000" pitchFamily="2" charset="2"/>
              <a:buChar char="ü"/>
            </a:pPr>
            <a:r>
              <a:rPr lang="it-IT" dirty="0" smtClean="0"/>
              <a:t>EXPRESS </a:t>
            </a:r>
            <a:r>
              <a:rPr lang="en-US" dirty="0" smtClean="0"/>
              <a:t>deep </a:t>
            </a:r>
            <a:r>
              <a:rPr lang="en-US" dirty="0"/>
              <a:t>concern on the ongoing refugees and migration </a:t>
            </a:r>
            <a:r>
              <a:rPr lang="en-US" dirty="0" smtClean="0"/>
              <a:t>crisis unfolding </a:t>
            </a:r>
            <a:r>
              <a:rPr lang="en-US" dirty="0"/>
              <a:t>in the Region, which requires appropriate responses at all </a:t>
            </a:r>
            <a:r>
              <a:rPr lang="en-US" dirty="0" smtClean="0"/>
              <a:t>levels; </a:t>
            </a:r>
          </a:p>
          <a:p>
            <a:pPr algn="just">
              <a:buFont typeface="Wingdings" panose="05000000000000000000" pitchFamily="2" charset="2"/>
              <a:buChar char="ü"/>
            </a:pPr>
            <a:r>
              <a:rPr lang="en-US" dirty="0"/>
              <a:t>INVITE the EUSAIR Governing Board to outline concrete avenues of </a:t>
            </a:r>
            <a:r>
              <a:rPr lang="en-US" dirty="0" smtClean="0"/>
              <a:t>action for </a:t>
            </a:r>
            <a:r>
              <a:rPr lang="en-US" dirty="0"/>
              <a:t>how the EUSAIR </a:t>
            </a:r>
            <a:r>
              <a:rPr lang="en-US" dirty="0" smtClean="0"/>
              <a:t>can </a:t>
            </a:r>
            <a:r>
              <a:rPr lang="en-US" dirty="0"/>
              <a:t>help </a:t>
            </a:r>
            <a:r>
              <a:rPr lang="en-US" dirty="0" smtClean="0"/>
              <a:t>strengthen the </a:t>
            </a:r>
            <a:r>
              <a:rPr lang="en-US" dirty="0"/>
              <a:t>resilience of participating Countries in coping with the refugees </a:t>
            </a:r>
            <a:r>
              <a:rPr lang="en-US" dirty="0" smtClean="0"/>
              <a:t>and </a:t>
            </a:r>
            <a:r>
              <a:rPr lang="it-IT" dirty="0" err="1" smtClean="0"/>
              <a:t>migration</a:t>
            </a:r>
            <a:r>
              <a:rPr lang="it-IT" dirty="0" smtClean="0"/>
              <a:t> </a:t>
            </a:r>
            <a:r>
              <a:rPr lang="it-IT" dirty="0" err="1" smtClean="0"/>
              <a:t>crisis</a:t>
            </a:r>
            <a:r>
              <a:rPr lang="it-IT" dirty="0" smtClean="0"/>
              <a:t>; </a:t>
            </a:r>
          </a:p>
          <a:p>
            <a:pPr algn="just">
              <a:buFont typeface="Wingdings" panose="05000000000000000000" pitchFamily="2" charset="2"/>
              <a:buChar char="ü"/>
            </a:pPr>
            <a:r>
              <a:rPr lang="en-US" dirty="0"/>
              <a:t>ENCOURAGE all EU-financed national, regional, territorial cooperation </a:t>
            </a:r>
            <a:r>
              <a:rPr lang="en-US" dirty="0" smtClean="0"/>
              <a:t>and pre-accession </a:t>
            </a:r>
            <a:r>
              <a:rPr lang="en-US" dirty="0" err="1"/>
              <a:t>programmes</a:t>
            </a:r>
            <a:r>
              <a:rPr lang="en-US" dirty="0"/>
              <a:t> in the participating Countries to </a:t>
            </a:r>
            <a:r>
              <a:rPr lang="en-US" dirty="0" smtClean="0"/>
              <a:t>consider how </a:t>
            </a:r>
            <a:r>
              <a:rPr lang="en-US" dirty="0"/>
              <a:t>they can address the refugee and </a:t>
            </a:r>
            <a:r>
              <a:rPr lang="en-US" dirty="0" smtClean="0"/>
              <a:t>migration challenges </a:t>
            </a:r>
            <a:r>
              <a:rPr lang="en-US" dirty="0"/>
              <a:t>within the framework of existing </a:t>
            </a:r>
            <a:r>
              <a:rPr lang="en-US" dirty="0" err="1"/>
              <a:t>programme</a:t>
            </a:r>
            <a:r>
              <a:rPr lang="en-US" dirty="0"/>
              <a:t> </a:t>
            </a:r>
            <a:r>
              <a:rPr lang="en-US" dirty="0" smtClean="0"/>
              <a:t>In </a:t>
            </a:r>
            <a:r>
              <a:rPr lang="en-US" dirty="0"/>
              <a:t>this context, INVITE the </a:t>
            </a:r>
            <a:r>
              <a:rPr lang="en-US" b="1" dirty="0"/>
              <a:t>ADRION Transnational </a:t>
            </a:r>
            <a:r>
              <a:rPr lang="en-US" b="1" dirty="0" smtClean="0"/>
              <a:t>Cooperation </a:t>
            </a:r>
            <a:r>
              <a:rPr lang="en-US" b="1" dirty="0" err="1" smtClean="0"/>
              <a:t>Programme</a:t>
            </a:r>
            <a:r>
              <a:rPr lang="en-US" b="1" dirty="0" smtClean="0"/>
              <a:t> </a:t>
            </a:r>
            <a:r>
              <a:rPr lang="en-US" dirty="0"/>
              <a:t>to provide support to specific action(s</a:t>
            </a:r>
            <a:r>
              <a:rPr lang="en-US" dirty="0" smtClean="0"/>
              <a:t>)</a:t>
            </a:r>
          </a:p>
          <a:p>
            <a:endParaRPr lang="en-US" dirty="0" smtClean="0"/>
          </a:p>
          <a:p>
            <a:endParaRPr lang="it-IT" dirty="0"/>
          </a:p>
        </p:txBody>
      </p:sp>
      <p:pic>
        <p:nvPicPr>
          <p:cNvPr id="4" name="Immagine 3"/>
          <p:cNvPicPr>
            <a:picLocks noChangeAspect="1"/>
          </p:cNvPicPr>
          <p:nvPr/>
        </p:nvPicPr>
        <p:blipFill>
          <a:blip r:embed="rId2"/>
          <a:stretch>
            <a:fillRect/>
          </a:stretch>
        </p:blipFill>
        <p:spPr>
          <a:xfrm>
            <a:off x="9055100" y="0"/>
            <a:ext cx="2829710" cy="1080434"/>
          </a:xfrm>
          <a:prstGeom prst="rect">
            <a:avLst/>
          </a:prstGeom>
        </p:spPr>
      </p:pic>
    </p:spTree>
    <p:extLst>
      <p:ext uri="{BB962C8B-B14F-4D97-AF65-F5344CB8AC3E}">
        <p14:creationId xmlns:p14="http://schemas.microsoft.com/office/powerpoint/2010/main" val="2045241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64491"/>
            <a:ext cx="10515600" cy="1078509"/>
          </a:xfrm>
        </p:spPr>
        <p:txBody>
          <a:bodyPr>
            <a:normAutofit fontScale="90000"/>
          </a:bodyPr>
          <a:lstStyle/>
          <a:p>
            <a:pPr algn="ctr"/>
            <a:r>
              <a:rPr lang="it-IT" sz="3200" b="1" i="1" dirty="0"/>
              <a:t>Project </a:t>
            </a:r>
            <a:r>
              <a:rPr lang="it-IT" sz="3200" b="1" i="1" dirty="0" err="1"/>
              <a:t>creation</a:t>
            </a:r>
            <a:r>
              <a:rPr lang="it-IT" sz="3200" b="1" i="1" dirty="0"/>
              <a:t> – </a:t>
            </a:r>
            <a:r>
              <a:rPr lang="it-IT" sz="3200" b="1" i="1" dirty="0" err="1"/>
              <a:t>main</a:t>
            </a:r>
            <a:r>
              <a:rPr lang="it-IT" sz="3200" b="1" i="1" dirty="0"/>
              <a:t> </a:t>
            </a:r>
            <a:r>
              <a:rPr lang="it-IT" sz="3200" b="1" i="1" dirty="0" err="1"/>
              <a:t>steps</a:t>
            </a:r>
            <a:r>
              <a:rPr lang="it-IT" b="1" i="1" dirty="0"/>
              <a:t/>
            </a:r>
            <a:br>
              <a:rPr lang="it-IT" b="1" i="1" dirty="0"/>
            </a:br>
            <a:endParaRPr lang="it-IT" b="1" i="1" dirty="0"/>
          </a:p>
        </p:txBody>
      </p:sp>
      <p:sp>
        <p:nvSpPr>
          <p:cNvPr id="3" name="Segnaposto contenuto 2"/>
          <p:cNvSpPr>
            <a:spLocks noGrp="1"/>
          </p:cNvSpPr>
          <p:nvPr>
            <p:ph idx="1"/>
          </p:nvPr>
        </p:nvSpPr>
        <p:spPr>
          <a:xfrm>
            <a:off x="685800" y="749300"/>
            <a:ext cx="10668000" cy="5427663"/>
          </a:xfrm>
        </p:spPr>
        <p:txBody>
          <a:bodyPr>
            <a:normAutofit fontScale="92500"/>
          </a:bodyPr>
          <a:lstStyle/>
          <a:p>
            <a:endParaRPr lang="it-IT" dirty="0"/>
          </a:p>
          <a:p>
            <a:r>
              <a:rPr lang="it-IT" dirty="0" err="1" smtClean="0"/>
              <a:t>Stakeholders</a:t>
            </a:r>
            <a:r>
              <a:rPr lang="it-IT" dirty="0" smtClean="0"/>
              <a:t> </a:t>
            </a:r>
            <a:r>
              <a:rPr lang="it-IT" dirty="0" err="1" smtClean="0"/>
              <a:t>Proposal</a:t>
            </a:r>
            <a:r>
              <a:rPr lang="it-IT" dirty="0" smtClean="0"/>
              <a:t> «</a:t>
            </a:r>
            <a:r>
              <a:rPr lang="it-IT" dirty="0" err="1" smtClean="0"/>
              <a:t>Territorial</a:t>
            </a:r>
            <a:r>
              <a:rPr lang="it-IT" dirty="0" smtClean="0"/>
              <a:t> and </a:t>
            </a:r>
            <a:r>
              <a:rPr lang="it-IT" dirty="0" err="1" smtClean="0"/>
              <a:t>urban</a:t>
            </a:r>
            <a:r>
              <a:rPr lang="it-IT" dirty="0" smtClean="0"/>
              <a:t> </a:t>
            </a:r>
            <a:r>
              <a:rPr lang="it-IT" dirty="0" err="1" smtClean="0"/>
              <a:t>potentials</a:t>
            </a:r>
            <a:r>
              <a:rPr lang="it-IT" dirty="0" smtClean="0"/>
              <a:t> </a:t>
            </a:r>
            <a:r>
              <a:rPr lang="it-IT" dirty="0" err="1" smtClean="0"/>
              <a:t>connected</a:t>
            </a:r>
            <a:r>
              <a:rPr lang="it-IT" dirty="0" smtClean="0"/>
              <a:t> to </a:t>
            </a:r>
            <a:r>
              <a:rPr lang="it-IT" dirty="0" err="1" smtClean="0"/>
              <a:t>migration</a:t>
            </a:r>
            <a:r>
              <a:rPr lang="it-IT" dirty="0" smtClean="0"/>
              <a:t> and </a:t>
            </a:r>
            <a:r>
              <a:rPr lang="it-IT" dirty="0" err="1" smtClean="0"/>
              <a:t>refugee</a:t>
            </a:r>
            <a:r>
              <a:rPr lang="it-IT" dirty="0" smtClean="0"/>
              <a:t> </a:t>
            </a:r>
            <a:r>
              <a:rPr lang="it-IT" dirty="0" err="1" smtClean="0"/>
              <a:t>flows</a:t>
            </a:r>
            <a:r>
              <a:rPr lang="it-IT" dirty="0" smtClean="0"/>
              <a:t>» </a:t>
            </a:r>
            <a:r>
              <a:rPr lang="it-IT" dirty="0" err="1" smtClean="0"/>
              <a:t>submitted</a:t>
            </a:r>
            <a:r>
              <a:rPr lang="it-IT" dirty="0" smtClean="0"/>
              <a:t> </a:t>
            </a:r>
            <a:r>
              <a:rPr lang="it-IT" dirty="0"/>
              <a:t>by ADRION </a:t>
            </a:r>
            <a:r>
              <a:rPr lang="it-IT" dirty="0" err="1"/>
              <a:t>Managaing</a:t>
            </a:r>
            <a:r>
              <a:rPr lang="it-IT" dirty="0"/>
              <a:t> Authority </a:t>
            </a:r>
            <a:r>
              <a:rPr lang="it-IT" dirty="0" smtClean="0"/>
              <a:t>in the frame of the ESPON 2020 </a:t>
            </a:r>
            <a:r>
              <a:rPr lang="it-IT" dirty="0" err="1" smtClean="0"/>
              <a:t>Programme</a:t>
            </a:r>
            <a:r>
              <a:rPr lang="it-IT" dirty="0" smtClean="0"/>
              <a:t> </a:t>
            </a:r>
            <a:r>
              <a:rPr lang="it-IT" dirty="0" err="1" smtClean="0"/>
              <a:t>Targeted</a:t>
            </a:r>
            <a:r>
              <a:rPr lang="it-IT" dirty="0" smtClean="0"/>
              <a:t> </a:t>
            </a:r>
            <a:r>
              <a:rPr lang="it-IT" dirty="0" err="1" smtClean="0"/>
              <a:t>analysis</a:t>
            </a:r>
            <a:r>
              <a:rPr lang="it-IT" dirty="0" smtClean="0"/>
              <a:t>– August 2016 </a:t>
            </a:r>
          </a:p>
          <a:p>
            <a:r>
              <a:rPr lang="it-IT" dirty="0" err="1" smtClean="0"/>
              <a:t>Approval</a:t>
            </a:r>
            <a:r>
              <a:rPr lang="it-IT" dirty="0" smtClean="0"/>
              <a:t> of the </a:t>
            </a:r>
            <a:r>
              <a:rPr lang="it-IT" dirty="0" err="1"/>
              <a:t>Stakelders</a:t>
            </a:r>
            <a:r>
              <a:rPr lang="it-IT" dirty="0"/>
              <a:t> </a:t>
            </a:r>
            <a:r>
              <a:rPr lang="it-IT" dirty="0" err="1" smtClean="0"/>
              <a:t>Proposal</a:t>
            </a:r>
            <a:r>
              <a:rPr lang="it-IT" dirty="0" smtClean="0"/>
              <a:t> </a:t>
            </a:r>
            <a:r>
              <a:rPr lang="it-IT" dirty="0"/>
              <a:t>«</a:t>
            </a:r>
            <a:r>
              <a:rPr lang="it-IT" dirty="0" err="1"/>
              <a:t>Territorial</a:t>
            </a:r>
            <a:r>
              <a:rPr lang="it-IT" dirty="0"/>
              <a:t> and </a:t>
            </a:r>
            <a:r>
              <a:rPr lang="it-IT" dirty="0" err="1"/>
              <a:t>urban</a:t>
            </a:r>
            <a:r>
              <a:rPr lang="it-IT" dirty="0"/>
              <a:t> </a:t>
            </a:r>
            <a:r>
              <a:rPr lang="it-IT" dirty="0" err="1"/>
              <a:t>potentials</a:t>
            </a:r>
            <a:r>
              <a:rPr lang="it-IT" dirty="0"/>
              <a:t> </a:t>
            </a:r>
            <a:r>
              <a:rPr lang="it-IT" dirty="0" err="1"/>
              <a:t>connected</a:t>
            </a:r>
            <a:r>
              <a:rPr lang="it-IT" dirty="0"/>
              <a:t> to </a:t>
            </a:r>
            <a:r>
              <a:rPr lang="it-IT" dirty="0" err="1"/>
              <a:t>migration</a:t>
            </a:r>
            <a:r>
              <a:rPr lang="it-IT" dirty="0"/>
              <a:t> and </a:t>
            </a:r>
            <a:r>
              <a:rPr lang="it-IT" dirty="0" err="1"/>
              <a:t>refugee</a:t>
            </a:r>
            <a:r>
              <a:rPr lang="it-IT" dirty="0"/>
              <a:t> </a:t>
            </a:r>
            <a:r>
              <a:rPr lang="it-IT" dirty="0" err="1"/>
              <a:t>flows</a:t>
            </a:r>
            <a:r>
              <a:rPr lang="it-IT" dirty="0" smtClean="0"/>
              <a:t>» – </a:t>
            </a:r>
            <a:r>
              <a:rPr lang="it-IT" dirty="0" err="1" smtClean="0"/>
              <a:t>October</a:t>
            </a:r>
            <a:r>
              <a:rPr lang="it-IT" dirty="0" smtClean="0"/>
              <a:t> 2016</a:t>
            </a:r>
          </a:p>
          <a:p>
            <a:r>
              <a:rPr lang="it-IT" dirty="0"/>
              <a:t>ESPON </a:t>
            </a:r>
            <a:r>
              <a:rPr lang="it-IT" dirty="0" err="1" smtClean="0"/>
              <a:t>Terms</a:t>
            </a:r>
            <a:r>
              <a:rPr lang="it-IT" dirty="0" smtClean="0"/>
              <a:t> of </a:t>
            </a:r>
            <a:r>
              <a:rPr lang="it-IT" dirty="0" err="1" smtClean="0"/>
              <a:t>reference</a:t>
            </a:r>
            <a:r>
              <a:rPr lang="it-IT" dirty="0" smtClean="0"/>
              <a:t> </a:t>
            </a:r>
            <a:r>
              <a:rPr lang="it-IT" dirty="0" err="1" smtClean="0"/>
              <a:t>elaboration</a:t>
            </a:r>
            <a:r>
              <a:rPr lang="it-IT" dirty="0" smtClean="0"/>
              <a:t> in </a:t>
            </a:r>
            <a:r>
              <a:rPr lang="it-IT" dirty="0" err="1" smtClean="0"/>
              <a:t>strict</a:t>
            </a:r>
            <a:r>
              <a:rPr lang="it-IT" dirty="0" smtClean="0"/>
              <a:t> </a:t>
            </a:r>
            <a:r>
              <a:rPr lang="it-IT" dirty="0" err="1" smtClean="0"/>
              <a:t>cooperation</a:t>
            </a:r>
            <a:r>
              <a:rPr lang="it-IT" dirty="0" smtClean="0"/>
              <a:t> with ADRION MA</a:t>
            </a:r>
          </a:p>
          <a:p>
            <a:r>
              <a:rPr lang="it-IT" dirty="0" smtClean="0"/>
              <a:t>Project </a:t>
            </a:r>
            <a:r>
              <a:rPr lang="en-US" dirty="0"/>
              <a:t>“Impacts of refugee flows to territorial development in Europe” </a:t>
            </a:r>
            <a:r>
              <a:rPr lang="it-IT" dirty="0" err="1" smtClean="0"/>
              <a:t>submitted</a:t>
            </a:r>
            <a:r>
              <a:rPr lang="it-IT" dirty="0" smtClean="0"/>
              <a:t> by </a:t>
            </a:r>
            <a:r>
              <a:rPr lang="it-IT" dirty="0" err="1" smtClean="0"/>
              <a:t>University</a:t>
            </a:r>
            <a:r>
              <a:rPr lang="it-IT" dirty="0" smtClean="0"/>
              <a:t> of Bologna in the frame of the </a:t>
            </a:r>
            <a:r>
              <a:rPr lang="it-IT" dirty="0"/>
              <a:t>ESPON </a:t>
            </a:r>
            <a:r>
              <a:rPr lang="it-IT" dirty="0" smtClean="0"/>
              <a:t>2020 </a:t>
            </a:r>
            <a:r>
              <a:rPr lang="it-IT" dirty="0" err="1" smtClean="0"/>
              <a:t>Cooperation</a:t>
            </a:r>
            <a:r>
              <a:rPr lang="it-IT" dirty="0" smtClean="0"/>
              <a:t> </a:t>
            </a:r>
            <a:r>
              <a:rPr lang="it-IT" dirty="0" err="1" smtClean="0"/>
              <a:t>Programme</a:t>
            </a:r>
            <a:r>
              <a:rPr lang="it-IT" dirty="0" smtClean="0"/>
              <a:t> </a:t>
            </a:r>
            <a:r>
              <a:rPr lang="en-US" dirty="0" smtClean="0"/>
              <a:t>Call </a:t>
            </a:r>
            <a:r>
              <a:rPr lang="en-US" dirty="0"/>
              <a:t>for tender for applied research </a:t>
            </a:r>
            <a:r>
              <a:rPr lang="en-US" dirty="0" smtClean="0"/>
              <a:t>- March 2017</a:t>
            </a:r>
          </a:p>
          <a:p>
            <a:r>
              <a:rPr lang="en-US" dirty="0" smtClean="0"/>
              <a:t>Approval of the project – May 2017</a:t>
            </a:r>
          </a:p>
          <a:p>
            <a:pPr marL="0" indent="0">
              <a:buNone/>
            </a:pPr>
            <a:endParaRPr lang="en-US" dirty="0" smtClean="0"/>
          </a:p>
          <a:p>
            <a:endParaRPr lang="en-US" dirty="0" smtClean="0"/>
          </a:p>
          <a:p>
            <a:endParaRPr lang="en-US" dirty="0" smtClean="0"/>
          </a:p>
          <a:p>
            <a:endParaRPr lang="it-IT" dirty="0"/>
          </a:p>
        </p:txBody>
      </p:sp>
      <p:pic>
        <p:nvPicPr>
          <p:cNvPr id="4" name="Immagine 3"/>
          <p:cNvPicPr>
            <a:picLocks noChangeAspect="1"/>
          </p:cNvPicPr>
          <p:nvPr/>
        </p:nvPicPr>
        <p:blipFill>
          <a:blip r:embed="rId2"/>
          <a:stretch>
            <a:fillRect/>
          </a:stretch>
        </p:blipFill>
        <p:spPr>
          <a:xfrm>
            <a:off x="9245600" y="50800"/>
            <a:ext cx="2811395" cy="1078509"/>
          </a:xfrm>
          <a:prstGeom prst="rect">
            <a:avLst/>
          </a:prstGeom>
        </p:spPr>
      </p:pic>
    </p:spTree>
    <p:extLst>
      <p:ext uri="{BB962C8B-B14F-4D97-AF65-F5344CB8AC3E}">
        <p14:creationId xmlns:p14="http://schemas.microsoft.com/office/powerpoint/2010/main" val="4238869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34019"/>
            <a:ext cx="10515600" cy="1556670"/>
          </a:xfrm>
        </p:spPr>
        <p:txBody>
          <a:bodyPr>
            <a:normAutofit/>
          </a:bodyPr>
          <a:lstStyle/>
          <a:p>
            <a:pPr algn="ctr"/>
            <a:r>
              <a:rPr lang="it-IT" sz="2800" b="1" i="1" dirty="0" smtClean="0"/>
              <a:t>Project </a:t>
            </a:r>
            <a:r>
              <a:rPr lang="it-IT" sz="2900" b="1" i="1" dirty="0" smtClean="0"/>
              <a:t>partnership</a:t>
            </a:r>
            <a:r>
              <a:rPr lang="it-IT" sz="2800" b="1" i="1" dirty="0" smtClean="0"/>
              <a:t> </a:t>
            </a:r>
            <a:endParaRPr lang="it-IT" sz="2800" b="1" i="1" dirty="0"/>
          </a:p>
        </p:txBody>
      </p:sp>
      <p:sp>
        <p:nvSpPr>
          <p:cNvPr id="3" name="Segnaposto contenuto 2"/>
          <p:cNvSpPr>
            <a:spLocks noGrp="1"/>
          </p:cNvSpPr>
          <p:nvPr>
            <p:ph idx="1"/>
          </p:nvPr>
        </p:nvSpPr>
        <p:spPr>
          <a:xfrm>
            <a:off x="838200" y="1219200"/>
            <a:ext cx="10515600" cy="4957763"/>
          </a:xfrm>
        </p:spPr>
        <p:txBody>
          <a:bodyPr>
            <a:normAutofit fontScale="92500"/>
          </a:bodyPr>
          <a:lstStyle/>
          <a:p>
            <a:endParaRPr lang="it-IT" dirty="0"/>
          </a:p>
          <a:p>
            <a:pPr marL="0" indent="0">
              <a:buNone/>
            </a:pPr>
            <a:r>
              <a:rPr lang="it-IT" b="1" i="1" dirty="0"/>
              <a:t>Lead </a:t>
            </a:r>
            <a:r>
              <a:rPr lang="it-IT" b="1" i="1" dirty="0" smtClean="0"/>
              <a:t>Partner</a:t>
            </a:r>
            <a:endParaRPr lang="it-IT" i="1" dirty="0"/>
          </a:p>
          <a:p>
            <a:pPr marL="0" indent="0">
              <a:buNone/>
            </a:pPr>
            <a:r>
              <a:rPr lang="it-IT" dirty="0" err="1" smtClean="0"/>
              <a:t>University</a:t>
            </a:r>
            <a:r>
              <a:rPr lang="it-IT" dirty="0" smtClean="0"/>
              <a:t> of </a:t>
            </a:r>
            <a:r>
              <a:rPr lang="it-IT" dirty="0"/>
              <a:t>Bologna </a:t>
            </a:r>
            <a:r>
              <a:rPr lang="it-IT" dirty="0" smtClean="0"/>
              <a:t>- (</a:t>
            </a:r>
            <a:r>
              <a:rPr lang="it-IT" dirty="0"/>
              <a:t>DSSP</a:t>
            </a:r>
            <a:r>
              <a:rPr lang="it-IT" dirty="0" smtClean="0"/>
              <a:t>) </a:t>
            </a:r>
            <a:r>
              <a:rPr lang="it-IT" dirty="0" err="1" smtClean="0"/>
              <a:t>Department</a:t>
            </a:r>
            <a:r>
              <a:rPr lang="it-IT" dirty="0" smtClean="0"/>
              <a:t> of Social and </a:t>
            </a:r>
            <a:r>
              <a:rPr lang="it-IT" dirty="0" err="1" smtClean="0"/>
              <a:t>Political</a:t>
            </a:r>
            <a:r>
              <a:rPr lang="it-IT" dirty="0" smtClean="0"/>
              <a:t> </a:t>
            </a:r>
            <a:r>
              <a:rPr lang="it-IT" dirty="0"/>
              <a:t>and </a:t>
            </a:r>
            <a:r>
              <a:rPr lang="it-IT" dirty="0" smtClean="0"/>
              <a:t>Science </a:t>
            </a:r>
          </a:p>
          <a:p>
            <a:pPr marL="0" indent="0">
              <a:buNone/>
            </a:pPr>
            <a:r>
              <a:rPr lang="it-IT" b="1" i="1" dirty="0" err="1" smtClean="0"/>
              <a:t>Other</a:t>
            </a:r>
            <a:r>
              <a:rPr lang="it-IT" b="1" i="1" dirty="0" smtClean="0"/>
              <a:t> </a:t>
            </a:r>
            <a:r>
              <a:rPr lang="it-IT" b="1" i="1" dirty="0" err="1" smtClean="0"/>
              <a:t>Partners</a:t>
            </a:r>
            <a:endParaRPr lang="it-IT" i="1" dirty="0"/>
          </a:p>
          <a:p>
            <a:pPr marL="514350" indent="-514350">
              <a:buFont typeface="+mj-lt"/>
              <a:buAutoNum type="arabicPeriod"/>
            </a:pPr>
            <a:r>
              <a:rPr lang="it-IT" dirty="0" smtClean="0"/>
              <a:t>CEI: Central </a:t>
            </a:r>
            <a:r>
              <a:rPr lang="it-IT" dirty="0" err="1" smtClean="0"/>
              <a:t>European</a:t>
            </a:r>
            <a:r>
              <a:rPr lang="it-IT" dirty="0" smtClean="0"/>
              <a:t> </a:t>
            </a:r>
            <a:r>
              <a:rPr lang="it-IT" dirty="0" err="1" smtClean="0"/>
              <a:t>Initiative</a:t>
            </a:r>
            <a:r>
              <a:rPr lang="it-IT" dirty="0" smtClean="0"/>
              <a:t> (Italia</a:t>
            </a:r>
            <a:r>
              <a:rPr lang="it-IT" dirty="0"/>
              <a:t>)</a:t>
            </a:r>
          </a:p>
          <a:p>
            <a:pPr marL="514350" indent="-514350">
              <a:buFont typeface="+mj-lt"/>
              <a:buAutoNum type="arabicPeriod"/>
            </a:pPr>
            <a:r>
              <a:rPr lang="en-US" dirty="0" smtClean="0"/>
              <a:t>UET: European </a:t>
            </a:r>
            <a:r>
              <a:rPr lang="en-US" dirty="0"/>
              <a:t>University of </a:t>
            </a:r>
            <a:r>
              <a:rPr lang="en-US" dirty="0" smtClean="0"/>
              <a:t>Tirana - </a:t>
            </a:r>
            <a:r>
              <a:rPr lang="en-US" dirty="0"/>
              <a:t>Department of Applied Social </a:t>
            </a:r>
            <a:r>
              <a:rPr lang="en-US" dirty="0" smtClean="0"/>
              <a:t>Sciences (Albania</a:t>
            </a:r>
            <a:r>
              <a:rPr lang="en-US" dirty="0"/>
              <a:t>)</a:t>
            </a:r>
            <a:endParaRPr lang="it-IT" dirty="0"/>
          </a:p>
          <a:p>
            <a:pPr marL="514350" indent="-514350">
              <a:buFont typeface="+mj-lt"/>
              <a:buAutoNum type="arabicPeriod"/>
            </a:pPr>
            <a:r>
              <a:rPr lang="en-US" dirty="0" smtClean="0"/>
              <a:t>UTH-LDSA: University </a:t>
            </a:r>
            <a:r>
              <a:rPr lang="en-US" dirty="0"/>
              <a:t>of Thessaly </a:t>
            </a:r>
            <a:r>
              <a:rPr lang="en-US" dirty="0" smtClean="0"/>
              <a:t>Laboratory </a:t>
            </a:r>
            <a:r>
              <a:rPr lang="en-US" dirty="0"/>
              <a:t>of Demographic and Social Analyses/ Department of Planning and Regional </a:t>
            </a:r>
            <a:r>
              <a:rPr lang="en-US" dirty="0" smtClean="0"/>
              <a:t>Development (Greece)</a:t>
            </a:r>
            <a:endParaRPr lang="it-IT" dirty="0"/>
          </a:p>
          <a:p>
            <a:pPr marL="514350" indent="-514350">
              <a:buFont typeface="+mj-lt"/>
              <a:buAutoNum type="arabicPeriod"/>
            </a:pPr>
            <a:r>
              <a:rPr lang="it-IT" dirty="0"/>
              <a:t>IECOB </a:t>
            </a:r>
            <a:r>
              <a:rPr lang="it-IT" dirty="0" smtClean="0"/>
              <a:t>– </a:t>
            </a:r>
            <a:r>
              <a:rPr lang="it-IT" dirty="0" err="1" smtClean="0"/>
              <a:t>Institute</a:t>
            </a:r>
            <a:r>
              <a:rPr lang="it-IT" dirty="0" smtClean="0"/>
              <a:t> for East- Central and </a:t>
            </a:r>
            <a:r>
              <a:rPr lang="it-IT" dirty="0" err="1" smtClean="0"/>
              <a:t>Balkan</a:t>
            </a:r>
            <a:r>
              <a:rPr lang="it-IT" dirty="0" smtClean="0"/>
              <a:t> Europe (Italia</a:t>
            </a:r>
            <a:r>
              <a:rPr lang="it-IT" dirty="0"/>
              <a:t>)</a:t>
            </a:r>
          </a:p>
          <a:p>
            <a:pPr>
              <a:buFontTx/>
              <a:buChar char="-"/>
            </a:pPr>
            <a:endParaRPr lang="en-US" dirty="0" smtClean="0"/>
          </a:p>
          <a:p>
            <a:endParaRPr lang="en-US" dirty="0" smtClean="0"/>
          </a:p>
          <a:p>
            <a:endParaRPr lang="en-US" dirty="0" smtClean="0"/>
          </a:p>
          <a:p>
            <a:endParaRPr lang="it-IT" dirty="0"/>
          </a:p>
        </p:txBody>
      </p:sp>
      <p:pic>
        <p:nvPicPr>
          <p:cNvPr id="4" name="Immagine 3"/>
          <p:cNvPicPr>
            <a:picLocks noChangeAspect="1"/>
          </p:cNvPicPr>
          <p:nvPr/>
        </p:nvPicPr>
        <p:blipFill>
          <a:blip r:embed="rId2"/>
          <a:stretch>
            <a:fillRect/>
          </a:stretch>
        </p:blipFill>
        <p:spPr>
          <a:xfrm>
            <a:off x="9220200" y="134018"/>
            <a:ext cx="2828789" cy="1085182"/>
          </a:xfrm>
          <a:prstGeom prst="rect">
            <a:avLst/>
          </a:prstGeom>
        </p:spPr>
      </p:pic>
    </p:spTree>
    <p:extLst>
      <p:ext uri="{BB962C8B-B14F-4D97-AF65-F5344CB8AC3E}">
        <p14:creationId xmlns:p14="http://schemas.microsoft.com/office/powerpoint/2010/main" val="273826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854075"/>
          </a:xfrm>
        </p:spPr>
        <p:txBody>
          <a:bodyPr>
            <a:normAutofit/>
          </a:bodyPr>
          <a:lstStyle/>
          <a:p>
            <a:pPr algn="ctr"/>
            <a:r>
              <a:rPr lang="it-IT" sz="2900" b="1" i="1" dirty="0" smtClean="0"/>
              <a:t>Project </a:t>
            </a:r>
            <a:r>
              <a:rPr lang="it-IT" sz="2900" b="1" i="1" dirty="0" err="1" smtClean="0"/>
              <a:t>Steering</a:t>
            </a:r>
            <a:r>
              <a:rPr lang="it-IT" sz="2900" b="1" i="1" dirty="0" smtClean="0"/>
              <a:t> </a:t>
            </a:r>
            <a:r>
              <a:rPr lang="it-IT" sz="2900" b="1" i="1" dirty="0" err="1" smtClean="0"/>
              <a:t>Committee</a:t>
            </a:r>
            <a:r>
              <a:rPr lang="it-IT" sz="2900" b="1" i="1" dirty="0" smtClean="0"/>
              <a:t>  </a:t>
            </a:r>
            <a:endParaRPr lang="it-IT" sz="2900" b="1" i="1" dirty="0"/>
          </a:p>
        </p:txBody>
      </p:sp>
      <p:sp>
        <p:nvSpPr>
          <p:cNvPr id="3" name="Segnaposto contenuto 2"/>
          <p:cNvSpPr>
            <a:spLocks noGrp="1"/>
          </p:cNvSpPr>
          <p:nvPr>
            <p:ph idx="1"/>
          </p:nvPr>
        </p:nvSpPr>
        <p:spPr>
          <a:xfrm>
            <a:off x="838200" y="1219200"/>
            <a:ext cx="10515600" cy="4957763"/>
          </a:xfrm>
        </p:spPr>
        <p:txBody>
          <a:bodyPr>
            <a:normAutofit fontScale="92500"/>
          </a:bodyPr>
          <a:lstStyle/>
          <a:p>
            <a:pPr marL="0" indent="0">
              <a:buNone/>
            </a:pPr>
            <a:r>
              <a:rPr lang="en-US" b="1" dirty="0" smtClean="0"/>
              <a:t>Lead stakeholders </a:t>
            </a:r>
          </a:p>
          <a:p>
            <a:pPr marL="0" indent="0">
              <a:buNone/>
            </a:pPr>
            <a:r>
              <a:rPr lang="en-US" dirty="0" smtClean="0"/>
              <a:t>Emilia- Romagna Region as MA of </a:t>
            </a:r>
            <a:r>
              <a:rPr lang="en-US" dirty="0" err="1" smtClean="0"/>
              <a:t>Interreg</a:t>
            </a:r>
            <a:r>
              <a:rPr lang="en-US" dirty="0" smtClean="0"/>
              <a:t> ADRION Transnational </a:t>
            </a:r>
            <a:r>
              <a:rPr lang="en-US" dirty="0" err="1" smtClean="0"/>
              <a:t>Programme</a:t>
            </a:r>
            <a:r>
              <a:rPr lang="en-US" dirty="0" smtClean="0"/>
              <a:t> acting </a:t>
            </a:r>
          </a:p>
          <a:p>
            <a:pPr marL="0" indent="0">
              <a:buNone/>
            </a:pPr>
            <a:r>
              <a:rPr lang="it-IT" b="1" dirty="0" err="1" smtClean="0"/>
              <a:t>Participating</a:t>
            </a:r>
            <a:r>
              <a:rPr lang="it-IT" b="1" dirty="0" smtClean="0"/>
              <a:t> </a:t>
            </a:r>
            <a:r>
              <a:rPr lang="it-IT" b="1" dirty="0" err="1" smtClean="0"/>
              <a:t>stakeholders</a:t>
            </a:r>
            <a:r>
              <a:rPr lang="it-IT" b="1" dirty="0" smtClean="0"/>
              <a:t> </a:t>
            </a:r>
            <a:endParaRPr lang="it-IT" b="1" dirty="0"/>
          </a:p>
          <a:p>
            <a:pPr marL="514350" indent="-514350">
              <a:buFont typeface="+mj-lt"/>
              <a:buAutoNum type="arabicPeriod"/>
            </a:pPr>
            <a:r>
              <a:rPr lang="en-US" dirty="0" smtClean="0"/>
              <a:t>Friuli – </a:t>
            </a:r>
            <a:r>
              <a:rPr lang="en-US" dirty="0" err="1" smtClean="0"/>
              <a:t>Venezia</a:t>
            </a:r>
            <a:r>
              <a:rPr lang="en-US" dirty="0" smtClean="0"/>
              <a:t> Giulia Region as MA of </a:t>
            </a:r>
            <a:r>
              <a:rPr lang="en-US" dirty="0" err="1" smtClean="0"/>
              <a:t>Interreg</a:t>
            </a:r>
            <a:r>
              <a:rPr lang="en-US" dirty="0" smtClean="0"/>
              <a:t> Cooperation Italy – Slovenia </a:t>
            </a:r>
            <a:r>
              <a:rPr lang="en-US" dirty="0" err="1" smtClean="0"/>
              <a:t>Programme</a:t>
            </a:r>
            <a:endParaRPr lang="en-US" dirty="0" smtClean="0"/>
          </a:p>
          <a:p>
            <a:pPr marL="514350" indent="-514350">
              <a:buFont typeface="+mj-lt"/>
              <a:buAutoNum type="arabicPeriod"/>
            </a:pPr>
            <a:r>
              <a:rPr lang="en-US" dirty="0" smtClean="0"/>
              <a:t>Puglia Region as MA of </a:t>
            </a:r>
            <a:r>
              <a:rPr lang="en-US" dirty="0" err="1" smtClean="0"/>
              <a:t>Interreg</a:t>
            </a:r>
            <a:r>
              <a:rPr lang="en-US" dirty="0" smtClean="0"/>
              <a:t> Cooperation Italy – Albania </a:t>
            </a:r>
            <a:r>
              <a:rPr lang="en-US" dirty="0" err="1" smtClean="0"/>
              <a:t>Programme</a:t>
            </a:r>
            <a:endParaRPr lang="en-US" dirty="0" smtClean="0"/>
          </a:p>
          <a:p>
            <a:pPr marL="514350" indent="-514350">
              <a:buFont typeface="+mj-lt"/>
              <a:buAutoNum type="arabicPeriod"/>
            </a:pPr>
            <a:r>
              <a:rPr lang="en-US" dirty="0" smtClean="0"/>
              <a:t>Bratislava Self- governing Region as MA of INTERACT </a:t>
            </a:r>
            <a:r>
              <a:rPr lang="en-US" dirty="0" err="1" smtClean="0"/>
              <a:t>Programme</a:t>
            </a:r>
            <a:endParaRPr lang="en-US" dirty="0" smtClean="0"/>
          </a:p>
          <a:p>
            <a:pPr marL="514350" indent="-514350">
              <a:buFont typeface="+mj-lt"/>
              <a:buAutoNum type="arabicPeriod"/>
            </a:pPr>
            <a:r>
              <a:rPr lang="en-US" dirty="0" smtClean="0"/>
              <a:t>Ministry of National Economy (Hungary) as MA of DANUBE Transnational </a:t>
            </a:r>
            <a:r>
              <a:rPr lang="en-US" dirty="0" err="1" smtClean="0"/>
              <a:t>Programme</a:t>
            </a:r>
            <a:endParaRPr lang="en-US" dirty="0" smtClean="0"/>
          </a:p>
          <a:p>
            <a:pPr marL="514350" indent="-514350">
              <a:buFont typeface="+mj-lt"/>
              <a:buAutoNum type="arabicPeriod"/>
            </a:pPr>
            <a:r>
              <a:rPr lang="en-US" dirty="0" smtClean="0"/>
              <a:t>MA of </a:t>
            </a:r>
            <a:r>
              <a:rPr lang="en-US" dirty="0" err="1" smtClean="0"/>
              <a:t>Interreg</a:t>
            </a:r>
            <a:r>
              <a:rPr lang="en-US" dirty="0" smtClean="0"/>
              <a:t> BALKAN- MEDITERRANEAN </a:t>
            </a:r>
            <a:r>
              <a:rPr lang="en-US" dirty="0" err="1" smtClean="0"/>
              <a:t>Programme</a:t>
            </a:r>
            <a:endParaRPr lang="en-US" dirty="0" smtClean="0"/>
          </a:p>
          <a:p>
            <a:endParaRPr lang="en-US" dirty="0" smtClean="0"/>
          </a:p>
          <a:p>
            <a:endParaRPr lang="en-US" dirty="0" smtClean="0"/>
          </a:p>
          <a:p>
            <a:endParaRPr lang="it-IT" dirty="0"/>
          </a:p>
        </p:txBody>
      </p:sp>
      <p:pic>
        <p:nvPicPr>
          <p:cNvPr id="4" name="Immagine 3"/>
          <p:cNvPicPr>
            <a:picLocks noChangeAspect="1"/>
          </p:cNvPicPr>
          <p:nvPr/>
        </p:nvPicPr>
        <p:blipFill>
          <a:blip r:embed="rId2"/>
          <a:stretch>
            <a:fillRect/>
          </a:stretch>
        </p:blipFill>
        <p:spPr>
          <a:xfrm>
            <a:off x="8910705" y="134018"/>
            <a:ext cx="2828789" cy="1085182"/>
          </a:xfrm>
          <a:prstGeom prst="rect">
            <a:avLst/>
          </a:prstGeom>
        </p:spPr>
      </p:pic>
    </p:spTree>
    <p:extLst>
      <p:ext uri="{BB962C8B-B14F-4D97-AF65-F5344CB8AC3E}">
        <p14:creationId xmlns:p14="http://schemas.microsoft.com/office/powerpoint/2010/main" val="1034039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38175"/>
          </a:xfrm>
        </p:spPr>
        <p:txBody>
          <a:bodyPr>
            <a:normAutofit fontScale="90000"/>
          </a:bodyPr>
          <a:lstStyle/>
          <a:p>
            <a:pPr algn="ctr"/>
            <a:r>
              <a:rPr lang="it-IT" sz="2800" b="1" i="1" dirty="0" smtClean="0"/>
              <a:t/>
            </a:r>
            <a:br>
              <a:rPr lang="it-IT" sz="2800" b="1" i="1" dirty="0" smtClean="0"/>
            </a:br>
            <a:r>
              <a:rPr lang="it-IT" sz="3200" b="1" i="1" dirty="0" smtClean="0"/>
              <a:t>Project </a:t>
            </a:r>
            <a:r>
              <a:rPr lang="it-IT" sz="3200" b="1" i="1" dirty="0" err="1" smtClean="0"/>
              <a:t>features</a:t>
            </a:r>
            <a:r>
              <a:rPr lang="it-IT" b="1" i="1" dirty="0"/>
              <a:t/>
            </a:r>
            <a:br>
              <a:rPr lang="it-IT" b="1" i="1" dirty="0"/>
            </a:br>
            <a:endParaRPr lang="it-IT" b="1" i="1" dirty="0"/>
          </a:p>
        </p:txBody>
      </p:sp>
      <p:sp>
        <p:nvSpPr>
          <p:cNvPr id="3" name="Segnaposto contenuto 2"/>
          <p:cNvSpPr>
            <a:spLocks noGrp="1"/>
          </p:cNvSpPr>
          <p:nvPr>
            <p:ph idx="1"/>
          </p:nvPr>
        </p:nvSpPr>
        <p:spPr>
          <a:xfrm>
            <a:off x="838200" y="1219200"/>
            <a:ext cx="10515600" cy="4957763"/>
          </a:xfrm>
        </p:spPr>
        <p:txBody>
          <a:bodyPr>
            <a:normAutofit fontScale="92500" lnSpcReduction="10000"/>
          </a:bodyPr>
          <a:lstStyle/>
          <a:p>
            <a:pPr algn="just">
              <a:buFont typeface="Wingdings" panose="05000000000000000000" pitchFamily="2" charset="2"/>
              <a:buChar char="ü"/>
            </a:pPr>
            <a:r>
              <a:rPr lang="it-IT" dirty="0" err="1" smtClean="0"/>
              <a:t>Duration</a:t>
            </a:r>
            <a:r>
              <a:rPr lang="it-IT" dirty="0" smtClean="0"/>
              <a:t>: </a:t>
            </a:r>
            <a:r>
              <a:rPr lang="en-US" dirty="0" smtClean="0"/>
              <a:t>1 year duration; </a:t>
            </a:r>
          </a:p>
          <a:p>
            <a:pPr algn="just">
              <a:buFont typeface="Wingdings" panose="05000000000000000000" pitchFamily="2" charset="2"/>
              <a:buChar char="ü"/>
            </a:pPr>
            <a:r>
              <a:rPr lang="en-US" dirty="0" smtClean="0"/>
              <a:t>Area of reference: Adriatic- Ionian region and Danube Region; </a:t>
            </a:r>
          </a:p>
          <a:p>
            <a:pPr algn="just">
              <a:buFont typeface="Wingdings" panose="05000000000000000000" pitchFamily="2" charset="2"/>
              <a:buChar char="ü"/>
            </a:pPr>
            <a:r>
              <a:rPr lang="en-US" dirty="0" smtClean="0"/>
              <a:t>European Macro-regional strategies of reference: EUSAIR and EUSDR; </a:t>
            </a:r>
          </a:p>
          <a:p>
            <a:pPr algn="just">
              <a:buFont typeface="Wingdings" panose="05000000000000000000" pitchFamily="2" charset="2"/>
              <a:buChar char="ü"/>
            </a:pPr>
            <a:r>
              <a:rPr lang="en-US" dirty="0" smtClean="0"/>
              <a:t>Overall objective: contributing in raising knowledge on the territorial impact of migration flows in the area in order to properly consider it in the framework of EUSAIR, EUSDR strategies and of the ETC </a:t>
            </a:r>
            <a:r>
              <a:rPr lang="en-US" dirty="0" err="1" smtClean="0"/>
              <a:t>Programmes</a:t>
            </a:r>
            <a:r>
              <a:rPr lang="en-US" dirty="0" smtClean="0"/>
              <a:t> as recommended by the EC; </a:t>
            </a:r>
          </a:p>
          <a:p>
            <a:pPr algn="just">
              <a:buFont typeface="Wingdings" panose="05000000000000000000" pitchFamily="2" charset="2"/>
              <a:buChar char="ü"/>
            </a:pPr>
            <a:r>
              <a:rPr lang="en-US" dirty="0" smtClean="0"/>
              <a:t>Main outcome and result: </a:t>
            </a:r>
            <a:r>
              <a:rPr lang="it-IT" dirty="0"/>
              <a:t>a</a:t>
            </a:r>
            <a:r>
              <a:rPr lang="it-IT" dirty="0" smtClean="0"/>
              <a:t> </a:t>
            </a:r>
            <a:r>
              <a:rPr lang="it-IT" dirty="0" err="1" smtClean="0"/>
              <a:t>comprehensive</a:t>
            </a:r>
            <a:r>
              <a:rPr lang="it-IT" dirty="0" smtClean="0"/>
              <a:t> </a:t>
            </a:r>
            <a:r>
              <a:rPr lang="it-IT" dirty="0" err="1" smtClean="0"/>
              <a:t>overview</a:t>
            </a:r>
            <a:r>
              <a:rPr lang="it-IT" dirty="0" smtClean="0"/>
              <a:t> of the </a:t>
            </a:r>
            <a:r>
              <a:rPr lang="it-IT" dirty="0" err="1" smtClean="0"/>
              <a:t>recent</a:t>
            </a:r>
            <a:r>
              <a:rPr lang="it-IT" dirty="0" smtClean="0"/>
              <a:t> </a:t>
            </a:r>
            <a:r>
              <a:rPr lang="it-IT" dirty="0" err="1" smtClean="0"/>
              <a:t>migration</a:t>
            </a:r>
            <a:r>
              <a:rPr lang="it-IT" dirty="0" smtClean="0"/>
              <a:t> and </a:t>
            </a:r>
            <a:r>
              <a:rPr lang="it-IT" dirty="0" err="1" smtClean="0"/>
              <a:t>refugees</a:t>
            </a:r>
            <a:r>
              <a:rPr lang="it-IT" dirty="0" smtClean="0"/>
              <a:t> </a:t>
            </a:r>
            <a:r>
              <a:rPr lang="it-IT" dirty="0" err="1" smtClean="0"/>
              <a:t>flows</a:t>
            </a:r>
            <a:r>
              <a:rPr lang="it-IT" dirty="0" smtClean="0"/>
              <a:t> </a:t>
            </a:r>
            <a:r>
              <a:rPr lang="it-IT" dirty="0" err="1" smtClean="0"/>
              <a:t>affecting</a:t>
            </a:r>
            <a:r>
              <a:rPr lang="it-IT" dirty="0" smtClean="0"/>
              <a:t> the </a:t>
            </a:r>
            <a:r>
              <a:rPr lang="it-IT" dirty="0" err="1" smtClean="0"/>
              <a:t>Adriatic</a:t>
            </a:r>
            <a:r>
              <a:rPr lang="it-IT" dirty="0" smtClean="0"/>
              <a:t> – </a:t>
            </a:r>
            <a:r>
              <a:rPr lang="it-IT" dirty="0" err="1" smtClean="0"/>
              <a:t>Ionian</a:t>
            </a:r>
            <a:r>
              <a:rPr lang="it-IT" dirty="0" smtClean="0"/>
              <a:t> and </a:t>
            </a:r>
            <a:r>
              <a:rPr lang="it-IT" dirty="0" err="1" smtClean="0"/>
              <a:t>Danube</a:t>
            </a:r>
            <a:r>
              <a:rPr lang="it-IT" dirty="0" smtClean="0"/>
              <a:t> macro-</a:t>
            </a:r>
            <a:r>
              <a:rPr lang="it-IT" dirty="0" err="1" smtClean="0"/>
              <a:t>regions</a:t>
            </a:r>
            <a:r>
              <a:rPr lang="it-IT" dirty="0" smtClean="0"/>
              <a:t> from qualitative and quantitative </a:t>
            </a:r>
            <a:r>
              <a:rPr lang="it-IT" dirty="0" err="1" smtClean="0"/>
              <a:t>point</a:t>
            </a:r>
            <a:r>
              <a:rPr lang="it-IT" dirty="0" smtClean="0"/>
              <a:t> of </a:t>
            </a:r>
            <a:r>
              <a:rPr lang="it-IT" dirty="0" err="1" smtClean="0"/>
              <a:t>view</a:t>
            </a:r>
            <a:r>
              <a:rPr lang="it-IT" dirty="0" smtClean="0"/>
              <a:t>, </a:t>
            </a:r>
            <a:r>
              <a:rPr lang="it-IT" dirty="0" err="1" smtClean="0"/>
              <a:t>highlithing</a:t>
            </a:r>
            <a:r>
              <a:rPr lang="it-IT" dirty="0" smtClean="0"/>
              <a:t> the </a:t>
            </a:r>
            <a:r>
              <a:rPr lang="it-IT" dirty="0" err="1" smtClean="0"/>
              <a:t>main</a:t>
            </a:r>
            <a:r>
              <a:rPr lang="it-IT" dirty="0" smtClean="0"/>
              <a:t> </a:t>
            </a:r>
            <a:r>
              <a:rPr lang="it-IT" dirty="0" err="1" smtClean="0"/>
              <a:t>driving</a:t>
            </a:r>
            <a:r>
              <a:rPr lang="it-IT" dirty="0" smtClean="0"/>
              <a:t> </a:t>
            </a:r>
            <a:r>
              <a:rPr lang="it-IT" dirty="0" err="1" smtClean="0"/>
              <a:t>forces</a:t>
            </a:r>
            <a:r>
              <a:rPr lang="it-IT" dirty="0" smtClean="0"/>
              <a:t> of the </a:t>
            </a:r>
            <a:r>
              <a:rPr lang="it-IT" dirty="0" err="1" smtClean="0"/>
              <a:t>geographical</a:t>
            </a:r>
            <a:r>
              <a:rPr lang="it-IT" dirty="0" smtClean="0"/>
              <a:t> </a:t>
            </a:r>
            <a:r>
              <a:rPr lang="it-IT" dirty="0" err="1" smtClean="0"/>
              <a:t>distribution</a:t>
            </a:r>
            <a:r>
              <a:rPr lang="it-IT" dirty="0" smtClean="0"/>
              <a:t> of the </a:t>
            </a:r>
            <a:r>
              <a:rPr lang="it-IT" dirty="0" err="1" smtClean="0"/>
              <a:t>migrants</a:t>
            </a:r>
            <a:r>
              <a:rPr lang="it-IT" dirty="0" smtClean="0"/>
              <a:t> (e.g. </a:t>
            </a:r>
            <a:r>
              <a:rPr lang="it-IT" dirty="0" err="1" smtClean="0"/>
              <a:t>attractiveness</a:t>
            </a:r>
            <a:r>
              <a:rPr lang="it-IT" dirty="0" smtClean="0"/>
              <a:t> of </a:t>
            </a:r>
            <a:r>
              <a:rPr lang="it-IT" dirty="0" err="1" smtClean="0"/>
              <a:t>specific</a:t>
            </a:r>
            <a:r>
              <a:rPr lang="it-IT" dirty="0" smtClean="0"/>
              <a:t> </a:t>
            </a:r>
            <a:r>
              <a:rPr lang="it-IT" dirty="0" err="1" smtClean="0"/>
              <a:t>regions</a:t>
            </a:r>
            <a:r>
              <a:rPr lang="it-IT" dirty="0" smtClean="0"/>
              <a:t>), </a:t>
            </a:r>
            <a:r>
              <a:rPr lang="it-IT" dirty="0" err="1" smtClean="0"/>
              <a:t>impacts</a:t>
            </a:r>
            <a:r>
              <a:rPr lang="it-IT" dirty="0" smtClean="0"/>
              <a:t> on </a:t>
            </a:r>
            <a:r>
              <a:rPr lang="it-IT" dirty="0" err="1" smtClean="0"/>
              <a:t>regions</a:t>
            </a:r>
            <a:r>
              <a:rPr lang="it-IT" dirty="0" smtClean="0"/>
              <a:t> and </a:t>
            </a:r>
            <a:r>
              <a:rPr lang="it-IT" dirty="0" err="1"/>
              <a:t>existing</a:t>
            </a:r>
            <a:r>
              <a:rPr lang="it-IT" dirty="0"/>
              <a:t> best </a:t>
            </a:r>
            <a:r>
              <a:rPr lang="it-IT" dirty="0" err="1" smtClean="0"/>
              <a:t>practices</a:t>
            </a:r>
            <a:r>
              <a:rPr lang="it-IT" dirty="0" smtClean="0"/>
              <a:t> to be </a:t>
            </a:r>
            <a:r>
              <a:rPr lang="it-IT" dirty="0" err="1" smtClean="0"/>
              <a:t>adopted</a:t>
            </a:r>
            <a:r>
              <a:rPr lang="it-IT" dirty="0" smtClean="0"/>
              <a:t> in </a:t>
            </a:r>
            <a:r>
              <a:rPr lang="it-IT" dirty="0" err="1" smtClean="0"/>
              <a:t>order</a:t>
            </a:r>
            <a:r>
              <a:rPr lang="it-IT" dirty="0" smtClean="0"/>
              <a:t> to </a:t>
            </a:r>
            <a:r>
              <a:rPr lang="it-IT" dirty="0" err="1" smtClean="0"/>
              <a:t>cope</a:t>
            </a:r>
            <a:r>
              <a:rPr lang="it-IT" dirty="0" smtClean="0"/>
              <a:t> with </a:t>
            </a:r>
            <a:r>
              <a:rPr lang="it-IT" dirty="0" err="1" smtClean="0"/>
              <a:t>this</a:t>
            </a:r>
            <a:r>
              <a:rPr lang="it-IT" dirty="0" smtClean="0"/>
              <a:t> </a:t>
            </a:r>
            <a:r>
              <a:rPr lang="it-IT" dirty="0" err="1" smtClean="0"/>
              <a:t>issues</a:t>
            </a:r>
            <a:r>
              <a:rPr lang="it-IT" dirty="0" smtClean="0"/>
              <a:t>.</a:t>
            </a:r>
          </a:p>
          <a:p>
            <a:pPr marL="0" indent="0">
              <a:buNone/>
            </a:pPr>
            <a:endParaRPr lang="en-US" dirty="0" smtClean="0"/>
          </a:p>
          <a:p>
            <a:endParaRPr lang="en-US" dirty="0" smtClean="0"/>
          </a:p>
          <a:p>
            <a:endParaRPr lang="it-IT" dirty="0"/>
          </a:p>
        </p:txBody>
      </p:sp>
      <p:pic>
        <p:nvPicPr>
          <p:cNvPr id="6" name="Immagine 5"/>
          <p:cNvPicPr>
            <a:picLocks noChangeAspect="1"/>
          </p:cNvPicPr>
          <p:nvPr/>
        </p:nvPicPr>
        <p:blipFill>
          <a:blip r:embed="rId2"/>
          <a:stretch>
            <a:fillRect/>
          </a:stretch>
        </p:blipFill>
        <p:spPr>
          <a:xfrm>
            <a:off x="9113905" y="134018"/>
            <a:ext cx="2828789" cy="1085182"/>
          </a:xfrm>
          <a:prstGeom prst="rect">
            <a:avLst/>
          </a:prstGeom>
        </p:spPr>
      </p:pic>
    </p:spTree>
    <p:extLst>
      <p:ext uri="{BB962C8B-B14F-4D97-AF65-F5344CB8AC3E}">
        <p14:creationId xmlns:p14="http://schemas.microsoft.com/office/powerpoint/2010/main" val="229669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38175"/>
          </a:xfrm>
        </p:spPr>
        <p:txBody>
          <a:bodyPr>
            <a:normAutofit fontScale="90000"/>
          </a:bodyPr>
          <a:lstStyle/>
          <a:p>
            <a:pPr algn="ctr"/>
            <a:r>
              <a:rPr lang="it-IT" sz="2800" b="1" i="1" dirty="0" smtClean="0"/>
              <a:t/>
            </a:r>
            <a:br>
              <a:rPr lang="it-IT" sz="2800" b="1" i="1" dirty="0" smtClean="0"/>
            </a:br>
            <a:r>
              <a:rPr lang="it-IT" sz="3200" b="1" i="1" dirty="0" smtClean="0"/>
              <a:t>Project </a:t>
            </a:r>
            <a:r>
              <a:rPr lang="it-IT" sz="3200" b="1" i="1" dirty="0" err="1" smtClean="0"/>
              <a:t>tasks</a:t>
            </a:r>
            <a:endParaRPr lang="it-IT" b="1" i="1" dirty="0"/>
          </a:p>
        </p:txBody>
      </p:sp>
      <p:sp>
        <p:nvSpPr>
          <p:cNvPr id="3" name="Segnaposto contenuto 2"/>
          <p:cNvSpPr>
            <a:spLocks noGrp="1"/>
          </p:cNvSpPr>
          <p:nvPr>
            <p:ph idx="1"/>
          </p:nvPr>
        </p:nvSpPr>
        <p:spPr>
          <a:xfrm>
            <a:off x="838200" y="1219200"/>
            <a:ext cx="10515600" cy="4957763"/>
          </a:xfrm>
        </p:spPr>
        <p:txBody>
          <a:bodyPr>
            <a:normAutofit fontScale="92500" lnSpcReduction="10000"/>
          </a:bodyPr>
          <a:lstStyle/>
          <a:p>
            <a:pPr marL="0" indent="0" algn="just">
              <a:buNone/>
            </a:pPr>
            <a:endParaRPr lang="it-IT" dirty="0" smtClean="0"/>
          </a:p>
          <a:p>
            <a:pPr marL="514350" indent="-514350">
              <a:buFont typeface="+mj-lt"/>
              <a:buAutoNum type="arabicPeriod"/>
            </a:pPr>
            <a:r>
              <a:rPr lang="en-US" dirty="0" smtClean="0"/>
              <a:t>Task 1: carrying out a comparative analysis of the recent </a:t>
            </a:r>
            <a:r>
              <a:rPr lang="en-US" dirty="0" err="1" smtClean="0"/>
              <a:t>mgration</a:t>
            </a:r>
            <a:r>
              <a:rPr lang="en-US" dirty="0" smtClean="0"/>
              <a:t> and refugees flows in the Adriatic – Ionian and Danube macro-regions</a:t>
            </a:r>
          </a:p>
          <a:p>
            <a:pPr marL="514350" indent="-514350">
              <a:buFont typeface="+mj-lt"/>
              <a:buAutoNum type="arabicPeriod"/>
            </a:pPr>
            <a:r>
              <a:rPr lang="en-US" dirty="0" smtClean="0"/>
              <a:t>Task 2: Identifying and measuring key territorial features of regions and cities attracting migrants and refugees</a:t>
            </a:r>
          </a:p>
          <a:p>
            <a:pPr marL="514350" indent="-514350">
              <a:buFont typeface="+mj-lt"/>
              <a:buAutoNum type="arabicPeriod"/>
            </a:pPr>
            <a:r>
              <a:rPr lang="en-US" dirty="0" smtClean="0"/>
              <a:t>Task 3: Analysis of the development challenges and opportunities for regions and cities in relation to recent migration and refugees flows in the area</a:t>
            </a:r>
          </a:p>
          <a:p>
            <a:pPr marL="514350" indent="-514350">
              <a:buFont typeface="+mj-lt"/>
              <a:buAutoNum type="arabicPeriod"/>
            </a:pPr>
            <a:r>
              <a:rPr lang="en-US" dirty="0" smtClean="0"/>
              <a:t>Task 4: Identifying and mapping typologies </a:t>
            </a:r>
          </a:p>
          <a:p>
            <a:pPr marL="514350" indent="-514350">
              <a:buFont typeface="+mj-lt"/>
              <a:buAutoNum type="arabicPeriod"/>
            </a:pPr>
            <a:r>
              <a:rPr lang="en-US" dirty="0" smtClean="0"/>
              <a:t>Task 5: case study analysis (governance and delivering strategies)</a:t>
            </a:r>
          </a:p>
          <a:p>
            <a:pPr marL="514350" indent="-514350">
              <a:buFont typeface="+mj-lt"/>
              <a:buAutoNum type="arabicPeriod"/>
            </a:pPr>
            <a:r>
              <a:rPr lang="en-US" dirty="0" smtClean="0"/>
              <a:t>Task 6: Policy </a:t>
            </a:r>
            <a:r>
              <a:rPr lang="en-US" dirty="0" err="1" smtClean="0"/>
              <a:t>recomendations</a:t>
            </a:r>
            <a:r>
              <a:rPr lang="en-US" dirty="0" smtClean="0"/>
              <a:t> for the macro-regions, regions and cities  concerned to overcome possible big scale flows, manage integration etc. </a:t>
            </a:r>
          </a:p>
          <a:p>
            <a:endParaRPr lang="en-US" dirty="0" smtClean="0"/>
          </a:p>
          <a:p>
            <a:endParaRPr lang="it-IT" dirty="0"/>
          </a:p>
        </p:txBody>
      </p:sp>
      <p:pic>
        <p:nvPicPr>
          <p:cNvPr id="6" name="Immagine 5"/>
          <p:cNvPicPr>
            <a:picLocks noChangeAspect="1"/>
          </p:cNvPicPr>
          <p:nvPr/>
        </p:nvPicPr>
        <p:blipFill>
          <a:blip r:embed="rId2"/>
          <a:stretch>
            <a:fillRect/>
          </a:stretch>
        </p:blipFill>
        <p:spPr>
          <a:xfrm>
            <a:off x="9113905" y="134018"/>
            <a:ext cx="2828789" cy="1085182"/>
          </a:xfrm>
          <a:prstGeom prst="rect">
            <a:avLst/>
          </a:prstGeom>
        </p:spPr>
      </p:pic>
    </p:spTree>
    <p:extLst>
      <p:ext uri="{BB962C8B-B14F-4D97-AF65-F5344CB8AC3E}">
        <p14:creationId xmlns:p14="http://schemas.microsoft.com/office/powerpoint/2010/main" val="1635525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219200"/>
            <a:ext cx="10515600" cy="4957763"/>
          </a:xfrm>
        </p:spPr>
        <p:txBody>
          <a:bodyPr>
            <a:normAutofit/>
          </a:bodyPr>
          <a:lstStyle/>
          <a:p>
            <a:pPr marL="0" indent="0">
              <a:buNone/>
            </a:pPr>
            <a:endParaRPr lang="it-IT" dirty="0" smtClean="0"/>
          </a:p>
          <a:p>
            <a:pPr marL="0" indent="0">
              <a:buNone/>
            </a:pPr>
            <a:endParaRPr lang="it-IT" dirty="0"/>
          </a:p>
          <a:p>
            <a:pPr marL="0" indent="0">
              <a:buNone/>
            </a:pPr>
            <a:endParaRPr lang="it-IT" dirty="0" smtClean="0"/>
          </a:p>
          <a:p>
            <a:pPr marL="0" indent="0" algn="ctr">
              <a:buNone/>
            </a:pPr>
            <a:r>
              <a:rPr lang="it-IT" sz="4000" dirty="0" err="1" smtClean="0"/>
              <a:t>Thanks</a:t>
            </a:r>
            <a:r>
              <a:rPr lang="it-IT" sz="4000" dirty="0" smtClean="0"/>
              <a:t> for </a:t>
            </a:r>
            <a:r>
              <a:rPr lang="it-IT" sz="4000" dirty="0" err="1" smtClean="0"/>
              <a:t>your</a:t>
            </a:r>
            <a:r>
              <a:rPr lang="it-IT" sz="4000" dirty="0" smtClean="0"/>
              <a:t> </a:t>
            </a:r>
            <a:r>
              <a:rPr lang="it-IT" sz="4000" dirty="0" err="1" smtClean="0"/>
              <a:t>attention</a:t>
            </a:r>
            <a:endParaRPr lang="it-IT" sz="4000" dirty="0" smtClean="0"/>
          </a:p>
          <a:p>
            <a:pPr marL="0" indent="0" algn="ctr">
              <a:buNone/>
            </a:pPr>
            <a:endParaRPr lang="it-IT" dirty="0"/>
          </a:p>
          <a:p>
            <a:pPr marL="0" indent="0" algn="ctr">
              <a:buNone/>
            </a:pPr>
            <a:endParaRPr lang="it-IT" dirty="0" smtClean="0"/>
          </a:p>
          <a:p>
            <a:pPr marL="0" indent="0" algn="ctr">
              <a:buNone/>
            </a:pPr>
            <a:r>
              <a:rPr lang="it-IT" dirty="0" smtClean="0"/>
              <a:t>For </a:t>
            </a:r>
            <a:r>
              <a:rPr lang="it-IT" dirty="0" err="1" smtClean="0"/>
              <a:t>any</a:t>
            </a:r>
            <a:r>
              <a:rPr lang="it-IT" dirty="0" smtClean="0"/>
              <a:t> </a:t>
            </a:r>
            <a:r>
              <a:rPr lang="it-IT" dirty="0" err="1" smtClean="0"/>
              <a:t>further</a:t>
            </a:r>
            <a:r>
              <a:rPr lang="it-IT" dirty="0" smtClean="0"/>
              <a:t> information </a:t>
            </a:r>
            <a:r>
              <a:rPr lang="it-IT" dirty="0" err="1" smtClean="0"/>
              <a:t>please</a:t>
            </a:r>
            <a:r>
              <a:rPr lang="it-IT" dirty="0" smtClean="0"/>
              <a:t> </a:t>
            </a:r>
            <a:r>
              <a:rPr lang="it-IT" dirty="0" err="1" smtClean="0"/>
              <a:t>write</a:t>
            </a:r>
            <a:r>
              <a:rPr lang="it-IT" dirty="0" smtClean="0"/>
              <a:t> to</a:t>
            </a:r>
          </a:p>
          <a:p>
            <a:pPr marL="0" indent="0" algn="ctr">
              <a:buNone/>
            </a:pPr>
            <a:r>
              <a:rPr lang="it-IT" dirty="0" smtClean="0"/>
              <a:t>ADRIONMA@Regione.emilia-romagna.it</a:t>
            </a:r>
            <a:endParaRPr lang="en-US" dirty="0" smtClean="0"/>
          </a:p>
          <a:p>
            <a:endParaRPr lang="en-US" dirty="0" smtClean="0"/>
          </a:p>
          <a:p>
            <a:endParaRPr lang="it-IT" dirty="0"/>
          </a:p>
        </p:txBody>
      </p:sp>
      <p:pic>
        <p:nvPicPr>
          <p:cNvPr id="4" name="Immagine 3"/>
          <p:cNvPicPr>
            <a:picLocks noChangeAspect="1"/>
          </p:cNvPicPr>
          <p:nvPr/>
        </p:nvPicPr>
        <p:blipFill>
          <a:blip r:embed="rId2"/>
          <a:stretch>
            <a:fillRect/>
          </a:stretch>
        </p:blipFill>
        <p:spPr>
          <a:xfrm>
            <a:off x="4110105" y="395288"/>
            <a:ext cx="3344795" cy="1190011"/>
          </a:xfrm>
          <a:prstGeom prst="rect">
            <a:avLst/>
          </a:prstGeom>
        </p:spPr>
      </p:pic>
    </p:spTree>
    <p:extLst>
      <p:ext uri="{BB962C8B-B14F-4D97-AF65-F5344CB8AC3E}">
        <p14:creationId xmlns:p14="http://schemas.microsoft.com/office/powerpoint/2010/main" val="271581198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664</Words>
  <Application>Microsoft Office PowerPoint</Application>
  <PresentationFormat>Widescreen</PresentationFormat>
  <Paragraphs>64</Paragraphs>
  <Slides>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Arial</vt:lpstr>
      <vt:lpstr>Calibri</vt:lpstr>
      <vt:lpstr>Calibri Light</vt:lpstr>
      <vt:lpstr>Wingdings</vt:lpstr>
      <vt:lpstr>Tema di Office</vt:lpstr>
      <vt:lpstr> Targeted Analysis to “ESPON EGTC” Territorial and Urban Potential Connected to Migration and Refugees Flows</vt:lpstr>
      <vt:lpstr>Dubrovnik Declaration </vt:lpstr>
      <vt:lpstr>Project creation – main steps </vt:lpstr>
      <vt:lpstr>Project partnership </vt:lpstr>
      <vt:lpstr>Project Steering Committee  </vt:lpstr>
      <vt:lpstr> Project features </vt:lpstr>
      <vt:lpstr> Project tasks</vt:lpstr>
      <vt:lpstr>Presentazione standard di PowerPoint</vt:lpstr>
    </vt:vector>
  </TitlesOfParts>
  <Company>Regione Emilia-Romagna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5°  Monitoring Committee meeting</dc:title>
  <dc:creator>Di Piazza Barbara</dc:creator>
  <cp:lastModifiedBy>Calliari Lucia</cp:lastModifiedBy>
  <cp:revision>17</cp:revision>
  <dcterms:created xsi:type="dcterms:W3CDTF">2017-05-04T14:30:52Z</dcterms:created>
  <dcterms:modified xsi:type="dcterms:W3CDTF">2017-06-06T16:15:58Z</dcterms:modified>
</cp:coreProperties>
</file>