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66" r:id="rId4"/>
    <p:sldId id="259" r:id="rId5"/>
    <p:sldId id="268" r:id="rId6"/>
    <p:sldId id="267" r:id="rId7"/>
    <p:sldId id="261" r:id="rId8"/>
    <p:sldId id="269" r:id="rId9"/>
    <p:sldId id="262" r:id="rId10"/>
    <p:sldId id="264" r:id="rId11"/>
  </p:sldIdLst>
  <p:sldSz cx="9144000" cy="6858000" type="screen4x3"/>
  <p:notesSz cx="6858000" cy="9144000"/>
  <p:custDataLst>
    <p:tags r:id="rId1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p15:clr>
            <a:srgbClr val="A4A3A4"/>
          </p15:clr>
        </p15:guide>
        <p15:guide id="2" orient="horz" pos="3622">
          <p15:clr>
            <a:srgbClr val="A4A3A4"/>
          </p15:clr>
        </p15:guide>
        <p15:guide id="3" pos="5375">
          <p15:clr>
            <a:srgbClr val="A4A3A4"/>
          </p15:clr>
        </p15:guide>
        <p15:guide id="4" pos="2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AEE5"/>
    <a:srgbClr val="E34063"/>
    <a:srgbClr val="FBB9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04" autoAdjust="0"/>
  </p:normalViewPr>
  <p:slideViewPr>
    <p:cSldViewPr snapToObjects="1">
      <p:cViewPr varScale="1">
        <p:scale>
          <a:sx n="115" d="100"/>
          <a:sy n="115" d="100"/>
        </p:scale>
        <p:origin x="1476" y="114"/>
      </p:cViewPr>
      <p:guideLst>
        <p:guide orient="horz" pos="527"/>
        <p:guide orient="horz" pos="3622"/>
        <p:guide pos="5375"/>
        <p:guide pos="2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38E27-2E27-4057-9CED-2B2417E7580A}" type="datetimeFigureOut">
              <a:rPr lang="es-ES" smtClean="0"/>
              <a:t>01/06/2017</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5425A-6C13-4F78-8A30-8EC075585DD4}" type="slidenum">
              <a:rPr lang="es-ES" smtClean="0"/>
              <a:t>‹Nº›</a:t>
            </a:fld>
            <a:endParaRPr lang="es-ES"/>
          </a:p>
        </p:txBody>
      </p:sp>
    </p:spTree>
    <p:extLst>
      <p:ext uri="{BB962C8B-B14F-4D97-AF65-F5344CB8AC3E}">
        <p14:creationId xmlns:p14="http://schemas.microsoft.com/office/powerpoint/2010/main" val="129818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8B5425A-6C13-4F78-8A30-8EC075585DD4}" type="slidenum">
              <a:rPr lang="es-ES" smtClean="0"/>
              <a:t>1</a:t>
            </a:fld>
            <a:endParaRPr lang="es-ES"/>
          </a:p>
        </p:txBody>
      </p:sp>
    </p:spTree>
    <p:extLst>
      <p:ext uri="{BB962C8B-B14F-4D97-AF65-F5344CB8AC3E}">
        <p14:creationId xmlns:p14="http://schemas.microsoft.com/office/powerpoint/2010/main" val="395226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8B5425A-6C13-4F78-8A30-8EC075585DD4}" type="slidenum">
              <a:rPr lang="es-ES" smtClean="0"/>
              <a:t>2</a:t>
            </a:fld>
            <a:endParaRPr lang="es-ES"/>
          </a:p>
        </p:txBody>
      </p:sp>
    </p:spTree>
    <p:extLst>
      <p:ext uri="{BB962C8B-B14F-4D97-AF65-F5344CB8AC3E}">
        <p14:creationId xmlns:p14="http://schemas.microsoft.com/office/powerpoint/2010/main" val="24724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8B5425A-6C13-4F78-8A30-8EC075585DD4}" type="slidenum">
              <a:rPr lang="es-ES" smtClean="0"/>
              <a:t>3</a:t>
            </a:fld>
            <a:endParaRPr lang="es-ES"/>
          </a:p>
        </p:txBody>
      </p:sp>
    </p:spTree>
    <p:extLst>
      <p:ext uri="{BB962C8B-B14F-4D97-AF65-F5344CB8AC3E}">
        <p14:creationId xmlns:p14="http://schemas.microsoft.com/office/powerpoint/2010/main" val="3317885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3302" y="536195"/>
            <a:ext cx="1970553" cy="314678"/>
          </a:xfrm>
          <a:prstGeom prst="rect">
            <a:avLst/>
          </a:prstGeom>
        </p:spPr>
      </p:pic>
      <p:sp>
        <p:nvSpPr>
          <p:cNvPr id="9" name="Textplatzhalter 12"/>
          <p:cNvSpPr>
            <a:spLocks noGrp="1"/>
          </p:cNvSpPr>
          <p:nvPr>
            <p:ph type="body" sz="quarter" idx="11" hasCustomPrompt="1"/>
          </p:nvPr>
        </p:nvSpPr>
        <p:spPr>
          <a:xfrm>
            <a:off x="534988" y="1641475"/>
            <a:ext cx="4611687" cy="1692275"/>
          </a:xfrm>
        </p:spPr>
        <p:txBody>
          <a:bodyPr>
            <a:normAutofit/>
          </a:bodyPr>
          <a:lstStyle>
            <a:lvl1pPr marL="0" indent="0">
              <a:lnSpc>
                <a:spcPts val="4400"/>
              </a:lnSpc>
              <a:spcAft>
                <a:spcPts val="0"/>
              </a:spcAft>
              <a:buNone/>
              <a:defRPr sz="4150">
                <a:latin typeface="Franklin Gothic Demi" pitchFamily="34" charset="0"/>
              </a:defRPr>
            </a:lvl1pPr>
          </a:lstStyle>
          <a:p>
            <a:pPr>
              <a:lnSpc>
                <a:spcPts val="4400"/>
              </a:lnSpc>
            </a:pPr>
            <a:r>
              <a:rPr lang="de-DE" sz="4150" dirty="0" err="1" smtClean="0">
                <a:latin typeface="Franklin Gothic Demi" pitchFamily="34" charset="0"/>
              </a:rPr>
              <a:t>Presentation</a:t>
            </a:r>
            <a:r>
              <a:rPr lang="de-DE" sz="4150" dirty="0" smtClean="0">
                <a:latin typeface="Franklin Gothic Demi" pitchFamily="34" charset="0"/>
              </a:rPr>
              <a:t> title</a:t>
            </a:r>
          </a:p>
          <a:p>
            <a:pPr>
              <a:lnSpc>
                <a:spcPts val="4400"/>
              </a:lnSpc>
            </a:pPr>
            <a:r>
              <a:rPr lang="de-DE" sz="4150" dirty="0" err="1" smtClean="0">
                <a:latin typeface="Franklin Gothic Demi" pitchFamily="34" charset="0"/>
              </a:rPr>
              <a:t>space</a:t>
            </a:r>
            <a:r>
              <a:rPr lang="de-DE" sz="4150" dirty="0" smtClean="0">
                <a:latin typeface="Franklin Gothic Demi" pitchFamily="34" charset="0"/>
              </a:rPr>
              <a:t> for 3 </a:t>
            </a:r>
            <a:r>
              <a:rPr lang="de-DE" sz="4150" dirty="0" err="1" smtClean="0">
                <a:latin typeface="Franklin Gothic Demi" pitchFamily="34" charset="0"/>
              </a:rPr>
              <a:t>lines</a:t>
            </a:r>
            <a:r>
              <a:rPr lang="de-DE" sz="4150" dirty="0" smtClean="0">
                <a:latin typeface="Franklin Gothic Demi" pitchFamily="34" charset="0"/>
              </a:rPr>
              <a:t> for the Headline</a:t>
            </a:r>
            <a:r>
              <a:rPr lang="de-DE" sz="4200" dirty="0" smtClean="0">
                <a:latin typeface="Franklin Gothic Demi" pitchFamily="34" charset="0"/>
              </a:rPr>
              <a:t> </a:t>
            </a:r>
            <a:endParaRPr lang="de-DE" sz="4200" dirty="0">
              <a:latin typeface="Franklin Gothic Demi" pitchFamily="34" charset="0"/>
            </a:endParaRPr>
          </a:p>
        </p:txBody>
      </p:sp>
      <p:cxnSp>
        <p:nvCxnSpPr>
          <p:cNvPr id="10" name="Gerade Verbindung 9"/>
          <p:cNvCxnSpPr/>
          <p:nvPr userDrawn="1"/>
        </p:nvCxnSpPr>
        <p:spPr>
          <a:xfrm>
            <a:off x="534501" y="3512183"/>
            <a:ext cx="461254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platzhalter 23"/>
          <p:cNvSpPr>
            <a:spLocks noGrp="1"/>
          </p:cNvSpPr>
          <p:nvPr>
            <p:ph type="body" sz="quarter" idx="12" hasCustomPrompt="1"/>
          </p:nvPr>
        </p:nvSpPr>
        <p:spPr>
          <a:xfrm>
            <a:off x="555625" y="3621088"/>
            <a:ext cx="4652963" cy="1154112"/>
          </a:xfrm>
        </p:spPr>
        <p:txBody>
          <a:bodyPr lIns="0" tIns="0" rIns="0" bIns="0">
            <a:normAutofit/>
          </a:bodyPr>
          <a:lstStyle>
            <a:lvl1pPr marL="0" indent="0">
              <a:lnSpc>
                <a:spcPts val="1300"/>
              </a:lnSpc>
              <a:spcAft>
                <a:spcPts val="600"/>
              </a:spcAft>
              <a:buNone/>
              <a:tabLst>
                <a:tab pos="296863" algn="l"/>
              </a:tabLst>
              <a:defRPr sz="1250">
                <a:latin typeface="Franklin Gothic Book" pitchFamily="34" charset="0"/>
              </a:defRPr>
            </a:lvl1pPr>
          </a:lstStyle>
          <a:p>
            <a:pPr lvl="0"/>
            <a:r>
              <a:rPr lang="en-US" dirty="0" smtClean="0"/>
              <a:t>Name of the event</a:t>
            </a:r>
          </a:p>
          <a:p>
            <a:pPr lvl="0"/>
            <a:r>
              <a:rPr lang="en-US" dirty="0" smtClean="0"/>
              <a:t>Day Month Year | City, Country</a:t>
            </a:r>
          </a:p>
          <a:p>
            <a:pPr lvl="0"/>
            <a:r>
              <a:rPr lang="de-DE" sz="1250" dirty="0" smtClean="0">
                <a:latin typeface="Franklin Gothic Book" pitchFamily="34" charset="0"/>
              </a:rPr>
              <a:t>	@</a:t>
            </a:r>
            <a:r>
              <a:rPr lang="de-DE" sz="1250" dirty="0" err="1" smtClean="0">
                <a:latin typeface="Franklin Gothic Book" pitchFamily="34" charset="0"/>
              </a:rPr>
              <a:t>InteractEU</a:t>
            </a:r>
            <a:endParaRPr lang="de-DE" sz="1250" dirty="0" smtClean="0">
              <a:latin typeface="Franklin Gothic Book" pitchFamily="34" charset="0"/>
            </a:endParaRPr>
          </a:p>
          <a:p>
            <a:pPr lvl="0"/>
            <a:endParaRPr lang="de-DE" sz="1250" dirty="0" smtClean="0">
              <a:latin typeface="Franklin Gothic Book" pitchFamily="34" charset="0"/>
            </a:endParaRPr>
          </a:p>
          <a:p>
            <a:pPr marL="0" marR="0" lvl="0" indent="0" algn="l" defTabSz="914400" rtl="0" eaLnBrk="1" fontAlgn="auto" latinLnBrk="0" hangingPunct="1">
              <a:lnSpc>
                <a:spcPts val="1300"/>
              </a:lnSpc>
              <a:spcBef>
                <a:spcPts val="0"/>
              </a:spcBef>
              <a:spcAft>
                <a:spcPts val="600"/>
              </a:spcAft>
              <a:buClrTx/>
              <a:buSzTx/>
              <a:buFont typeface="Arial" pitchFamily="34" charset="0"/>
              <a:buNone/>
              <a:tabLst>
                <a:tab pos="296863" algn="l"/>
              </a:tabLst>
              <a:defRPr/>
            </a:pPr>
            <a:r>
              <a:rPr lang="de-DE" sz="1250" dirty="0" err="1" smtClean="0">
                <a:latin typeface="Franklin Gothic Demi" panose="020B0703020102020204" pitchFamily="34" charset="0"/>
              </a:rPr>
              <a:t>Author</a:t>
            </a:r>
            <a:r>
              <a:rPr lang="de-DE" sz="1250" dirty="0" smtClean="0">
                <a:latin typeface="Franklin Gothic Demi" panose="020B0703020102020204" pitchFamily="34" charset="0"/>
              </a:rPr>
              <a:t>‘s </a:t>
            </a:r>
            <a:r>
              <a:rPr lang="de-DE" sz="1250" dirty="0" err="1" smtClean="0">
                <a:latin typeface="Franklin Gothic Demi" panose="020B0703020102020204" pitchFamily="34" charset="0"/>
              </a:rPr>
              <a:t>name</a:t>
            </a:r>
            <a:r>
              <a:rPr lang="de-DE" sz="1250" dirty="0" smtClean="0">
                <a:latin typeface="Franklin Gothic Demi" panose="020B0703020102020204" pitchFamily="34" charset="0"/>
              </a:rPr>
              <a:t> and </a:t>
            </a:r>
            <a:r>
              <a:rPr lang="de-DE" sz="1250" dirty="0" err="1" smtClean="0">
                <a:latin typeface="Franklin Gothic Demi" panose="020B0703020102020204" pitchFamily="34" charset="0"/>
              </a:rPr>
              <a:t>surname</a:t>
            </a:r>
            <a:r>
              <a:rPr lang="de-DE" sz="1250" dirty="0" smtClean="0">
                <a:latin typeface="Franklin Gothic Demi" panose="020B0703020102020204" pitchFamily="34" charset="0"/>
              </a:rPr>
              <a:t>, </a:t>
            </a:r>
            <a:r>
              <a:rPr lang="de-DE" sz="1250" dirty="0" err="1" smtClean="0">
                <a:latin typeface="Franklin Gothic Demi" panose="020B0703020102020204" pitchFamily="34" charset="0"/>
              </a:rPr>
              <a:t>Interact</a:t>
            </a:r>
            <a:r>
              <a:rPr lang="de-DE" sz="1250" dirty="0" smtClean="0">
                <a:latin typeface="Franklin Gothic Demi" panose="020B0703020102020204" pitchFamily="34" charset="0"/>
              </a:rPr>
              <a:t> Programme</a:t>
            </a:r>
            <a:endParaRPr lang="en-US" dirty="0" smtClean="0"/>
          </a:p>
        </p:txBody>
      </p:sp>
      <p:sp>
        <p:nvSpPr>
          <p:cNvPr id="13" name="Bildplatzhalter 30"/>
          <p:cNvSpPr>
            <a:spLocks noGrp="1"/>
          </p:cNvSpPr>
          <p:nvPr>
            <p:ph type="pic" sz="quarter" idx="13"/>
          </p:nvPr>
        </p:nvSpPr>
        <p:spPr>
          <a:xfrm>
            <a:off x="5457825" y="2225675"/>
            <a:ext cx="3375025" cy="2549525"/>
          </a:xfrm>
        </p:spPr>
        <p:txBody>
          <a:bodyPr/>
          <a:lstStyle/>
          <a:p>
            <a:r>
              <a:rPr lang="es-ES" smtClean="0"/>
              <a:t>Haga clic en el icono para agregar una imagen</a:t>
            </a:r>
            <a:endParaRPr lang="de-DE"/>
          </a:p>
        </p:txBody>
      </p:sp>
      <p:pic>
        <p:nvPicPr>
          <p:cNvPr id="16" name="Grafik 1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021" y="3999089"/>
            <a:ext cx="327660" cy="293371"/>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51410" y="6050752"/>
            <a:ext cx="1932187" cy="482296"/>
          </a:xfrm>
          <a:prstGeom prst="rect">
            <a:avLst/>
          </a:prstGeom>
          <a:ln>
            <a:noFill/>
          </a:ln>
        </p:spPr>
      </p:pic>
    </p:spTree>
    <p:extLst>
      <p:ext uri="{BB962C8B-B14F-4D97-AF65-F5344CB8AC3E}">
        <p14:creationId xmlns:p14="http://schemas.microsoft.com/office/powerpoint/2010/main" val="142464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tt 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900">
                <a:latin typeface="Franklin Gothic Demi" pitchFamily="34" charset="0"/>
              </a:defRPr>
            </a:lvl1pPr>
          </a:lstStyle>
          <a:p>
            <a:r>
              <a:rPr lang="de-DE" dirty="0" smtClean="0"/>
              <a:t>Titelmasterformat durch Klicken bearbeiten</a:t>
            </a:r>
            <a:br>
              <a:rPr lang="de-DE" dirty="0" smtClean="0"/>
            </a:br>
            <a:endParaRPr lang="de-DE" dirty="0"/>
          </a:p>
        </p:txBody>
      </p:sp>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l="18056" t="23939" r="16960" b="40656"/>
          <a:stretch/>
        </p:blipFill>
        <p:spPr>
          <a:xfrm>
            <a:off x="6784422" y="5992138"/>
            <a:ext cx="1725477" cy="334839"/>
          </a:xfrm>
          <a:prstGeom prst="rect">
            <a:avLst/>
          </a:prstGeom>
        </p:spPr>
      </p:pic>
      <p:sp>
        <p:nvSpPr>
          <p:cNvPr id="5" name="Textplatzhalter 4"/>
          <p:cNvSpPr>
            <a:spLocks noGrp="1"/>
          </p:cNvSpPr>
          <p:nvPr>
            <p:ph type="body" sz="quarter" idx="10"/>
          </p:nvPr>
        </p:nvSpPr>
        <p:spPr>
          <a:xfrm>
            <a:off x="465138" y="1412875"/>
            <a:ext cx="8067675" cy="4176713"/>
          </a:xfrm>
        </p:spPr>
        <p:txBody>
          <a:bodyPr/>
          <a:lstStyle>
            <a:lvl1pPr>
              <a:lnSpc>
                <a:spcPts val="2300"/>
              </a:lnSpc>
              <a:spcAft>
                <a:spcPts val="1200"/>
              </a:spcAft>
              <a:defRPr>
                <a:latin typeface="Franklin Gothic Book" pitchFamily="34" charset="0"/>
              </a:defRPr>
            </a:lvl1pPr>
            <a:lvl2pPr indent="-230400">
              <a:lnSpc>
                <a:spcPts val="2300"/>
              </a:lnSpc>
              <a:spcBef>
                <a:spcPts val="500"/>
              </a:spcBef>
              <a:spcAft>
                <a:spcPts val="1200"/>
              </a:spcAft>
              <a:buFont typeface="Symbol" pitchFamily="18" charset="2"/>
              <a:buChar char="-"/>
              <a:defRPr>
                <a:latin typeface="Franklin Gothic Book" pitchFamily="34" charset="0"/>
              </a:defRPr>
            </a:lvl2pPr>
          </a:lstStyle>
          <a:p>
            <a:pPr lvl="0"/>
            <a:r>
              <a:rPr lang="es-ES" smtClean="0"/>
              <a:t>Editar el estilo de texto del patrón</a:t>
            </a:r>
          </a:p>
          <a:p>
            <a:pPr lvl="1"/>
            <a:r>
              <a:rPr lang="es-ES" smtClean="0"/>
              <a:t>Segundo nivel</a:t>
            </a:r>
          </a:p>
        </p:txBody>
      </p:sp>
      <p:sp>
        <p:nvSpPr>
          <p:cNvPr id="6" name="Textplatzhalter 4"/>
          <p:cNvSpPr>
            <a:spLocks noGrp="1"/>
          </p:cNvSpPr>
          <p:nvPr>
            <p:ph type="body" sz="quarter" idx="11" hasCustomPrompt="1"/>
          </p:nvPr>
        </p:nvSpPr>
        <p:spPr>
          <a:xfrm>
            <a:off x="7164388" y="6222676"/>
            <a:ext cx="936625" cy="198437"/>
          </a:xfrm>
        </p:spPr>
        <p:txBody>
          <a:bodyPr anchor="ctr">
            <a:noAutofit/>
          </a:bodyPr>
          <a:lstStyle>
            <a:lvl1pPr marL="0" indent="0" algn="ctr">
              <a:spcAft>
                <a:spcPts val="0"/>
              </a:spcAft>
              <a:buNone/>
              <a:defRPr sz="950" baseline="0">
                <a:latin typeface="Franklin Gothic Demi" pitchFamily="34" charset="0"/>
              </a:defRPr>
            </a:lvl1pPr>
          </a:lstStyle>
          <a:p>
            <a:pPr lvl="0"/>
            <a:r>
              <a:rPr lang="de-DE" dirty="0" smtClean="0"/>
              <a:t>...</a:t>
            </a:r>
            <a:endParaRPr lang="de-DE" dirty="0"/>
          </a:p>
        </p:txBody>
      </p:sp>
    </p:spTree>
    <p:extLst>
      <p:ext uri="{BB962C8B-B14F-4D97-AF65-F5344CB8AC3E}">
        <p14:creationId xmlns:p14="http://schemas.microsoft.com/office/powerpoint/2010/main" val="142464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tt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900">
                <a:latin typeface="Franklin Gothic Demi" pitchFamily="34" charset="0"/>
              </a:defRPr>
            </a:lvl1pPr>
          </a:lstStyle>
          <a:p>
            <a:r>
              <a:rPr lang="de-DE" dirty="0" smtClean="0"/>
              <a:t>Titelmasterformat durch Klicken bearbeiten</a:t>
            </a:r>
            <a:br>
              <a:rPr lang="de-DE" dirty="0" smtClean="0"/>
            </a:br>
            <a:endParaRPr lang="de-DE" dirty="0"/>
          </a:p>
        </p:txBody>
      </p:sp>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l="18056" t="23939" r="16960" b="40656"/>
          <a:stretch/>
        </p:blipFill>
        <p:spPr>
          <a:xfrm>
            <a:off x="6784422" y="5992138"/>
            <a:ext cx="1725477" cy="334839"/>
          </a:xfrm>
          <a:prstGeom prst="rect">
            <a:avLst/>
          </a:prstGeom>
        </p:spPr>
      </p:pic>
      <p:sp>
        <p:nvSpPr>
          <p:cNvPr id="6" name="Textplatzhalter 4"/>
          <p:cNvSpPr>
            <a:spLocks noGrp="1"/>
          </p:cNvSpPr>
          <p:nvPr>
            <p:ph type="body" sz="quarter" idx="10" hasCustomPrompt="1"/>
          </p:nvPr>
        </p:nvSpPr>
        <p:spPr>
          <a:xfrm>
            <a:off x="465138" y="1412776"/>
            <a:ext cx="8067675" cy="1977493"/>
          </a:xfrm>
        </p:spPr>
        <p:txBody>
          <a:bodyPr/>
          <a:lstStyle>
            <a:lvl1pPr marL="0" indent="0">
              <a:lnSpc>
                <a:spcPts val="2300"/>
              </a:lnSpc>
              <a:spcBef>
                <a:spcPts val="0"/>
              </a:spcBef>
              <a:spcAft>
                <a:spcPts val="1600"/>
              </a:spcAft>
              <a:buNone/>
              <a:defRPr sz="2150">
                <a:latin typeface="Franklin Gothic Demi" pitchFamily="34" charset="0"/>
              </a:defRPr>
            </a:lvl1pPr>
            <a:lvl2pPr marL="572400" indent="-165600">
              <a:lnSpc>
                <a:spcPts val="1800"/>
              </a:lnSpc>
              <a:spcBef>
                <a:spcPts val="0"/>
              </a:spcBef>
              <a:spcAft>
                <a:spcPts val="1200"/>
              </a:spcAft>
              <a:buFont typeface="Arial" pitchFamily="34" charset="0"/>
              <a:buChar char="•"/>
              <a:defRPr sz="1700">
                <a:latin typeface="Franklin Gothic Book" pitchFamily="34" charset="0"/>
              </a:defRPr>
            </a:lvl2pPr>
          </a:lstStyle>
          <a:p>
            <a:pPr lvl="0"/>
            <a:r>
              <a:rPr lang="de-DE" dirty="0" smtClean="0"/>
              <a:t>Subheadline:</a:t>
            </a:r>
          </a:p>
          <a:p>
            <a:pPr lvl="1"/>
            <a:r>
              <a:rPr lang="de-DE" dirty="0" smtClean="0"/>
              <a:t>Erste Ebene</a:t>
            </a:r>
          </a:p>
          <a:p>
            <a:pPr lvl="1"/>
            <a:endParaRPr lang="de-DE" dirty="0" smtClean="0"/>
          </a:p>
          <a:p>
            <a:pPr lvl="1"/>
            <a:endParaRPr lang="de-DE" dirty="0" smtClean="0"/>
          </a:p>
        </p:txBody>
      </p:sp>
      <p:sp>
        <p:nvSpPr>
          <p:cNvPr id="7" name="Textplatzhalter 4"/>
          <p:cNvSpPr>
            <a:spLocks noGrp="1"/>
          </p:cNvSpPr>
          <p:nvPr>
            <p:ph type="body" sz="quarter" idx="11" hasCustomPrompt="1"/>
          </p:nvPr>
        </p:nvSpPr>
        <p:spPr>
          <a:xfrm>
            <a:off x="7164388" y="6222676"/>
            <a:ext cx="936625" cy="198437"/>
          </a:xfrm>
        </p:spPr>
        <p:txBody>
          <a:bodyPr anchor="ctr">
            <a:noAutofit/>
          </a:bodyPr>
          <a:lstStyle>
            <a:lvl1pPr marL="0" indent="0" algn="ctr">
              <a:spcAft>
                <a:spcPts val="0"/>
              </a:spcAft>
              <a:buNone/>
              <a:defRPr sz="950" baseline="0">
                <a:latin typeface="Franklin Gothic Demi" pitchFamily="34" charset="0"/>
              </a:defRPr>
            </a:lvl1pPr>
          </a:lstStyle>
          <a:p>
            <a:pPr lvl="0"/>
            <a:r>
              <a:rPr lang="de-DE" dirty="0" smtClean="0"/>
              <a:t>...</a:t>
            </a:r>
            <a:endParaRPr lang="de-DE" dirty="0"/>
          </a:p>
        </p:txBody>
      </p:sp>
    </p:spTree>
    <p:extLst>
      <p:ext uri="{BB962C8B-B14F-4D97-AF65-F5344CB8AC3E}">
        <p14:creationId xmlns:p14="http://schemas.microsoft.com/office/powerpoint/2010/main" val="142464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tt 3">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064000" cy="986400"/>
          </a:xfrm>
        </p:spPr>
        <p:txBody>
          <a:bodyPr>
            <a:normAutofit/>
          </a:bodyPr>
          <a:lstStyle>
            <a:lvl1pPr>
              <a:defRPr sz="2900">
                <a:latin typeface="Franklin Gothic Demi" pitchFamily="34" charset="0"/>
              </a:defRPr>
            </a:lvl1pPr>
          </a:lstStyle>
          <a:p>
            <a:r>
              <a:rPr lang="de-DE" dirty="0" smtClean="0"/>
              <a:t>Titelmasterformat durch Klicken bearbeiten</a:t>
            </a:r>
            <a:br>
              <a:rPr lang="de-DE" dirty="0" smtClean="0"/>
            </a:br>
            <a:endParaRPr lang="de-DE" dirty="0"/>
          </a:p>
        </p:txBody>
      </p:sp>
      <p:pic>
        <p:nvPicPr>
          <p:cNvPr id="3" name="Grafik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8056" t="23939" r="16960" b="40656"/>
          <a:stretch/>
        </p:blipFill>
        <p:spPr>
          <a:xfrm>
            <a:off x="6784422" y="5992138"/>
            <a:ext cx="1725477" cy="334839"/>
          </a:xfrm>
          <a:prstGeom prst="rect">
            <a:avLst/>
          </a:prstGeom>
        </p:spPr>
      </p:pic>
      <p:sp>
        <p:nvSpPr>
          <p:cNvPr id="4" name="Textplatzhalter 4"/>
          <p:cNvSpPr>
            <a:spLocks noGrp="1"/>
          </p:cNvSpPr>
          <p:nvPr>
            <p:ph type="body" sz="quarter" idx="10"/>
          </p:nvPr>
        </p:nvSpPr>
        <p:spPr>
          <a:xfrm>
            <a:off x="465138" y="1700808"/>
            <a:ext cx="3974400" cy="3456384"/>
          </a:xfrm>
        </p:spPr>
        <p:txBody>
          <a:bodyPr/>
          <a:lstStyle>
            <a:lvl1pPr>
              <a:lnSpc>
                <a:spcPts val="2200"/>
              </a:lnSpc>
              <a:defRPr>
                <a:latin typeface="Franklin Gothic Book" pitchFamily="34" charset="0"/>
              </a:defRPr>
            </a:lvl1pPr>
            <a:lvl2pPr indent="-230400">
              <a:lnSpc>
                <a:spcPts val="2600"/>
              </a:lnSpc>
              <a:spcBef>
                <a:spcPts val="500"/>
              </a:spcBef>
              <a:spcAft>
                <a:spcPts val="0"/>
              </a:spcAft>
              <a:defRPr>
                <a:latin typeface="Franklin Gothic Book" pitchFamily="34" charset="0"/>
              </a:defRPr>
            </a:lvl2pPr>
          </a:lstStyle>
          <a:p>
            <a:pPr lvl="0"/>
            <a:r>
              <a:rPr lang="es-ES" smtClean="0"/>
              <a:t>Editar el estilo de texto del patrón</a:t>
            </a:r>
          </a:p>
        </p:txBody>
      </p:sp>
      <p:sp>
        <p:nvSpPr>
          <p:cNvPr id="20" name="Bildplatzhalter 19"/>
          <p:cNvSpPr>
            <a:spLocks noGrp="1"/>
          </p:cNvSpPr>
          <p:nvPr>
            <p:ph type="pic" sz="quarter" idx="11"/>
          </p:nvPr>
        </p:nvSpPr>
        <p:spPr>
          <a:xfrm>
            <a:off x="5178425" y="1557338"/>
            <a:ext cx="3098800" cy="3708400"/>
          </a:xfrm>
        </p:spPr>
        <p:txBody>
          <a:bodyPr/>
          <a:lstStyle/>
          <a:p>
            <a:r>
              <a:rPr lang="es-ES" smtClean="0"/>
              <a:t>Haga clic en el icono para agregar una imagen</a:t>
            </a:r>
            <a:endParaRPr lang="de-DE" dirty="0"/>
          </a:p>
        </p:txBody>
      </p:sp>
      <p:sp>
        <p:nvSpPr>
          <p:cNvPr id="7" name="Textplatzhalter 4"/>
          <p:cNvSpPr>
            <a:spLocks noGrp="1"/>
          </p:cNvSpPr>
          <p:nvPr>
            <p:ph type="body" sz="quarter" idx="12" hasCustomPrompt="1"/>
          </p:nvPr>
        </p:nvSpPr>
        <p:spPr>
          <a:xfrm>
            <a:off x="7164388" y="6222676"/>
            <a:ext cx="936625" cy="198437"/>
          </a:xfrm>
        </p:spPr>
        <p:txBody>
          <a:bodyPr anchor="ctr">
            <a:noAutofit/>
          </a:bodyPr>
          <a:lstStyle>
            <a:lvl1pPr marL="0" indent="0" algn="ctr">
              <a:spcAft>
                <a:spcPts val="0"/>
              </a:spcAft>
              <a:buNone/>
              <a:defRPr sz="950" baseline="0">
                <a:latin typeface="Franklin Gothic Demi" pitchFamily="34" charset="0"/>
              </a:defRPr>
            </a:lvl1pPr>
          </a:lstStyle>
          <a:p>
            <a:pPr lvl="0"/>
            <a:r>
              <a:rPr lang="de-DE" dirty="0" smtClean="0"/>
              <a:t>...</a:t>
            </a:r>
            <a:endParaRPr lang="de-DE" dirty="0"/>
          </a:p>
        </p:txBody>
      </p:sp>
    </p:spTree>
    <p:extLst>
      <p:ext uri="{BB962C8B-B14F-4D97-AF65-F5344CB8AC3E}">
        <p14:creationId xmlns:p14="http://schemas.microsoft.com/office/powerpoint/2010/main" val="331837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tt 4">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064000" cy="986400"/>
          </a:xfrm>
        </p:spPr>
        <p:txBody>
          <a:bodyPr>
            <a:normAutofit/>
          </a:bodyPr>
          <a:lstStyle>
            <a:lvl1pPr>
              <a:defRPr sz="2900">
                <a:latin typeface="Franklin Gothic Demi" pitchFamily="34" charset="0"/>
              </a:defRPr>
            </a:lvl1pPr>
          </a:lstStyle>
          <a:p>
            <a:r>
              <a:rPr lang="de-DE" dirty="0" smtClean="0"/>
              <a:t>Titelmasterformat durch Klicken bearbeiten</a:t>
            </a:r>
            <a:br>
              <a:rPr lang="de-DE" dirty="0" smtClean="0"/>
            </a:br>
            <a:endParaRPr lang="de-DE" dirty="0"/>
          </a:p>
        </p:txBody>
      </p:sp>
      <p:pic>
        <p:nvPicPr>
          <p:cNvPr id="3" name="Grafik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8056" t="23939" r="16960" b="40656"/>
          <a:stretch/>
        </p:blipFill>
        <p:spPr>
          <a:xfrm>
            <a:off x="6784422" y="5992138"/>
            <a:ext cx="1725477" cy="334839"/>
          </a:xfrm>
          <a:prstGeom prst="rect">
            <a:avLst/>
          </a:prstGeom>
        </p:spPr>
      </p:pic>
      <p:sp>
        <p:nvSpPr>
          <p:cNvPr id="12" name="Textplatzhalter 4"/>
          <p:cNvSpPr>
            <a:spLocks noGrp="1"/>
          </p:cNvSpPr>
          <p:nvPr>
            <p:ph type="body" sz="quarter" idx="10" hasCustomPrompt="1"/>
          </p:nvPr>
        </p:nvSpPr>
        <p:spPr>
          <a:xfrm>
            <a:off x="465138" y="1368370"/>
            <a:ext cx="3875423" cy="4403386"/>
          </a:xfrm>
        </p:spPr>
        <p:txBody>
          <a:bodyPr/>
          <a:lstStyle>
            <a:lvl1pPr marL="0" indent="0">
              <a:lnSpc>
                <a:spcPts val="2300"/>
              </a:lnSpc>
              <a:spcBef>
                <a:spcPts val="0"/>
              </a:spcBef>
              <a:spcAft>
                <a:spcPts val="1300"/>
              </a:spcAft>
              <a:buNone/>
              <a:defRPr sz="2150">
                <a:latin typeface="Franklin Gothic Demi" pitchFamily="34" charset="0"/>
              </a:defRPr>
            </a:lvl1pPr>
            <a:lvl2pPr marL="176400" indent="-176400">
              <a:lnSpc>
                <a:spcPts val="2100"/>
              </a:lnSpc>
              <a:spcBef>
                <a:spcPts val="0"/>
              </a:spcBef>
              <a:spcAft>
                <a:spcPts val="1200"/>
              </a:spcAft>
              <a:buFont typeface="Arial" pitchFamily="34" charset="0"/>
              <a:buChar char="•"/>
              <a:defRPr sz="1700">
                <a:latin typeface="Franklin Gothic Book" pitchFamily="34" charset="0"/>
              </a:defRPr>
            </a:lvl2pPr>
          </a:lstStyle>
          <a:p>
            <a:pPr lvl="0"/>
            <a:r>
              <a:rPr lang="de-DE" dirty="0" smtClean="0"/>
              <a:t>Subheadline:</a:t>
            </a:r>
          </a:p>
          <a:p>
            <a:pPr lvl="1"/>
            <a:r>
              <a:rPr lang="de-DE" dirty="0" smtClean="0"/>
              <a:t>Erste Ebene</a:t>
            </a:r>
          </a:p>
          <a:p>
            <a:pPr lvl="1"/>
            <a:endParaRPr lang="de-DE" dirty="0" smtClean="0"/>
          </a:p>
          <a:p>
            <a:pPr lvl="1"/>
            <a:endParaRPr lang="de-DE" dirty="0" smtClean="0"/>
          </a:p>
        </p:txBody>
      </p:sp>
      <p:sp>
        <p:nvSpPr>
          <p:cNvPr id="18" name="Bildplatzhalter 17"/>
          <p:cNvSpPr>
            <a:spLocks noGrp="1"/>
          </p:cNvSpPr>
          <p:nvPr>
            <p:ph type="pic" sz="quarter" idx="11"/>
          </p:nvPr>
        </p:nvSpPr>
        <p:spPr>
          <a:xfrm>
            <a:off x="4941888" y="2284413"/>
            <a:ext cx="3346450" cy="2571750"/>
          </a:xfrm>
        </p:spPr>
        <p:txBody>
          <a:bodyPr/>
          <a:lstStyle/>
          <a:p>
            <a:r>
              <a:rPr lang="es-ES" smtClean="0"/>
              <a:t>Haga clic en el icono para agregar una imagen</a:t>
            </a:r>
            <a:endParaRPr lang="de-DE"/>
          </a:p>
        </p:txBody>
      </p:sp>
      <p:sp>
        <p:nvSpPr>
          <p:cNvPr id="7" name="Textplatzhalter 4"/>
          <p:cNvSpPr>
            <a:spLocks noGrp="1"/>
          </p:cNvSpPr>
          <p:nvPr>
            <p:ph type="body" sz="quarter" idx="12" hasCustomPrompt="1"/>
          </p:nvPr>
        </p:nvSpPr>
        <p:spPr>
          <a:xfrm>
            <a:off x="7164388" y="6222676"/>
            <a:ext cx="936625" cy="198437"/>
          </a:xfrm>
        </p:spPr>
        <p:txBody>
          <a:bodyPr anchor="ctr">
            <a:noAutofit/>
          </a:bodyPr>
          <a:lstStyle>
            <a:lvl1pPr marL="0" indent="0" algn="ctr">
              <a:spcAft>
                <a:spcPts val="0"/>
              </a:spcAft>
              <a:buNone/>
              <a:defRPr sz="950" baseline="0">
                <a:latin typeface="Franklin Gothic Demi" pitchFamily="34" charset="0"/>
              </a:defRPr>
            </a:lvl1pPr>
          </a:lstStyle>
          <a:p>
            <a:pPr lvl="0"/>
            <a:r>
              <a:rPr lang="de-DE" dirty="0" smtClean="0"/>
              <a:t>...</a:t>
            </a:r>
            <a:endParaRPr lang="de-DE" dirty="0"/>
          </a:p>
        </p:txBody>
      </p:sp>
    </p:spTree>
    <p:extLst>
      <p:ext uri="{BB962C8B-B14F-4D97-AF65-F5344CB8AC3E}">
        <p14:creationId xmlns:p14="http://schemas.microsoft.com/office/powerpoint/2010/main" val="331837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tt 5">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064000" cy="986400"/>
          </a:xfrm>
        </p:spPr>
        <p:txBody>
          <a:bodyPr>
            <a:normAutofit/>
          </a:bodyPr>
          <a:lstStyle>
            <a:lvl1pPr>
              <a:defRPr sz="2900">
                <a:latin typeface="Franklin Gothic Demi" pitchFamily="34" charset="0"/>
              </a:defRPr>
            </a:lvl1pPr>
          </a:lstStyle>
          <a:p>
            <a:r>
              <a:rPr lang="de-DE" dirty="0" smtClean="0"/>
              <a:t>Titelmasterformat durch Klicken bearbeiten</a:t>
            </a:r>
            <a:br>
              <a:rPr lang="de-DE" dirty="0" smtClean="0"/>
            </a:br>
            <a:endParaRPr lang="de-DE" dirty="0"/>
          </a:p>
        </p:txBody>
      </p:sp>
      <p:pic>
        <p:nvPicPr>
          <p:cNvPr id="3" name="Grafik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8056" t="23939" r="16960" b="40656"/>
          <a:stretch/>
        </p:blipFill>
        <p:spPr>
          <a:xfrm>
            <a:off x="6784422" y="5992138"/>
            <a:ext cx="1725477" cy="334839"/>
          </a:xfrm>
          <a:prstGeom prst="rect">
            <a:avLst/>
          </a:prstGeom>
        </p:spPr>
      </p:pic>
      <p:sp>
        <p:nvSpPr>
          <p:cNvPr id="11" name="Bildplatzhalter 10"/>
          <p:cNvSpPr>
            <a:spLocks noGrp="1"/>
          </p:cNvSpPr>
          <p:nvPr>
            <p:ph type="pic" sz="quarter" idx="10"/>
          </p:nvPr>
        </p:nvSpPr>
        <p:spPr>
          <a:xfrm>
            <a:off x="1357313" y="1041400"/>
            <a:ext cx="6429375" cy="4775200"/>
          </a:xfrm>
        </p:spPr>
        <p:txBody>
          <a:bodyPr/>
          <a:lstStyle/>
          <a:p>
            <a:r>
              <a:rPr lang="es-ES" smtClean="0"/>
              <a:t>Haga clic en el icono para agregar una imagen</a:t>
            </a:r>
            <a:endParaRPr lang="de-DE"/>
          </a:p>
        </p:txBody>
      </p:sp>
      <p:sp>
        <p:nvSpPr>
          <p:cNvPr id="6" name="Textplatzhalter 4"/>
          <p:cNvSpPr>
            <a:spLocks noGrp="1"/>
          </p:cNvSpPr>
          <p:nvPr>
            <p:ph type="body" sz="quarter" idx="11" hasCustomPrompt="1"/>
          </p:nvPr>
        </p:nvSpPr>
        <p:spPr>
          <a:xfrm>
            <a:off x="7164388" y="6222676"/>
            <a:ext cx="936625" cy="198437"/>
          </a:xfrm>
        </p:spPr>
        <p:txBody>
          <a:bodyPr anchor="ctr">
            <a:noAutofit/>
          </a:bodyPr>
          <a:lstStyle>
            <a:lvl1pPr marL="0" indent="0" algn="ctr">
              <a:spcAft>
                <a:spcPts val="0"/>
              </a:spcAft>
              <a:buNone/>
              <a:defRPr sz="950" baseline="0">
                <a:latin typeface="Franklin Gothic Demi" pitchFamily="34" charset="0"/>
              </a:defRPr>
            </a:lvl1pPr>
          </a:lstStyle>
          <a:p>
            <a:pPr lvl="0"/>
            <a:r>
              <a:rPr lang="de-DE" dirty="0" smtClean="0"/>
              <a:t>...</a:t>
            </a:r>
            <a:endParaRPr lang="de-DE" dirty="0"/>
          </a:p>
        </p:txBody>
      </p:sp>
    </p:spTree>
    <p:extLst>
      <p:ext uri="{BB962C8B-B14F-4D97-AF65-F5344CB8AC3E}">
        <p14:creationId xmlns:p14="http://schemas.microsoft.com/office/powerpoint/2010/main" val="331837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pilog">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3302" y="536195"/>
            <a:ext cx="1970553" cy="314678"/>
          </a:xfrm>
          <a:prstGeom prst="rect">
            <a:avLst/>
          </a:prstGeom>
        </p:spPr>
      </p:pic>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1410" y="6050752"/>
            <a:ext cx="1932187" cy="482296"/>
          </a:xfrm>
          <a:prstGeom prst="rect">
            <a:avLst/>
          </a:prstGeom>
          <a:ln>
            <a:noFill/>
          </a:ln>
        </p:spPr>
      </p:pic>
      <p:cxnSp>
        <p:nvCxnSpPr>
          <p:cNvPr id="15" name="Gerade Verbindung 14"/>
          <p:cNvCxnSpPr/>
          <p:nvPr userDrawn="1"/>
        </p:nvCxnSpPr>
        <p:spPr>
          <a:xfrm>
            <a:off x="534500" y="2996952"/>
            <a:ext cx="45719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7"/>
          <p:cNvSpPr>
            <a:spLocks noGrp="1"/>
          </p:cNvSpPr>
          <p:nvPr>
            <p:ph type="body" sz="quarter" idx="12" hasCustomPrompt="1"/>
          </p:nvPr>
        </p:nvSpPr>
        <p:spPr>
          <a:xfrm>
            <a:off x="534988" y="1536700"/>
            <a:ext cx="4684712" cy="1395413"/>
          </a:xfrm>
        </p:spPr>
        <p:txBody>
          <a:bodyPr lIns="0" tIns="0" rIns="0" bIns="0"/>
          <a:lstStyle>
            <a:lvl1pPr marL="0" indent="0">
              <a:spcAft>
                <a:spcPts val="800"/>
              </a:spcAft>
              <a:buFontTx/>
              <a:buNone/>
              <a:defRPr sz="4150" baseline="0">
                <a:latin typeface="Franklin Gothic Demi" pitchFamily="34" charset="0"/>
              </a:defRPr>
            </a:lvl1pPr>
            <a:lvl2pPr marL="0" indent="0">
              <a:spcAft>
                <a:spcPts val="300"/>
              </a:spcAft>
              <a:buFontTx/>
              <a:buNone/>
              <a:defRPr sz="2000" spc="80" baseline="0"/>
            </a:lvl2pPr>
            <a:lvl3pPr marL="0" indent="0">
              <a:buFontTx/>
              <a:buNone/>
              <a:defRPr/>
            </a:lvl3pPr>
            <a:lvl4pPr marL="0" indent="0">
              <a:buFontTx/>
              <a:buNone/>
              <a:defRPr/>
            </a:lvl4pPr>
            <a:lvl5pPr marL="0" indent="0">
              <a:buFontTx/>
              <a:buNone/>
              <a:defRPr/>
            </a:lvl5pPr>
          </a:lstStyle>
          <a:p>
            <a:pPr lvl="0"/>
            <a:r>
              <a:rPr lang="de-DE" dirty="0" smtClean="0"/>
              <a:t>Cooperation </a:t>
            </a:r>
            <a:r>
              <a:rPr lang="de-DE" dirty="0" err="1" smtClean="0"/>
              <a:t>works</a:t>
            </a:r>
            <a:endParaRPr lang="de-DE" dirty="0" smtClean="0"/>
          </a:p>
          <a:p>
            <a:pPr lvl="1"/>
            <a:r>
              <a:rPr lang="de-DE" dirty="0" smtClean="0"/>
              <a:t>All </a:t>
            </a:r>
            <a:r>
              <a:rPr lang="de-DE" dirty="0" err="1" smtClean="0"/>
              <a:t>materials</a:t>
            </a:r>
            <a:r>
              <a:rPr lang="de-DE" dirty="0" smtClean="0"/>
              <a:t> will be </a:t>
            </a:r>
            <a:r>
              <a:rPr lang="de-DE" dirty="0" err="1" smtClean="0"/>
              <a:t>available</a:t>
            </a:r>
            <a:r>
              <a:rPr lang="de-DE" dirty="0" smtClean="0"/>
              <a:t> on:</a:t>
            </a:r>
          </a:p>
          <a:p>
            <a:pPr lvl="1"/>
            <a:r>
              <a:rPr lang="de-DE" sz="2000" spc="70" dirty="0" smtClean="0">
                <a:solidFill>
                  <a:srgbClr val="003399"/>
                </a:solidFill>
                <a:latin typeface="Franklin Gothic Demi" panose="020B0703020102020204" pitchFamily="34" charset="0"/>
              </a:rPr>
              <a:t>www.interact-eu.net</a:t>
            </a:r>
            <a:endParaRPr lang="de-DE" dirty="0" smtClean="0"/>
          </a:p>
          <a:p>
            <a:pPr lvl="0"/>
            <a:endParaRPr lang="de-DE" dirty="0"/>
          </a:p>
        </p:txBody>
      </p:sp>
      <p:sp>
        <p:nvSpPr>
          <p:cNvPr id="23" name="Textplatzhalter 19"/>
          <p:cNvSpPr>
            <a:spLocks noGrp="1"/>
          </p:cNvSpPr>
          <p:nvPr>
            <p:ph type="body" sz="quarter" idx="14" hasCustomPrompt="1"/>
          </p:nvPr>
        </p:nvSpPr>
        <p:spPr>
          <a:xfrm>
            <a:off x="438969" y="3236946"/>
            <a:ext cx="7073900" cy="265112"/>
          </a:xfrm>
        </p:spPr>
        <p:txBody>
          <a:bodyPr anchor="ctr">
            <a:noAutofit/>
          </a:bodyPr>
          <a:lstStyle>
            <a:lvl1pPr marL="0" indent="0">
              <a:spcAft>
                <a:spcPts val="0"/>
              </a:spcAft>
              <a:buNone/>
              <a:defRPr sz="1250" baseline="0">
                <a:latin typeface="Franklin Gothic Demi" pitchFamily="34" charset="0"/>
              </a:defRPr>
            </a:lvl1pPr>
          </a:lstStyle>
          <a:p>
            <a:pPr lvl="0"/>
            <a:r>
              <a:rPr lang="de-DE" dirty="0" err="1" smtClean="0"/>
              <a:t>Contact</a:t>
            </a:r>
            <a:r>
              <a:rPr lang="de-DE" dirty="0" smtClean="0"/>
              <a:t>: Name </a:t>
            </a:r>
            <a:r>
              <a:rPr lang="de-DE" dirty="0" err="1" smtClean="0"/>
              <a:t>Surname</a:t>
            </a:r>
            <a:r>
              <a:rPr lang="de-DE" dirty="0" smtClean="0"/>
              <a:t>, </a:t>
            </a:r>
            <a:r>
              <a:rPr lang="de-DE" dirty="0" err="1" smtClean="0"/>
              <a:t>name.surname</a:t>
            </a:r>
            <a:r>
              <a:rPr lang="de-DE" dirty="0" smtClean="0"/>
              <a:t>@</a:t>
            </a:r>
            <a:r>
              <a:rPr lang="de-DE" dirty="0" err="1" smtClean="0"/>
              <a:t>interact-eu</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0"/>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56" name="think-cell Folie" r:id="rId11" imgW="360" imgH="360" progId="TCLayout.ActiveDocument.1">
                  <p:embed/>
                </p:oleObj>
              </mc:Choice>
              <mc:Fallback>
                <p:oleObj name="think-cell Folie" r:id="rId11" imgW="360" imgH="360" progId="TCLayout.ActiveDocument.1">
                  <p:embed/>
                  <p:pic>
                    <p:nvPicPr>
                      <p:cNvPr id="0" name="Picture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platzhalter 1"/>
          <p:cNvSpPr>
            <a:spLocks noGrp="1"/>
          </p:cNvSpPr>
          <p:nvPr>
            <p:ph type="title"/>
          </p:nvPr>
        </p:nvSpPr>
        <p:spPr>
          <a:xfrm>
            <a:off x="457200" y="274638"/>
            <a:ext cx="8064000" cy="9864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959071895"/>
      </p:ext>
    </p:extLst>
  </p:cSld>
  <p:clrMap bg1="lt1" tx1="dk1" bg2="lt2" tx2="dk2" accent1="accent1" accent2="accent2" accent3="accent3" accent4="accent4" accent5="accent5" accent6="accent6" hlink="hlink" folHlink="folHlink"/>
  <p:sldLayoutIdLst>
    <p:sldLayoutId id="2147483650" r:id="rId1"/>
    <p:sldLayoutId id="2147483657" r:id="rId2"/>
    <p:sldLayoutId id="2147483652" r:id="rId3"/>
    <p:sldLayoutId id="2147483649" r:id="rId4"/>
    <p:sldLayoutId id="2147483653" r:id="rId5"/>
    <p:sldLayoutId id="2147483654" r:id="rId6"/>
    <p:sldLayoutId id="2147483658" r:id="rId7"/>
  </p:sldLayoutIdLst>
  <p:txStyles>
    <p:titleStyle>
      <a:lvl1pPr algn="l" defTabSz="914400" rtl="0" eaLnBrk="1" latinLnBrk="0" hangingPunct="1">
        <a:spcBef>
          <a:spcPct val="0"/>
        </a:spcBef>
        <a:buNone/>
        <a:defRPr sz="3200" kern="1200">
          <a:solidFill>
            <a:schemeClr val="tx1"/>
          </a:solidFill>
          <a:latin typeface="Franklin Gothic Book" pitchFamily="34" charset="0"/>
          <a:ea typeface="+mj-ea"/>
          <a:cs typeface="+mj-cs"/>
        </a:defRPr>
      </a:lvl1pPr>
    </p:titleStyle>
    <p:bodyStyle>
      <a:lvl1pPr marL="176400" indent="-176400" algn="l" defTabSz="914400" rtl="0" eaLnBrk="1" latinLnBrk="0" hangingPunct="1">
        <a:spcBef>
          <a:spcPts val="0"/>
        </a:spcBef>
        <a:spcAft>
          <a:spcPts val="1200"/>
        </a:spcAft>
        <a:buFont typeface="Arial" pitchFamily="34" charset="0"/>
        <a:buChar char="•"/>
        <a:defRPr sz="1700" kern="1200">
          <a:solidFill>
            <a:schemeClr val="tx1"/>
          </a:solidFill>
          <a:latin typeface="Franklin Gothic Book" pitchFamily="34" charset="0"/>
          <a:ea typeface="+mn-ea"/>
          <a:cs typeface="+mn-cs"/>
        </a:defRPr>
      </a:lvl1pPr>
      <a:lvl2pPr marL="532800" indent="-176400" algn="l" defTabSz="914400" rtl="0" eaLnBrk="1" latinLnBrk="0" hangingPunct="1">
        <a:spcBef>
          <a:spcPts val="0"/>
        </a:spcBef>
        <a:spcAft>
          <a:spcPts val="1200"/>
        </a:spcAft>
        <a:buFont typeface="Arial" pitchFamily="34" charset="0"/>
        <a:buChar char="–"/>
        <a:defRPr sz="1700" kern="1200">
          <a:solidFill>
            <a:schemeClr val="tx1"/>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1700" kern="1200">
          <a:solidFill>
            <a:schemeClr val="tx1"/>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1700" kern="1200">
          <a:solidFill>
            <a:schemeClr val="tx1"/>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17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hyperlink" Target="mailto:manuel.gonzalez@interact-eu.ne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10" Type="http://schemas.openxmlformats.org/officeDocument/2006/relationships/image" Target="../media/image4.png"/><Relationship Id="rId4" Type="http://schemas.openxmlformats.org/officeDocument/2006/relationships/notesSlide" Target="../notesSlides/notesSlide2.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6.emf"/><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021" y="3999089"/>
            <a:ext cx="327660" cy="293371"/>
          </a:xfrm>
          <a:prstGeom prst="rect">
            <a:avLst/>
          </a:prstGeom>
        </p:spPr>
      </p:pic>
      <p:sp>
        <p:nvSpPr>
          <p:cNvPr id="10" name="Textfeld 9"/>
          <p:cNvSpPr txBox="1"/>
          <p:nvPr/>
        </p:nvSpPr>
        <p:spPr>
          <a:xfrm>
            <a:off x="555762" y="3621374"/>
            <a:ext cx="4643108" cy="1154162"/>
          </a:xfrm>
          <a:prstGeom prst="rect">
            <a:avLst/>
          </a:prstGeom>
          <a:noFill/>
        </p:spPr>
        <p:txBody>
          <a:bodyPr wrap="square" lIns="0" tIns="0" rIns="0" bIns="0" rtlCol="0">
            <a:spAutoFit/>
          </a:bodyPr>
          <a:lstStyle/>
          <a:p>
            <a:pPr>
              <a:lnSpc>
                <a:spcPts val="1300"/>
              </a:lnSpc>
              <a:spcAft>
                <a:spcPts val="600"/>
              </a:spcAft>
            </a:pPr>
            <a:r>
              <a:rPr lang="de-DE" sz="1250" dirty="0" smtClean="0">
                <a:latin typeface="Franklin Gothic Book" panose="020B0503020102020204" pitchFamily="34" charset="0"/>
              </a:rPr>
              <a:t>Let‘s practice Capitalisation!</a:t>
            </a:r>
          </a:p>
          <a:p>
            <a:pPr>
              <a:lnSpc>
                <a:spcPts val="1300"/>
              </a:lnSpc>
              <a:spcAft>
                <a:spcPts val="600"/>
              </a:spcAft>
            </a:pPr>
            <a:r>
              <a:rPr lang="de-DE" sz="1250" dirty="0" smtClean="0">
                <a:latin typeface="Franklin Gothic Book" panose="020B0503020102020204" pitchFamily="34" charset="0"/>
              </a:rPr>
              <a:t>8 June 2017 | Rome, Italy</a:t>
            </a:r>
          </a:p>
          <a:p>
            <a:pPr>
              <a:lnSpc>
                <a:spcPts val="1300"/>
              </a:lnSpc>
              <a:tabLst>
                <a:tab pos="312738" algn="l"/>
              </a:tabLst>
            </a:pPr>
            <a:r>
              <a:rPr lang="de-DE" sz="1250" dirty="0" smtClean="0"/>
              <a:t>	</a:t>
            </a:r>
            <a:r>
              <a:rPr lang="de-DE" sz="1250" dirty="0" smtClean="0">
                <a:latin typeface="Franklin Gothic Book" pitchFamily="34" charset="0"/>
              </a:rPr>
              <a:t>@InteractEU</a:t>
            </a:r>
          </a:p>
          <a:p>
            <a:pPr>
              <a:lnSpc>
                <a:spcPts val="1300"/>
              </a:lnSpc>
              <a:tabLst>
                <a:tab pos="312738" algn="l"/>
              </a:tabLst>
            </a:pPr>
            <a:endParaRPr lang="de-DE" sz="1250" dirty="0">
              <a:latin typeface="Franklin Gothic Book" pitchFamily="34" charset="0"/>
            </a:endParaRPr>
          </a:p>
          <a:p>
            <a:pPr>
              <a:lnSpc>
                <a:spcPts val="1300"/>
              </a:lnSpc>
              <a:tabLst>
                <a:tab pos="312738" algn="l"/>
              </a:tabLst>
            </a:pPr>
            <a:endParaRPr lang="de-DE" sz="1250" dirty="0" smtClean="0">
              <a:latin typeface="Franklin Gothic Book" pitchFamily="34" charset="0"/>
            </a:endParaRPr>
          </a:p>
          <a:p>
            <a:pPr>
              <a:lnSpc>
                <a:spcPts val="1300"/>
              </a:lnSpc>
              <a:tabLst>
                <a:tab pos="312738" algn="l"/>
              </a:tabLst>
            </a:pPr>
            <a:r>
              <a:rPr lang="de-DE" sz="1250" dirty="0" smtClean="0">
                <a:latin typeface="Franklin Gothic Demi" panose="020B0703020102020204" pitchFamily="34" charset="0"/>
              </a:rPr>
              <a:t>Manuel Gonzalez, Interact Programme</a:t>
            </a:r>
          </a:p>
        </p:txBody>
      </p:sp>
      <p:sp>
        <p:nvSpPr>
          <p:cNvPr id="6" name="Textfeld 5"/>
          <p:cNvSpPr txBox="1"/>
          <p:nvPr/>
        </p:nvSpPr>
        <p:spPr>
          <a:xfrm>
            <a:off x="491391" y="1255154"/>
            <a:ext cx="6668364" cy="2257028"/>
          </a:xfrm>
          <a:prstGeom prst="rect">
            <a:avLst/>
          </a:prstGeom>
          <a:noFill/>
        </p:spPr>
        <p:txBody>
          <a:bodyPr wrap="none" lIns="0" tIns="0" rIns="0" bIns="0" rtlCol="0">
            <a:spAutoFit/>
          </a:bodyPr>
          <a:lstStyle/>
          <a:p>
            <a:pPr>
              <a:lnSpc>
                <a:spcPts val="4400"/>
              </a:lnSpc>
            </a:pPr>
            <a:r>
              <a:rPr lang="de-DE" sz="4150" dirty="0" smtClean="0">
                <a:latin typeface="Franklin Gothic Demi" pitchFamily="34" charset="0"/>
              </a:rPr>
              <a:t>Let‘s practice capitalisation!</a:t>
            </a:r>
          </a:p>
          <a:p>
            <a:pPr>
              <a:lnSpc>
                <a:spcPts val="4400"/>
              </a:lnSpc>
            </a:pPr>
            <a:r>
              <a:rPr lang="de-DE" sz="2800" dirty="0" smtClean="0">
                <a:latin typeface="Franklin Gothic Demi" pitchFamily="34" charset="0"/>
              </a:rPr>
              <a:t>Ideas and cross-fertilisation</a:t>
            </a:r>
          </a:p>
          <a:p>
            <a:pPr>
              <a:lnSpc>
                <a:spcPts val="4400"/>
              </a:lnSpc>
            </a:pPr>
            <a:r>
              <a:rPr lang="de-DE" sz="2800" dirty="0" smtClean="0">
                <a:latin typeface="Franklin Gothic Demi" pitchFamily="34" charset="0"/>
              </a:rPr>
              <a:t> with Thematic Networks – </a:t>
            </a:r>
          </a:p>
          <a:p>
            <a:pPr>
              <a:lnSpc>
                <a:spcPts val="4400"/>
              </a:lnSpc>
            </a:pPr>
            <a:r>
              <a:rPr lang="de-DE" sz="2800" dirty="0" smtClean="0">
                <a:effectLst>
                  <a:outerShdw blurRad="38100" dist="38100" dir="2700000" algn="tl">
                    <a:srgbClr val="000000">
                      <a:alpha val="43137"/>
                    </a:srgbClr>
                  </a:outerShdw>
                </a:effectLst>
                <a:latin typeface="Franklin Gothic Demi" pitchFamily="34" charset="0"/>
              </a:rPr>
              <a:t>Climate Change and Risks</a:t>
            </a:r>
            <a:endParaRPr lang="de-DE" sz="2800" dirty="0">
              <a:effectLst>
                <a:outerShdw blurRad="38100" dist="38100" dir="2700000" algn="tl">
                  <a:srgbClr val="000000">
                    <a:alpha val="43137"/>
                  </a:srgbClr>
                </a:outerShdw>
              </a:effectLst>
              <a:latin typeface="Franklin Gothic Demi" pitchFamily="34" charset="0"/>
            </a:endParaRPr>
          </a:p>
        </p:txBody>
      </p:sp>
      <p:pic>
        <p:nvPicPr>
          <p:cNvPr id="12"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2225924"/>
            <a:ext cx="3346711" cy="2572517"/>
          </a:xfrm>
          <a:prstGeom prst="rect">
            <a:avLst/>
          </a:prstGeom>
        </p:spPr>
      </p:pic>
    </p:spTree>
    <p:extLst>
      <p:ext uri="{BB962C8B-B14F-4D97-AF65-F5344CB8AC3E}">
        <p14:creationId xmlns:p14="http://schemas.microsoft.com/office/powerpoint/2010/main" val="1134220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normAutofit/>
          </a:bodyPr>
          <a:lstStyle/>
          <a:p>
            <a:r>
              <a:rPr lang="de-DE" dirty="0" smtClean="0"/>
              <a:t>Cooperation </a:t>
            </a:r>
            <a:r>
              <a:rPr lang="de-DE" dirty="0" err="1" smtClean="0"/>
              <a:t>works</a:t>
            </a:r>
            <a:endParaRPr lang="de-DE" dirty="0" smtClean="0"/>
          </a:p>
          <a:p>
            <a:pPr lvl="1"/>
            <a:r>
              <a:rPr lang="de-DE" spc="80" dirty="0" smtClean="0"/>
              <a:t>All </a:t>
            </a:r>
            <a:r>
              <a:rPr lang="de-DE" spc="80" dirty="0" err="1" smtClean="0"/>
              <a:t>materials</a:t>
            </a:r>
            <a:r>
              <a:rPr lang="de-DE" spc="80" dirty="0" smtClean="0"/>
              <a:t> will be </a:t>
            </a:r>
            <a:r>
              <a:rPr lang="de-DE" spc="80" dirty="0" err="1" smtClean="0"/>
              <a:t>available</a:t>
            </a:r>
            <a:r>
              <a:rPr lang="de-DE" spc="80" dirty="0" smtClean="0"/>
              <a:t> on:</a:t>
            </a:r>
          </a:p>
          <a:p>
            <a:pPr lvl="1"/>
            <a:r>
              <a:rPr lang="de-DE" spc="70" dirty="0" smtClean="0">
                <a:solidFill>
                  <a:srgbClr val="003399"/>
                </a:solidFill>
                <a:latin typeface="Franklin Gothic Demi" panose="020B0703020102020204" pitchFamily="34" charset="0"/>
              </a:rPr>
              <a:t>www.interact-eu.net</a:t>
            </a:r>
            <a:endParaRPr lang="de-DE" dirty="0"/>
          </a:p>
        </p:txBody>
      </p:sp>
      <p:sp>
        <p:nvSpPr>
          <p:cNvPr id="3" name="Textplatzhalter 2"/>
          <p:cNvSpPr>
            <a:spLocks noGrp="1"/>
          </p:cNvSpPr>
          <p:nvPr>
            <p:ph type="body" sz="quarter" idx="14"/>
          </p:nvPr>
        </p:nvSpPr>
        <p:spPr>
          <a:xfrm>
            <a:off x="438969" y="3236946"/>
            <a:ext cx="7073900" cy="264062"/>
          </a:xfrm>
        </p:spPr>
        <p:txBody>
          <a:bodyPr/>
          <a:lstStyle/>
          <a:p>
            <a:r>
              <a:rPr lang="de-DE" dirty="0" smtClean="0">
                <a:hlinkClick r:id="rId2"/>
              </a:rPr>
              <a:t>manuel.gonzalez@interact-eu.net</a:t>
            </a:r>
            <a:endParaRPr lang="de-DE"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3032472" y="1545497"/>
            <a:ext cx="3238734" cy="4251394"/>
          </a:xfrm>
          <a:prstGeom prst="rect">
            <a:avLst/>
          </a:prstGeom>
          <a:noFill/>
          <a:ln>
            <a:solidFill>
              <a:srgbClr val="9FA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9" name="Objek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83" name="think-cell Folie" r:id="rId5" imgW="360" imgH="360" progId="TCLayout.ActiveDocument.1">
                  <p:embed/>
                </p:oleObj>
              </mc:Choice>
              <mc:Fallback>
                <p:oleObj name="think-cell Folie" r:id="rId5" imgW="360" imgH="360" progId="TCLayout.ActiveDocument.1">
                  <p:embed/>
                  <p:pic>
                    <p:nvPicPr>
                      <p:cNvPr id="0" name="Picture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14"/>
          <p:cNvSpPr txBox="1"/>
          <p:nvPr/>
        </p:nvSpPr>
        <p:spPr>
          <a:xfrm>
            <a:off x="392844" y="5153991"/>
            <a:ext cx="2458617" cy="684419"/>
          </a:xfrm>
          <a:prstGeom prst="rect">
            <a:avLst/>
          </a:prstGeom>
          <a:noFill/>
        </p:spPr>
        <p:txBody>
          <a:bodyPr wrap="square" lIns="90000" tIns="46800" rIns="90000" bIns="46800" rtlCol="0">
            <a:spAutoFit/>
          </a:bodyPr>
          <a:lstStyle/>
          <a:p>
            <a:pPr algn="ctr">
              <a:lnSpc>
                <a:spcPts val="2300"/>
              </a:lnSpc>
              <a:spcAft>
                <a:spcPts val="1200"/>
              </a:spcAft>
            </a:pPr>
            <a:r>
              <a:rPr lang="de-DE" sz="1700" kern="0" dirty="0" smtClean="0">
                <a:latin typeface="Franklin Gothic Book" panose="020B0503020102020204" pitchFamily="34" charset="0"/>
              </a:rPr>
              <a:t>Ciimate change and biodiversity</a:t>
            </a:r>
          </a:p>
        </p:txBody>
      </p:sp>
      <p:sp>
        <p:nvSpPr>
          <p:cNvPr id="7" name="Titel 6"/>
          <p:cNvSpPr>
            <a:spLocks noGrp="1"/>
          </p:cNvSpPr>
          <p:nvPr>
            <p:ph type="title"/>
          </p:nvPr>
        </p:nvSpPr>
        <p:spPr>
          <a:xfrm>
            <a:off x="619839" y="327616"/>
            <a:ext cx="8064000" cy="986400"/>
          </a:xfrm>
        </p:spPr>
        <p:txBody>
          <a:bodyPr>
            <a:normAutofit/>
          </a:bodyPr>
          <a:lstStyle/>
          <a:p>
            <a:pPr algn="ctr"/>
            <a:r>
              <a:rPr lang="de-DE" kern="900" spc="-70" dirty="0" smtClean="0">
                <a:latin typeface="Franklin Gothic Demi" pitchFamily="34" charset="0"/>
              </a:rPr>
              <a:t>Selection of INTERREG projects 2007-2013</a:t>
            </a:r>
            <a:br>
              <a:rPr lang="de-DE" kern="900" spc="-70" dirty="0" smtClean="0">
                <a:latin typeface="Franklin Gothic Demi" pitchFamily="34" charset="0"/>
              </a:rPr>
            </a:br>
            <a:r>
              <a:rPr lang="de-DE" kern="900" spc="-70" dirty="0" smtClean="0"/>
              <a:t>in this topic</a:t>
            </a:r>
            <a:endParaRPr lang="de-DE" dirty="0"/>
          </a:p>
        </p:txBody>
      </p:sp>
      <p:sp>
        <p:nvSpPr>
          <p:cNvPr id="10" name="Textfeld 14"/>
          <p:cNvSpPr txBox="1"/>
          <p:nvPr/>
        </p:nvSpPr>
        <p:spPr>
          <a:xfrm>
            <a:off x="6410133" y="5092365"/>
            <a:ext cx="2554355" cy="684419"/>
          </a:xfrm>
          <a:prstGeom prst="rect">
            <a:avLst/>
          </a:prstGeom>
          <a:noFill/>
        </p:spPr>
        <p:txBody>
          <a:bodyPr wrap="square" lIns="90000" tIns="46800" rIns="90000" bIns="46800" rtlCol="0">
            <a:spAutoFit/>
          </a:bodyPr>
          <a:lstStyle/>
          <a:p>
            <a:pPr algn="ctr">
              <a:lnSpc>
                <a:spcPts val="2300"/>
              </a:lnSpc>
              <a:spcAft>
                <a:spcPts val="1200"/>
              </a:spcAft>
            </a:pPr>
            <a:r>
              <a:rPr lang="de-DE" sz="1700" kern="0" dirty="0" smtClean="0">
                <a:latin typeface="Franklin Gothic Book" panose="020B0503020102020204" pitchFamily="34" charset="0"/>
              </a:rPr>
              <a:t>Sustainable management of natural resources</a:t>
            </a:r>
          </a:p>
        </p:txBody>
      </p:sp>
      <p:sp>
        <p:nvSpPr>
          <p:cNvPr id="12" name="Textfeld 14"/>
          <p:cNvSpPr txBox="1"/>
          <p:nvPr/>
        </p:nvSpPr>
        <p:spPr>
          <a:xfrm>
            <a:off x="3071430" y="5119997"/>
            <a:ext cx="3456384" cy="684419"/>
          </a:xfrm>
          <a:prstGeom prst="rect">
            <a:avLst/>
          </a:prstGeom>
          <a:noFill/>
        </p:spPr>
        <p:txBody>
          <a:bodyPr wrap="square" lIns="90000" tIns="46800" rIns="90000" bIns="46800" rtlCol="0">
            <a:spAutoFit/>
          </a:bodyPr>
          <a:lstStyle/>
          <a:p>
            <a:pPr algn="ctr">
              <a:lnSpc>
                <a:spcPts val="2300"/>
              </a:lnSpc>
              <a:spcAft>
                <a:spcPts val="1200"/>
              </a:spcAft>
            </a:pPr>
            <a:r>
              <a:rPr lang="de-DE" sz="1700" kern="0" dirty="0" smtClean="0">
                <a:latin typeface="Franklin Gothic Book" panose="020B0503020102020204" pitchFamily="34" charset="0"/>
              </a:rPr>
              <a:t>Managing natural threats and                    risk management</a:t>
            </a:r>
          </a:p>
        </p:txBody>
      </p:sp>
      <p:sp>
        <p:nvSpPr>
          <p:cNvPr id="3" name="Rectángulo 2"/>
          <p:cNvSpPr/>
          <p:nvPr/>
        </p:nvSpPr>
        <p:spPr>
          <a:xfrm>
            <a:off x="107503" y="1547351"/>
            <a:ext cx="2924967" cy="4249539"/>
          </a:xfrm>
          <a:prstGeom prst="rect">
            <a:avLst/>
          </a:prstGeom>
          <a:noFill/>
          <a:ln>
            <a:solidFill>
              <a:srgbClr val="9FA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6271206" y="1547351"/>
            <a:ext cx="2765290" cy="4249539"/>
          </a:xfrm>
          <a:prstGeom prst="rect">
            <a:avLst/>
          </a:prstGeom>
          <a:noFill/>
          <a:ln>
            <a:solidFill>
              <a:srgbClr val="9FA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extfeld 4"/>
          <p:cNvSpPr txBox="1"/>
          <p:nvPr/>
        </p:nvSpPr>
        <p:spPr>
          <a:xfrm>
            <a:off x="184706" y="6413272"/>
            <a:ext cx="3974088" cy="341441"/>
          </a:xfrm>
          <a:prstGeom prst="rect">
            <a:avLst/>
          </a:prstGeom>
          <a:noFill/>
        </p:spPr>
        <p:txBody>
          <a:bodyPr wrap="square" lIns="90000" tIns="46800" rIns="90000" bIns="46800" rtlCol="0">
            <a:spAutoFit/>
          </a:bodyPr>
          <a:lstStyle/>
          <a:p>
            <a:pPr>
              <a:lnSpc>
                <a:spcPts val="2200"/>
              </a:lnSpc>
              <a:spcAft>
                <a:spcPts val="1200"/>
              </a:spcAft>
            </a:pPr>
            <a:r>
              <a:rPr lang="de-DE" sz="1100" i="1" kern="0" spc="-20" dirty="0" smtClean="0">
                <a:latin typeface="Franklin Gothic Book" pitchFamily="34" charset="0"/>
              </a:rPr>
              <a:t>Source: KEEP</a:t>
            </a:r>
          </a:p>
        </p:txBody>
      </p:sp>
      <p:pic>
        <p:nvPicPr>
          <p:cNvPr id="6" name="Imagen 5"/>
          <p:cNvPicPr>
            <a:picLocks noChangeAspect="1"/>
          </p:cNvPicPr>
          <p:nvPr/>
        </p:nvPicPr>
        <p:blipFill rotWithShape="1">
          <a:blip r:embed="rId7">
            <a:extLst>
              <a:ext uri="{28A0092B-C50C-407E-A947-70E740481C1C}">
                <a14:useLocalDpi xmlns:a14="http://schemas.microsoft.com/office/drawing/2010/main" val="0"/>
              </a:ext>
            </a:extLst>
          </a:blip>
          <a:srcRect l="26375" t="3609" r="29919" b="5328"/>
          <a:stretch/>
        </p:blipFill>
        <p:spPr>
          <a:xfrm>
            <a:off x="409431" y="1701949"/>
            <a:ext cx="2367948" cy="3391926"/>
          </a:xfrm>
          <a:prstGeom prst="rect">
            <a:avLst/>
          </a:prstGeom>
        </p:spPr>
      </p:pic>
      <p:pic>
        <p:nvPicPr>
          <p:cNvPr id="16" name="Imagen 15"/>
          <p:cNvPicPr>
            <a:picLocks noChangeAspect="1"/>
          </p:cNvPicPr>
          <p:nvPr/>
        </p:nvPicPr>
        <p:blipFill rotWithShape="1">
          <a:blip r:embed="rId8">
            <a:extLst>
              <a:ext uri="{28A0092B-C50C-407E-A947-70E740481C1C}">
                <a14:useLocalDpi xmlns:a14="http://schemas.microsoft.com/office/drawing/2010/main" val="0"/>
              </a:ext>
            </a:extLst>
          </a:blip>
          <a:srcRect l="25194" t="1892" r="26375" b="7046"/>
          <a:stretch/>
        </p:blipFill>
        <p:spPr>
          <a:xfrm>
            <a:off x="3341073" y="1696407"/>
            <a:ext cx="2660491" cy="3439172"/>
          </a:xfrm>
          <a:prstGeom prst="rect">
            <a:avLst/>
          </a:prstGeom>
        </p:spPr>
      </p:pic>
      <p:pic>
        <p:nvPicPr>
          <p:cNvPr id="18" name="Imagen 17"/>
          <p:cNvPicPr>
            <a:picLocks noChangeAspect="1"/>
          </p:cNvPicPr>
          <p:nvPr/>
        </p:nvPicPr>
        <p:blipFill rotWithShape="1">
          <a:blip r:embed="rId9">
            <a:extLst>
              <a:ext uri="{28A0092B-C50C-407E-A947-70E740481C1C}">
                <a14:useLocalDpi xmlns:a14="http://schemas.microsoft.com/office/drawing/2010/main" val="0"/>
              </a:ext>
            </a:extLst>
          </a:blip>
          <a:srcRect l="26375" t="1892" r="26375" b="5328"/>
          <a:stretch/>
        </p:blipFill>
        <p:spPr>
          <a:xfrm>
            <a:off x="6393080" y="1692571"/>
            <a:ext cx="2523941" cy="3407320"/>
          </a:xfrm>
          <a:prstGeom prst="rect">
            <a:avLst/>
          </a:prstGeom>
        </p:spPr>
      </p:pic>
      <p:pic>
        <p:nvPicPr>
          <p:cNvPr id="19" name="Grafik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51410" y="6050752"/>
            <a:ext cx="1932187" cy="482296"/>
          </a:xfrm>
          <a:prstGeom prst="rect">
            <a:avLst/>
          </a:prstGeom>
          <a:ln>
            <a:noFill/>
          </a:ln>
        </p:spPr>
      </p:pic>
    </p:spTree>
    <p:extLst>
      <p:ext uri="{BB962C8B-B14F-4D97-AF65-F5344CB8AC3E}">
        <p14:creationId xmlns:p14="http://schemas.microsoft.com/office/powerpoint/2010/main" val="3096194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100" name="think-cell Folie" r:id="rId5" imgW="360" imgH="360" progId="TCLayout.ActiveDocument.1">
                  <p:embed/>
                </p:oleObj>
              </mc:Choice>
              <mc:Fallback>
                <p:oleObj name="think-cell Folie" r:id="rId5" imgW="360" imgH="360" progId="TCLayout.ActiveDocument.1">
                  <p:embed/>
                  <p:pic>
                    <p:nvPicPr>
                      <p:cNvPr id="9" name="Objekt 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el 6"/>
          <p:cNvSpPr>
            <a:spLocks noGrp="1"/>
          </p:cNvSpPr>
          <p:nvPr>
            <p:ph type="title"/>
          </p:nvPr>
        </p:nvSpPr>
        <p:spPr/>
        <p:txBody>
          <a:bodyPr>
            <a:normAutofit/>
          </a:bodyPr>
          <a:lstStyle/>
          <a:p>
            <a:pPr algn="ctr"/>
            <a:r>
              <a:rPr lang="de-DE" kern="900" spc="-70" dirty="0" smtClean="0">
                <a:latin typeface="Franklin Gothic Demi" pitchFamily="34" charset="0"/>
              </a:rPr>
              <a:t>INTERREG projects 2007-2013 </a:t>
            </a:r>
            <a:br>
              <a:rPr lang="de-DE" kern="900" spc="-70" dirty="0" smtClean="0">
                <a:latin typeface="Franklin Gothic Demi" pitchFamily="34" charset="0"/>
              </a:rPr>
            </a:br>
            <a:r>
              <a:rPr lang="de-DE" kern="900" spc="-70" dirty="0" smtClean="0">
                <a:latin typeface="Franklin Gothic Demi" pitchFamily="34" charset="0"/>
              </a:rPr>
              <a:t>dealing with TO 5 </a:t>
            </a:r>
            <a:endParaRPr lang="de-DE" dirty="0"/>
          </a:p>
        </p:txBody>
      </p:sp>
      <p:sp>
        <p:nvSpPr>
          <p:cNvPr id="12" name="Textfeld 14"/>
          <p:cNvSpPr txBox="1"/>
          <p:nvPr/>
        </p:nvSpPr>
        <p:spPr>
          <a:xfrm>
            <a:off x="619758" y="5435823"/>
            <a:ext cx="8272722" cy="660823"/>
          </a:xfrm>
          <a:prstGeom prst="rect">
            <a:avLst/>
          </a:prstGeom>
          <a:noFill/>
        </p:spPr>
        <p:txBody>
          <a:bodyPr wrap="square" lIns="90000" tIns="46800" rIns="90000" bIns="46800" rtlCol="0">
            <a:spAutoFit/>
          </a:bodyPr>
          <a:lstStyle/>
          <a:p>
            <a:pPr algn="ctr">
              <a:lnSpc>
                <a:spcPts val="2300"/>
              </a:lnSpc>
              <a:spcAft>
                <a:spcPts val="1200"/>
              </a:spcAft>
            </a:pPr>
            <a:r>
              <a:rPr lang="de-DE" sz="1700" kern="0" dirty="0" smtClean="0">
                <a:latin typeface="Franklin Gothic Book" panose="020B0503020102020204" pitchFamily="34" charset="0"/>
              </a:rPr>
              <a:t>Distribution of </a:t>
            </a:r>
            <a:r>
              <a:rPr lang="de-DE" sz="1700" b="1" i="1" kern="0" dirty="0" smtClean="0">
                <a:latin typeface="Franklin Gothic Book" panose="020B0503020102020204" pitchFamily="34" charset="0"/>
              </a:rPr>
              <a:t>1337</a:t>
            </a:r>
            <a:r>
              <a:rPr lang="de-DE" sz="1700" kern="0" dirty="0" smtClean="0">
                <a:latin typeface="Franklin Gothic Book" panose="020B0503020102020204" pitchFamily="34" charset="0"/>
              </a:rPr>
              <a:t> projects dealing with Climate change, risks management and sustainable management of natural resources in programming period 2007-2013</a:t>
            </a:r>
          </a:p>
        </p:txBody>
      </p:sp>
      <p:sp>
        <p:nvSpPr>
          <p:cNvPr id="17" name="Textfeld 4"/>
          <p:cNvSpPr txBox="1"/>
          <p:nvPr/>
        </p:nvSpPr>
        <p:spPr>
          <a:xfrm>
            <a:off x="184706" y="6413272"/>
            <a:ext cx="3974088" cy="341441"/>
          </a:xfrm>
          <a:prstGeom prst="rect">
            <a:avLst/>
          </a:prstGeom>
          <a:noFill/>
        </p:spPr>
        <p:txBody>
          <a:bodyPr wrap="square" lIns="90000" tIns="46800" rIns="90000" bIns="46800" rtlCol="0">
            <a:spAutoFit/>
          </a:bodyPr>
          <a:lstStyle/>
          <a:p>
            <a:pPr>
              <a:lnSpc>
                <a:spcPts val="2200"/>
              </a:lnSpc>
              <a:spcAft>
                <a:spcPts val="1200"/>
              </a:spcAft>
            </a:pPr>
            <a:r>
              <a:rPr lang="de-DE" sz="1100" i="1" kern="0" spc="-20" dirty="0" smtClean="0">
                <a:latin typeface="Franklin Gothic Book" pitchFamily="34" charset="0"/>
              </a:rPr>
              <a:t>Source: KEEP</a:t>
            </a:r>
          </a:p>
        </p:txBody>
      </p:sp>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1239961"/>
            <a:ext cx="6000328" cy="4125226"/>
          </a:xfrm>
          <a:prstGeom prst="rect">
            <a:avLst/>
          </a:prstGeom>
        </p:spPr>
      </p:pic>
      <p:pic>
        <p:nvPicPr>
          <p:cNvPr id="10" name="Grafik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1410" y="6050752"/>
            <a:ext cx="1932187" cy="482296"/>
          </a:xfrm>
          <a:prstGeom prst="rect">
            <a:avLst/>
          </a:prstGeom>
          <a:ln>
            <a:noFill/>
          </a:ln>
        </p:spPr>
      </p:pic>
    </p:spTree>
    <p:extLst>
      <p:ext uri="{BB962C8B-B14F-4D97-AF65-F5344CB8AC3E}">
        <p14:creationId xmlns:p14="http://schemas.microsoft.com/office/powerpoint/2010/main" val="445656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normAutofit/>
          </a:bodyPr>
          <a:lstStyle/>
          <a:p>
            <a:pPr algn="ctr"/>
            <a:r>
              <a:rPr lang="de-DE" kern="900" spc="-70" dirty="0" smtClean="0"/>
              <a:t>INTERREG 2014-2020 – overview of TOs</a:t>
            </a:r>
            <a:endParaRPr lang="de-DE" dirty="0"/>
          </a:p>
        </p:txBody>
      </p:sp>
      <p:pic>
        <p:nvPicPr>
          <p:cNvPr id="2" name="Imagen 1"/>
          <p:cNvPicPr>
            <a:picLocks noChangeAspect="1"/>
          </p:cNvPicPr>
          <p:nvPr/>
        </p:nvPicPr>
        <p:blipFill>
          <a:blip r:embed="rId2"/>
          <a:stretch>
            <a:fillRect/>
          </a:stretch>
        </p:blipFill>
        <p:spPr>
          <a:xfrm>
            <a:off x="898528" y="1960581"/>
            <a:ext cx="7622672" cy="3851756"/>
          </a:xfrm>
          <a:prstGeom prst="rect">
            <a:avLst/>
          </a:prstGeom>
          <a:ln>
            <a:solidFill>
              <a:srgbClr val="9FAEE5"/>
            </a:solidFill>
          </a:ln>
        </p:spPr>
      </p:pic>
      <p:sp>
        <p:nvSpPr>
          <p:cNvPr id="10" name="Textfeld 9"/>
          <p:cNvSpPr txBox="1"/>
          <p:nvPr/>
        </p:nvSpPr>
        <p:spPr>
          <a:xfrm>
            <a:off x="957262" y="1416076"/>
            <a:ext cx="7618893" cy="389467"/>
          </a:xfrm>
          <a:prstGeom prst="rect">
            <a:avLst/>
          </a:prstGeom>
          <a:noFill/>
        </p:spPr>
        <p:txBody>
          <a:bodyPr wrap="square" lIns="90000" tIns="46800" rIns="90000" bIns="46800" rtlCol="0">
            <a:spAutoFit/>
          </a:bodyPr>
          <a:lstStyle/>
          <a:p>
            <a:pPr>
              <a:lnSpc>
                <a:spcPts val="2300"/>
              </a:lnSpc>
              <a:spcAft>
                <a:spcPts val="1600"/>
              </a:spcAft>
            </a:pPr>
            <a:r>
              <a:rPr lang="de-DE" sz="2150" kern="0" spc="-40" dirty="0" smtClean="0">
                <a:latin typeface="Franklin Gothic Demi" pitchFamily="34" charset="0"/>
              </a:rPr>
              <a:t>TO 5 :</a:t>
            </a:r>
            <a:r>
              <a:rPr lang="de-DE" sz="2150" kern="0" spc="-40" dirty="0">
                <a:latin typeface="Franklin Gothic Demi" pitchFamily="34" charset="0"/>
              </a:rPr>
              <a:t> </a:t>
            </a:r>
            <a:r>
              <a:rPr lang="de-DE" sz="2150" kern="0" spc="-40" dirty="0" smtClean="0">
                <a:latin typeface="Franklin Gothic Demi" pitchFamily="34" charset="0"/>
              </a:rPr>
              <a:t> </a:t>
            </a:r>
            <a:r>
              <a:rPr lang="en-US" sz="1700" b="1" kern="0" spc="-20" dirty="0" smtClean="0">
                <a:latin typeface="Franklin Gothic Book" pitchFamily="34" charset="0"/>
              </a:rPr>
              <a:t>promoting </a:t>
            </a:r>
            <a:r>
              <a:rPr lang="en-US" sz="1700" b="1" kern="0" spc="-20" dirty="0">
                <a:latin typeface="Franklin Gothic Book" pitchFamily="34" charset="0"/>
              </a:rPr>
              <a:t>climate change adaptation, risk prevention and </a:t>
            </a:r>
            <a:r>
              <a:rPr lang="en-US" sz="1700" b="1" kern="0" spc="-20" dirty="0" smtClean="0">
                <a:latin typeface="Franklin Gothic Book" pitchFamily="34" charset="0"/>
              </a:rPr>
              <a:t>management</a:t>
            </a:r>
          </a:p>
        </p:txBody>
      </p:sp>
      <p:sp>
        <p:nvSpPr>
          <p:cNvPr id="3" name="Elipse 2"/>
          <p:cNvSpPr/>
          <p:nvPr/>
        </p:nvSpPr>
        <p:spPr>
          <a:xfrm>
            <a:off x="3625104" y="4716816"/>
            <a:ext cx="864096" cy="1095521"/>
          </a:xfrm>
          <a:prstGeom prst="ellipse">
            <a:avLst/>
          </a:prstGeom>
          <a:noFill/>
          <a:ln>
            <a:solidFill>
              <a:srgbClr val="FBB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1410" y="6050752"/>
            <a:ext cx="1932187" cy="482296"/>
          </a:xfrm>
          <a:prstGeom prst="rect">
            <a:avLst/>
          </a:prstGeom>
          <a:ln>
            <a:noFill/>
          </a:ln>
        </p:spPr>
      </p:pic>
    </p:spTree>
    <p:extLst>
      <p:ext uri="{BB962C8B-B14F-4D97-AF65-F5344CB8AC3E}">
        <p14:creationId xmlns:p14="http://schemas.microsoft.com/office/powerpoint/2010/main" val="17888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39830" y="1309834"/>
            <a:ext cx="6177673" cy="3211287"/>
          </a:xfrm>
          <a:prstGeom prst="rect">
            <a:avLst/>
          </a:prstGeom>
        </p:spPr>
      </p:pic>
      <p:sp>
        <p:nvSpPr>
          <p:cNvPr id="5" name="Rectángulo 4"/>
          <p:cNvSpPr/>
          <p:nvPr/>
        </p:nvSpPr>
        <p:spPr>
          <a:xfrm>
            <a:off x="3300795" y="3258234"/>
            <a:ext cx="360040" cy="957887"/>
          </a:xfrm>
          <a:prstGeom prst="rect">
            <a:avLst/>
          </a:prstGeom>
          <a:noFill/>
          <a:ln>
            <a:solidFill>
              <a:srgbClr val="FBB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extfeld 9"/>
          <p:cNvSpPr txBox="1"/>
          <p:nvPr/>
        </p:nvSpPr>
        <p:spPr>
          <a:xfrm>
            <a:off x="57141" y="4851300"/>
            <a:ext cx="3858000" cy="987066"/>
          </a:xfrm>
          <a:prstGeom prst="rect">
            <a:avLst/>
          </a:prstGeom>
          <a:noFill/>
        </p:spPr>
        <p:txBody>
          <a:bodyPr wrap="square" lIns="90000" tIns="46800" rIns="90000" bIns="46800" rtlCol="0">
            <a:spAutoFit/>
          </a:bodyPr>
          <a:lstStyle/>
          <a:p>
            <a:pPr marL="404812">
              <a:spcAft>
                <a:spcPts val="1200"/>
              </a:spcAft>
            </a:pPr>
            <a:r>
              <a:rPr lang="en-US" sz="1200" b="1" kern="0" spc="-20" dirty="0" smtClean="0">
                <a:latin typeface="Franklin Gothic Book" pitchFamily="34" charset="0"/>
              </a:rPr>
              <a:t>(5) </a:t>
            </a:r>
            <a:r>
              <a:rPr lang="en-US" sz="1200" b="1" kern="0" spc="-20" dirty="0">
                <a:latin typeface="Franklin Gothic Book" pitchFamily="34" charset="0"/>
              </a:rPr>
              <a:t>promoting climate change adaptation, risk prevention and management through</a:t>
            </a:r>
            <a:r>
              <a:rPr lang="en-US" sz="1200" b="1" kern="0" spc="-20" dirty="0" smtClean="0">
                <a:latin typeface="Franklin Gothic Book" pitchFamily="34" charset="0"/>
              </a:rPr>
              <a:t>:</a:t>
            </a:r>
            <a:endParaRPr lang="en-US" sz="1200" b="1" kern="0" spc="-20" dirty="0">
              <a:latin typeface="Franklin Gothic Book" pitchFamily="34" charset="0"/>
            </a:endParaRPr>
          </a:p>
          <a:p>
            <a:pPr marL="404812">
              <a:spcAft>
                <a:spcPts val="1200"/>
              </a:spcAft>
            </a:pPr>
            <a:r>
              <a:rPr lang="en-US" sz="1200" kern="0" spc="-20" dirty="0">
                <a:latin typeface="Franklin Gothic Book" pitchFamily="34" charset="0"/>
              </a:rPr>
              <a:t>(5a) supporting </a:t>
            </a:r>
            <a:r>
              <a:rPr lang="en-US" sz="1200" kern="0" spc="-20" dirty="0" smtClean="0">
                <a:latin typeface="Franklin Gothic Book" pitchFamily="34" charset="0"/>
              </a:rPr>
              <a:t>investment </a:t>
            </a:r>
            <a:r>
              <a:rPr lang="en-US" sz="1200" kern="0" spc="-20" dirty="0">
                <a:latin typeface="Franklin Gothic Book" pitchFamily="34" charset="0"/>
              </a:rPr>
              <a:t>for adaptation to climate </a:t>
            </a:r>
            <a:r>
              <a:rPr lang="en-US" sz="1200" kern="0" spc="-20" dirty="0" smtClean="0">
                <a:latin typeface="Franklin Gothic Book" pitchFamily="34" charset="0"/>
              </a:rPr>
              <a:t>change, including ecosystem-based approaches;</a:t>
            </a:r>
            <a:endParaRPr lang="en-US" sz="1200" kern="0" spc="-20" dirty="0">
              <a:latin typeface="Franklin Gothic Book" pitchFamily="34" charset="0"/>
            </a:endParaRPr>
          </a:p>
        </p:txBody>
      </p:sp>
      <p:sp>
        <p:nvSpPr>
          <p:cNvPr id="16" name="Rectángulo 15"/>
          <p:cNvSpPr/>
          <p:nvPr/>
        </p:nvSpPr>
        <p:spPr>
          <a:xfrm>
            <a:off x="270263" y="4598532"/>
            <a:ext cx="4024991" cy="1549832"/>
          </a:xfrm>
          <a:prstGeom prst="rect">
            <a:avLst/>
          </a:prstGeom>
          <a:noFill/>
          <a:ln>
            <a:solidFill>
              <a:srgbClr val="9FA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extfeld 9"/>
          <p:cNvSpPr txBox="1"/>
          <p:nvPr/>
        </p:nvSpPr>
        <p:spPr>
          <a:xfrm>
            <a:off x="4521447" y="4728556"/>
            <a:ext cx="4062150" cy="1171732"/>
          </a:xfrm>
          <a:prstGeom prst="rect">
            <a:avLst/>
          </a:prstGeom>
          <a:noFill/>
        </p:spPr>
        <p:txBody>
          <a:bodyPr wrap="square" lIns="90000" tIns="46800" rIns="90000" bIns="46800" rtlCol="0">
            <a:spAutoFit/>
          </a:bodyPr>
          <a:lstStyle/>
          <a:p>
            <a:pPr marL="404812">
              <a:spcAft>
                <a:spcPts val="1200"/>
              </a:spcAft>
            </a:pPr>
            <a:r>
              <a:rPr lang="en-US" sz="1200" b="1" kern="0" spc="-20" dirty="0" smtClean="0">
                <a:latin typeface="Franklin Gothic Book" pitchFamily="34" charset="0"/>
              </a:rPr>
              <a:t>(5) </a:t>
            </a:r>
            <a:r>
              <a:rPr lang="en-US" sz="1200" b="1" kern="0" spc="-20" dirty="0">
                <a:latin typeface="Franklin Gothic Book" pitchFamily="34" charset="0"/>
              </a:rPr>
              <a:t>promoting climate change adaptation, risk prevention and management through</a:t>
            </a:r>
            <a:r>
              <a:rPr lang="en-US" sz="1200" b="1" kern="0" spc="-20" dirty="0" smtClean="0">
                <a:latin typeface="Franklin Gothic Book" pitchFamily="34" charset="0"/>
              </a:rPr>
              <a:t>:</a:t>
            </a:r>
            <a:endParaRPr lang="en-US" sz="1200" b="1" kern="0" spc="-20" dirty="0">
              <a:latin typeface="Franklin Gothic Book" pitchFamily="34" charset="0"/>
            </a:endParaRPr>
          </a:p>
          <a:p>
            <a:pPr marL="404812">
              <a:spcAft>
                <a:spcPts val="1200"/>
              </a:spcAft>
            </a:pPr>
            <a:r>
              <a:rPr lang="en-US" sz="1200" kern="0" spc="-20" dirty="0" smtClean="0">
                <a:latin typeface="Franklin Gothic Book" pitchFamily="34" charset="0"/>
              </a:rPr>
              <a:t>(</a:t>
            </a:r>
            <a:r>
              <a:rPr lang="en-US" sz="1200" kern="0" spc="-20" dirty="0">
                <a:latin typeface="Franklin Gothic Book" pitchFamily="34" charset="0"/>
              </a:rPr>
              <a:t>5b) promoting investment to address specific risks, ensuring disaster resilience and developing disaster management </a:t>
            </a:r>
            <a:r>
              <a:rPr lang="en-US" sz="1200" kern="0" spc="-20" dirty="0" smtClean="0">
                <a:latin typeface="Franklin Gothic Book" pitchFamily="34" charset="0"/>
              </a:rPr>
              <a:t>systems;</a:t>
            </a:r>
            <a:endParaRPr lang="en-US" sz="1200" kern="0" spc="-20" dirty="0">
              <a:latin typeface="Franklin Gothic Book" pitchFamily="34" charset="0"/>
            </a:endParaRPr>
          </a:p>
        </p:txBody>
      </p:sp>
      <p:sp>
        <p:nvSpPr>
          <p:cNvPr id="20" name="Rectángulo 19"/>
          <p:cNvSpPr/>
          <p:nvPr/>
        </p:nvSpPr>
        <p:spPr>
          <a:xfrm>
            <a:off x="4796408" y="4569917"/>
            <a:ext cx="4024991" cy="1549832"/>
          </a:xfrm>
          <a:prstGeom prst="rect">
            <a:avLst/>
          </a:prstGeom>
          <a:noFill/>
          <a:ln>
            <a:solidFill>
              <a:srgbClr val="9FA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1410" y="6050752"/>
            <a:ext cx="1932187" cy="482296"/>
          </a:xfrm>
          <a:prstGeom prst="rect">
            <a:avLst/>
          </a:prstGeom>
          <a:ln>
            <a:noFill/>
          </a:ln>
        </p:spPr>
      </p:pic>
      <p:sp>
        <p:nvSpPr>
          <p:cNvPr id="14" name="Titel 7"/>
          <p:cNvSpPr>
            <a:spLocks noGrp="1"/>
          </p:cNvSpPr>
          <p:nvPr>
            <p:ph type="title"/>
          </p:nvPr>
        </p:nvSpPr>
        <p:spPr>
          <a:xfrm>
            <a:off x="457200" y="274638"/>
            <a:ext cx="8064000" cy="986400"/>
          </a:xfrm>
        </p:spPr>
        <p:txBody>
          <a:bodyPr>
            <a:normAutofit/>
          </a:bodyPr>
          <a:lstStyle/>
          <a:p>
            <a:pPr algn="ctr"/>
            <a:r>
              <a:rPr lang="de-DE" kern="900" spc="-70" dirty="0" smtClean="0"/>
              <a:t>INTERREG 2014-2020 – </a:t>
            </a:r>
            <a:br>
              <a:rPr lang="de-DE" kern="900" spc="-70" dirty="0" smtClean="0"/>
            </a:br>
            <a:r>
              <a:rPr lang="de-DE" kern="900" spc="-70" dirty="0" smtClean="0"/>
              <a:t>overview of Investment Pritorities</a:t>
            </a:r>
            <a:endParaRPr lang="de-DE" dirty="0"/>
          </a:p>
        </p:txBody>
      </p:sp>
    </p:spTree>
    <p:extLst>
      <p:ext uri="{BB962C8B-B14F-4D97-AF65-F5344CB8AC3E}">
        <p14:creationId xmlns:p14="http://schemas.microsoft.com/office/powerpoint/2010/main" val="333602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normAutofit/>
          </a:bodyPr>
          <a:lstStyle/>
          <a:p>
            <a:pPr algn="ctr"/>
            <a:r>
              <a:rPr lang="de-DE" kern="900" spc="-70" dirty="0" smtClean="0"/>
              <a:t>Capitalisation Survey - overview of results</a:t>
            </a:r>
            <a:endParaRPr lang="de-DE" dirty="0"/>
          </a:p>
        </p:txBody>
      </p:sp>
      <p:pic>
        <p:nvPicPr>
          <p:cNvPr id="11" name="Grafik 3"/>
          <p:cNvPicPr>
            <a:picLocks noChangeAspect="1"/>
          </p:cNvPicPr>
          <p:nvPr/>
        </p:nvPicPr>
        <p:blipFill>
          <a:blip r:embed="rId2" cstate="print">
            <a:extLst>
              <a:ext uri="{28A0092B-C50C-407E-A947-70E740481C1C}">
                <a14:useLocalDpi xmlns:a14="http://schemas.microsoft.com/office/drawing/2010/main" val="0"/>
              </a:ext>
            </a:extLst>
          </a:blip>
          <a:srcRect l="11035" t="6959" r="19086" b="12347"/>
          <a:stretch>
            <a:fillRect/>
          </a:stretch>
        </p:blipFill>
        <p:spPr>
          <a:xfrm>
            <a:off x="1763687" y="1014389"/>
            <a:ext cx="949421" cy="1129281"/>
          </a:xfrm>
          <a:prstGeom prst="rect">
            <a:avLst/>
          </a:prstGeom>
        </p:spPr>
      </p:pic>
      <p:pic>
        <p:nvPicPr>
          <p:cNvPr id="3" name="Imagen 2"/>
          <p:cNvPicPr>
            <a:picLocks noChangeAspect="1"/>
          </p:cNvPicPr>
          <p:nvPr/>
        </p:nvPicPr>
        <p:blipFill>
          <a:blip r:embed="rId3"/>
          <a:stretch>
            <a:fillRect/>
          </a:stretch>
        </p:blipFill>
        <p:spPr>
          <a:xfrm>
            <a:off x="6500541" y="1133544"/>
            <a:ext cx="869322" cy="881209"/>
          </a:xfrm>
          <a:prstGeom prst="rect">
            <a:avLst/>
          </a:prstGeom>
        </p:spPr>
      </p:pic>
      <p:sp>
        <p:nvSpPr>
          <p:cNvPr id="12" name="Freccia bidirezionale orizzontale 2"/>
          <p:cNvSpPr/>
          <p:nvPr/>
        </p:nvSpPr>
        <p:spPr>
          <a:xfrm>
            <a:off x="3347864" y="1546126"/>
            <a:ext cx="2196586" cy="248203"/>
          </a:xfrm>
          <a:prstGeom prst="lef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agen 3"/>
          <p:cNvPicPr>
            <a:picLocks noChangeAspect="1"/>
          </p:cNvPicPr>
          <p:nvPr/>
        </p:nvPicPr>
        <p:blipFill>
          <a:blip r:embed="rId4"/>
          <a:stretch>
            <a:fillRect/>
          </a:stretch>
        </p:blipFill>
        <p:spPr>
          <a:xfrm>
            <a:off x="107504" y="3137782"/>
            <a:ext cx="4886063" cy="2304256"/>
          </a:xfrm>
          <a:prstGeom prst="rect">
            <a:avLst/>
          </a:prstGeom>
        </p:spPr>
      </p:pic>
      <p:sp>
        <p:nvSpPr>
          <p:cNvPr id="13" name="Rectángulo 12"/>
          <p:cNvSpPr/>
          <p:nvPr/>
        </p:nvSpPr>
        <p:spPr>
          <a:xfrm>
            <a:off x="1691680" y="3789040"/>
            <a:ext cx="493519" cy="1642704"/>
          </a:xfrm>
          <a:prstGeom prst="rect">
            <a:avLst/>
          </a:prstGeom>
          <a:noFill/>
          <a:ln>
            <a:solidFill>
              <a:srgbClr val="E34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reccia bidirezionale orizzontale 26"/>
          <p:cNvSpPr/>
          <p:nvPr/>
        </p:nvSpPr>
        <p:spPr>
          <a:xfrm rot="19779977">
            <a:off x="2006528" y="3962575"/>
            <a:ext cx="4189817" cy="193681"/>
          </a:xfrm>
          <a:prstGeom prst="lef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 name="Imagen 1"/>
          <p:cNvPicPr>
            <a:picLocks noChangeAspect="1"/>
          </p:cNvPicPr>
          <p:nvPr/>
        </p:nvPicPr>
        <p:blipFill rotWithShape="1">
          <a:blip r:embed="rId5"/>
          <a:srcRect b="3260"/>
          <a:stretch/>
        </p:blipFill>
        <p:spPr>
          <a:xfrm>
            <a:off x="5928489" y="2206834"/>
            <a:ext cx="2471797" cy="3785304"/>
          </a:xfrm>
          <a:prstGeom prst="rect">
            <a:avLst/>
          </a:prstGeom>
        </p:spPr>
      </p:pic>
      <p:pic>
        <p:nvPicPr>
          <p:cNvPr id="14"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1410" y="6050752"/>
            <a:ext cx="1932187" cy="482296"/>
          </a:xfrm>
          <a:prstGeom prst="rect">
            <a:avLst/>
          </a:prstGeom>
          <a:ln>
            <a:noFill/>
          </a:ln>
        </p:spPr>
      </p:pic>
    </p:spTree>
    <p:extLst>
      <p:ext uri="{BB962C8B-B14F-4D97-AF65-F5344CB8AC3E}">
        <p14:creationId xmlns:p14="http://schemas.microsoft.com/office/powerpoint/2010/main" val="38648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442251" y="2910315"/>
            <a:ext cx="8522237" cy="3346686"/>
          </a:xfrm>
          <a:prstGeom prst="rect">
            <a:avLst/>
          </a:prstGeom>
          <a:noFill/>
          <a:ln>
            <a:noFill/>
          </a:ln>
        </p:spPr>
        <p:txBody>
          <a:bodyPr wrap="square" lIns="90000" tIns="46800" rIns="90000" bIns="46800" rtlCol="0">
            <a:spAutoFit/>
          </a:bodyPr>
          <a:lstStyle/>
          <a:p>
            <a:pPr algn="just">
              <a:lnSpc>
                <a:spcPct val="150000"/>
              </a:lnSpc>
              <a:spcAft>
                <a:spcPts val="1300"/>
              </a:spcAft>
            </a:pPr>
            <a:r>
              <a:rPr lang="en-US" sz="1400" kern="0" spc="-60" dirty="0" smtClean="0">
                <a:latin typeface="Franklin Gothic Demi" pitchFamily="34" charset="0"/>
              </a:rPr>
              <a:t>The </a:t>
            </a:r>
            <a:r>
              <a:rPr lang="en-US" sz="1400" kern="0" spc="-60" dirty="0">
                <a:latin typeface="Franklin Gothic Demi" pitchFamily="34" charset="0"/>
              </a:rPr>
              <a:t>network of Climate Change and Risks brings together practitioners from the </a:t>
            </a:r>
            <a:r>
              <a:rPr lang="en-US" sz="1400" kern="0" spc="-60" dirty="0" err="1">
                <a:latin typeface="Franklin Gothic Demi" pitchFamily="34" charset="0"/>
              </a:rPr>
              <a:t>Interreg</a:t>
            </a:r>
            <a:r>
              <a:rPr lang="en-US" sz="1400" kern="0" spc="-60" dirty="0">
                <a:latin typeface="Franklin Gothic Demi" pitchFamily="34" charset="0"/>
              </a:rPr>
              <a:t> community, regional stakeholders, experts and other EU </a:t>
            </a:r>
            <a:r>
              <a:rPr lang="en-US" sz="1400" kern="0" spc="-60" dirty="0" err="1">
                <a:latin typeface="Franklin Gothic Demi" pitchFamily="34" charset="0"/>
              </a:rPr>
              <a:t>programmes</a:t>
            </a:r>
            <a:r>
              <a:rPr lang="en-US" sz="1400" kern="0" spc="-60" dirty="0">
                <a:latin typeface="Franklin Gothic Demi" pitchFamily="34" charset="0"/>
              </a:rPr>
              <a:t> and knowledge communities active in the field of climate change and risks. </a:t>
            </a:r>
            <a:r>
              <a:rPr lang="en-US" sz="1400" kern="0" spc="-60" dirty="0" smtClean="0">
                <a:latin typeface="Franklin Gothic Demi" pitchFamily="34" charset="0"/>
              </a:rPr>
              <a:t> The </a:t>
            </a:r>
            <a:r>
              <a:rPr lang="en-US" sz="1400" kern="0" spc="-60" dirty="0">
                <a:latin typeface="Franklin Gothic Demi" pitchFamily="34" charset="0"/>
              </a:rPr>
              <a:t>goal of this network </a:t>
            </a:r>
            <a:r>
              <a:rPr lang="en-US" sz="1400" kern="0" spc="-60" dirty="0" smtClean="0">
                <a:latin typeface="Franklin Gothic Demi" pitchFamily="34" charset="0"/>
              </a:rPr>
              <a:t>is:</a:t>
            </a:r>
          </a:p>
          <a:p>
            <a:pPr marL="285750" indent="-285750" algn="just">
              <a:spcAft>
                <a:spcPts val="1300"/>
              </a:spcAft>
              <a:buFont typeface="Arial" panose="020B0604020202020204" pitchFamily="34" charset="0"/>
              <a:buChar char="•"/>
            </a:pPr>
            <a:r>
              <a:rPr lang="en-US" sz="1400" kern="0" spc="-60" dirty="0" smtClean="0">
                <a:latin typeface="Franklin Gothic Demi" pitchFamily="34" charset="0"/>
              </a:rPr>
              <a:t> </a:t>
            </a:r>
            <a:r>
              <a:rPr lang="en-US" sz="1400" kern="0" spc="-60" dirty="0">
                <a:latin typeface="Franklin Gothic Demi" pitchFamily="34" charset="0"/>
              </a:rPr>
              <a:t>to facilitate the exchange of practices and lessons learnt among existing projects</a:t>
            </a:r>
            <a:r>
              <a:rPr lang="en-US" sz="1400" kern="0" spc="-60" dirty="0" smtClean="0">
                <a:latin typeface="Franklin Gothic Demi" pitchFamily="34" charset="0"/>
              </a:rPr>
              <a:t>,</a:t>
            </a:r>
          </a:p>
          <a:p>
            <a:pPr marL="285750" indent="-285750" algn="just">
              <a:spcAft>
                <a:spcPts val="1300"/>
              </a:spcAft>
              <a:buFont typeface="Arial" panose="020B0604020202020204" pitchFamily="34" charset="0"/>
              <a:buChar char="•"/>
            </a:pPr>
            <a:r>
              <a:rPr lang="en-US" sz="1400" kern="0" spc="-60" dirty="0" smtClean="0">
                <a:latin typeface="Franklin Gothic Demi" pitchFamily="34" charset="0"/>
              </a:rPr>
              <a:t>to </a:t>
            </a:r>
            <a:r>
              <a:rPr lang="en-US" sz="1400" kern="0" spc="-60" dirty="0">
                <a:latin typeface="Franklin Gothic Demi" pitchFamily="34" charset="0"/>
              </a:rPr>
              <a:t>gain knowledge about the current experiences and themes, </a:t>
            </a:r>
            <a:endParaRPr lang="en-US" sz="1400" kern="0" spc="-60" dirty="0" smtClean="0">
              <a:latin typeface="Franklin Gothic Demi" pitchFamily="34" charset="0"/>
            </a:endParaRPr>
          </a:p>
          <a:p>
            <a:pPr algn="just">
              <a:spcAft>
                <a:spcPts val="1300"/>
              </a:spcAft>
            </a:pPr>
            <a:r>
              <a:rPr lang="en-US" sz="1400" u="sng" kern="0" spc="-60" dirty="0" smtClean="0">
                <a:latin typeface="Franklin Gothic Demi" pitchFamily="34" charset="0"/>
              </a:rPr>
              <a:t>with </a:t>
            </a:r>
            <a:r>
              <a:rPr lang="en-US" sz="1400" u="sng" kern="0" spc="-60" dirty="0">
                <a:latin typeface="Franklin Gothic Demi" pitchFamily="34" charset="0"/>
              </a:rPr>
              <a:t>the aim to support a common </a:t>
            </a:r>
            <a:r>
              <a:rPr lang="en-US" sz="1400" u="sng" kern="0" spc="-60" dirty="0" err="1">
                <a:latin typeface="Franklin Gothic Demi" pitchFamily="34" charset="0"/>
              </a:rPr>
              <a:t>Interreg</a:t>
            </a:r>
            <a:r>
              <a:rPr lang="en-US" sz="1400" u="sng" kern="0" spc="-60" dirty="0">
                <a:latin typeface="Franklin Gothic Demi" pitchFamily="34" charset="0"/>
              </a:rPr>
              <a:t> response to the EU Sustainable Growth policy</a:t>
            </a:r>
            <a:r>
              <a:rPr lang="en-US" sz="1400" kern="0" spc="-60" dirty="0">
                <a:latin typeface="Franklin Gothic Demi" pitchFamily="34" charset="0"/>
              </a:rPr>
              <a:t>.</a:t>
            </a:r>
          </a:p>
          <a:p>
            <a:pPr algn="just">
              <a:lnSpc>
                <a:spcPct val="150000"/>
              </a:lnSpc>
              <a:spcAft>
                <a:spcPts val="1300"/>
              </a:spcAft>
            </a:pPr>
            <a:r>
              <a:rPr lang="en-US" sz="1400" kern="0" spc="-60" dirty="0">
                <a:latin typeface="Franklin Gothic Demi" pitchFamily="34" charset="0"/>
              </a:rPr>
              <a:t>Some of the topics addressed </a:t>
            </a:r>
            <a:r>
              <a:rPr lang="en-US" sz="1400" kern="0" spc="-60" dirty="0" smtClean="0">
                <a:latin typeface="Franklin Gothic Demi" pitchFamily="34" charset="0"/>
              </a:rPr>
              <a:t>are joint </a:t>
            </a:r>
            <a:r>
              <a:rPr lang="en-US" sz="1400" kern="0" spc="-60" dirty="0">
                <a:latin typeface="Franklin Gothic Demi" pitchFamily="34" charset="0"/>
              </a:rPr>
              <a:t>risk management systems and environmental emergencies related to climate change, joint initiatives, strategies, services and training in awareness campaigns on combating climate change and managing environmental risks, and environmental disaster management systems. </a:t>
            </a:r>
            <a:endParaRPr lang="de-DE" sz="1400" kern="0" spc="-60" dirty="0" smtClean="0">
              <a:latin typeface="Franklin Gothic Demi"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7474" y="1290168"/>
            <a:ext cx="899117" cy="691124"/>
          </a:xfrm>
          <a:prstGeom prst="rect">
            <a:avLst/>
          </a:prstGeom>
          <a:ln>
            <a:noFill/>
          </a:ln>
        </p:spPr>
      </p:pic>
      <p:sp>
        <p:nvSpPr>
          <p:cNvPr id="11" name="Titel 10"/>
          <p:cNvSpPr>
            <a:spLocks noGrp="1"/>
          </p:cNvSpPr>
          <p:nvPr>
            <p:ph type="title"/>
          </p:nvPr>
        </p:nvSpPr>
        <p:spPr>
          <a:xfrm>
            <a:off x="457200" y="274638"/>
            <a:ext cx="8363272" cy="986400"/>
          </a:xfrm>
        </p:spPr>
        <p:txBody>
          <a:bodyPr>
            <a:normAutofit/>
          </a:bodyPr>
          <a:lstStyle/>
          <a:p>
            <a:pPr algn="ctr"/>
            <a:r>
              <a:rPr lang="de-DE" kern="900" spc="-70" dirty="0" smtClean="0">
                <a:latin typeface="Franklin Gothic Demi" pitchFamily="34" charset="0"/>
              </a:rPr>
              <a:t>Capitalisation network on Climate Change and Risks!</a:t>
            </a:r>
            <a:endParaRPr lang="de-DE" dirty="0"/>
          </a:p>
        </p:txBody>
      </p:sp>
      <p:sp>
        <p:nvSpPr>
          <p:cNvPr id="10" name="Freccia bidirezionale orizzontale 2"/>
          <p:cNvSpPr/>
          <p:nvPr/>
        </p:nvSpPr>
        <p:spPr>
          <a:xfrm rot="308252">
            <a:off x="3631089" y="1840680"/>
            <a:ext cx="2336000" cy="248203"/>
          </a:xfrm>
          <a:prstGeom prst="lef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Grafik 3"/>
          <p:cNvPicPr>
            <a:picLocks noChangeAspect="1"/>
          </p:cNvPicPr>
          <p:nvPr/>
        </p:nvPicPr>
        <p:blipFill>
          <a:blip r:embed="rId3" cstate="print">
            <a:extLst>
              <a:ext uri="{28A0092B-C50C-407E-A947-70E740481C1C}">
                <a14:useLocalDpi xmlns:a14="http://schemas.microsoft.com/office/drawing/2010/main" val="0"/>
              </a:ext>
            </a:extLst>
          </a:blip>
          <a:srcRect l="11035" t="6959" r="19086" b="12347"/>
          <a:stretch>
            <a:fillRect/>
          </a:stretch>
        </p:blipFill>
        <p:spPr>
          <a:xfrm>
            <a:off x="1847119" y="1954875"/>
            <a:ext cx="693542" cy="824928"/>
          </a:xfrm>
          <a:prstGeom prst="rect">
            <a:avLst/>
          </a:prstGeom>
        </p:spPr>
      </p:pic>
      <p:pic>
        <p:nvPicPr>
          <p:cNvPr id="14" name="Imagen 13"/>
          <p:cNvPicPr>
            <a:picLocks noChangeAspect="1"/>
          </p:cNvPicPr>
          <p:nvPr/>
        </p:nvPicPr>
        <p:blipFill>
          <a:blip r:embed="rId4"/>
          <a:stretch>
            <a:fillRect/>
          </a:stretch>
        </p:blipFill>
        <p:spPr>
          <a:xfrm>
            <a:off x="2344930" y="1277409"/>
            <a:ext cx="648072" cy="656934"/>
          </a:xfrm>
          <a:prstGeom prst="rect">
            <a:avLst/>
          </a:prstGeom>
        </p:spPr>
      </p:pic>
      <p:sp>
        <p:nvSpPr>
          <p:cNvPr id="16" name="Elipse 15"/>
          <p:cNvSpPr/>
          <p:nvPr/>
        </p:nvSpPr>
        <p:spPr>
          <a:xfrm>
            <a:off x="920227" y="1084508"/>
            <a:ext cx="2330604" cy="1793568"/>
          </a:xfrm>
          <a:prstGeom prst="ellipse">
            <a:avLst/>
          </a:prstGeom>
          <a:noFill/>
          <a:ln>
            <a:solidFill>
              <a:srgbClr val="9FA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Imagen 16" descr="https://pbs.twimg.com/media/C-5u5R4XcAEwSpl.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1114223"/>
            <a:ext cx="1944837" cy="1915509"/>
          </a:xfrm>
          <a:prstGeom prst="rect">
            <a:avLst/>
          </a:prstGeom>
          <a:noFill/>
          <a:ln>
            <a:noFill/>
          </a:ln>
        </p:spPr>
      </p:pic>
      <p:pic>
        <p:nvPicPr>
          <p:cNvPr id="18"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1410" y="6050752"/>
            <a:ext cx="1932187" cy="482296"/>
          </a:xfrm>
          <a:prstGeom prst="rect">
            <a:avLst/>
          </a:prstGeom>
          <a:ln>
            <a:noFill/>
          </a:ln>
        </p:spPr>
      </p:pic>
      <p:sp>
        <p:nvSpPr>
          <p:cNvPr id="19" name="Elipse 18"/>
          <p:cNvSpPr/>
          <p:nvPr/>
        </p:nvSpPr>
        <p:spPr>
          <a:xfrm>
            <a:off x="5976836" y="1179658"/>
            <a:ext cx="2330604" cy="1793568"/>
          </a:xfrm>
          <a:prstGeom prst="ellipse">
            <a:avLst/>
          </a:prstGeom>
          <a:noFill/>
          <a:ln>
            <a:solidFill>
              <a:srgbClr val="9FA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9193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5796136" y="980728"/>
            <a:ext cx="3347865" cy="4088850"/>
          </a:xfrm>
          <a:prstGeom prst="rect">
            <a:avLst/>
          </a:prstGeom>
        </p:spPr>
      </p:pic>
      <p:sp>
        <p:nvSpPr>
          <p:cNvPr id="8" name="Titel 10"/>
          <p:cNvSpPr>
            <a:spLocks noGrp="1"/>
          </p:cNvSpPr>
          <p:nvPr>
            <p:ph type="title"/>
          </p:nvPr>
        </p:nvSpPr>
        <p:spPr>
          <a:xfrm>
            <a:off x="457200" y="274638"/>
            <a:ext cx="8363272" cy="986400"/>
          </a:xfrm>
        </p:spPr>
        <p:txBody>
          <a:bodyPr>
            <a:normAutofit/>
          </a:bodyPr>
          <a:lstStyle/>
          <a:p>
            <a:pPr algn="ctr"/>
            <a:r>
              <a:rPr lang="de-DE" kern="900" spc="-70" dirty="0" smtClean="0"/>
              <a:t>Activities within the N</a:t>
            </a:r>
            <a:r>
              <a:rPr lang="de-DE" kern="900" spc="-70" dirty="0" smtClean="0">
                <a:latin typeface="Franklin Gothic Demi" pitchFamily="34" charset="0"/>
              </a:rPr>
              <a:t>etworks</a:t>
            </a:r>
            <a:endParaRPr lang="de-DE" dirty="0"/>
          </a:p>
        </p:txBody>
      </p:sp>
      <p:pic>
        <p:nvPicPr>
          <p:cNvPr id="9" name="Imagen 8"/>
          <p:cNvPicPr>
            <a:picLocks noChangeAspect="1"/>
          </p:cNvPicPr>
          <p:nvPr/>
        </p:nvPicPr>
        <p:blipFill>
          <a:blip r:embed="rId3"/>
          <a:stretch>
            <a:fillRect/>
          </a:stretch>
        </p:blipFill>
        <p:spPr>
          <a:xfrm>
            <a:off x="5934" y="1124744"/>
            <a:ext cx="5832649" cy="3504343"/>
          </a:xfrm>
          <a:prstGeom prst="rect">
            <a:avLst/>
          </a:prstGeom>
        </p:spPr>
      </p:pic>
      <p:pic>
        <p:nvPicPr>
          <p:cNvPr id="10"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1410" y="6050752"/>
            <a:ext cx="1932187" cy="482296"/>
          </a:xfrm>
          <a:prstGeom prst="rect">
            <a:avLst/>
          </a:prstGeom>
          <a:ln>
            <a:noFill/>
          </a:ln>
        </p:spPr>
      </p:pic>
      <p:sp>
        <p:nvSpPr>
          <p:cNvPr id="6" name="Titel 10"/>
          <p:cNvSpPr txBox="1">
            <a:spLocks/>
          </p:cNvSpPr>
          <p:nvPr/>
        </p:nvSpPr>
        <p:spPr>
          <a:xfrm>
            <a:off x="457200" y="5117061"/>
            <a:ext cx="8363272" cy="986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900" kern="1200">
                <a:solidFill>
                  <a:schemeClr val="tx1"/>
                </a:solidFill>
                <a:latin typeface="Franklin Gothic Demi" pitchFamily="34" charset="0"/>
                <a:ea typeface="+mj-ea"/>
                <a:cs typeface="+mj-cs"/>
              </a:defRPr>
            </a:lvl1pPr>
          </a:lstStyle>
          <a:p>
            <a:pPr algn="ctr"/>
            <a:r>
              <a:rPr lang="de-DE" sz="2800" kern="900" spc="-70" dirty="0" smtClean="0"/>
              <a:t>What are your </a:t>
            </a:r>
            <a:r>
              <a:rPr lang="de-DE" sz="2800" kern="900" spc="-70" dirty="0"/>
              <a:t>expectations </a:t>
            </a:r>
            <a:r>
              <a:rPr lang="de-DE" sz="2800" kern="900" spc="-70" dirty="0" smtClean="0"/>
              <a:t>and priorities for 2017/18?</a:t>
            </a:r>
            <a:endParaRPr lang="de-DE" sz="2800" dirty="0"/>
          </a:p>
        </p:txBody>
      </p:sp>
    </p:spTree>
    <p:extLst>
      <p:ext uri="{BB962C8B-B14F-4D97-AF65-F5344CB8AC3E}">
        <p14:creationId xmlns:p14="http://schemas.microsoft.com/office/powerpoint/2010/main" val="3753481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rcRect t="2757"/>
          <a:stretch>
            <a:fillRect/>
          </a:stretch>
        </p:blipFill>
        <p:spPr>
          <a:xfrm>
            <a:off x="1361482" y="1124744"/>
            <a:ext cx="6430765" cy="4774315"/>
          </a:xfrm>
          <a:prstGeom prst="rect">
            <a:avLst/>
          </a:prstGeom>
          <a:ln>
            <a:noFill/>
          </a:ln>
        </p:spPr>
      </p:pic>
      <p:sp>
        <p:nvSpPr>
          <p:cNvPr id="9" name="Titel 8"/>
          <p:cNvSpPr>
            <a:spLocks noGrp="1"/>
          </p:cNvSpPr>
          <p:nvPr>
            <p:ph type="title"/>
          </p:nvPr>
        </p:nvSpPr>
        <p:spPr/>
        <p:txBody>
          <a:bodyPr>
            <a:normAutofit/>
          </a:bodyPr>
          <a:lstStyle/>
          <a:p>
            <a:pPr algn="ctr"/>
            <a:r>
              <a:rPr lang="de-DE" kern="900" spc="-70" dirty="0" smtClean="0">
                <a:latin typeface="Franklin Gothic Demi" pitchFamily="34" charset="0"/>
              </a:rPr>
              <a:t>Let‘s start a fruitful journey together!</a:t>
            </a:r>
            <a:endParaRPr lang="de-DE" dirty="0"/>
          </a:p>
        </p:txBody>
      </p:sp>
      <p:pic>
        <p:nvPicPr>
          <p:cNvPr id="11"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1410" y="6050752"/>
            <a:ext cx="1932187" cy="482296"/>
          </a:xfrm>
          <a:prstGeom prst="rect">
            <a:avLst/>
          </a:prstGeom>
          <a:ln>
            <a:noFill/>
          </a:ln>
        </p:spPr>
      </p:pic>
      <p:pic>
        <p:nvPicPr>
          <p:cNvPr id="6" name="Imagen 5"/>
          <p:cNvPicPr>
            <a:picLocks noChangeAspect="1"/>
          </p:cNvPicPr>
          <p:nvPr/>
        </p:nvPicPr>
        <p:blipFill rotWithShape="1">
          <a:blip r:embed="rId4"/>
          <a:srcRect t="20496" r="21377"/>
          <a:stretch/>
        </p:blipFill>
        <p:spPr>
          <a:xfrm>
            <a:off x="1475657" y="5733256"/>
            <a:ext cx="936104" cy="446790"/>
          </a:xfrm>
          <a:prstGeom prst="rect">
            <a:avLst/>
          </a:prstGeom>
        </p:spPr>
      </p:pic>
      <p:pic>
        <p:nvPicPr>
          <p:cNvPr id="13" name="Imagen 12"/>
          <p:cNvPicPr>
            <a:picLocks noChangeAspect="1"/>
          </p:cNvPicPr>
          <p:nvPr/>
        </p:nvPicPr>
        <p:blipFill rotWithShape="1">
          <a:blip r:embed="rId4"/>
          <a:srcRect l="18693" t="21006" r="21376"/>
          <a:stretch/>
        </p:blipFill>
        <p:spPr>
          <a:xfrm>
            <a:off x="2411761" y="5733256"/>
            <a:ext cx="713549" cy="443932"/>
          </a:xfrm>
          <a:prstGeom prst="rect">
            <a:avLst/>
          </a:prstGeom>
        </p:spPr>
      </p:pic>
      <p:pic>
        <p:nvPicPr>
          <p:cNvPr id="16" name="Imagen 15"/>
          <p:cNvPicPr>
            <a:picLocks noChangeAspect="1"/>
          </p:cNvPicPr>
          <p:nvPr/>
        </p:nvPicPr>
        <p:blipFill rotWithShape="1">
          <a:blip r:embed="rId4"/>
          <a:srcRect l="18693" t="22932" r="21376"/>
          <a:stretch/>
        </p:blipFill>
        <p:spPr>
          <a:xfrm>
            <a:off x="3098100" y="5733256"/>
            <a:ext cx="713549" cy="433100"/>
          </a:xfrm>
          <a:prstGeom prst="rect">
            <a:avLst/>
          </a:prstGeom>
        </p:spPr>
      </p:pic>
      <p:pic>
        <p:nvPicPr>
          <p:cNvPr id="17" name="Imagen 16"/>
          <p:cNvPicPr>
            <a:picLocks noChangeAspect="1"/>
          </p:cNvPicPr>
          <p:nvPr/>
        </p:nvPicPr>
        <p:blipFill rotWithShape="1">
          <a:blip r:embed="rId4"/>
          <a:srcRect l="18693" t="22923" r="21376"/>
          <a:stretch/>
        </p:blipFill>
        <p:spPr>
          <a:xfrm>
            <a:off x="3813437" y="5724942"/>
            <a:ext cx="713549" cy="433158"/>
          </a:xfrm>
          <a:prstGeom prst="rect">
            <a:avLst/>
          </a:prstGeom>
        </p:spPr>
      </p:pic>
      <p:pic>
        <p:nvPicPr>
          <p:cNvPr id="18" name="Imagen 17"/>
          <p:cNvPicPr>
            <a:picLocks noChangeAspect="1"/>
          </p:cNvPicPr>
          <p:nvPr/>
        </p:nvPicPr>
        <p:blipFill rotWithShape="1">
          <a:blip r:embed="rId4"/>
          <a:srcRect l="18693" t="24402" r="21376"/>
          <a:stretch/>
        </p:blipFill>
        <p:spPr>
          <a:xfrm>
            <a:off x="4531141" y="5733256"/>
            <a:ext cx="713549" cy="424844"/>
          </a:xfrm>
          <a:prstGeom prst="rect">
            <a:avLst/>
          </a:prstGeom>
        </p:spPr>
      </p:pic>
      <p:pic>
        <p:nvPicPr>
          <p:cNvPr id="19" name="Imagen 18"/>
          <p:cNvPicPr>
            <a:picLocks noChangeAspect="1"/>
          </p:cNvPicPr>
          <p:nvPr/>
        </p:nvPicPr>
        <p:blipFill rotWithShape="1">
          <a:blip r:embed="rId4"/>
          <a:srcRect l="18693" t="25881" r="21376"/>
          <a:stretch/>
        </p:blipFill>
        <p:spPr>
          <a:xfrm>
            <a:off x="5244079" y="5733256"/>
            <a:ext cx="713549" cy="416530"/>
          </a:xfrm>
          <a:prstGeom prst="rect">
            <a:avLst/>
          </a:prstGeom>
        </p:spPr>
      </p:pic>
      <p:pic>
        <p:nvPicPr>
          <p:cNvPr id="20" name="Imagen 19"/>
          <p:cNvPicPr>
            <a:picLocks noChangeAspect="1"/>
          </p:cNvPicPr>
          <p:nvPr/>
        </p:nvPicPr>
        <p:blipFill rotWithShape="1">
          <a:blip r:embed="rId4"/>
          <a:srcRect l="18693" t="27360" r="21376"/>
          <a:stretch/>
        </p:blipFill>
        <p:spPr>
          <a:xfrm>
            <a:off x="5957017" y="5733256"/>
            <a:ext cx="713549" cy="408216"/>
          </a:xfrm>
          <a:prstGeom prst="rect">
            <a:avLst/>
          </a:prstGeom>
        </p:spPr>
      </p:pic>
      <p:pic>
        <p:nvPicPr>
          <p:cNvPr id="21" name="Imagen 20"/>
          <p:cNvPicPr>
            <a:picLocks noChangeAspect="1"/>
          </p:cNvPicPr>
          <p:nvPr/>
        </p:nvPicPr>
        <p:blipFill rotWithShape="1">
          <a:blip r:embed="rId4"/>
          <a:srcRect l="18693" t="28840" r="21376" b="19906"/>
          <a:stretch/>
        </p:blipFill>
        <p:spPr>
          <a:xfrm>
            <a:off x="6667147" y="5733256"/>
            <a:ext cx="713549" cy="288032"/>
          </a:xfrm>
          <a:prstGeom prst="rect">
            <a:avLst/>
          </a:prstGeom>
        </p:spPr>
      </p:pic>
    </p:spTree>
    <p:extLst>
      <p:ext uri="{BB962C8B-B14F-4D97-AF65-F5344CB8AC3E}">
        <p14:creationId xmlns:p14="http://schemas.microsoft.com/office/powerpoint/2010/main" val="214022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0"/>
                                        <p:tgtEl>
                                          <p:spTgt spid="6"/>
                                        </p:tgtEl>
                                      </p:cBhvr>
                                    </p:animEffect>
                                    <p:anim calcmode="lin" valueType="num">
                                      <p:cBhvr>
                                        <p:cTn id="8" dur="5000" fill="hold"/>
                                        <p:tgtEl>
                                          <p:spTgt spid="6"/>
                                        </p:tgtEl>
                                        <p:attrNameLst>
                                          <p:attrName>ppt_w</p:attrName>
                                        </p:attrNameLst>
                                      </p:cBhvr>
                                      <p:tavLst>
                                        <p:tav tm="0" fmla="#ppt_w*sin(2.5*pi*$)">
                                          <p:val>
                                            <p:fltVal val="0"/>
                                          </p:val>
                                        </p:tav>
                                        <p:tav tm="100000">
                                          <p:val>
                                            <p:fltVal val="1"/>
                                          </p:val>
                                        </p:tav>
                                      </p:tavLst>
                                    </p:anim>
                                    <p:anim calcmode="lin" valueType="num">
                                      <p:cBhvr>
                                        <p:cTn id="9" dur="5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0"/>
                                        <p:tgtEl>
                                          <p:spTgt spid="13"/>
                                        </p:tgtEl>
                                      </p:cBhvr>
                                    </p:animEffect>
                                    <p:anim calcmode="lin" valueType="num">
                                      <p:cBhvr>
                                        <p:cTn id="13" dur="5000" fill="hold"/>
                                        <p:tgtEl>
                                          <p:spTgt spid="13"/>
                                        </p:tgtEl>
                                        <p:attrNameLst>
                                          <p:attrName>ppt_w</p:attrName>
                                        </p:attrNameLst>
                                      </p:cBhvr>
                                      <p:tavLst>
                                        <p:tav tm="0" fmla="#ppt_w*sin(2.5*pi*$)">
                                          <p:val>
                                            <p:fltVal val="0"/>
                                          </p:val>
                                        </p:tav>
                                        <p:tav tm="100000">
                                          <p:val>
                                            <p:fltVal val="1"/>
                                          </p:val>
                                        </p:tav>
                                      </p:tavLst>
                                    </p:anim>
                                    <p:anim calcmode="lin" valueType="num">
                                      <p:cBhvr>
                                        <p:cTn id="14" dur="5000" fill="hold"/>
                                        <p:tgtEl>
                                          <p:spTgt spid="13"/>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0"/>
                                        <p:tgtEl>
                                          <p:spTgt spid="16"/>
                                        </p:tgtEl>
                                      </p:cBhvr>
                                    </p:animEffect>
                                    <p:anim calcmode="lin" valueType="num">
                                      <p:cBhvr>
                                        <p:cTn id="18" dur="5000" fill="hold"/>
                                        <p:tgtEl>
                                          <p:spTgt spid="16"/>
                                        </p:tgtEl>
                                        <p:attrNameLst>
                                          <p:attrName>ppt_w</p:attrName>
                                        </p:attrNameLst>
                                      </p:cBhvr>
                                      <p:tavLst>
                                        <p:tav tm="0" fmla="#ppt_w*sin(2.5*pi*$)">
                                          <p:val>
                                            <p:fltVal val="0"/>
                                          </p:val>
                                        </p:tav>
                                        <p:tav tm="100000">
                                          <p:val>
                                            <p:fltVal val="1"/>
                                          </p:val>
                                        </p:tav>
                                      </p:tavLst>
                                    </p:anim>
                                    <p:anim calcmode="lin" valueType="num">
                                      <p:cBhvr>
                                        <p:cTn id="19" dur="5000" fill="hold"/>
                                        <p:tgtEl>
                                          <p:spTgt spid="16"/>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0"/>
                                        <p:tgtEl>
                                          <p:spTgt spid="17"/>
                                        </p:tgtEl>
                                      </p:cBhvr>
                                    </p:animEffect>
                                    <p:anim calcmode="lin" valueType="num">
                                      <p:cBhvr>
                                        <p:cTn id="23" dur="5000" fill="hold"/>
                                        <p:tgtEl>
                                          <p:spTgt spid="17"/>
                                        </p:tgtEl>
                                        <p:attrNameLst>
                                          <p:attrName>ppt_w</p:attrName>
                                        </p:attrNameLst>
                                      </p:cBhvr>
                                      <p:tavLst>
                                        <p:tav tm="0" fmla="#ppt_w*sin(2.5*pi*$)">
                                          <p:val>
                                            <p:fltVal val="0"/>
                                          </p:val>
                                        </p:tav>
                                        <p:tav tm="100000">
                                          <p:val>
                                            <p:fltVal val="1"/>
                                          </p:val>
                                        </p:tav>
                                      </p:tavLst>
                                    </p:anim>
                                    <p:anim calcmode="lin" valueType="num">
                                      <p:cBhvr>
                                        <p:cTn id="24" dur="5000" fill="hold"/>
                                        <p:tgtEl>
                                          <p:spTgt spid="17"/>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0"/>
                                        <p:tgtEl>
                                          <p:spTgt spid="18"/>
                                        </p:tgtEl>
                                      </p:cBhvr>
                                    </p:animEffect>
                                    <p:anim calcmode="lin" valueType="num">
                                      <p:cBhvr>
                                        <p:cTn id="28" dur="5000" fill="hold"/>
                                        <p:tgtEl>
                                          <p:spTgt spid="18"/>
                                        </p:tgtEl>
                                        <p:attrNameLst>
                                          <p:attrName>ppt_w</p:attrName>
                                        </p:attrNameLst>
                                      </p:cBhvr>
                                      <p:tavLst>
                                        <p:tav tm="0" fmla="#ppt_w*sin(2.5*pi*$)">
                                          <p:val>
                                            <p:fltVal val="0"/>
                                          </p:val>
                                        </p:tav>
                                        <p:tav tm="100000">
                                          <p:val>
                                            <p:fltVal val="1"/>
                                          </p:val>
                                        </p:tav>
                                      </p:tavLst>
                                    </p:anim>
                                    <p:anim calcmode="lin" valueType="num">
                                      <p:cBhvr>
                                        <p:cTn id="29" dur="5000" fill="hold"/>
                                        <p:tgtEl>
                                          <p:spTgt spid="18"/>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0"/>
                                        <p:tgtEl>
                                          <p:spTgt spid="19"/>
                                        </p:tgtEl>
                                      </p:cBhvr>
                                    </p:animEffect>
                                    <p:anim calcmode="lin" valueType="num">
                                      <p:cBhvr>
                                        <p:cTn id="33" dur="5000" fill="hold"/>
                                        <p:tgtEl>
                                          <p:spTgt spid="19"/>
                                        </p:tgtEl>
                                        <p:attrNameLst>
                                          <p:attrName>ppt_w</p:attrName>
                                        </p:attrNameLst>
                                      </p:cBhvr>
                                      <p:tavLst>
                                        <p:tav tm="0" fmla="#ppt_w*sin(2.5*pi*$)">
                                          <p:val>
                                            <p:fltVal val="0"/>
                                          </p:val>
                                        </p:tav>
                                        <p:tav tm="100000">
                                          <p:val>
                                            <p:fltVal val="1"/>
                                          </p:val>
                                        </p:tav>
                                      </p:tavLst>
                                    </p:anim>
                                    <p:anim calcmode="lin" valueType="num">
                                      <p:cBhvr>
                                        <p:cTn id="34" dur="5000" fill="hold"/>
                                        <p:tgtEl>
                                          <p:spTgt spid="19"/>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0"/>
                                        <p:tgtEl>
                                          <p:spTgt spid="20"/>
                                        </p:tgtEl>
                                      </p:cBhvr>
                                    </p:animEffect>
                                    <p:anim calcmode="lin" valueType="num">
                                      <p:cBhvr>
                                        <p:cTn id="38" dur="5000" fill="hold"/>
                                        <p:tgtEl>
                                          <p:spTgt spid="20"/>
                                        </p:tgtEl>
                                        <p:attrNameLst>
                                          <p:attrName>ppt_w</p:attrName>
                                        </p:attrNameLst>
                                      </p:cBhvr>
                                      <p:tavLst>
                                        <p:tav tm="0" fmla="#ppt_w*sin(2.5*pi*$)">
                                          <p:val>
                                            <p:fltVal val="0"/>
                                          </p:val>
                                        </p:tav>
                                        <p:tav tm="100000">
                                          <p:val>
                                            <p:fltVal val="1"/>
                                          </p:val>
                                        </p:tav>
                                      </p:tavLst>
                                    </p:anim>
                                    <p:anim calcmode="lin" valueType="num">
                                      <p:cBhvr>
                                        <p:cTn id="39" dur="5000" fill="hold"/>
                                        <p:tgtEl>
                                          <p:spTgt spid="20"/>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0"/>
                                        <p:tgtEl>
                                          <p:spTgt spid="21"/>
                                        </p:tgtEl>
                                      </p:cBhvr>
                                    </p:animEffect>
                                    <p:anim calcmode="lin" valueType="num">
                                      <p:cBhvr>
                                        <p:cTn id="43" dur="5000" fill="hold"/>
                                        <p:tgtEl>
                                          <p:spTgt spid="21"/>
                                        </p:tgtEl>
                                        <p:attrNameLst>
                                          <p:attrName>ppt_w</p:attrName>
                                        </p:attrNameLst>
                                      </p:cBhvr>
                                      <p:tavLst>
                                        <p:tav tm="0" fmla="#ppt_w*sin(2.5*pi*$)">
                                          <p:val>
                                            <p:fltVal val="0"/>
                                          </p:val>
                                        </p:tav>
                                        <p:tav tm="100000">
                                          <p:val>
                                            <p:fltVal val="1"/>
                                          </p:val>
                                        </p:tav>
                                      </p:tavLst>
                                    </p:anim>
                                    <p:anim calcmode="lin" valueType="num">
                                      <p:cBhvr>
                                        <p:cTn id="44" dur="5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E4P_STYLE" val="KBP-Mast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60725-0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90000" tIns="46800" rIns="90000" bIns="46800" rtlCol="0">
        <a:spAutoFit/>
      </a:bodyPr>
      <a:lstStyle>
        <a:defPPr marL="177800" indent="-177800">
          <a:lnSpc>
            <a:spcPts val="2300"/>
          </a:lnSpc>
          <a:spcAft>
            <a:spcPts val="1200"/>
          </a:spcAft>
          <a:buFont typeface="Arial" pitchFamily="34" charset="0"/>
          <a:buChar char="•"/>
          <a:defRPr sz="1700" kern="0" dirty="0" err="1">
            <a:latin typeface="Franklin Gothic Book" panose="020B0503020102020204" pitchFamily="34"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roma capitalisation wkshop</Template>
  <TotalTime>966</TotalTime>
  <Words>335</Words>
  <Application>Microsoft Office PowerPoint</Application>
  <PresentationFormat>Presentación en pantalla (4:3)</PresentationFormat>
  <Paragraphs>42</Paragraphs>
  <Slides>10</Slides>
  <Notes>3</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10</vt:i4>
      </vt:variant>
    </vt:vector>
  </HeadingPairs>
  <TitlesOfParts>
    <vt:vector size="17" baseType="lpstr">
      <vt:lpstr>Arial</vt:lpstr>
      <vt:lpstr>Calibri</vt:lpstr>
      <vt:lpstr>Franklin Gothic Book</vt:lpstr>
      <vt:lpstr>Franklin Gothic Demi</vt:lpstr>
      <vt:lpstr>Symbol</vt:lpstr>
      <vt:lpstr>160725-01</vt:lpstr>
      <vt:lpstr>think-cell Folie</vt:lpstr>
      <vt:lpstr>Presentación de PowerPoint</vt:lpstr>
      <vt:lpstr>Selection of INTERREG projects 2007-2013 in this topic</vt:lpstr>
      <vt:lpstr>INTERREG projects 2007-2013  dealing with TO 5 </vt:lpstr>
      <vt:lpstr>INTERREG 2014-2020 – overview of TOs</vt:lpstr>
      <vt:lpstr>INTERREG 2014-2020 –  overview of Investment Pritorities</vt:lpstr>
      <vt:lpstr>Capitalisation Survey - overview of results</vt:lpstr>
      <vt:lpstr>Capitalisation network on Climate Change and Risks!</vt:lpstr>
      <vt:lpstr>Activities within the Networks</vt:lpstr>
      <vt:lpstr>Let‘s start a fruitful journey together!</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EVANGELISTA Manuel Gonzalez</dc:creator>
  <cp:lastModifiedBy>EVANGELISTA Manuel Gonzalez</cp:lastModifiedBy>
  <cp:revision>37</cp:revision>
  <cp:lastPrinted>2016-06-21T10:29:38Z</cp:lastPrinted>
  <dcterms:created xsi:type="dcterms:W3CDTF">2017-05-25T08:59:22Z</dcterms:created>
  <dcterms:modified xsi:type="dcterms:W3CDTF">2017-06-01T07:35:55Z</dcterms:modified>
</cp:coreProperties>
</file>