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2" r:id="rId2"/>
  </p:sldMasterIdLst>
  <p:notesMasterIdLst>
    <p:notesMasterId r:id="rId23"/>
  </p:notesMasterIdLst>
  <p:handoutMasterIdLst>
    <p:handoutMasterId r:id="rId24"/>
  </p:handoutMasterIdLst>
  <p:sldIdLst>
    <p:sldId id="345" r:id="rId3"/>
    <p:sldId id="556" r:id="rId4"/>
    <p:sldId id="558" r:id="rId5"/>
    <p:sldId id="560" r:id="rId6"/>
    <p:sldId id="557" r:id="rId7"/>
    <p:sldId id="561" r:id="rId8"/>
    <p:sldId id="562" r:id="rId9"/>
    <p:sldId id="563" r:id="rId10"/>
    <p:sldId id="553" r:id="rId11"/>
    <p:sldId id="564" r:id="rId12"/>
    <p:sldId id="566" r:id="rId13"/>
    <p:sldId id="568" r:id="rId14"/>
    <p:sldId id="559" r:id="rId15"/>
    <p:sldId id="570" r:id="rId16"/>
    <p:sldId id="520" r:id="rId17"/>
    <p:sldId id="571" r:id="rId18"/>
    <p:sldId id="527" r:id="rId19"/>
    <p:sldId id="569" r:id="rId20"/>
    <p:sldId id="519" r:id="rId21"/>
    <p:sldId id="549" r:id="rId2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610" userDrawn="1">
          <p15:clr>
            <a:srgbClr val="A4A3A4"/>
          </p15:clr>
        </p15:guide>
        <p15:guide id="5" orient="horz" pos="3294">
          <p15:clr>
            <a:srgbClr val="A4A3A4"/>
          </p15:clr>
        </p15:guide>
        <p15:guide id="6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D"/>
    <a:srgbClr val="808080"/>
    <a:srgbClr val="003399"/>
    <a:srgbClr val="159961"/>
    <a:srgbClr val="98C222"/>
    <a:srgbClr val="000000"/>
    <a:srgbClr val="FF0000"/>
    <a:srgbClr val="63BEBF"/>
    <a:srgbClr val="FFFFFF"/>
    <a:srgbClr val="D30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3" d="100"/>
          <a:sy n="93" d="100"/>
        </p:scale>
        <p:origin x="78" y="132"/>
      </p:cViewPr>
      <p:guideLst>
        <p:guide orient="horz" pos="981"/>
        <p:guide pos="5760"/>
        <p:guide orient="horz" pos="709"/>
        <p:guide pos="1610"/>
        <p:guide orient="horz" pos="329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02/06/2017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hangingPunct="1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C9EA3-4F78-43C0-90CD-2B999B5B87C1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451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270458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66590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2778348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65FC16-913A-4BFE-97DF-ACFC68DF711A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8220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9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1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34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7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19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90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4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15BD7E6-5013-411A-A7B9-5F04EB00C3B1}" type="datetimeFigureOut">
              <a:rPr lang="en-GB" smtClean="0"/>
              <a:t>02/06/2017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EC4EB3-E78A-494A-A8C3-625289B1735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2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6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11"/>
          <p:cNvSpPr txBox="1"/>
          <p:nvPr/>
        </p:nvSpPr>
        <p:spPr>
          <a:xfrm>
            <a:off x="0" y="1052735"/>
            <a:ext cx="9144000" cy="4406429"/>
          </a:xfrm>
          <a:prstGeom prst="rect">
            <a:avLst/>
          </a:prstGeom>
          <a:gradFill flip="none" rotWithShape="1">
            <a:gsLst>
              <a:gs pos="95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Capitalisation</a:t>
            </a:r>
            <a:r>
              <a:rPr lang="en-US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3200" b="1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en-US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MED:</a:t>
            </a: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 there</a:t>
            </a:r>
            <a:endParaRPr lang="en-US" sz="32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79912" y="3717032"/>
            <a:ext cx="5328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Nuno</a:t>
            </a:r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Vaz Silva</a:t>
            </a:r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Officer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Secretariat </a:t>
            </a:r>
            <a:r>
              <a:rPr lang="en-GB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Getting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there</a:t>
            </a:r>
            <a:r>
              <a:rPr lang="pt-PT" altLang="fr-FR" dirty="0" smtClean="0">
                <a:cs typeface="Montserrat" charset="0"/>
              </a:rPr>
              <a:t> – </a:t>
            </a:r>
            <a:r>
              <a:rPr lang="pt-PT" altLang="fr-FR" dirty="0" smtClean="0">
                <a:cs typeface="Montserrat" charset="0"/>
              </a:rPr>
              <a:t>2013-20 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268760"/>
            <a:ext cx="857929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Every day's life</a:t>
            </a:r>
            <a:endParaRPr lang="en-US" sz="2200" u="sng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JS staff organized in thematic (incredible) duos per SO;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One single web platform to gather all project websites and </a:t>
            </a:r>
            <a:r>
              <a:rPr lang="en-US" sz="2200" dirty="0" smtClean="0"/>
              <a:t>deliverables;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Converging templates</a:t>
            </a:r>
            <a:r>
              <a:rPr lang="en-US" sz="2200" dirty="0"/>
              <a:t> </a:t>
            </a:r>
            <a:r>
              <a:rPr lang="en-US" sz="2200" dirty="0" smtClean="0"/>
              <a:t>and terminology to the harmonized proposals developed by INTERACT with the other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;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Increased cooperation with the other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 (in particular those sharing some Mediterranean corner);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Preparing specific terms of reference per SO, after consulting relevant stakeholders (thematic </a:t>
            </a:r>
            <a:r>
              <a:rPr lang="en-US" sz="2200" dirty="0" err="1" smtClean="0"/>
              <a:t>programmes</a:t>
            </a:r>
            <a:r>
              <a:rPr lang="en-US" sz="2200" dirty="0" smtClean="0"/>
              <a:t>, major EU networks…)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 </a:t>
            </a:r>
          </a:p>
          <a:p>
            <a:pPr lvl="1">
              <a:spcAft>
                <a:spcPts val="12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4189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Getting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there</a:t>
            </a:r>
            <a:r>
              <a:rPr lang="pt-PT" altLang="fr-FR" dirty="0" smtClean="0">
                <a:cs typeface="Montserrat" charset="0"/>
              </a:rPr>
              <a:t> – </a:t>
            </a:r>
            <a:r>
              <a:rPr lang="pt-PT" altLang="fr-FR" dirty="0" smtClean="0">
                <a:cs typeface="Montserrat" charset="0"/>
              </a:rPr>
              <a:t>2013-20 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1038" y="1268760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Explode the traditional project/</a:t>
            </a:r>
            <a:r>
              <a:rPr lang="en-US" sz="2200" u="sng" dirty="0" err="1" smtClean="0"/>
              <a:t>programme</a:t>
            </a:r>
            <a:r>
              <a:rPr lang="en-US" sz="2200" u="sng" dirty="0" smtClean="0"/>
              <a:t> format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Three types of modules to conceive projects:</a:t>
            </a:r>
            <a:endParaRPr lang="en-US" sz="2200" dirty="0"/>
          </a:p>
          <a:p>
            <a:pPr lvl="1">
              <a:spcAft>
                <a:spcPts val="1200"/>
              </a:spcAft>
            </a:pPr>
            <a:r>
              <a:rPr lang="en-US" sz="2200" dirty="0"/>
              <a:t>Module 1: STUDYING: designing common approaches &amp; strategies at TN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Module 2: TESTING: Pilot demonstration actions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Module 3: CAPITALISING: Transfer, dissemination and </a:t>
            </a:r>
            <a:r>
              <a:rPr lang="en-US" sz="2200" dirty="0" err="1"/>
              <a:t>capitalisation</a:t>
            </a:r>
            <a:endParaRPr lang="en-US" sz="2200" dirty="0"/>
          </a:p>
          <a:p>
            <a:pPr lvl="1">
              <a:spcAft>
                <a:spcPts val="12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4400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Getting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there</a:t>
            </a:r>
            <a:r>
              <a:rPr lang="pt-PT" altLang="fr-FR" dirty="0" smtClean="0">
                <a:cs typeface="Montserrat" charset="0"/>
              </a:rPr>
              <a:t> – </a:t>
            </a:r>
            <a:r>
              <a:rPr lang="pt-PT" altLang="fr-FR" dirty="0" smtClean="0">
                <a:cs typeface="Montserrat" charset="0"/>
              </a:rPr>
              <a:t>2013-20 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1038" y="126876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Explode the traditional project/</a:t>
            </a:r>
            <a:r>
              <a:rPr lang="en-US" sz="2200" u="sng" dirty="0" err="1" smtClean="0"/>
              <a:t>programme</a:t>
            </a:r>
            <a:r>
              <a:rPr lang="en-US" sz="2200" u="sng" dirty="0" smtClean="0"/>
              <a:t> format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b="1" dirty="0" smtClean="0"/>
              <a:t>The </a:t>
            </a:r>
            <a:r>
              <a:rPr lang="en-US" sz="2200" b="1" dirty="0"/>
              <a:t>modular projects</a:t>
            </a:r>
            <a:r>
              <a:rPr lang="en-US" sz="2200" dirty="0"/>
              <a:t>: </a:t>
            </a:r>
          </a:p>
          <a:p>
            <a:pPr lvl="1">
              <a:spcAft>
                <a:spcPts val="1200"/>
              </a:spcAft>
            </a:pPr>
            <a:endParaRPr lang="en-US" sz="2200" dirty="0" smtClean="0"/>
          </a:p>
          <a:p>
            <a:pPr lvl="1">
              <a:spcAft>
                <a:spcPts val="1200"/>
              </a:spcAft>
            </a:pPr>
            <a:endParaRPr lang="en-US" sz="2200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237068" y="3933056"/>
            <a:ext cx="3694605" cy="803487"/>
            <a:chOff x="4081491" y="2348880"/>
            <a:chExt cx="3694605" cy="803487"/>
          </a:xfrm>
        </p:grpSpPr>
        <p:grpSp>
          <p:nvGrpSpPr>
            <p:cNvPr id="7" name="Groupe 6"/>
            <p:cNvGrpSpPr/>
            <p:nvPr/>
          </p:nvGrpSpPr>
          <p:grpSpPr>
            <a:xfrm>
              <a:off x="4081491" y="2348880"/>
              <a:ext cx="3694605" cy="803487"/>
              <a:chOff x="4697705" y="3385802"/>
              <a:chExt cx="3694605" cy="803487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4697705" y="3385802"/>
                <a:ext cx="3694605" cy="803487"/>
              </a:xfrm>
              <a:prstGeom prst="roundRect">
                <a:avLst>
                  <a:gd name="adj" fmla="val 9063"/>
                </a:avLst>
              </a:prstGeom>
              <a:noFill/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6165832" y="3408521"/>
                <a:ext cx="2168525" cy="747712"/>
                <a:chOff x="6149172" y="3363479"/>
                <a:chExt cx="2168525" cy="747712"/>
              </a:xfrm>
            </p:grpSpPr>
            <p:pic>
              <p:nvPicPr>
                <p:cNvPr id="12" name="Image 11" descr="C:\Users\Eric\Desktop\12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9172" y="3374591"/>
                  <a:ext cx="714375" cy="736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Image 12" descr="C:\Users\Eric\Desktop\23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2122" y="3374591"/>
                  <a:ext cx="698500" cy="719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Image 13" descr="C:\Users\Eric\Desktop\123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19197" y="3363479"/>
                  <a:ext cx="698500" cy="720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19389" y="2458235"/>
              <a:ext cx="14016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C00000"/>
                </a:buClr>
                <a:buSzPct val="98000"/>
                <a:buNone/>
              </a:pPr>
              <a:r>
                <a:rPr lang="es-ES_tradnl" altLang="fr-FR" sz="1000" b="1" dirty="0" err="1">
                  <a:solidFill>
                    <a:srgbClr val="003399"/>
                  </a:solidFill>
                  <a:latin typeface="Calibri" panose="020F0502020204030204" pitchFamily="34" charset="0"/>
                </a:rPr>
                <a:t>Combination</a:t>
              </a:r>
              <a:r>
                <a:rPr lang="es-ES_tradnl" altLang="fr-FR" sz="1000" b="1" dirty="0">
                  <a:solidFill>
                    <a:srgbClr val="003399"/>
                  </a:solidFill>
                  <a:latin typeface="Calibri" panose="020F0502020204030204" pitchFamily="34" charset="0"/>
                </a:rPr>
                <a:t> </a:t>
              </a:r>
              <a: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  <a:t/>
              </a:r>
              <a:b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</a:br>
              <a: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  <a:t>of Modules</a:t>
              </a:r>
              <a:endParaRPr lang="es-ES_tradnl" altLang="fr-FR" sz="1000" b="1" dirty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72626" y="2837346"/>
            <a:ext cx="3377670" cy="801688"/>
            <a:chOff x="395536" y="2350679"/>
            <a:chExt cx="3377670" cy="801688"/>
          </a:xfrm>
        </p:grpSpPr>
        <p:grpSp>
          <p:nvGrpSpPr>
            <p:cNvPr id="6" name="Groupe 5"/>
            <p:cNvGrpSpPr/>
            <p:nvPr/>
          </p:nvGrpSpPr>
          <p:grpSpPr>
            <a:xfrm>
              <a:off x="395536" y="2350679"/>
              <a:ext cx="3377670" cy="801688"/>
              <a:chOff x="-99482" y="3203575"/>
              <a:chExt cx="3377670" cy="801688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-99482" y="3203575"/>
                <a:ext cx="3377670" cy="801688"/>
              </a:xfrm>
              <a:prstGeom prst="roundRect">
                <a:avLst>
                  <a:gd name="adj" fmla="val 8218"/>
                </a:avLst>
              </a:prstGeom>
              <a:noFill/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000"/>
              </a:p>
            </p:txBody>
          </p:sp>
          <p:pic>
            <p:nvPicPr>
              <p:cNvPr id="16" name="Image 8" descr="C:\Users\Eric\Desktop\2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175" y="3230641"/>
                <a:ext cx="698500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Imag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3625" y="3230641"/>
                <a:ext cx="698500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Image 10" descr="C:\Users\Eric\Desktop\3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2375" y="3233816"/>
                <a:ext cx="696912" cy="719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94131" y="2459135"/>
              <a:ext cx="9238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C00000"/>
                </a:buClr>
                <a:buSzPct val="98000"/>
                <a:buNone/>
              </a:pPr>
              <a:r>
                <a:rPr lang="es-ES_tradnl" altLang="fr-FR" sz="1000" b="1" dirty="0">
                  <a:solidFill>
                    <a:srgbClr val="003399"/>
                  </a:solidFill>
                  <a:latin typeface="Calibri" panose="020F0502020204030204" pitchFamily="34" charset="0"/>
                </a:rPr>
                <a:t>Single </a:t>
              </a:r>
              <a: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  <a:t/>
              </a:r>
              <a:b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</a:br>
              <a:r>
                <a:rPr lang="es-ES_tradnl" altLang="fr-FR" sz="1000" b="1" dirty="0" smtClean="0">
                  <a:solidFill>
                    <a:srgbClr val="003399"/>
                  </a:solidFill>
                  <a:latin typeface="Calibri" panose="020F0502020204030204" pitchFamily="34" charset="0"/>
                </a:rPr>
                <a:t>Module</a:t>
              </a:r>
              <a:endParaRPr lang="es-ES_tradnl" altLang="fr-FR" sz="1000" b="1" dirty="0">
                <a:solidFill>
                  <a:srgbClr val="003399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14771" y="2284082"/>
            <a:ext cx="41403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200" b="1" dirty="0"/>
              <a:t>The horizontal projects</a:t>
            </a:r>
            <a:r>
              <a:rPr lang="en-US" sz="2200" dirty="0"/>
              <a:t>: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 community building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 joint communication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 joint </a:t>
            </a:r>
            <a:r>
              <a:rPr lang="en-US" sz="2200" dirty="0" err="1"/>
              <a:t>capitalisation</a:t>
            </a:r>
            <a:r>
              <a:rPr lang="en-US" sz="2200" dirty="0"/>
              <a:t>/transfer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6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609600" y="980728"/>
            <a:ext cx="8357124" cy="4605276"/>
            <a:chOff x="679372" y="1813454"/>
            <a:chExt cx="8357124" cy="4605276"/>
          </a:xfrm>
        </p:grpSpPr>
        <p:sp>
          <p:nvSpPr>
            <p:cNvPr id="99" name="Rectangle 98"/>
            <p:cNvSpPr/>
            <p:nvPr/>
          </p:nvSpPr>
          <p:spPr>
            <a:xfrm>
              <a:off x="679374" y="2585915"/>
              <a:ext cx="648072" cy="3014896"/>
            </a:xfrm>
            <a:prstGeom prst="rect">
              <a:avLst/>
            </a:prstGeom>
            <a:solidFill>
              <a:srgbClr val="3C7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ZoneTexte 54"/>
            <p:cNvSpPr txBox="1"/>
            <p:nvPr/>
          </p:nvSpPr>
          <p:spPr>
            <a:xfrm rot="16200000">
              <a:off x="-108657" y="4002608"/>
              <a:ext cx="2169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+mn-lt"/>
                </a:rPr>
                <a:t>Axis 4 – platform</a:t>
              </a:r>
            </a:p>
          </p:txBody>
        </p:sp>
        <p:grpSp>
          <p:nvGrpSpPr>
            <p:cNvPr id="106" name="Groupe 105"/>
            <p:cNvGrpSpPr/>
            <p:nvPr/>
          </p:nvGrpSpPr>
          <p:grpSpPr>
            <a:xfrm>
              <a:off x="5075395" y="1813454"/>
              <a:ext cx="3961101" cy="4605276"/>
              <a:chOff x="8536785" y="2136092"/>
              <a:chExt cx="3961101" cy="4605276"/>
            </a:xfrm>
          </p:grpSpPr>
          <p:sp>
            <p:nvSpPr>
              <p:cNvPr id="37" name="ZoneTexte 36"/>
              <p:cNvSpPr txBox="1"/>
              <p:nvPr/>
            </p:nvSpPr>
            <p:spPr>
              <a:xfrm>
                <a:off x="11276172" y="2736830"/>
                <a:ext cx="1148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DC608"/>
                    </a:solidFill>
                    <a:latin typeface="+mn-lt"/>
                  </a:rPr>
                  <a:t>Innovation</a:t>
                </a:r>
                <a:endParaRPr lang="en-GB" sz="1400" dirty="0">
                  <a:solidFill>
                    <a:srgbClr val="FDC608"/>
                  </a:solidFill>
                  <a:latin typeface="+mn-lt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11202467" y="4115242"/>
                <a:ext cx="1295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159961"/>
                    </a:solidFill>
                    <a:latin typeface="+mn-lt"/>
                  </a:rPr>
                  <a:t>Low-carbon </a:t>
                </a:r>
              </a:p>
              <a:p>
                <a:pPr algn="ctr"/>
                <a:r>
                  <a:rPr lang="en-GB" sz="1400" dirty="0" smtClean="0">
                    <a:solidFill>
                      <a:srgbClr val="159961"/>
                    </a:solidFill>
                    <a:latin typeface="+mn-lt"/>
                  </a:rPr>
                  <a:t>economy</a:t>
                </a:r>
                <a:endParaRPr lang="en-GB" sz="1400" dirty="0">
                  <a:solidFill>
                    <a:srgbClr val="159961"/>
                  </a:solidFill>
                  <a:latin typeface="+mn-lt"/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11141476" y="5695198"/>
                <a:ext cx="13148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98C222"/>
                    </a:solidFill>
                    <a:latin typeface="+mn-lt"/>
                  </a:rPr>
                  <a:t>Natural</a:t>
                </a:r>
              </a:p>
              <a:p>
                <a:pPr algn="ctr"/>
                <a:r>
                  <a:rPr lang="en-GB" sz="1400" dirty="0" smtClean="0">
                    <a:solidFill>
                      <a:srgbClr val="98C222"/>
                    </a:solidFill>
                    <a:latin typeface="+mn-lt"/>
                  </a:rPr>
                  <a:t>and cultural </a:t>
                </a:r>
              </a:p>
              <a:p>
                <a:pPr algn="ctr"/>
                <a:r>
                  <a:rPr lang="en-GB" sz="1400" dirty="0" smtClean="0">
                    <a:solidFill>
                      <a:srgbClr val="98C222"/>
                    </a:solidFill>
                    <a:latin typeface="+mn-lt"/>
                  </a:rPr>
                  <a:t>Resources</a:t>
                </a:r>
              </a:p>
            </p:txBody>
          </p:sp>
          <p:grpSp>
            <p:nvGrpSpPr>
              <p:cNvPr id="105" name="Groupe 104"/>
              <p:cNvGrpSpPr/>
              <p:nvPr/>
            </p:nvGrpSpPr>
            <p:grpSpPr>
              <a:xfrm>
                <a:off x="8536785" y="2136092"/>
                <a:ext cx="2606459" cy="4605276"/>
                <a:chOff x="8536785" y="2136092"/>
                <a:chExt cx="2606459" cy="4605276"/>
              </a:xfrm>
            </p:grpSpPr>
            <p:grpSp>
              <p:nvGrpSpPr>
                <p:cNvPr id="16" name="Groupe 15"/>
                <p:cNvGrpSpPr/>
                <p:nvPr/>
              </p:nvGrpSpPr>
              <p:grpSpPr>
                <a:xfrm>
                  <a:off x="9726800" y="2297788"/>
                  <a:ext cx="1266835" cy="1185861"/>
                  <a:chOff x="9520238" y="2389355"/>
                  <a:chExt cx="1266835" cy="1185861"/>
                </a:xfrm>
              </p:grpSpPr>
              <p:sp>
                <p:nvSpPr>
                  <p:cNvPr id="17" name="Ellipse 16"/>
                  <p:cNvSpPr/>
                  <p:nvPr/>
                </p:nvSpPr>
                <p:spPr>
                  <a:xfrm>
                    <a:off x="9591675" y="2637005"/>
                    <a:ext cx="285750" cy="285750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>
                        <a:solidFill>
                          <a:srgbClr val="465F92"/>
                        </a:solidFill>
                      </a:rPr>
                      <a:t>1</a:t>
                    </a:r>
                    <a:endParaRPr lang="en-GB" sz="1100" b="1" dirty="0">
                      <a:solidFill>
                        <a:srgbClr val="465F92"/>
                      </a:solidFill>
                    </a:endParaRPr>
                  </a:p>
                </p:txBody>
              </p:sp>
              <p:sp>
                <p:nvSpPr>
                  <p:cNvPr id="18" name="Ellipse 17"/>
                  <p:cNvSpPr/>
                  <p:nvPr/>
                </p:nvSpPr>
                <p:spPr>
                  <a:xfrm>
                    <a:off x="9982201" y="2389355"/>
                    <a:ext cx="285750" cy="285750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>
                        <a:solidFill>
                          <a:srgbClr val="465F92"/>
                        </a:solidFill>
                      </a:rPr>
                      <a:t>2</a:t>
                    </a:r>
                    <a:endParaRPr lang="en-GB" sz="1100" b="1" dirty="0">
                      <a:solidFill>
                        <a:srgbClr val="465F92"/>
                      </a:solidFill>
                    </a:endParaRPr>
                  </a:p>
                </p:txBody>
              </p:sp>
              <p:sp>
                <p:nvSpPr>
                  <p:cNvPr id="19" name="Ellipse 18"/>
                  <p:cNvSpPr/>
                  <p:nvPr/>
                </p:nvSpPr>
                <p:spPr>
                  <a:xfrm>
                    <a:off x="9939343" y="2772736"/>
                    <a:ext cx="285750" cy="285750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>
                        <a:solidFill>
                          <a:srgbClr val="465F92"/>
                        </a:solidFill>
                      </a:rPr>
                      <a:t>3</a:t>
                    </a:r>
                    <a:endParaRPr lang="en-GB" sz="1100" b="1" dirty="0">
                      <a:solidFill>
                        <a:srgbClr val="465F92"/>
                      </a:solidFill>
                    </a:endParaRPr>
                  </a:p>
                </p:txBody>
              </p:sp>
              <p:sp>
                <p:nvSpPr>
                  <p:cNvPr id="20" name="Ellipse 19"/>
                  <p:cNvSpPr/>
                  <p:nvPr/>
                </p:nvSpPr>
                <p:spPr>
                  <a:xfrm>
                    <a:off x="9520238" y="3020386"/>
                    <a:ext cx="500062" cy="500062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>
                        <a:solidFill>
                          <a:srgbClr val="465F92"/>
                        </a:solidFill>
                      </a:rPr>
                      <a:t>1/2</a:t>
                    </a:r>
                    <a:endParaRPr lang="en-GB" sz="800" b="1" dirty="0">
                      <a:solidFill>
                        <a:srgbClr val="465F92"/>
                      </a:solidFill>
                    </a:endParaRPr>
                  </a:p>
                </p:txBody>
              </p:sp>
              <p:sp>
                <p:nvSpPr>
                  <p:cNvPr id="21" name="Ellipse 20"/>
                  <p:cNvSpPr/>
                  <p:nvPr/>
                </p:nvSpPr>
                <p:spPr>
                  <a:xfrm>
                    <a:off x="10287011" y="2566758"/>
                    <a:ext cx="500062" cy="500062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>
                        <a:solidFill>
                          <a:srgbClr val="465F92"/>
                        </a:solidFill>
                      </a:rPr>
                      <a:t>2/3</a:t>
                    </a:r>
                    <a:endParaRPr lang="en-GB" sz="800" b="1" dirty="0">
                      <a:solidFill>
                        <a:srgbClr val="465F92"/>
                      </a:solidFill>
                    </a:endParaRPr>
                  </a:p>
                </p:txBody>
              </p:sp>
              <p:sp>
                <p:nvSpPr>
                  <p:cNvPr id="22" name="Ellipse 21"/>
                  <p:cNvSpPr/>
                  <p:nvPr/>
                </p:nvSpPr>
                <p:spPr>
                  <a:xfrm>
                    <a:off x="10082218" y="3075154"/>
                    <a:ext cx="500062" cy="500062"/>
                  </a:xfrm>
                  <a:prstGeom prst="ellipse">
                    <a:avLst/>
                  </a:prstGeom>
                  <a:solidFill>
                    <a:srgbClr val="FDC608"/>
                  </a:solidFill>
                  <a:ln>
                    <a:noFill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>
                        <a:solidFill>
                          <a:srgbClr val="465F92"/>
                        </a:solidFill>
                      </a:rPr>
                      <a:t>1/2/3</a:t>
                    </a:r>
                    <a:endParaRPr lang="en-GB" sz="800" b="1" dirty="0">
                      <a:solidFill>
                        <a:srgbClr val="465F92"/>
                      </a:solidFill>
                    </a:endParaRPr>
                  </a:p>
                </p:txBody>
              </p:sp>
            </p:grpSp>
            <p:grpSp>
              <p:nvGrpSpPr>
                <p:cNvPr id="23" name="Groupe 22"/>
                <p:cNvGrpSpPr/>
                <p:nvPr/>
              </p:nvGrpSpPr>
              <p:grpSpPr>
                <a:xfrm>
                  <a:off x="9750618" y="3783922"/>
                  <a:ext cx="1266835" cy="1185861"/>
                  <a:chOff x="9291638" y="923925"/>
                  <a:chExt cx="1266835" cy="1185861"/>
                </a:xfrm>
                <a:gradFill flip="none" rotWithShape="1">
                  <a:gsLst>
                    <a:gs pos="0">
                      <a:srgbClr val="159961">
                        <a:shade val="30000"/>
                        <a:satMod val="115000"/>
                      </a:srgbClr>
                    </a:gs>
                    <a:gs pos="50000">
                      <a:srgbClr val="159961">
                        <a:shade val="67500"/>
                        <a:satMod val="115000"/>
                      </a:srgbClr>
                    </a:gs>
                    <a:gs pos="100000">
                      <a:srgbClr val="15996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p:grpSpPr>
              <p:sp>
                <p:nvSpPr>
                  <p:cNvPr id="24" name="Ellipse 23"/>
                  <p:cNvSpPr/>
                  <p:nvPr/>
                </p:nvSpPr>
                <p:spPr>
                  <a:xfrm>
                    <a:off x="9363075" y="1171575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1</a:t>
                    </a:r>
                    <a:endParaRPr lang="en-GB" sz="1100" b="1" dirty="0"/>
                  </a:p>
                </p:txBody>
              </p:sp>
              <p:sp>
                <p:nvSpPr>
                  <p:cNvPr id="25" name="Ellipse 24"/>
                  <p:cNvSpPr/>
                  <p:nvPr/>
                </p:nvSpPr>
                <p:spPr>
                  <a:xfrm>
                    <a:off x="9753601" y="923925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2</a:t>
                    </a:r>
                    <a:endParaRPr lang="en-GB" sz="1100" b="1" dirty="0"/>
                  </a:p>
                </p:txBody>
              </p:sp>
              <p:sp>
                <p:nvSpPr>
                  <p:cNvPr id="26" name="Ellipse 25"/>
                  <p:cNvSpPr/>
                  <p:nvPr/>
                </p:nvSpPr>
                <p:spPr>
                  <a:xfrm>
                    <a:off x="9710743" y="1307306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3</a:t>
                    </a:r>
                    <a:endParaRPr lang="en-GB" sz="1100" b="1" dirty="0"/>
                  </a:p>
                </p:txBody>
              </p:sp>
              <p:sp>
                <p:nvSpPr>
                  <p:cNvPr id="27" name="Ellipse 26"/>
                  <p:cNvSpPr/>
                  <p:nvPr/>
                </p:nvSpPr>
                <p:spPr>
                  <a:xfrm>
                    <a:off x="9291638" y="1554956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1/2</a:t>
                    </a:r>
                    <a:endParaRPr lang="en-GB" sz="800" b="1" dirty="0"/>
                  </a:p>
                </p:txBody>
              </p:sp>
              <p:sp>
                <p:nvSpPr>
                  <p:cNvPr id="28" name="Ellipse 27"/>
                  <p:cNvSpPr/>
                  <p:nvPr/>
                </p:nvSpPr>
                <p:spPr>
                  <a:xfrm>
                    <a:off x="10058411" y="1101328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2/3</a:t>
                    </a:r>
                    <a:endParaRPr lang="en-GB" sz="800" b="1" dirty="0"/>
                  </a:p>
                </p:txBody>
              </p:sp>
              <p:sp>
                <p:nvSpPr>
                  <p:cNvPr id="29" name="Ellipse 28"/>
                  <p:cNvSpPr/>
                  <p:nvPr/>
                </p:nvSpPr>
                <p:spPr>
                  <a:xfrm>
                    <a:off x="9853618" y="1609724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1/2/3</a:t>
                    </a:r>
                    <a:endParaRPr lang="en-GB" sz="800" b="1" dirty="0"/>
                  </a:p>
                </p:txBody>
              </p:sp>
            </p:grpSp>
            <p:grpSp>
              <p:nvGrpSpPr>
                <p:cNvPr id="30" name="Groupe 29"/>
                <p:cNvGrpSpPr/>
                <p:nvPr/>
              </p:nvGrpSpPr>
              <p:grpSpPr>
                <a:xfrm>
                  <a:off x="9812535" y="5423408"/>
                  <a:ext cx="1266835" cy="1185861"/>
                  <a:chOff x="9291638" y="923925"/>
                  <a:chExt cx="1266835" cy="1185861"/>
                </a:xfrm>
                <a:gradFill flip="none" rotWithShape="1">
                  <a:gsLst>
                    <a:gs pos="0">
                      <a:srgbClr val="98C222">
                        <a:shade val="30000"/>
                        <a:satMod val="115000"/>
                      </a:srgbClr>
                    </a:gs>
                    <a:gs pos="50000">
                      <a:srgbClr val="98C222">
                        <a:shade val="67500"/>
                        <a:satMod val="115000"/>
                      </a:srgbClr>
                    </a:gs>
                    <a:gs pos="100000">
                      <a:srgbClr val="98C222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p:grpSpPr>
              <p:sp>
                <p:nvSpPr>
                  <p:cNvPr id="31" name="Ellipse 30"/>
                  <p:cNvSpPr/>
                  <p:nvPr/>
                </p:nvSpPr>
                <p:spPr>
                  <a:xfrm>
                    <a:off x="9363075" y="1171575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1</a:t>
                    </a:r>
                    <a:endParaRPr lang="en-GB" sz="1100" b="1" dirty="0"/>
                  </a:p>
                </p:txBody>
              </p:sp>
              <p:sp>
                <p:nvSpPr>
                  <p:cNvPr id="32" name="Ellipse 31"/>
                  <p:cNvSpPr/>
                  <p:nvPr/>
                </p:nvSpPr>
                <p:spPr>
                  <a:xfrm>
                    <a:off x="9753601" y="923925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2</a:t>
                    </a:r>
                    <a:endParaRPr lang="en-GB" sz="1100" b="1" dirty="0"/>
                  </a:p>
                </p:txBody>
              </p:sp>
              <p:sp>
                <p:nvSpPr>
                  <p:cNvPr id="33" name="Ellipse 32"/>
                  <p:cNvSpPr/>
                  <p:nvPr/>
                </p:nvSpPr>
                <p:spPr>
                  <a:xfrm>
                    <a:off x="9710743" y="1307306"/>
                    <a:ext cx="28575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100" b="1" dirty="0" smtClean="0"/>
                      <a:t>3</a:t>
                    </a:r>
                    <a:endParaRPr lang="en-GB" sz="1100" b="1" dirty="0"/>
                  </a:p>
                </p:txBody>
              </p:sp>
              <p:sp>
                <p:nvSpPr>
                  <p:cNvPr id="34" name="Ellipse 33"/>
                  <p:cNvSpPr/>
                  <p:nvPr/>
                </p:nvSpPr>
                <p:spPr>
                  <a:xfrm>
                    <a:off x="9291638" y="1554956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1/2</a:t>
                    </a:r>
                    <a:endParaRPr lang="en-GB" sz="800" b="1" dirty="0"/>
                  </a:p>
                </p:txBody>
              </p:sp>
              <p:sp>
                <p:nvSpPr>
                  <p:cNvPr id="35" name="Ellipse 34"/>
                  <p:cNvSpPr/>
                  <p:nvPr/>
                </p:nvSpPr>
                <p:spPr>
                  <a:xfrm>
                    <a:off x="10058411" y="1101328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2/3</a:t>
                    </a:r>
                    <a:endParaRPr lang="en-GB" sz="800" b="1" dirty="0"/>
                  </a:p>
                </p:txBody>
              </p:sp>
              <p:sp>
                <p:nvSpPr>
                  <p:cNvPr id="36" name="Ellipse 35"/>
                  <p:cNvSpPr/>
                  <p:nvPr/>
                </p:nvSpPr>
                <p:spPr>
                  <a:xfrm>
                    <a:off x="9853618" y="1609724"/>
                    <a:ext cx="500062" cy="5000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800" b="1" dirty="0" smtClean="0"/>
                      <a:t>1/2/3</a:t>
                    </a:r>
                    <a:endParaRPr lang="en-GB" sz="800" b="1" dirty="0"/>
                  </a:p>
                </p:txBody>
              </p:sp>
            </p:grpSp>
            <p:grpSp>
              <p:nvGrpSpPr>
                <p:cNvPr id="40" name="Groupe 39"/>
                <p:cNvGrpSpPr/>
                <p:nvPr/>
              </p:nvGrpSpPr>
              <p:grpSpPr>
                <a:xfrm>
                  <a:off x="8536785" y="2549515"/>
                  <a:ext cx="1024845" cy="697795"/>
                  <a:chOff x="8252105" y="1208255"/>
                  <a:chExt cx="1024845" cy="697795"/>
                </a:xfrm>
              </p:grpSpPr>
              <p:cxnSp>
                <p:nvCxnSpPr>
                  <p:cNvPr id="41" name="Connecteur droit avec flèche 40"/>
                  <p:cNvCxnSpPr/>
                  <p:nvPr/>
                </p:nvCxnSpPr>
                <p:spPr>
                  <a:xfrm flipH="1">
                    <a:off x="8252105" y="1629051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98C222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8265032" y="1208255"/>
                    <a:ext cx="99899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5B9BD5"/>
                        </a:solidFill>
                      </a:rPr>
                      <a:t>Facilitation</a:t>
                    </a:r>
                    <a:endParaRPr lang="en-GB" sz="1200" b="1" dirty="0">
                      <a:solidFill>
                        <a:srgbClr val="5B9BD5"/>
                      </a:solidFill>
                    </a:endParaRPr>
                  </a:p>
                </p:txBody>
              </p:sp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8394875" y="1629051"/>
                    <a:ext cx="73930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98C222"/>
                        </a:solidFill>
                      </a:rPr>
                      <a:t>Results</a:t>
                    </a:r>
                    <a:endParaRPr lang="en-GB" sz="1200" b="1" dirty="0">
                      <a:solidFill>
                        <a:srgbClr val="98C222"/>
                      </a:solidFill>
                    </a:endParaRPr>
                  </a:p>
                </p:txBody>
              </p:sp>
              <p:cxnSp>
                <p:nvCxnSpPr>
                  <p:cNvPr id="44" name="Connecteur droit avec flèche 43"/>
                  <p:cNvCxnSpPr/>
                  <p:nvPr/>
                </p:nvCxnSpPr>
                <p:spPr>
                  <a:xfrm>
                    <a:off x="8252105" y="1436855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5B9BD5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e 44"/>
                <p:cNvGrpSpPr/>
                <p:nvPr/>
              </p:nvGrpSpPr>
              <p:grpSpPr>
                <a:xfrm>
                  <a:off x="8536785" y="3967662"/>
                  <a:ext cx="1024845" cy="765782"/>
                  <a:chOff x="8252105" y="2648525"/>
                  <a:chExt cx="1024845" cy="765782"/>
                </a:xfrm>
              </p:grpSpPr>
              <p:cxnSp>
                <p:nvCxnSpPr>
                  <p:cNvPr id="46" name="Connecteur droit avec flèche 45"/>
                  <p:cNvCxnSpPr/>
                  <p:nvPr/>
                </p:nvCxnSpPr>
                <p:spPr>
                  <a:xfrm flipH="1">
                    <a:off x="8252105" y="3137308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98C222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8265032" y="2648525"/>
                    <a:ext cx="99899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5B9BD5"/>
                        </a:solidFill>
                      </a:rPr>
                      <a:t>Facilitation</a:t>
                    </a:r>
                    <a:endParaRPr lang="en-GB" sz="1200" b="1" dirty="0">
                      <a:solidFill>
                        <a:srgbClr val="5B9BD5"/>
                      </a:solidFill>
                    </a:endParaRPr>
                  </a:p>
                </p:txBody>
              </p:sp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8394875" y="3137308"/>
                    <a:ext cx="73930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98C222"/>
                        </a:solidFill>
                      </a:rPr>
                      <a:t>Results</a:t>
                    </a:r>
                    <a:endParaRPr lang="en-GB" sz="1200" b="1" dirty="0">
                      <a:solidFill>
                        <a:srgbClr val="98C222"/>
                      </a:solidFill>
                    </a:endParaRPr>
                  </a:p>
                </p:txBody>
              </p:sp>
              <p:cxnSp>
                <p:nvCxnSpPr>
                  <p:cNvPr id="49" name="Connecteur droit avec flèche 48"/>
                  <p:cNvCxnSpPr/>
                  <p:nvPr/>
                </p:nvCxnSpPr>
                <p:spPr>
                  <a:xfrm>
                    <a:off x="8252105" y="2945112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5B9BD5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e 49"/>
                <p:cNvGrpSpPr/>
                <p:nvPr/>
              </p:nvGrpSpPr>
              <p:grpSpPr>
                <a:xfrm>
                  <a:off x="8536785" y="5623846"/>
                  <a:ext cx="1024845" cy="637039"/>
                  <a:chOff x="8321115" y="4253505"/>
                  <a:chExt cx="1024845" cy="637039"/>
                </a:xfrm>
              </p:grpSpPr>
              <p:cxnSp>
                <p:nvCxnSpPr>
                  <p:cNvPr id="51" name="Connecteur droit avec flèche 50"/>
                  <p:cNvCxnSpPr/>
                  <p:nvPr/>
                </p:nvCxnSpPr>
                <p:spPr>
                  <a:xfrm flipH="1">
                    <a:off x="8321115" y="4613545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98C222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ZoneTexte 51"/>
                  <p:cNvSpPr txBox="1"/>
                  <p:nvPr/>
                </p:nvSpPr>
                <p:spPr>
                  <a:xfrm>
                    <a:off x="8334042" y="4253505"/>
                    <a:ext cx="99899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5B9BD5"/>
                        </a:solidFill>
                      </a:rPr>
                      <a:t>Facilitation</a:t>
                    </a:r>
                    <a:endParaRPr lang="en-GB" sz="1200" b="1" dirty="0">
                      <a:solidFill>
                        <a:srgbClr val="5B9BD5"/>
                      </a:solidFill>
                    </a:endParaRPr>
                  </a:p>
                </p:txBody>
              </p:sp>
              <p:sp>
                <p:nvSpPr>
                  <p:cNvPr id="53" name="ZoneTexte 52"/>
                  <p:cNvSpPr txBox="1"/>
                  <p:nvPr/>
                </p:nvSpPr>
                <p:spPr>
                  <a:xfrm>
                    <a:off x="8463885" y="4613545"/>
                    <a:ext cx="73930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 smtClean="0">
                        <a:solidFill>
                          <a:srgbClr val="98C222"/>
                        </a:solidFill>
                      </a:rPr>
                      <a:t>Results</a:t>
                    </a:r>
                    <a:endParaRPr lang="en-GB" sz="1200" b="1" dirty="0">
                      <a:solidFill>
                        <a:srgbClr val="98C222"/>
                      </a:solidFill>
                    </a:endParaRPr>
                  </a:p>
                </p:txBody>
              </p:sp>
              <p:cxnSp>
                <p:nvCxnSpPr>
                  <p:cNvPr id="54" name="Connecteur droit avec flèche 53"/>
                  <p:cNvCxnSpPr/>
                  <p:nvPr/>
                </p:nvCxnSpPr>
                <p:spPr>
                  <a:xfrm>
                    <a:off x="8321115" y="4533394"/>
                    <a:ext cx="1024845" cy="0"/>
                  </a:xfrm>
                  <a:prstGeom prst="straightConnector1">
                    <a:avLst/>
                  </a:prstGeom>
                  <a:ln w="19050">
                    <a:solidFill>
                      <a:srgbClr val="5B9BD5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Ellipse 56"/>
                <p:cNvSpPr/>
                <p:nvPr/>
              </p:nvSpPr>
              <p:spPr>
                <a:xfrm>
                  <a:off x="9606231" y="2136092"/>
                  <a:ext cx="1472020" cy="1513685"/>
                </a:xfrm>
                <a:prstGeom prst="ellipse">
                  <a:avLst/>
                </a:prstGeom>
                <a:noFill/>
                <a:ln>
                  <a:solidFill>
                    <a:srgbClr val="FDC60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8" name="Ellipse 57"/>
                <p:cNvSpPr/>
                <p:nvPr/>
              </p:nvSpPr>
              <p:spPr>
                <a:xfrm>
                  <a:off x="9638505" y="3717032"/>
                  <a:ext cx="1472020" cy="1459743"/>
                </a:xfrm>
                <a:prstGeom prst="ellipse">
                  <a:avLst/>
                </a:prstGeom>
                <a:noFill/>
                <a:ln>
                  <a:solidFill>
                    <a:srgbClr val="1599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9671224" y="5319459"/>
                  <a:ext cx="1472020" cy="1421909"/>
                </a:xfrm>
                <a:prstGeom prst="ellipse">
                  <a:avLst/>
                </a:prstGeom>
                <a:noFill/>
                <a:ln>
                  <a:solidFill>
                    <a:srgbClr val="98C2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cxnSp>
          <p:nvCxnSpPr>
            <p:cNvPr id="63" name="Connecteur droit avec flèche 62"/>
            <p:cNvCxnSpPr/>
            <p:nvPr/>
          </p:nvCxnSpPr>
          <p:spPr>
            <a:xfrm>
              <a:off x="3617838" y="3349742"/>
              <a:ext cx="8997" cy="4250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>
              <a:off x="3671436" y="3469269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rgbClr val="C00000"/>
                  </a:solidFill>
                  <a:latin typeface="+mj-lt"/>
                </a:rPr>
                <a:t>exchanges</a:t>
              </a:r>
              <a:endParaRPr lang="en-GB" sz="8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98" name="Groupe 97"/>
            <p:cNvGrpSpPr/>
            <p:nvPr/>
          </p:nvGrpSpPr>
          <p:grpSpPr>
            <a:xfrm>
              <a:off x="2392151" y="2208134"/>
              <a:ext cx="2544357" cy="1147014"/>
              <a:chOff x="6335930" y="2603443"/>
              <a:chExt cx="2544357" cy="1147014"/>
            </a:xfrm>
          </p:grpSpPr>
          <p:grpSp>
            <p:nvGrpSpPr>
              <p:cNvPr id="93" name="Groupe 92"/>
              <p:cNvGrpSpPr/>
              <p:nvPr/>
            </p:nvGrpSpPr>
            <p:grpSpPr>
              <a:xfrm>
                <a:off x="6335932" y="2981224"/>
                <a:ext cx="2539479" cy="381889"/>
                <a:chOff x="6335932" y="2981224"/>
                <a:chExt cx="2539479" cy="381889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6534417" y="3010635"/>
                  <a:ext cx="2340994" cy="317258"/>
                </a:xfrm>
                <a:prstGeom prst="rect">
                  <a:avLst/>
                </a:prstGeom>
                <a:solidFill>
                  <a:srgbClr val="FDC608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rgbClr val="465F92"/>
                      </a:solidFill>
                    </a:rPr>
                    <a:t>HP Blue Growth</a:t>
                  </a:r>
                  <a:endParaRPr lang="en-GB" sz="1100" b="1" dirty="0">
                    <a:solidFill>
                      <a:srgbClr val="465F92"/>
                    </a:solidFill>
                  </a:endParaRPr>
                </a:p>
              </p:txBody>
            </p:sp>
            <p:pic>
              <p:nvPicPr>
                <p:cNvPr id="82" name="Image 8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5932" y="2981224"/>
                  <a:ext cx="381889" cy="381889"/>
                </a:xfrm>
                <a:prstGeom prst="rect">
                  <a:avLst/>
                </a:prstGeom>
              </p:spPr>
            </p:pic>
          </p:grpSp>
          <p:grpSp>
            <p:nvGrpSpPr>
              <p:cNvPr id="94" name="Groupe 93"/>
              <p:cNvGrpSpPr/>
              <p:nvPr/>
            </p:nvGrpSpPr>
            <p:grpSpPr>
              <a:xfrm>
                <a:off x="6335931" y="2603443"/>
                <a:ext cx="2533783" cy="381889"/>
                <a:chOff x="6335931" y="2603443"/>
                <a:chExt cx="2533783" cy="38188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528720" y="2656166"/>
                  <a:ext cx="2340994" cy="317258"/>
                </a:xfrm>
                <a:prstGeom prst="rect">
                  <a:avLst/>
                </a:prstGeom>
                <a:solidFill>
                  <a:srgbClr val="FDC608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rgbClr val="465F92"/>
                      </a:solidFill>
                    </a:rPr>
                    <a:t>HP Green Growth</a:t>
                  </a:r>
                  <a:endParaRPr lang="en-GB" sz="1100" b="1" dirty="0">
                    <a:solidFill>
                      <a:srgbClr val="465F92"/>
                    </a:solidFill>
                  </a:endParaRPr>
                </a:p>
              </p:txBody>
            </p:sp>
            <p:pic>
              <p:nvPicPr>
                <p:cNvPr id="84" name="Image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5931" y="2603443"/>
                  <a:ext cx="381889" cy="381889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e 91"/>
              <p:cNvGrpSpPr/>
              <p:nvPr/>
            </p:nvGrpSpPr>
            <p:grpSpPr>
              <a:xfrm>
                <a:off x="6335930" y="3368568"/>
                <a:ext cx="2544357" cy="381889"/>
                <a:chOff x="6335930" y="3368568"/>
                <a:chExt cx="2544357" cy="381889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6526877" y="3380221"/>
                  <a:ext cx="2353410" cy="317258"/>
                </a:xfrm>
                <a:prstGeom prst="rect">
                  <a:avLst/>
                </a:prstGeom>
                <a:solidFill>
                  <a:srgbClr val="FDC608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rgbClr val="465F92"/>
                      </a:solidFill>
                    </a:rPr>
                    <a:t>HP Social &amp; Creative</a:t>
                  </a:r>
                  <a:endParaRPr lang="en-GB" sz="1100" b="1" dirty="0">
                    <a:solidFill>
                      <a:srgbClr val="465F92"/>
                    </a:solidFill>
                  </a:endParaRPr>
                </a:p>
              </p:txBody>
            </p:sp>
            <p:pic>
              <p:nvPicPr>
                <p:cNvPr id="86" name="Image 8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35930" y="3368568"/>
                  <a:ext cx="381889" cy="3818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e 95"/>
            <p:cNvGrpSpPr/>
            <p:nvPr/>
          </p:nvGrpSpPr>
          <p:grpSpPr>
            <a:xfrm>
              <a:off x="2334629" y="5267496"/>
              <a:ext cx="2583673" cy="786943"/>
              <a:chOff x="6319829" y="5455116"/>
              <a:chExt cx="2583673" cy="786943"/>
            </a:xfrm>
          </p:grpSpPr>
          <p:grpSp>
            <p:nvGrpSpPr>
              <p:cNvPr id="90" name="Groupe 89"/>
              <p:cNvGrpSpPr/>
              <p:nvPr/>
            </p:nvGrpSpPr>
            <p:grpSpPr>
              <a:xfrm>
                <a:off x="6326000" y="5846246"/>
                <a:ext cx="2577502" cy="395813"/>
                <a:chOff x="6326000" y="5846246"/>
                <a:chExt cx="2577502" cy="3958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6538186" y="5846246"/>
                  <a:ext cx="2365316" cy="395813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chemeClr val="bg1"/>
                      </a:solidFill>
                    </a:rPr>
                    <a:t>HP Biodiversity Protection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1" name="Image 8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6000" y="5868981"/>
                  <a:ext cx="368331" cy="368331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e 90"/>
              <p:cNvGrpSpPr/>
              <p:nvPr/>
            </p:nvGrpSpPr>
            <p:grpSpPr>
              <a:xfrm>
                <a:off x="6319829" y="5455116"/>
                <a:ext cx="2572651" cy="368331"/>
                <a:chOff x="6319829" y="5455116"/>
                <a:chExt cx="2572651" cy="368331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6538186" y="5487596"/>
                  <a:ext cx="2354294" cy="317258"/>
                </a:xfrm>
                <a:prstGeom prst="rect">
                  <a:avLst/>
                </a:prstGeom>
                <a:solidFill>
                  <a:srgbClr val="98C222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chemeClr val="bg1"/>
                      </a:solidFill>
                    </a:rPr>
                    <a:t>HP Sustainable Tourism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7" name="Image 8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9829" y="5455116"/>
                  <a:ext cx="368331" cy="36833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7" name="Groupe 96"/>
            <p:cNvGrpSpPr/>
            <p:nvPr/>
          </p:nvGrpSpPr>
          <p:grpSpPr>
            <a:xfrm>
              <a:off x="2299758" y="3758009"/>
              <a:ext cx="2622500" cy="1102953"/>
              <a:chOff x="6272229" y="4043207"/>
              <a:chExt cx="2622500" cy="1102953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6272229" y="4043207"/>
                <a:ext cx="2611812" cy="380759"/>
                <a:chOff x="6272229" y="4043207"/>
                <a:chExt cx="2611812" cy="380759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6534416" y="4084032"/>
                  <a:ext cx="2349625" cy="317258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chemeClr val="bg1"/>
                      </a:solidFill>
                    </a:rPr>
                    <a:t>HP Efficient Buildings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3" name="Image 8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2229" y="4043207"/>
                  <a:ext cx="380759" cy="380759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e 1"/>
              <p:cNvGrpSpPr/>
              <p:nvPr/>
            </p:nvGrpSpPr>
            <p:grpSpPr>
              <a:xfrm>
                <a:off x="6279473" y="4765401"/>
                <a:ext cx="2615256" cy="380759"/>
                <a:chOff x="6279473" y="4765401"/>
                <a:chExt cx="2615256" cy="380759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6534416" y="4797152"/>
                  <a:ext cx="2360313" cy="317258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chemeClr val="bg1"/>
                      </a:solidFill>
                    </a:rPr>
                    <a:t>HP Renewable Energy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5" name="Image 8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473" y="4765401"/>
                  <a:ext cx="380759" cy="380759"/>
                </a:xfrm>
                <a:prstGeom prst="rect">
                  <a:avLst/>
                </a:prstGeom>
              </p:spPr>
            </p:pic>
          </p:grpSp>
          <p:grpSp>
            <p:nvGrpSpPr>
              <p:cNvPr id="3" name="Groupe 2"/>
              <p:cNvGrpSpPr/>
              <p:nvPr/>
            </p:nvGrpSpPr>
            <p:grpSpPr>
              <a:xfrm>
                <a:off x="6287980" y="4411164"/>
                <a:ext cx="2602793" cy="380759"/>
                <a:chOff x="6287980" y="4411164"/>
                <a:chExt cx="2602793" cy="380759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6534416" y="4438501"/>
                  <a:ext cx="2356357" cy="317258"/>
                </a:xfrm>
                <a:prstGeom prst="rect">
                  <a:avLst/>
                </a:prstGeom>
                <a:solidFill>
                  <a:srgbClr val="159961"/>
                </a:solidFill>
                <a:ln w="19050"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176213"/>
                  <a:r>
                    <a:rPr lang="en-GB" sz="1100" b="1" dirty="0" smtClean="0">
                      <a:solidFill>
                        <a:schemeClr val="bg1"/>
                      </a:solidFill>
                    </a:rPr>
                    <a:t>HP Urban Transport</a:t>
                  </a:r>
                  <a:endParaRPr lang="en-GB" sz="1100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88" name="Image 8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7980" y="4411164"/>
                  <a:ext cx="380759" cy="380759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103" name="Connecteur droit avec flèche 102"/>
            <p:cNvCxnSpPr/>
            <p:nvPr/>
          </p:nvCxnSpPr>
          <p:spPr>
            <a:xfrm>
              <a:off x="3609063" y="4863545"/>
              <a:ext cx="8997" cy="4250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ZoneTexte 103"/>
            <p:cNvSpPr txBox="1"/>
            <p:nvPr/>
          </p:nvSpPr>
          <p:spPr>
            <a:xfrm>
              <a:off x="3617838" y="4965382"/>
              <a:ext cx="7296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dirty="0" smtClean="0">
                  <a:solidFill>
                    <a:srgbClr val="C00000"/>
                  </a:solidFill>
                  <a:latin typeface="+mj-lt"/>
                </a:rPr>
                <a:t>exchanges</a:t>
              </a:r>
              <a:endParaRPr lang="en-GB" sz="800" dirty="0">
                <a:solidFill>
                  <a:srgbClr val="C00000"/>
                </a:solidFill>
                <a:latin typeface="+mj-lt"/>
              </a:endParaRPr>
            </a:p>
          </p:txBody>
        </p:sp>
        <p:grpSp>
          <p:nvGrpSpPr>
            <p:cNvPr id="110" name="Groupe 109"/>
            <p:cNvGrpSpPr/>
            <p:nvPr/>
          </p:nvGrpSpPr>
          <p:grpSpPr>
            <a:xfrm flipH="1">
              <a:off x="679372" y="2272724"/>
              <a:ext cx="648073" cy="648073"/>
              <a:chOff x="-2774093" y="-258624"/>
              <a:chExt cx="3243536" cy="3243536"/>
            </a:xfrm>
          </p:grpSpPr>
          <p:sp>
            <p:nvSpPr>
              <p:cNvPr id="109" name="Ellipse 108"/>
              <p:cNvSpPr/>
              <p:nvPr/>
            </p:nvSpPr>
            <p:spPr>
              <a:xfrm>
                <a:off x="-2774093" y="-258624"/>
                <a:ext cx="3243536" cy="3243536"/>
              </a:xfrm>
              <a:prstGeom prst="ellipse">
                <a:avLst/>
              </a:prstGeom>
              <a:solidFill>
                <a:srgbClr val="3C74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8" name="Image 107"/>
              <p:cNvPicPr>
                <a:picLocks noChangeAspect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92665" y="-101787"/>
                <a:ext cx="2229617" cy="2337821"/>
              </a:xfrm>
              <a:prstGeom prst="rect">
                <a:avLst/>
              </a:prstGeom>
            </p:spPr>
          </p:pic>
        </p:grpSp>
        <p:sp>
          <p:nvSpPr>
            <p:cNvPr id="112" name="Flèche gauche 111"/>
            <p:cNvSpPr/>
            <p:nvPr/>
          </p:nvSpPr>
          <p:spPr>
            <a:xfrm>
              <a:off x="1716615" y="4124265"/>
              <a:ext cx="315692" cy="320999"/>
            </a:xfrm>
            <a:prstGeom prst="leftArrow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963876" y="2222800"/>
              <a:ext cx="95471" cy="379233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itre 1"/>
          <p:cNvSpPr txBox="1">
            <a:spLocks/>
          </p:cNvSpPr>
          <p:nvPr/>
        </p:nvSpPr>
        <p:spPr bwMode="auto">
          <a:xfrm>
            <a:off x="609600" y="19647"/>
            <a:ext cx="8229600" cy="74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>
                <a:cs typeface="Montserrat" charset="0"/>
              </a:rPr>
              <a:t>The fundamental scheme </a:t>
            </a:r>
          </a:p>
        </p:txBody>
      </p:sp>
    </p:spTree>
    <p:extLst>
      <p:ext uri="{BB962C8B-B14F-4D97-AF65-F5344CB8AC3E}">
        <p14:creationId xmlns:p14="http://schemas.microsoft.com/office/powerpoint/2010/main" val="39241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1"/>
          </a:xfrm>
        </p:spPr>
        <p:txBody>
          <a:bodyPr/>
          <a:lstStyle/>
          <a:p>
            <a:r>
              <a:rPr lang="en-US" sz="2200" u="sng" kern="1200" dirty="0" smtClean="0">
                <a:latin typeface="Arial" panose="020B0604020202020204" pitchFamily="34" charset="0"/>
                <a:cs typeface="+mn-cs"/>
              </a:rPr>
              <a:t>Individual project results are transformed to « policy-making material </a:t>
            </a: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»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Enhanced visibility and usability of individual project results;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Increased capitalization potential through thematic communities;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Support science-policy interface approach; 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Increased impact on </a:t>
            </a:r>
            <a:r>
              <a:rPr lang="en-US" sz="2200" kern="1200" dirty="0" err="1" smtClean="0">
                <a:latin typeface="Arial" panose="020B0604020202020204" pitchFamily="34" charset="0"/>
                <a:cs typeface="+mn-cs"/>
              </a:rPr>
              <a:t>programme</a:t>
            </a: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 territory; 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Structured use of project results to improve transnational governance in the Mediterranean;</a:t>
            </a:r>
          </a:p>
          <a:p>
            <a:pPr marL="400050" lvl="1" indent="0">
              <a:buNone/>
            </a:pP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Open approach: can integrate project results from outside </a:t>
            </a:r>
            <a:r>
              <a:rPr lang="en-US" sz="2200" kern="1200" dirty="0" err="1" smtClean="0">
                <a:latin typeface="Arial" panose="020B0604020202020204" pitchFamily="34" charset="0"/>
                <a:cs typeface="+mn-cs"/>
              </a:rPr>
              <a:t>Interreg</a:t>
            </a:r>
            <a:r>
              <a:rPr lang="en-US" sz="2200" kern="1200" dirty="0" smtClean="0">
                <a:latin typeface="Arial" panose="020B0604020202020204" pitchFamily="34" charset="0"/>
                <a:cs typeface="+mn-cs"/>
              </a:rPr>
              <a:t> MED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Where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this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is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heading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smtClean="0">
                <a:cs typeface="Montserrat" charset="0"/>
              </a:rPr>
              <a:t>– 2013-20 </a:t>
            </a:r>
            <a:endParaRPr lang="fr-FR" altLang="fr-FR" dirty="0" smtClean="0"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Indisputable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principles</a:t>
            </a:r>
            <a:r>
              <a:rPr lang="pt-PT" altLang="fr-FR" dirty="0" smtClean="0">
                <a:cs typeface="Montserrat" charset="0"/>
              </a:rPr>
              <a:t>  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417638"/>
            <a:ext cx="8229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The </a:t>
            </a:r>
            <a:r>
              <a:rPr lang="en-US" sz="2200" u="sng" dirty="0" smtClean="0"/>
              <a:t>HPs constitute </a:t>
            </a:r>
            <a:r>
              <a:rPr lang="en-US" sz="2200" u="sng" dirty="0"/>
              <a:t>a support for a better implementation</a:t>
            </a:r>
            <a:r>
              <a:rPr lang="en-US" sz="2200" dirty="0"/>
              <a:t> of the project and for a bigger impact of the project’s results.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Partners are </a:t>
            </a:r>
            <a:r>
              <a:rPr lang="en-US" sz="2200" u="sng" dirty="0"/>
              <a:t>not working just in their project but in an integrated and interconnected thematic community</a:t>
            </a:r>
            <a:r>
              <a:rPr lang="en-US" sz="2200" dirty="0"/>
              <a:t>. It is not a matter of </a:t>
            </a:r>
            <a:r>
              <a:rPr lang="en-US" sz="2200" dirty="0" smtClean="0"/>
              <a:t>“wasting” time </a:t>
            </a:r>
            <a:r>
              <a:rPr lang="en-US" sz="2200" dirty="0"/>
              <a:t>that had been foreseen for project specific activities and spend it in thematic community actions. It’s rather a question of integrating this cooperation in the process itself.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The </a:t>
            </a:r>
            <a:r>
              <a:rPr lang="en-US" sz="2200" u="sng" dirty="0" smtClean="0"/>
              <a:t>methodology </a:t>
            </a:r>
            <a:r>
              <a:rPr lang="en-US" sz="2200" u="sng" dirty="0" smtClean="0"/>
              <a:t>to make this architecture alive </a:t>
            </a:r>
            <a:r>
              <a:rPr lang="en-US" sz="2200" u="sng" dirty="0" smtClean="0"/>
              <a:t>has </a:t>
            </a:r>
            <a:r>
              <a:rPr lang="en-US" sz="2200" u="sng" dirty="0"/>
              <a:t>an evolutionary nature</a:t>
            </a:r>
            <a:r>
              <a:rPr lang="en-US" sz="2200" dirty="0"/>
              <a:t>. It is meant to be appropriated and adapted by the projects, </a:t>
            </a:r>
            <a:r>
              <a:rPr lang="en-US" sz="2200" dirty="0" smtClean="0"/>
              <a:t>according to their </a:t>
            </a:r>
            <a:r>
              <a:rPr lang="en-US" sz="2200" dirty="0" smtClean="0"/>
              <a:t>implementation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97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fr-FR" dirty="0" smtClean="0">
                <a:cs typeface="Montserrat" charset="0"/>
              </a:rPr>
              <a:t>Experience </a:t>
            </a:r>
            <a:r>
              <a:rPr lang="en-US" altLang="fr-FR" dirty="0">
                <a:cs typeface="Montserrat" charset="0"/>
              </a:rPr>
              <a:t>so </a:t>
            </a:r>
            <a:r>
              <a:rPr lang="en-US" altLang="fr-FR" dirty="0" smtClean="0">
                <a:cs typeface="Montserrat" charset="0"/>
              </a:rPr>
              <a:t>far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861" y="1125538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Projects interact in effective way with each other;</a:t>
            </a:r>
            <a:endParaRPr lang="en-US" sz="2200" dirty="0"/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Common calendars at </a:t>
            </a:r>
            <a:r>
              <a:rPr lang="en-US" sz="2200" dirty="0"/>
              <a:t>the level of the thematic </a:t>
            </a:r>
            <a:r>
              <a:rPr lang="en-US" sz="2200" dirty="0" smtClean="0"/>
              <a:t>communities </a:t>
            </a:r>
            <a:r>
              <a:rPr lang="en-US" sz="2200" dirty="0"/>
              <a:t>containing all projects activities, which can be of use to other Horizontal </a:t>
            </a:r>
            <a:r>
              <a:rPr lang="en-US" sz="2200" dirty="0" smtClean="0"/>
              <a:t>Projects</a:t>
            </a:r>
            <a:r>
              <a:rPr lang="en-US" sz="2200" dirty="0"/>
              <a:t>;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Ongoing mapping of the </a:t>
            </a:r>
            <a:r>
              <a:rPr lang="en-US" sz="2200" dirty="0"/>
              <a:t>location of project </a:t>
            </a:r>
            <a:r>
              <a:rPr lang="en-US" sz="2200" dirty="0" smtClean="0"/>
              <a:t>partners, the </a:t>
            </a:r>
            <a:r>
              <a:rPr lang="en-US" sz="2200" dirty="0"/>
              <a:t>area of influence of each </a:t>
            </a:r>
            <a:r>
              <a:rPr lang="en-US" sz="2200" dirty="0" smtClean="0"/>
              <a:t>project, activities, policies; </a:t>
            </a:r>
            <a:endParaRPr lang="en-US" sz="2200" dirty="0"/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Establishment </a:t>
            </a:r>
            <a:r>
              <a:rPr lang="en-US" sz="2200" dirty="0"/>
              <a:t>of working groups </a:t>
            </a:r>
            <a:r>
              <a:rPr lang="en-US" sz="2200" dirty="0" smtClean="0"/>
              <a:t>gathering projects </a:t>
            </a:r>
            <a:r>
              <a:rPr lang="en-US" sz="2200" dirty="0"/>
              <a:t>with some thematic affinity</a:t>
            </a:r>
            <a:r>
              <a:rPr lang="en-US" sz="2200" dirty="0" smtClean="0"/>
              <a:t>;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124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fr-FR" dirty="0" smtClean="0">
                <a:cs typeface="Montserrat" charset="0"/>
              </a:rPr>
              <a:t>Experience </a:t>
            </a:r>
            <a:r>
              <a:rPr lang="en-US" altLang="fr-FR" dirty="0">
                <a:cs typeface="Montserrat" charset="0"/>
              </a:rPr>
              <a:t>so </a:t>
            </a:r>
            <a:r>
              <a:rPr lang="en-US" altLang="fr-FR" dirty="0" smtClean="0">
                <a:cs typeface="Montserrat" charset="0"/>
              </a:rPr>
              <a:t>far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861" y="1125538"/>
            <a:ext cx="84249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Joint </a:t>
            </a:r>
            <a:r>
              <a:rPr lang="en-US" sz="2200" dirty="0" smtClean="0"/>
              <a:t>preparation (JS, HPs and MPs) of the mid-term </a:t>
            </a:r>
            <a:r>
              <a:rPr lang="en-US" sz="2200" dirty="0"/>
              <a:t>conference -&gt; thematic communities </a:t>
            </a:r>
            <a:r>
              <a:rPr lang="en-US" sz="2200" dirty="0" smtClean="0"/>
              <a:t>are expected to show </a:t>
            </a:r>
            <a:r>
              <a:rPr lang="en-US" sz="2200" dirty="0"/>
              <a:t>how individual results can be ‘translated’ into shared common messages and related </a:t>
            </a:r>
            <a:r>
              <a:rPr lang="en-US" sz="2200" dirty="0" smtClean="0"/>
              <a:t>benefit, </a:t>
            </a:r>
            <a:r>
              <a:rPr lang="en-US" sz="2200" dirty="0"/>
              <a:t>both for the </a:t>
            </a:r>
            <a:r>
              <a:rPr lang="en-US" sz="2200" dirty="0" smtClean="0"/>
              <a:t>citizens and the projects </a:t>
            </a:r>
            <a:r>
              <a:rPr lang="en-US" sz="2200" dirty="0"/>
              <a:t>as well as </a:t>
            </a:r>
            <a:r>
              <a:rPr lang="en-US" sz="2200" dirty="0" smtClean="0"/>
              <a:t>to policy making at </a:t>
            </a:r>
            <a:r>
              <a:rPr lang="en-US" sz="2200" dirty="0"/>
              <a:t>regional, national and transnational </a:t>
            </a:r>
            <a:r>
              <a:rPr lang="en-US" sz="2200" dirty="0" smtClean="0"/>
              <a:t>level; </a:t>
            </a:r>
            <a:endParaRPr lang="en-US" sz="2200" dirty="0" smtClean="0"/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Direct involvement of HP in methodological definition for axis </a:t>
            </a:r>
            <a:r>
              <a:rPr lang="en-US" sz="2200" dirty="0" smtClean="0"/>
              <a:t>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4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fr-FR" dirty="0" smtClean="0">
                <a:cs typeface="Montserrat" charset="0"/>
              </a:rPr>
              <a:t>Experience </a:t>
            </a:r>
            <a:r>
              <a:rPr lang="en-US" altLang="fr-FR" dirty="0">
                <a:cs typeface="Montserrat" charset="0"/>
              </a:rPr>
              <a:t>so far </a:t>
            </a:r>
            <a:r>
              <a:rPr lang="en-US" altLang="fr-FR" dirty="0" smtClean="0">
                <a:cs typeface="Montserrat" charset="0"/>
              </a:rPr>
              <a:t>(trying again</a:t>
            </a:r>
            <a:r>
              <a:rPr lang="en-US" altLang="fr-FR" dirty="0" smtClean="0">
                <a:cs typeface="Montserrat" charset="0"/>
              </a:rPr>
              <a:t>)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417638"/>
            <a:ext cx="84249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HPs play the game, but some </a:t>
            </a:r>
            <a:r>
              <a:rPr lang="en-US" sz="2200" dirty="0" smtClean="0"/>
              <a:t>modular </a:t>
            </a:r>
            <a:r>
              <a:rPr lang="en-US" sz="2200" dirty="0" smtClean="0"/>
              <a:t>projects/partners still </a:t>
            </a:r>
            <a:r>
              <a:rPr lang="en-US" sz="2200" dirty="0" smtClean="0"/>
              <a:t>look distrustful or not completely convinced of the purpose/usefulness of such an </a:t>
            </a:r>
            <a:r>
              <a:rPr lang="en-US" sz="2200" dirty="0" smtClean="0"/>
              <a:t>organization; </a:t>
            </a:r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Thematic communities have distinct rhythms which </a:t>
            </a:r>
            <a:r>
              <a:rPr lang="en-US" sz="2200" dirty="0" smtClean="0"/>
              <a:t>is normal and even enriching but demanding for coordination; </a:t>
            </a:r>
            <a:endParaRPr lang="en-US" sz="2200" dirty="0" smtClean="0"/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delay in delivering the web-platform makes it more difficult the overall appropriation and dissemination of the projects/communities</a:t>
            </a:r>
            <a:endParaRPr lang="en-US" sz="2200" dirty="0"/>
          </a:p>
          <a:p>
            <a:pPr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 borders between projects within the same thematic community are loosen but not so much between thematic communities.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58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re 1"/>
          <p:cNvSpPr txBox="1">
            <a:spLocks/>
          </p:cNvSpPr>
          <p:nvPr/>
        </p:nvSpPr>
        <p:spPr bwMode="auto">
          <a:xfrm>
            <a:off x="395536" y="3573016"/>
            <a:ext cx="8229600" cy="74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fr-FR" kern="0" dirty="0" smtClean="0">
                <a:cs typeface="Montserrat" charset="0"/>
              </a:rPr>
              <a:t>better and better </a:t>
            </a:r>
            <a:r>
              <a:rPr lang="en-US" altLang="fr-FR" kern="0" dirty="0" smtClean="0">
                <a:cs typeface="Montserrat" charset="0"/>
                <a:sym typeface="Wingdings" panose="05000000000000000000" pitchFamily="2" charset="2"/>
              </a:rPr>
              <a:t> </a:t>
            </a:r>
            <a:endParaRPr lang="en-US" altLang="fr-FR" kern="0" dirty="0" smtClean="0">
              <a:cs typeface="Montserrat" charset="0"/>
            </a:endParaRPr>
          </a:p>
        </p:txBody>
      </p:sp>
      <p:pic>
        <p:nvPicPr>
          <p:cNvPr id="100" name="Imag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16" y="392175"/>
            <a:ext cx="5256584" cy="53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82758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 de texte 11"/>
          <p:cNvSpPr txBox="1"/>
          <p:nvPr/>
        </p:nvSpPr>
        <p:spPr>
          <a:xfrm>
            <a:off x="17160" y="2348880"/>
            <a:ext cx="9144000" cy="2232248"/>
          </a:xfrm>
          <a:prstGeom prst="rect">
            <a:avLst/>
          </a:prstGeom>
          <a:gradFill flip="none" rotWithShape="1">
            <a:gsLst>
              <a:gs pos="100000">
                <a:srgbClr val="003399">
                  <a:shade val="30000"/>
                  <a:satMod val="115000"/>
                  <a:alpha val="0"/>
                </a:srgbClr>
              </a:gs>
              <a:gs pos="0">
                <a:srgbClr val="003399">
                  <a:shade val="675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pt-P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pt-P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endParaRPr lang="pt-PT" sz="32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endParaRPr lang="fr-FR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Nuno</a:t>
            </a:r>
            <a:r>
              <a:rPr 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VAZ SILVA</a:t>
            </a: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fr-FR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Interreg</a:t>
            </a:r>
            <a:r>
              <a:rPr 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Programme – Joint </a:t>
            </a:r>
            <a:r>
              <a:rPr lang="fr-FR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Secretariat</a:t>
            </a:r>
            <a:endParaRPr 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3810" algn="ctr">
              <a:spcBef>
                <a:spcPts val="50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ncvazsilva@regionpaca.fr </a:t>
            </a:r>
            <a:r>
              <a: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www.interreg-med.eu</a:t>
            </a:r>
            <a:endParaRPr lang="fr-F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First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Try</a:t>
            </a:r>
            <a:r>
              <a:rPr lang="pt-PT" altLang="fr-FR" dirty="0" smtClean="0">
                <a:cs typeface="Montserrat" charset="0"/>
              </a:rPr>
              <a:t> – </a:t>
            </a:r>
            <a:r>
              <a:rPr lang="pt-PT" altLang="fr-FR" dirty="0" smtClean="0">
                <a:cs typeface="Montserrat" charset="0"/>
              </a:rPr>
              <a:t>2007-13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417638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Clustering projects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Started with huge brainstorms, meetings and workshops involving project partners and a consortium of external experts (from 2009 on)</a:t>
            </a:r>
          </a:p>
          <a:p>
            <a:pPr lvl="1">
              <a:spcAft>
                <a:spcPts val="1200"/>
              </a:spcAft>
            </a:pPr>
            <a:endParaRPr lang="en-US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Challenging (just a little) the </a:t>
            </a:r>
            <a:r>
              <a:rPr lang="en-US" sz="2200" u="sng" dirty="0" err="1" smtClean="0"/>
              <a:t>programme</a:t>
            </a:r>
            <a:r>
              <a:rPr lang="en-US" sz="2200" u="sng" dirty="0" smtClean="0"/>
              <a:t> format</a:t>
            </a:r>
            <a:r>
              <a:rPr lang="en-US" sz="2200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200" i="1" dirty="0" smtClean="0"/>
              <a:t>In </a:t>
            </a:r>
            <a:r>
              <a:rPr lang="en-US" sz="2200" i="1" dirty="0" err="1" smtClean="0"/>
              <a:t>itinere</a:t>
            </a:r>
            <a:r>
              <a:rPr lang="en-US" sz="2200" dirty="0" smtClean="0"/>
              <a:t> </a:t>
            </a:r>
            <a:r>
              <a:rPr lang="en-US" sz="2200" dirty="0"/>
              <a:t>evaluation (questionnaires, analysis);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JTS data base collecting information on main project characteristics;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Interaction with other ETC </a:t>
            </a:r>
            <a:r>
              <a:rPr lang="en-US" sz="2200" dirty="0" err="1"/>
              <a:t>programmes</a:t>
            </a:r>
            <a:r>
              <a:rPr lang="en-US" sz="2200" dirty="0" smtClean="0"/>
              <a:t>.</a:t>
            </a: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5142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First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smtClean="0">
                <a:cs typeface="Montserrat" charset="0"/>
              </a:rPr>
              <a:t>(</a:t>
            </a:r>
            <a:r>
              <a:rPr lang="pt-PT" altLang="fr-FR" dirty="0" err="1" smtClean="0">
                <a:cs typeface="Montserrat" charset="0"/>
              </a:rPr>
              <a:t>kind</a:t>
            </a:r>
            <a:r>
              <a:rPr lang="pt-PT" altLang="fr-FR" dirty="0" smtClean="0">
                <a:cs typeface="Montserrat" charset="0"/>
              </a:rPr>
              <a:t> of) </a:t>
            </a:r>
            <a:r>
              <a:rPr lang="pt-PT" altLang="fr-FR" dirty="0" err="1" smtClean="0">
                <a:cs typeface="Montserrat" charset="0"/>
              </a:rPr>
              <a:t>Failure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smtClean="0">
                <a:cs typeface="Montserrat" charset="0"/>
              </a:rPr>
              <a:t>– </a:t>
            </a:r>
            <a:r>
              <a:rPr lang="pt-PT" altLang="fr-FR" dirty="0" smtClean="0">
                <a:cs typeface="Montserrat" charset="0"/>
              </a:rPr>
              <a:t>2007-13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417638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Clustering projects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The relation with the external experts didn’t work so well (too different approaches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 vs experts);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Projects </a:t>
            </a:r>
            <a:r>
              <a:rPr lang="en-US" sz="2200" i="1" dirty="0" smtClean="0"/>
              <a:t>uncomfortable</a:t>
            </a:r>
            <a:r>
              <a:rPr lang="en-US" sz="2200" dirty="0" smtClean="0"/>
              <a:t> with the requested/imposed clustering process</a:t>
            </a:r>
          </a:p>
          <a:p>
            <a:pPr lvl="1">
              <a:spcAft>
                <a:spcPts val="1200"/>
              </a:spcAft>
            </a:pPr>
            <a:endParaRPr lang="en-US" sz="22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Challenging (just a little) the </a:t>
            </a:r>
            <a:r>
              <a:rPr lang="en-US" sz="2200" u="sng" dirty="0" err="1" smtClean="0"/>
              <a:t>programme</a:t>
            </a:r>
            <a:r>
              <a:rPr lang="en-US" sz="2200" u="sng" dirty="0" smtClean="0"/>
              <a:t> format</a:t>
            </a:r>
            <a:r>
              <a:rPr lang="en-US" sz="2200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Testing different types of projects – strategic and targeted calls – with mitigated </a:t>
            </a:r>
            <a:r>
              <a:rPr lang="en-US" sz="2200" dirty="0" smtClean="0"/>
              <a:t>results depending on the calls;</a:t>
            </a:r>
            <a:endParaRPr lang="en-US" sz="2200" dirty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Lots of </a:t>
            </a:r>
            <a:r>
              <a:rPr lang="en-US" sz="2200" dirty="0" smtClean="0"/>
              <a:t>data and </a:t>
            </a:r>
            <a:r>
              <a:rPr lang="en-US" sz="2200" dirty="0" smtClean="0"/>
              <a:t>not so much </a:t>
            </a:r>
            <a:r>
              <a:rPr lang="en-US" sz="2200" dirty="0" smtClean="0"/>
              <a:t>usability/difficult to compare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279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570" r="4360" b="8286"/>
          <a:stretch/>
        </p:blipFill>
        <p:spPr bwMode="auto">
          <a:xfrm>
            <a:off x="4788024" y="6906"/>
            <a:ext cx="4176464" cy="570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Try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again</a:t>
            </a:r>
            <a:endParaRPr lang="fr-FR" altLang="fr-FR" dirty="0" smtClean="0"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3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altLang="fr-FR" dirty="0" err="1" smtClean="0">
                <a:cs typeface="Montserrat" charset="0"/>
              </a:rPr>
              <a:t>Try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again</a:t>
            </a:r>
            <a:r>
              <a:rPr lang="pt-PT" altLang="fr-FR" dirty="0" smtClean="0">
                <a:cs typeface="Montserrat" charset="0"/>
              </a:rPr>
              <a:t> – </a:t>
            </a:r>
            <a:r>
              <a:rPr lang="pt-PT" altLang="fr-FR" dirty="0" smtClean="0">
                <a:cs typeface="Montserrat" charset="0"/>
              </a:rPr>
              <a:t>2007-13</a:t>
            </a:r>
            <a:endParaRPr lang="fr-FR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417638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Reshuffle of the capitalization strategy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A lot of work at internal level (progressive thematic specialization of the JTS team; major brainstorms on breaking the typical project formats; extracting the most of the aggregated data on projects themes, outputs, partners)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Increased incentive to bring projects (naturally) together </a:t>
            </a:r>
          </a:p>
        </p:txBody>
      </p:sp>
    </p:spTree>
    <p:extLst>
      <p:ext uri="{BB962C8B-B14F-4D97-AF65-F5344CB8AC3E}">
        <p14:creationId xmlns:p14="http://schemas.microsoft.com/office/powerpoint/2010/main" val="340290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fr-FR" dirty="0" smtClean="0">
                <a:cs typeface="Montserrat" charset="0"/>
              </a:rPr>
              <a:t>The turning points</a:t>
            </a:r>
            <a:endParaRPr lang="en-US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196752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The call for capitalization projects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A call to look back to what had been done and deliver new outputs from the analysis/synthesis of available results;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Improved </a:t>
            </a:r>
            <a:r>
              <a:rPr lang="en-US" sz="2200" dirty="0" smtClean="0"/>
              <a:t>application forms (centered in showing the (re)use of available results to achieve tangible </a:t>
            </a:r>
            <a:r>
              <a:rPr lang="en-US" sz="2200" dirty="0" smtClean="0"/>
              <a:t>outputs);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Regrouping projects in major thematic communities from the beginning </a:t>
            </a:r>
            <a:r>
              <a:rPr lang="en-US" sz="2200" dirty="0" smtClean="0"/>
              <a:t>;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Pushing towards the cooperation inter-projects -&gt; resulted in a couple of intermediary joint seminars and a final restitution and brainstorming joint major event in the </a:t>
            </a:r>
            <a:r>
              <a:rPr lang="en-US" sz="2200" dirty="0" err="1" smtClean="0"/>
              <a:t>CoR.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18027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fr-FR" dirty="0" smtClean="0">
                <a:cs typeface="Montserrat" charset="0"/>
              </a:rPr>
              <a:t>The turning points</a:t>
            </a:r>
            <a:endParaRPr lang="en-US" altLang="fr-FR" dirty="0" smtClean="0">
              <a:cs typeface="Montserrat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1417638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u="sng" dirty="0" smtClean="0"/>
              <a:t>The </a:t>
            </a:r>
            <a:r>
              <a:rPr lang="en-US" sz="2200" u="sng" dirty="0" err="1" smtClean="0"/>
              <a:t>ComCap</a:t>
            </a:r>
            <a:r>
              <a:rPr lang="en-US" sz="2200" u="sng" dirty="0" smtClean="0"/>
              <a:t> project – the grandfather of horizontal projects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In the framework of the last call for proposals, a project was approved with the mission to aggregate, digest and communicate the outputs and achievements of all the projects of that </a:t>
            </a:r>
            <a:r>
              <a:rPr lang="en-US" sz="2200" dirty="0" smtClean="0"/>
              <a:t>call.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Strongly centered in communication issues, supported each individual project and the whole group of 13 partnerships while activities were being developed. </a:t>
            </a:r>
            <a:endParaRPr lang="en-US" sz="2200" dirty="0" smtClean="0"/>
          </a:p>
          <a:p>
            <a:pPr lvl="1">
              <a:spcAft>
                <a:spcPts val="12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2176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023"/>
          <a:stretch>
            <a:fillRect/>
          </a:stretch>
        </p:blipFill>
        <p:spPr bwMode="auto">
          <a:xfrm>
            <a:off x="6464338" y="1340470"/>
            <a:ext cx="2560033" cy="2952626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5" y="1268760"/>
            <a:ext cx="6264852" cy="43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9" name="Flèche vers le bas 8"/>
          <p:cNvSpPr/>
          <p:nvPr/>
        </p:nvSpPr>
        <p:spPr>
          <a:xfrm rot="8111208">
            <a:off x="6517032" y="3054648"/>
            <a:ext cx="295688" cy="234557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39570" y="1851685"/>
            <a:ext cx="1728192" cy="20096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983760" y="518171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2012: </a:t>
            </a:r>
            <a:r>
              <a:rPr lang="es-ES_tradnl" b="1" dirty="0" err="1" smtClean="0">
                <a:solidFill>
                  <a:srgbClr val="C00000"/>
                </a:solidFill>
              </a:rPr>
              <a:t>call</a:t>
            </a:r>
            <a:r>
              <a:rPr lang="es-ES_tradnl" b="1" dirty="0" smtClean="0">
                <a:solidFill>
                  <a:srgbClr val="C00000"/>
                </a:solidFill>
              </a:rPr>
              <a:t> </a:t>
            </a:r>
            <a:r>
              <a:rPr lang="es-ES_tradnl" b="1" dirty="0" err="1" smtClean="0">
                <a:solidFill>
                  <a:srgbClr val="C00000"/>
                </a:solidFill>
              </a:rPr>
              <a:t>for</a:t>
            </a:r>
            <a:endParaRPr lang="es-ES_tradnl" b="1" dirty="0" smtClean="0">
              <a:solidFill>
                <a:srgbClr val="C00000"/>
              </a:solidFill>
            </a:endParaRPr>
          </a:p>
          <a:p>
            <a:r>
              <a:rPr lang="es-ES_tradnl" b="1" dirty="0" smtClean="0">
                <a:solidFill>
                  <a:srgbClr val="C00000"/>
                </a:solidFill>
              </a:rPr>
              <a:t>CAPITALIZATION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pt-PT" altLang="fr-FR" dirty="0" smtClean="0">
                <a:cs typeface="Montserrat" charset="0"/>
              </a:rPr>
              <a:t>A </a:t>
            </a:r>
            <a:r>
              <a:rPr lang="pt-PT" altLang="fr-FR" dirty="0" err="1" smtClean="0">
                <a:cs typeface="Montserrat" charset="0"/>
              </a:rPr>
              <a:t>long</a:t>
            </a:r>
            <a:r>
              <a:rPr lang="pt-PT" altLang="fr-FR" dirty="0" smtClean="0">
                <a:cs typeface="Montserrat" charset="0"/>
              </a:rPr>
              <a:t> </a:t>
            </a:r>
            <a:r>
              <a:rPr lang="pt-PT" altLang="fr-FR" dirty="0" err="1" smtClean="0">
                <a:cs typeface="Montserrat" charset="0"/>
              </a:rPr>
              <a:t>walk</a:t>
            </a:r>
            <a:r>
              <a:rPr lang="pt-PT" altLang="fr-FR" dirty="0" smtClean="0">
                <a:cs typeface="Montserrat" charset="0"/>
              </a:rPr>
              <a:t> in a (</a:t>
            </a:r>
            <a:r>
              <a:rPr lang="pt-PT" altLang="fr-FR" dirty="0" err="1" smtClean="0">
                <a:cs typeface="Montserrat" charset="0"/>
              </a:rPr>
              <a:t>very</a:t>
            </a:r>
            <a:r>
              <a:rPr lang="pt-PT" altLang="fr-FR" dirty="0" smtClean="0">
                <a:cs typeface="Montserrat" charset="0"/>
              </a:rPr>
              <a:t>) short time</a:t>
            </a:r>
            <a:endParaRPr lang="fr-FR" altLang="fr-FR" dirty="0" smtClean="0"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622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5865</TotalTime>
  <Words>956</Words>
  <Application>Microsoft Office PowerPoint</Application>
  <PresentationFormat>Affichage à l'écran (4:3)</PresentationFormat>
  <Paragraphs>142</Paragraphs>
  <Slides>20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Calibri Light</vt:lpstr>
      <vt:lpstr>Montserrat</vt:lpstr>
      <vt:lpstr>Montserrat Hairline</vt:lpstr>
      <vt:lpstr>Verdana</vt:lpstr>
      <vt:lpstr>Wingdings</vt:lpstr>
      <vt:lpstr>blank_med</vt:lpstr>
      <vt:lpstr>Conception personnalisée</vt:lpstr>
      <vt:lpstr>Présentation PowerPoint</vt:lpstr>
      <vt:lpstr>Présentation PowerPoint</vt:lpstr>
      <vt:lpstr>First Try – 2007-13</vt:lpstr>
      <vt:lpstr>First (kind of) Failure – 2007-13</vt:lpstr>
      <vt:lpstr>Try again</vt:lpstr>
      <vt:lpstr>Try again – 2007-13</vt:lpstr>
      <vt:lpstr>The turning points</vt:lpstr>
      <vt:lpstr>The turning points</vt:lpstr>
      <vt:lpstr>A long walk in a (very) short time</vt:lpstr>
      <vt:lpstr>Getting there – 2013-20 </vt:lpstr>
      <vt:lpstr>Getting there – 2013-20 </vt:lpstr>
      <vt:lpstr>Getting there – 2013-20 </vt:lpstr>
      <vt:lpstr>Présentation PowerPoint</vt:lpstr>
      <vt:lpstr>Where this is heading – 2013-20 </vt:lpstr>
      <vt:lpstr>Indisputable principles  </vt:lpstr>
      <vt:lpstr>Experience so far</vt:lpstr>
      <vt:lpstr>Experience so far</vt:lpstr>
      <vt:lpstr>Experience so far (trying again)</vt:lpstr>
      <vt:lpstr>Présentation PowerPoint</vt:lpstr>
      <vt:lpstr>Présentation PowerPoint</vt:lpstr>
    </vt:vector>
  </TitlesOfParts>
  <Company>CR PACA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EMERENCIANO, paulo</dc:creator>
  <cp:lastModifiedBy>VAZ SILVA Nuno-Casimiro</cp:lastModifiedBy>
  <cp:revision>368</cp:revision>
  <cp:lastPrinted>2017-02-20T10:33:28Z</cp:lastPrinted>
  <dcterms:created xsi:type="dcterms:W3CDTF">2012-02-17T13:58:30Z</dcterms:created>
  <dcterms:modified xsi:type="dcterms:W3CDTF">2017-06-02T14:32:43Z</dcterms:modified>
</cp:coreProperties>
</file>