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5" r:id="rId1"/>
  </p:sldMasterIdLst>
  <p:notesMasterIdLst>
    <p:notesMasterId r:id="rId12"/>
  </p:notesMasterIdLst>
  <p:handoutMasterIdLst>
    <p:handoutMasterId r:id="rId13"/>
  </p:handoutMasterIdLst>
  <p:sldIdLst>
    <p:sldId id="395" r:id="rId2"/>
    <p:sldId id="396" r:id="rId3"/>
    <p:sldId id="397" r:id="rId4"/>
    <p:sldId id="398" r:id="rId5"/>
    <p:sldId id="399" r:id="rId6"/>
    <p:sldId id="400" r:id="rId7"/>
    <p:sldId id="401" r:id="rId8"/>
    <p:sldId id="402" r:id="rId9"/>
    <p:sldId id="403" r:id="rId10"/>
    <p:sldId id="404" r:id="rId11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22"/>
    <a:srgbClr val="E7C41F"/>
    <a:srgbClr val="0A6EB7"/>
    <a:srgbClr val="DA5B57"/>
    <a:srgbClr val="00AEDD"/>
    <a:srgbClr val="9ACA3B"/>
    <a:srgbClr val="F68A42"/>
    <a:srgbClr val="1BBAA8"/>
    <a:srgbClr val="FF8328"/>
    <a:srgbClr val="BF61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8" autoAdjust="0"/>
    <p:restoredTop sz="94714"/>
  </p:normalViewPr>
  <p:slideViewPr>
    <p:cSldViewPr snapToGrid="0" snapToObjects="1" showGuides="1">
      <p:cViewPr>
        <p:scale>
          <a:sx n="77" d="100"/>
          <a:sy n="77" d="100"/>
        </p:scale>
        <p:origin x="3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20" d="100"/>
          <a:sy n="120" d="100"/>
        </p:scale>
        <p:origin x="4408" y="1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18781-FBF9-354C-A025-C49C596164BA}" type="datetimeFigureOut">
              <a:rPr lang="en-US" smtClean="0">
                <a:latin typeface="Arial" panose="020B0604020202020204" pitchFamily="34" charset="0"/>
              </a:rPr>
              <a:t>5/3/2023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4EF74-8826-BD43-B880-7A8566D08AFF}" type="slidenum">
              <a:rPr lang="en-US" smtClean="0">
                <a:latin typeface="Arial" panose="020B0604020202020204" pitchFamily="34" charset="0"/>
              </a:rPr>
              <a:t>‹Nº›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4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108FFD40-13C9-7B48-A0BE-E251E1E33FE5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6F8E2375-F1B1-284C-A827-B0E603FDBDD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971" y="1366688"/>
            <a:ext cx="10146612" cy="1647411"/>
          </a:xfrm>
          <a:effectLst>
            <a:outerShdw blurRad="762000" dist="381000" dir="5400000" algn="t" rotWithShape="0">
              <a:prstClr val="black">
                <a:alpha val="30000"/>
              </a:prstClr>
            </a:outerShdw>
          </a:effectLst>
        </p:spPr>
        <p:txBody>
          <a:bodyPr/>
          <a:lstStyle>
            <a:lvl1pPr>
              <a:defRPr sz="8000" b="1" i="0"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69994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repeatCount="0" decel="5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CFDBEA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4971" y="2605294"/>
            <a:ext cx="10146612" cy="1647411"/>
          </a:xfrm>
          <a:effectLst>
            <a:outerShdw blurRad="762000" dist="381000" dir="5400000" algn="t" rotWithShape="0">
              <a:prstClr val="black">
                <a:alpha val="30000"/>
              </a:prstClr>
            </a:outerShdw>
          </a:effectLst>
        </p:spPr>
        <p:txBody>
          <a:bodyPr/>
          <a:lstStyle>
            <a:lvl1pPr algn="ctr">
              <a:defRPr sz="9600" b="1" i="0"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99505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repeatCount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0" fill="hold"/>
                                        <p:tgtEl>
                                          <p:spTgt spid="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7300" y="946702"/>
            <a:ext cx="6114221" cy="1249845"/>
          </a:xfrm>
        </p:spPr>
        <p:txBody>
          <a:bodyPr/>
          <a:lstStyle>
            <a:lvl1pPr>
              <a:defRPr b="1" i="0"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1023580" y="0"/>
            <a:ext cx="3043596" cy="4572000"/>
          </a:xfrm>
          <a:prstGeom prst="rect">
            <a:avLst/>
          </a:prstGeom>
          <a:solidFill>
            <a:srgbClr val="CFDBEA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9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b="1" i="0"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814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b="1" i="0"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87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7112000" y="0"/>
            <a:ext cx="5080000" cy="6858000"/>
          </a:xfrm>
          <a:prstGeom prst="rect">
            <a:avLst/>
          </a:prstGeom>
          <a:solidFill>
            <a:srgbClr val="CFDBEA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8824" y="946702"/>
            <a:ext cx="9152697" cy="1249845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rmAutofit/>
          </a:bodyPr>
          <a:lstStyle/>
          <a:p>
            <a:r>
              <a:rPr lang="en-US" dirty="0"/>
              <a:t>Your title here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8824" y="2514600"/>
            <a:ext cx="9152698" cy="3429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Write here subtitle</a:t>
            </a:r>
          </a:p>
          <a:p>
            <a:pPr lvl="1"/>
            <a:r>
              <a:rPr lang="en-US" dirty="0"/>
              <a:t>Write here subtitle</a:t>
            </a:r>
          </a:p>
          <a:p>
            <a:pPr lvl="1"/>
            <a:r>
              <a:rPr lang="en-US" dirty="0"/>
              <a:t>Write here subtitle</a:t>
            </a:r>
          </a:p>
          <a:p>
            <a:pPr lvl="2"/>
            <a:r>
              <a:rPr lang="en-US" dirty="0"/>
              <a:t>Write here text</a:t>
            </a:r>
          </a:p>
          <a:p>
            <a:pPr lvl="3"/>
            <a:r>
              <a:rPr lang="en-US" dirty="0"/>
              <a:t>Write here text</a:t>
            </a:r>
          </a:p>
          <a:p>
            <a:pPr lvl="4"/>
            <a:r>
              <a:rPr lang="en-US" dirty="0"/>
              <a:t>Write here text 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" y="6291470"/>
            <a:ext cx="984250" cy="566529"/>
          </a:xfrm>
          <a:prstGeom prst="rect">
            <a:avLst/>
          </a:prstGeom>
          <a:solidFill>
            <a:srgbClr val="CFDB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 rot="16200000">
            <a:off x="-57771" y="563244"/>
            <a:ext cx="10887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900" b="1" i="0" dirty="0">
                <a:solidFill>
                  <a:schemeClr val="tx1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PRESENTATION</a:t>
            </a:r>
          </a:p>
        </p:txBody>
      </p:sp>
      <p:sp>
        <p:nvSpPr>
          <p:cNvPr id="26" name="Slide Number Placeholder 24"/>
          <p:cNvSpPr txBox="1">
            <a:spLocks/>
          </p:cNvSpPr>
          <p:nvPr userDrawn="1"/>
        </p:nvSpPr>
        <p:spPr>
          <a:xfrm>
            <a:off x="0" y="6376228"/>
            <a:ext cx="1003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1000" b="1" i="0" baseline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‹Nº›</a:t>
            </a:fld>
            <a:endParaRPr lang="en-US" sz="1000" b="1" i="0" baseline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EC38262-3766-4BFE-72B9-A0240EE2705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50" y="6293073"/>
            <a:ext cx="564927" cy="56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18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75" r:id="rId3"/>
    <p:sldLayoutId id="2147484034" r:id="rId4"/>
    <p:sldLayoutId id="2147484037" r:id="rId5"/>
    <p:sldLayoutId id="2147484038" r:id="rId6"/>
    <p:sldLayoutId id="2147484039" r:id="rId7"/>
    <p:sldLayoutId id="2147484041" r:id="rId8"/>
    <p:sldLayoutId id="2147484048" r:id="rId9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hf hdr="0" ftr="0" dt="0"/>
  <p:txStyles>
    <p:titleStyle>
      <a:lvl1pPr algn="l" defTabSz="914318" rtl="0" eaLnBrk="1" latinLnBrk="0" hangingPunct="1">
        <a:lnSpc>
          <a:spcPct val="80000"/>
        </a:lnSpc>
        <a:spcBef>
          <a:spcPct val="0"/>
        </a:spcBef>
        <a:buNone/>
        <a:defRPr sz="4400" b="1" i="0" kern="1200" spc="-100" baseline="0">
          <a:solidFill>
            <a:schemeClr val="tx1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1pPr>
    </p:titleStyle>
    <p:bodyStyle>
      <a:lvl1pPr marL="0" indent="0" algn="l" defTabSz="914318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None/>
        <a:defRPr sz="2800" b="1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800" b="1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400" b="1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200" b="1" i="0" kern="1200">
          <a:solidFill>
            <a:schemeClr val="tx1">
              <a:alpha val="70000"/>
            </a:schemeClr>
          </a:solidFill>
          <a:latin typeface="Arial" panose="020B0604020202020204" pitchFamily="34" charset="0"/>
          <a:ea typeface="+mn-ea"/>
          <a:cs typeface="+mn-cs"/>
        </a:defRPr>
      </a:lvl4pPr>
      <a:lvl5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200" b="1" i="0" kern="1200" baseline="0">
          <a:solidFill>
            <a:schemeClr val="tx1">
              <a:alpha val="50000"/>
            </a:schemeClr>
          </a:solidFill>
          <a:latin typeface="Arial" panose="020B0604020202020204" pitchFamily="34" charset="0"/>
          <a:ea typeface="+mn-ea"/>
          <a:cs typeface="+mn-cs"/>
        </a:defRPr>
      </a:lvl5pPr>
      <a:lvl6pPr marL="251437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2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0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3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2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1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14" orient="horz" pos="346" userDrawn="1">
          <p15:clr>
            <a:srgbClr val="F26B43"/>
          </p15:clr>
        </p15:guide>
        <p15:guide id="27" orient="horz" pos="3960" userDrawn="1">
          <p15:clr>
            <a:srgbClr val="F26B43"/>
          </p15:clr>
        </p15:guide>
        <p15:guide id="28" pos="642" userDrawn="1">
          <p15:clr>
            <a:srgbClr val="F26B43"/>
          </p15:clr>
        </p15:guide>
        <p15:guide id="29" pos="7038" userDrawn="1">
          <p15:clr>
            <a:srgbClr val="F26B43"/>
          </p15:clr>
        </p15:guide>
        <p15:guide id="44">
          <p15:clr>
            <a:srgbClr val="F26B43"/>
          </p15:clr>
        </p15:guide>
        <p15:guide id="45" pos="7680">
          <p15:clr>
            <a:srgbClr val="F26B43"/>
          </p15:clr>
        </p15:guide>
        <p15:guide id="46" orient="horz">
          <p15:clr>
            <a:srgbClr val="F26B43"/>
          </p15:clr>
        </p15:guide>
        <p15:guide id="47" orient="horz" pos="4320">
          <p15:clr>
            <a:srgbClr val="F26B43"/>
          </p15:clr>
        </p15:guide>
        <p15:guide id="48" pos="1277" userDrawn="1">
          <p15:clr>
            <a:srgbClr val="F26B43"/>
          </p15:clr>
        </p15:guide>
        <p15:guide id="51" orient="horz" pos="70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1036320" y="2564296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23147-79C5-2AA7-C034-3E32FC7D4DF1}"/>
              </a:ext>
            </a:extLst>
          </p:cNvPr>
          <p:cNvSpPr/>
          <p:nvPr/>
        </p:nvSpPr>
        <p:spPr>
          <a:xfrm flipV="1">
            <a:off x="1036320" y="2564296"/>
            <a:ext cx="4213312" cy="54864"/>
          </a:xfrm>
          <a:prstGeom prst="rect">
            <a:avLst/>
          </a:prstGeom>
          <a:solidFill>
            <a:srgbClr val="0A6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942370" y="1051620"/>
            <a:ext cx="4213312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In 1 or 2 sentences we want to know where the project takes place, and in which sector we are.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BB0E0E-246D-612E-E906-F66A56F86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7168" y="946702"/>
            <a:ext cx="2011616" cy="813518"/>
          </a:xfrm>
        </p:spPr>
        <p:txBody>
          <a:bodyPr>
            <a:noAutofit/>
          </a:bodyPr>
          <a:lstStyle/>
          <a:p>
            <a:r>
              <a:rPr lang="en-US" sz="3300" dirty="0">
                <a:solidFill>
                  <a:schemeClr val="accent1"/>
                </a:solidFill>
              </a:rPr>
              <a:t>1. Context</a:t>
            </a:r>
            <a:endParaRPr lang="en-US" sz="33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08EF82B-6E7E-B144-76C5-E178E1453A3C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0ADFA1-4CBA-05EF-BC2E-947D8EBC8F6B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A5D258-6A4D-C844-DE85-7F5C75ABFCC3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681008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Raspberry cultivation can be very profitable, but it was not well developed in Petnjica (Montenegro) and Vau Dejes (Albania).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04CDF0-E525-DC7F-97D9-C9FC84318689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47031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1184038"/>
            <a:ext cx="4213312" cy="323606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Project/programme name, logo/s, slogan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1088235" y="939082"/>
            <a:ext cx="4109481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10. Brand</a:t>
            </a:r>
            <a:endParaRPr lang="en-US" sz="3300" dirty="0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25359200-C751-655C-2B8F-C01A0697D7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18" y="3418026"/>
            <a:ext cx="4213312" cy="235521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8308CFB-57E2-1776-4EE5-B66BE0FD9C3A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AB1E86-8DE6-930A-01C7-706CEEDC762F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BADBC4-3A43-F8FD-001E-AA09513AD750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branding elements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180450-8BCB-79CF-F4D1-8529799CB125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202638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1051620"/>
            <a:ext cx="4213312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In one sentence we want to know about the specific problem within the context.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536228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Young people wanted to get involved in local production but needed support, expert training and materials to start.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1190229" y="948524"/>
            <a:ext cx="3958833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2. Specific problem</a:t>
            </a:r>
            <a:endParaRPr lang="en-US" sz="33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2A11FB-A701-C820-8B1F-C6E7169109E5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1E0413-C1AE-D26F-1744-1BBC19B0F0D8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D6709F-D637-D478-1DF0-46C7C54F7973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23E358-A13C-DAD8-20CD-ECE71B73241E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216220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1051620"/>
            <a:ext cx="4213312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One sentence, to announce or suggest what we could do to address the problem.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536228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What if the young people could get the support from a European Union project?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2456025" y="946702"/>
            <a:ext cx="1373901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3. Idea</a:t>
            </a:r>
            <a:endParaRPr lang="en-US" sz="33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5E9420-D288-84A4-0D58-EE936BE2239E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EAA1FA-135B-E049-2B87-C7628DB3114B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F8A4BC-6341-659B-54A0-52B5B44664D6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2E4B26-B7C2-A501-879F-14543AF45108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29888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1051620"/>
            <a:ext cx="4213312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One sentence to announce the “big solution” as a category that everyone can understand.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536228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We made it happen – a training project to support the young entrepreneurs in starting their raspberry business.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2029305" y="946702"/>
            <a:ext cx="2227341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4. Solution</a:t>
            </a:r>
            <a:endParaRPr lang="en-US" sz="33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63F576-C727-4BD2-B77A-0935301B5573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A0BCB8-DE00-2291-96FA-6C16F3A07EAE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5DFA20-5B8B-3A96-C997-D45D4E0EE02D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A5E0E9-F1F0-9158-6D7C-343B1F67BEA3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44997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1051620"/>
            <a:ext cx="4213312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We detail how our solution works in three steps/levels – this is the first one.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318784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First, we selected 40 young volunteers from both countries and trained them for 8 months.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1286355" y="946702"/>
            <a:ext cx="3713241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5. How it works - 1</a:t>
            </a:r>
            <a:endParaRPr lang="en-US" sz="33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D70F02-F8E4-3E3A-5F56-098B695F87D5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E956B2-B21D-A367-7964-C4D1AEBBC90B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E6D3E0-105D-0F71-0CAD-A14A67E6D1CB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80FE63-3471-825B-238D-8F7A78F8CD34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48485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1051620"/>
            <a:ext cx="4213312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We detail how our solution works in three steps/levels – this is the second one.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498128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The trainees attended 64 expert classes, combining theory and practice.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1171179" y="946702"/>
            <a:ext cx="3958833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6. How it works - 2</a:t>
            </a:r>
            <a:endParaRPr lang="en-US" sz="33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656149-826A-303C-44CB-219D44F8F701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D78A97-CC76-EE46-5E2A-091027B9C737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D21EBE-E09D-DEF5-9D2B-AE0630C4585A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CF1F63-9F25-3EFE-EC01-A1D7069961C5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466127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1051620"/>
            <a:ext cx="4213312" cy="603682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We detail how our solution works in three steps/levels – this is the third one.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025688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Finally, we provided the participants with the seedlings and equipment to start planting.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1267305" y="946702"/>
            <a:ext cx="3751341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7. How it works - 3</a:t>
            </a:r>
            <a:endParaRPr lang="en-US" sz="33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31A55A3-3AB4-A89E-F2D5-5ED08F30B63A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89985A-F0C3-3FDA-168F-158155BA8D86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4EC27B-62EF-7B13-90C8-BA07AC1E00C3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30E5FD-142D-CE5D-8085-A6C1C63C253D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59173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763923"/>
            <a:ext cx="4213312" cy="1163836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We explain what we achieved in terms of performance, numbers and testimonials. The results must have a clear connection to the problem, as we framed it.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726728" cy="1163836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In 24 months, we helped set up 40 plantations, registered 2 associations of raspberry producers, developed a manual and organized a cross-border raspberry fair.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1088235" y="939082"/>
            <a:ext cx="4109481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8. Proof /credibility</a:t>
            </a:r>
            <a:endParaRPr lang="en-US" sz="33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B771FA-D7C1-74BC-87C7-046B342CE234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4D84EA-8749-1124-AACE-883E8659744E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380E0A-E561-D279-F325-56605A7C5A2D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124AD1-DF68-2AD9-110A-C70B005295B0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246804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14C5D6-E68B-67AE-7919-59B748AA6FA7}"/>
              </a:ext>
            </a:extLst>
          </p:cNvPr>
          <p:cNvGrpSpPr/>
          <p:nvPr/>
        </p:nvGrpSpPr>
        <p:grpSpPr>
          <a:xfrm>
            <a:off x="1036320" y="2564296"/>
            <a:ext cx="4213312" cy="3208947"/>
            <a:chOff x="1036320" y="2564296"/>
            <a:chExt cx="4213312" cy="3208947"/>
          </a:xfrm>
        </p:grpSpPr>
        <p:sp>
          <p:nvSpPr>
            <p:cNvPr id="34" name="Rectangle 33"/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023147-79C5-2AA7-C034-3E32FC7D4DF1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942370" y="903961"/>
            <a:ext cx="4213312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One sentence to inspire people about what we’ve done, and (if applicable) what we intend to do in the future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D048C-AF2A-818A-D22C-385B5E3767B4}"/>
              </a:ext>
            </a:extLst>
          </p:cNvPr>
          <p:cNvSpPr txBox="1"/>
          <p:nvPr/>
        </p:nvSpPr>
        <p:spPr>
          <a:xfrm>
            <a:off x="156563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Example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9BE6DE7-CB36-957C-C851-2DFC7BA50B49}"/>
              </a:ext>
            </a:extLst>
          </p:cNvPr>
          <p:cNvGrpSpPr/>
          <p:nvPr/>
        </p:nvGrpSpPr>
        <p:grpSpPr>
          <a:xfrm>
            <a:off x="6942370" y="2593885"/>
            <a:ext cx="4213312" cy="3208947"/>
            <a:chOff x="1036320" y="2564296"/>
            <a:chExt cx="4213312" cy="320894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08EF82B-6E7E-B144-76C5-E178E1453A3C}"/>
                </a:ext>
              </a:extLst>
            </p:cNvPr>
            <p:cNvSpPr/>
            <p:nvPr/>
          </p:nvSpPr>
          <p:spPr>
            <a:xfrm>
              <a:off x="1036320" y="2564296"/>
              <a:ext cx="4213312" cy="32089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bIns="396000" rtlCol="0" anchor="b"/>
            <a:lstStyle/>
            <a:p>
              <a:pPr algn="ctr">
                <a:lnSpc>
                  <a:spcPct val="130000"/>
                </a:lnSpc>
                <a:spcBef>
                  <a:spcPts val="1000"/>
                </a:spcBef>
              </a:pP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C0ADFA1-4CBA-05EF-BC2E-947D8EBC8F6B}"/>
                </a:ext>
              </a:extLst>
            </p:cNvPr>
            <p:cNvSpPr/>
            <p:nvPr/>
          </p:nvSpPr>
          <p:spPr>
            <a:xfrm flipV="1">
              <a:off x="1036320" y="2564296"/>
              <a:ext cx="4213312" cy="54864"/>
            </a:xfrm>
            <a:prstGeom prst="rect">
              <a:avLst/>
            </a:prstGeom>
            <a:solidFill>
              <a:srgbClr val="0A6E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1999" tIns="324000" rIns="180000" rtlCol="0" anchor="t"/>
            <a:lstStyle/>
            <a:p>
              <a:pPr>
                <a:lnSpc>
                  <a:spcPct val="130000"/>
                </a:lnSpc>
                <a:spcBef>
                  <a:spcPts val="1000"/>
                </a:spcBef>
              </a:pPr>
              <a:endParaRPr lang="en-US" sz="1000" b="1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69A5D258-6A4D-C844-DE85-7F5C75ABFCC3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99BC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FD26F-7C0D-C5DD-DE11-A1093FD2D885}"/>
              </a:ext>
            </a:extLst>
          </p:cNvPr>
          <p:cNvSpPr txBox="1"/>
          <p:nvPr/>
        </p:nvSpPr>
        <p:spPr>
          <a:xfrm>
            <a:off x="1401532" y="3757789"/>
            <a:ext cx="3551468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Now, young people can increase their standard of living and develop as exemplary entrepreneurs.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04CDF0-E525-DC7F-97D9-C9FC84318689}"/>
              </a:ext>
            </a:extLst>
          </p:cNvPr>
          <p:cNvSpPr txBox="1"/>
          <p:nvPr/>
        </p:nvSpPr>
        <p:spPr>
          <a:xfrm>
            <a:off x="7406095" y="3726889"/>
            <a:ext cx="3384373" cy="323606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Lorem ipsum…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CB1220-0857-4E10-F066-5FA9317B8151}"/>
              </a:ext>
            </a:extLst>
          </p:cNvPr>
          <p:cNvSpPr txBox="1">
            <a:spLocks/>
          </p:cNvSpPr>
          <p:nvPr/>
        </p:nvSpPr>
        <p:spPr>
          <a:xfrm>
            <a:off x="1088235" y="939082"/>
            <a:ext cx="4109481" cy="813518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-100" baseline="0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r>
              <a:rPr lang="en-US" sz="3300" dirty="0">
                <a:solidFill>
                  <a:schemeClr val="accent1"/>
                </a:solidFill>
              </a:rPr>
              <a:t>9. Vision/impact</a:t>
            </a:r>
            <a:endParaRPr lang="en-US" sz="33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84F55D2-84EE-5DC1-56B0-6E552ABC2F0C}"/>
              </a:ext>
            </a:extLst>
          </p:cNvPr>
          <p:cNvSpPr/>
          <p:nvPr/>
        </p:nvSpPr>
        <p:spPr>
          <a:xfrm>
            <a:off x="6942370" y="2593885"/>
            <a:ext cx="4213312" cy="320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bIns="396000" rtlCol="0" anchor="b"/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91D67F-F228-FD01-3C17-93FFCF76DC81}"/>
              </a:ext>
            </a:extLst>
          </p:cNvPr>
          <p:cNvSpPr/>
          <p:nvPr/>
        </p:nvSpPr>
        <p:spPr>
          <a:xfrm flipV="1">
            <a:off x="6942370" y="2593885"/>
            <a:ext cx="4213312" cy="54864"/>
          </a:xfrm>
          <a:prstGeom prst="rect">
            <a:avLst/>
          </a:prstGeom>
          <a:solidFill>
            <a:srgbClr val="E7C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99" tIns="324000" rIns="180000" rtlCol="0" anchor="t"/>
          <a:lstStyle/>
          <a:p>
            <a:pPr>
              <a:lnSpc>
                <a:spcPct val="130000"/>
              </a:lnSpc>
              <a:spcBef>
                <a:spcPts val="1000"/>
              </a:spcBef>
            </a:pPr>
            <a:endParaRPr lang="en-US" sz="1000" b="1" dirty="0">
              <a:solidFill>
                <a:schemeClr val="tx1">
                  <a:alpha val="7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A22C22-F856-5435-20A6-CA82B0C29E93}"/>
              </a:ext>
            </a:extLst>
          </p:cNvPr>
          <p:cNvSpPr txBox="1"/>
          <p:nvPr/>
        </p:nvSpPr>
        <p:spPr>
          <a:xfrm>
            <a:off x="7471686" y="2776854"/>
            <a:ext cx="3154680" cy="3233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Your text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18451A-5E4F-F71C-BBE1-A2AA20715DD9}"/>
              </a:ext>
            </a:extLst>
          </p:cNvPr>
          <p:cNvSpPr txBox="1"/>
          <p:nvPr/>
        </p:nvSpPr>
        <p:spPr>
          <a:xfrm>
            <a:off x="7390364" y="3726889"/>
            <a:ext cx="3317323" cy="88375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</a:rPr>
              <a:t>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72148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">
  <a:themeElements>
    <a:clrScheme name="Interact IV">
      <a:dk1>
        <a:srgbClr val="222222"/>
      </a:dk1>
      <a:lt1>
        <a:srgbClr val="F7F7F7"/>
      </a:lt1>
      <a:dk2>
        <a:srgbClr val="222222"/>
      </a:dk2>
      <a:lt2>
        <a:srgbClr val="FEFFFF"/>
      </a:lt2>
      <a:accent1>
        <a:srgbClr val="0E6EB6"/>
      </a:accent1>
      <a:accent2>
        <a:srgbClr val="113D66"/>
      </a:accent2>
      <a:accent3>
        <a:srgbClr val="0099BC"/>
      </a:accent3>
      <a:accent4>
        <a:srgbClr val="EDC200"/>
      </a:accent4>
      <a:accent5>
        <a:srgbClr val="267067"/>
      </a:accent5>
      <a:accent6>
        <a:srgbClr val="F7A833"/>
      </a:accent6>
      <a:hlink>
        <a:srgbClr val="0099BC"/>
      </a:hlink>
      <a:folHlink>
        <a:srgbClr val="BFBFBF"/>
      </a:folHlink>
    </a:clrScheme>
    <a:fontScheme name="Office">
      <a:majorFont>
        <a:latin typeface="Calibri Light" panose="020F0302020204030204"/>
        <a:ea typeface=""/>
        <a:cs typeface=""/>
        <a:font script="Jpan" typeface="????? Light"/>
        <a:font script="Hang" typeface="?? ??"/>
        <a:font script="Hans" typeface="?? Light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 anchor="ctr">
        <a:spAutoFit/>
      </a:bodyPr>
      <a:lstStyle>
        <a:defPPr>
          <a:defRPr sz="4000" b="1" dirty="0" err="1">
            <a:solidFill>
              <a:srgbClr val="004E84"/>
            </a:solidFill>
          </a:defRPr>
        </a:defPPr>
      </a:lstStyle>
    </a:txDef>
  </a:objectDefaults>
  <a:extraClrSchemeLst/>
  <a:custClrLst>
    <a:custClr name="A better Interreg Governance">
      <a:srgbClr val="0E6EB6"/>
    </a:custClr>
    <a:custClr name="Deep Sea">
      <a:srgbClr val="123D67"/>
    </a:custClr>
    <a:custClr name="Deep Woods">
      <a:srgbClr val="267067"/>
    </a:custClr>
    <a:custClr name="Golden Hour">
      <a:srgbClr val="F7A833"/>
    </a:custClr>
    <a:custClr name="Complementary Yellow">
      <a:srgbClr val="E7C41F"/>
    </a:custClr>
    <a:custClr name="Azure Blue">
      <a:srgbClr val="0099BC"/>
    </a:custClr>
    <a:custClr name="Fresh Grass">
      <a:srgbClr val="63BA8D"/>
    </a:custClr>
    <a:custClr name="Rich Earth">
      <a:srgbClr val="CD732A"/>
    </a:custClr>
    <a:custClr name="A better Interreg Governance light">
      <a:srgbClr val="C9E8FB"/>
    </a:custClr>
    <a:custClr name="Deep Sea Light">
      <a:srgbClr val="CFDBEA"/>
    </a:custClr>
    <a:custClr name="Deep Wood Light">
      <a:srgbClr val="BFDDDE"/>
    </a:custClr>
    <a:custClr name="Golden Hour Light">
      <a:srgbClr val="FFF2CE"/>
    </a:custClr>
    <a:custClr name="Azure Blue Light">
      <a:srgbClr val="D5E9F2"/>
    </a:custClr>
    <a:custClr name="Fresh Grass Light">
      <a:srgbClr val="E1EFE3"/>
    </a:custClr>
    <a:custClr name="Rich Earth Light">
      <a:srgbClr val="F7DCC4"/>
    </a:custClr>
    <a:custClr name="Light Grey">
      <a:srgbClr val="E5E3E4"/>
    </a:custClr>
    <a:custClr name="Ivory">
      <a:srgbClr val="F4F2F2"/>
    </a:custClr>
    <a:custClr name="Middle Grey">
      <a:srgbClr val="A0A7AB"/>
    </a:custClr>
    <a:custClr name="Light Taupe">
      <a:srgbClr val="CACCCA"/>
    </a:custClr>
    <a:custClr name="Dark Grey">
      <a:srgbClr val="5B6163"/>
    </a:custClr>
    <a:custClr name="Taupe">
      <a:srgbClr val="848584"/>
    </a:custClr>
    <a:custClr name="A smarte Europe">
      <a:srgbClr val="18BAA8"/>
    </a:custClr>
    <a:custClr name="A more connected Europe">
      <a:srgbClr val="F68A42"/>
    </a:custClr>
    <a:custClr name="A safer und more secure Europe">
      <a:srgbClr val="DA5C57"/>
    </a:custClr>
    <a:custClr name="A greener, low-carbon Europe">
      <a:srgbClr val="9ACA3C"/>
    </a:custClr>
    <a:custClr name="A Europe closer to citizens">
      <a:srgbClr val="00ADDC"/>
    </a:custClr>
    <a:custClr name="A better Interreg governance">
      <a:srgbClr val="0E6EB6"/>
    </a:custClr>
    <a:custClr name="A more social Europe">
      <a:srgbClr val="DA5C57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</TotalTime>
  <Words>446</Words>
  <Application>Microsoft Office PowerPoint</Application>
  <PresentationFormat>Panorámica</PresentationFormat>
  <Paragraphs>61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Georgia</vt:lpstr>
      <vt:lpstr>Office</vt:lpstr>
      <vt:lpstr>1. Context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>iService adverising agency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 IV</dc:title>
  <dc:subject>powerpoint template</dc:subject>
  <dc:creator>Oliver Ottner</dc:creator>
  <cp:keywords/>
  <dc:description>Latest version</dc:description>
  <cp:lastModifiedBy>ESCAMILLA TORREGROSA, ROSA</cp:lastModifiedBy>
  <cp:revision>294</cp:revision>
  <dcterms:created xsi:type="dcterms:W3CDTF">2017-07-25T02:03:18Z</dcterms:created>
  <dcterms:modified xsi:type="dcterms:W3CDTF">2023-05-03T08:40:03Z</dcterms:modified>
  <cp:category/>
</cp:coreProperties>
</file>