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4"/>
  </p:notesMasterIdLst>
  <p:handoutMasterIdLst>
    <p:handoutMasterId r:id="rId15"/>
  </p:handoutMasterIdLst>
  <p:sldIdLst>
    <p:sldId id="394" r:id="rId2"/>
    <p:sldId id="405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E7C41F"/>
    <a:srgbClr val="0A6EB7"/>
    <a:srgbClr val="DA5B57"/>
    <a:srgbClr val="00AEDD"/>
    <a:srgbClr val="9ACA3B"/>
    <a:srgbClr val="F68A42"/>
    <a:srgbClr val="1BBAA8"/>
    <a:srgbClr val="FF8328"/>
    <a:srgbClr val="BF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8" autoAdjust="0"/>
    <p:restoredTop sz="94714"/>
  </p:normalViewPr>
  <p:slideViewPr>
    <p:cSldViewPr snapToGrid="0" snapToObjects="1" showGuides="1">
      <p:cViewPr varScale="1">
        <p:scale>
          <a:sx n="127" d="100"/>
          <a:sy n="127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0" d="100"/>
          <a:sy n="120" d="100"/>
        </p:scale>
        <p:origin x="440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Arial" panose="020B0604020202020204" pitchFamily="34" charset="0"/>
              </a:rPr>
              <a:t>2/21/2023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366688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8000" b="1" i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5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4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291470"/>
            <a:ext cx="984250" cy="566529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57771" y="563244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1000" b="1" i="0" baseline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1000" b="1" i="0" baseline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C38262-3766-4BFE-72B9-A0240EE270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0" y="6293073"/>
            <a:ext cx="564927" cy="5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75" r:id="rId3"/>
    <p:sldLayoutId id="2147484034" r:id="rId4"/>
    <p:sldLayoutId id="2147484037" r:id="rId5"/>
    <p:sldLayoutId id="2147484038" r:id="rId6"/>
    <p:sldLayoutId id="2147484039" r:id="rId7"/>
    <p:sldLayoutId id="2147484041" r:id="rId8"/>
    <p:sldLayoutId id="2147484048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>
          <a:solidFill>
            <a:schemeClr val="tx1">
              <a:alpha val="7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 baseline="0">
          <a:solidFill>
            <a:schemeClr val="tx1">
              <a:alpha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60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87AD88-790F-34F4-02EA-3D27393122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8" y="5413970"/>
            <a:ext cx="5839519" cy="1226299"/>
          </a:xfrm>
          <a:prstGeom prst="rect">
            <a:avLst/>
          </a:prstGeom>
        </p:spPr>
      </p:pic>
      <p:sp>
        <p:nvSpPr>
          <p:cNvPr id="3" name="Title 29">
            <a:extLst>
              <a:ext uri="{FF2B5EF4-FFF2-40B4-BE49-F238E27FC236}">
                <a16:creationId xmlns:a16="http://schemas.microsoft.com/office/drawing/2014/main" id="{ABDF6DAA-E3B7-9F41-FE29-EE004EADE870}"/>
              </a:ext>
            </a:extLst>
          </p:cNvPr>
          <p:cNvSpPr txBox="1">
            <a:spLocks/>
          </p:cNvSpPr>
          <p:nvPr/>
        </p:nvSpPr>
        <p:spPr>
          <a:xfrm>
            <a:off x="1026213" y="1494140"/>
            <a:ext cx="5850680" cy="2574277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>
            <a:lvl1pPr defTabSz="914318">
              <a:lnSpc>
                <a:spcPct val="80000"/>
              </a:lnSpc>
              <a:spcBef>
                <a:spcPct val="0"/>
              </a:spcBef>
              <a:buNone/>
              <a:defRPr sz="12000" b="1" i="0" spc="-100" baseline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en-US" sz="6000" dirty="0">
                <a:solidFill>
                  <a:schemeClr val="accent4"/>
                </a:solidFill>
              </a:rPr>
              <a:t>Storytelling builder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B418527-CAE3-15C9-8481-625CA226F944}"/>
              </a:ext>
            </a:extLst>
          </p:cNvPr>
          <p:cNvSpPr txBox="1"/>
          <p:nvPr/>
        </p:nvSpPr>
        <p:spPr>
          <a:xfrm>
            <a:off x="1019840" y="985777"/>
            <a:ext cx="6114221" cy="322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Template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87160D8-9203-6951-0D92-A7A78E56FCE1}"/>
              </a:ext>
            </a:extLst>
          </p:cNvPr>
          <p:cNvSpPr txBox="1"/>
          <p:nvPr/>
        </p:nvSpPr>
        <p:spPr>
          <a:xfrm>
            <a:off x="1026262" y="4156040"/>
            <a:ext cx="6114221" cy="32431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accent2">
                    <a:alpha val="70000"/>
                  </a:schemeClr>
                </a:solidFill>
                <a:latin typeface="Georgia" panose="02040502050405020303" pitchFamily="18" charset="0"/>
              </a:rPr>
              <a:t>Nebojsa Nikolic/ Interact office Valencia / 27.02.2023</a:t>
            </a:r>
          </a:p>
        </p:txBody>
      </p:sp>
    </p:spTree>
    <p:extLst>
      <p:ext uri="{BB962C8B-B14F-4D97-AF65-F5344CB8AC3E}">
        <p14:creationId xmlns:p14="http://schemas.microsoft.com/office/powerpoint/2010/main" val="39909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763923"/>
            <a:ext cx="4213312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explain what we achieved in terms of performance, numbers and testimonials. The results must have a clear connection to the problem, as we framed 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726728" cy="116383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24 months, we helped set up 40 plantations, registered 2 associations of raspberry producers, developed a manual and organized a cross-border raspberry fair.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8. Proof /credibility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B771FA-D7C1-74BC-87C7-046B342CE234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D84EA-8749-1124-AACE-883E8659744E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80E0A-E561-D279-F325-56605A7C5A2D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24AD1-DF68-2AD9-110A-C70B005295B0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680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903961"/>
            <a:ext cx="4213312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 to inspire people about what we’ve done, and (if applicable) what we intend to do in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BE6DE7-CB36-957C-C851-2DFC7BA50B49}"/>
              </a:ext>
            </a:extLst>
          </p:cNvPr>
          <p:cNvGrpSpPr/>
          <p:nvPr/>
        </p:nvGrpSpPr>
        <p:grpSpPr>
          <a:xfrm>
            <a:off x="6942370" y="2593885"/>
            <a:ext cx="4213312" cy="3208947"/>
            <a:chOff x="1036320" y="2564296"/>
            <a:chExt cx="4213312" cy="32089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8EF82B-6E7E-B144-76C5-E178E1453A3C}"/>
                </a:ext>
              </a:extLst>
            </p:cNvPr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0ADFA1-4CBA-05EF-BC2E-947D8EBC8F6B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A5D258-6A4D-C844-DE85-7F5C75ABFCC3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55146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Now, young people can increase their standard of living and develop as exemplary entrepreneurs.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4CDF0-E525-DC7F-97D9-C9FC84318689}"/>
              </a:ext>
            </a:extLst>
          </p:cNvPr>
          <p:cNvSpPr txBox="1"/>
          <p:nvPr/>
        </p:nvSpPr>
        <p:spPr>
          <a:xfrm>
            <a:off x="7406095" y="3726889"/>
            <a:ext cx="3384373" cy="3236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Lorem ipsum…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9. Vision/impact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4F55D2-84EE-5DC1-56B0-6E552ABC2F0C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1D67F-F228-FD01-3C17-93FFCF76DC81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22C22-F856-5435-20A6-CA82B0C29E93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8451A-5E4F-F71C-BBE1-A2AA20715DD9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4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Project/programme name, logo/s, slogan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10. Brand</a:t>
            </a:r>
            <a:endParaRPr lang="en-US" sz="33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5359200-C751-655C-2B8F-C01A0697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8" y="3418026"/>
            <a:ext cx="4213312" cy="23552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308CFB-57E2-1776-4EE5-B66BE0FD9C3A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B1E86-8DE6-930A-01C7-706CEEDC762F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ADBC4-3A43-F8FD-001E-AA09513AD750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branding elements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80450-8BCB-79CF-F4D1-8529799CB125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26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9B9ABC-4BED-458D-944C-3A46948547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8431"/>
          <a:stretch/>
        </p:blipFill>
        <p:spPr>
          <a:xfrm>
            <a:off x="1023580" y="0"/>
            <a:ext cx="3043596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9621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Introduction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041997" y="3442555"/>
            <a:ext cx="1025180" cy="228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3401393" y="528339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301" y="2286000"/>
            <a:ext cx="5656118" cy="268822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The next slides will guide you how to structure your story. This template can be easily adapted to turn your story into a video script.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 each slide there is an example on the left side, and space to write your story on the right.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Use plain language and avoid technical terms.</a:t>
            </a:r>
          </a:p>
        </p:txBody>
      </p:sp>
    </p:spTree>
    <p:extLst>
      <p:ext uri="{BB962C8B-B14F-4D97-AF65-F5344CB8AC3E}">
        <p14:creationId xmlns:p14="http://schemas.microsoft.com/office/powerpoint/2010/main" val="33650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036320" y="2564296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23147-79C5-2AA7-C034-3E32FC7D4DF1}"/>
              </a:ext>
            </a:extLst>
          </p:cNvPr>
          <p:cNvSpPr/>
          <p:nvPr/>
        </p:nvSpPr>
        <p:spPr>
          <a:xfrm flipV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1 or 2 sentences we want to know where the project takes place, and in which sector we are.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B0E0E-246D-612E-E906-F66A56F8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68" y="946702"/>
            <a:ext cx="2011616" cy="813518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accent1"/>
                </a:solidFill>
              </a:rPr>
              <a:t>1. Context</a:t>
            </a:r>
            <a:endParaRPr lang="en-US" sz="3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EF82B-6E7E-B144-76C5-E178E1453A3C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ADFA1-4CBA-05EF-BC2E-947D8EBC8F6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5D258-6A4D-C844-DE85-7F5C75ABFCC3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68100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Raspberry cultivation can be very profitable, but it was not well developed in Petnjica (Montenegro) and Vau Dejes (Albania).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4CDF0-E525-DC7F-97D9-C9FC84318689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703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In one sentence we want to know about the specific problem within the context.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53622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Young people wanted to get involved in local production but needed support, expert training and materials to start.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190229" y="948524"/>
            <a:ext cx="3958833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2. Specific problem</a:t>
            </a:r>
            <a:endParaRPr lang="en-US" sz="33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2A11FB-A701-C820-8B1F-C6E7169109E5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E0413-C1AE-D26F-1744-1BBC19B0F0D8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6709F-D637-D478-1DF0-46C7C54F7973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23E358-A13C-DAD8-20CD-ECE71B73241E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622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sentence, to announce or suggest what we could do to address the problem.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536228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What if the young people could get the support from a European Union project?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2456025" y="946702"/>
            <a:ext cx="137390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3. Idea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E9420-D288-84A4-0D58-EE936BE2239E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EAA1FA-135B-E049-2B87-C7628DB3114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8A4BC-6341-659B-54A0-52B5B44664D6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E4B26-B7C2-A501-879F-14543AF45108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988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One sentence to announce the “big solution” as a category that everyone can understand.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53622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made it happen – a training project to support the young entrepreneurs in starting their raspberry business.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2029305" y="946702"/>
            <a:ext cx="22273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4. Solution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3F576-C727-4BD2-B77A-0935301B5573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0BCB8-DE00-2291-96FA-6C16F3A07EAE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FA20-5B8B-3A96-C997-D45D4E0EE02D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5E0E9-F1F0-9158-6D7C-343B1F67BEA3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499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first 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318784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First, we selected 40 young volunteers from both countries and trained them for 8 months.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286355" y="946702"/>
            <a:ext cx="37132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5. How it works - 1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D70F02-F8E4-3E3A-5F56-098B695F87D5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956B2-B21D-A367-7964-C4D1AEBBC90B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6D3E0-105D-0F71-0CAD-A14A67E6D1CB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0FE63-3471-825B-238D-8F7A78F8CD34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848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second 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498128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The trainees attended 64 expert classes, combining theory and practice.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171179" y="946702"/>
            <a:ext cx="3958833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6. How it works - 2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656149-826A-303C-44CB-219D44F8F701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78A97-CC76-EE46-5E2A-091027B9C737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21EBE-E09D-DEF5-9D2B-AE0630C4585A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F1F63-9F25-3EFE-EC01-A1D7069961C5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661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14C5D6-E68B-67AE-7919-59B748AA6FA7}"/>
              </a:ext>
            </a:extLst>
          </p:cNvPr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34" name="Rectangle 3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023147-79C5-2AA7-C034-3E32FC7D4DF1}"/>
                </a:ext>
              </a:extLst>
            </p:cNvPr>
            <p:cNvSpPr/>
            <p:nvPr/>
          </p:nvSpPr>
          <p:spPr>
            <a:xfrm flipV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We detail how our solution works in three steps/levels – this is the third 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D048C-AF2A-818A-D22C-385B5E3767B4}"/>
              </a:ext>
            </a:extLst>
          </p:cNvPr>
          <p:cNvSpPr txBox="1"/>
          <p:nvPr/>
        </p:nvSpPr>
        <p:spPr>
          <a:xfrm>
            <a:off x="156563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B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D26F-7C0D-C5DD-DE11-A1093FD2D885}"/>
              </a:ext>
            </a:extLst>
          </p:cNvPr>
          <p:cNvSpPr txBox="1"/>
          <p:nvPr/>
        </p:nvSpPr>
        <p:spPr>
          <a:xfrm>
            <a:off x="1401532" y="3757789"/>
            <a:ext cx="3025688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Finally, we provided the participants with the seedlings and equipment to start planting.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B1220-0857-4E10-F066-5FA9317B8151}"/>
              </a:ext>
            </a:extLst>
          </p:cNvPr>
          <p:cNvSpPr txBox="1">
            <a:spLocks/>
          </p:cNvSpPr>
          <p:nvPr/>
        </p:nvSpPr>
        <p:spPr>
          <a:xfrm>
            <a:off x="1267305" y="946702"/>
            <a:ext cx="3751341" cy="81351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7. How it works - 3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A55A3-3AB4-A89E-F2D5-5ED08F30B63A}"/>
              </a:ext>
            </a:extLst>
          </p:cNvPr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bIns="396000" rtlCol="0" anchor="b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89985A-F0C3-3FDA-168F-158155BA8D86}"/>
              </a:ext>
            </a:extLst>
          </p:cNvPr>
          <p:cNvSpPr/>
          <p:nvPr/>
        </p:nvSpPr>
        <p:spPr>
          <a:xfrm flipV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324000" rIns="180000" rtlCol="0" anchor="t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1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EC27B-62EF-7B13-90C8-BA07AC1E00C3}"/>
              </a:ext>
            </a:extLst>
          </p:cNvPr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0E5FD-142D-CE5D-8085-A6C1C63C253D}"/>
              </a:ext>
            </a:extLst>
          </p:cNvPr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</a:rPr>
              <a:t>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5917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">
  <a:themeElements>
    <a:clrScheme name="Interact IV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0E6EB6"/>
      </a:accent1>
      <a:accent2>
        <a:srgbClr val="113D66"/>
      </a:accent2>
      <a:accent3>
        <a:srgbClr val="0099BC"/>
      </a:accent3>
      <a:accent4>
        <a:srgbClr val="EDC200"/>
      </a:accent4>
      <a:accent5>
        <a:srgbClr val="267067"/>
      </a:accent5>
      <a:accent6>
        <a:srgbClr val="F7A833"/>
      </a:accent6>
      <a:hlink>
        <a:srgbClr val="0099BC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????? Light"/>
        <a:font script="Hang" typeface="?? ??"/>
        <a:font script="Hans" typeface="?? Light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A better Interreg Governance">
      <a:srgbClr val="0E6EB6"/>
    </a:custClr>
    <a:custClr name="Deep Sea">
      <a:srgbClr val="123D67"/>
    </a:custClr>
    <a:custClr name="Deep Woods">
      <a:srgbClr val="267067"/>
    </a:custClr>
    <a:custClr name="Golden Hour">
      <a:srgbClr val="F7A833"/>
    </a:custClr>
    <a:custClr name="Complementary Yellow">
      <a:srgbClr val="E7C41F"/>
    </a:custClr>
    <a:custClr name="Azure Blue">
      <a:srgbClr val="0099BC"/>
    </a:custClr>
    <a:custClr name="Fresh Grass">
      <a:srgbClr val="63BA8D"/>
    </a:custClr>
    <a:custClr name="Rich Earth">
      <a:srgbClr val="CD732A"/>
    </a:custClr>
    <a:custClr name="A better Interreg Governance light">
      <a:srgbClr val="C9E8FB"/>
    </a:custClr>
    <a:custClr name="Deep Sea Light">
      <a:srgbClr val="CFDBEA"/>
    </a:custClr>
    <a:custClr name="Deep Wood Light">
      <a:srgbClr val="BFDDDE"/>
    </a:custClr>
    <a:custClr name="Golden Hour Light">
      <a:srgbClr val="FFF2CE"/>
    </a:custClr>
    <a:custClr name="Azure Blue Light">
      <a:srgbClr val="D5E9F2"/>
    </a:custClr>
    <a:custClr name="Fresh Grass Light">
      <a:srgbClr val="E1EFE3"/>
    </a:custClr>
    <a:custClr name="Rich Earth Light">
      <a:srgbClr val="F7DCC4"/>
    </a:custClr>
    <a:custClr name="Light Grey">
      <a:srgbClr val="E5E3E4"/>
    </a:custClr>
    <a:custClr name="Ivory">
      <a:srgbClr val="F4F2F2"/>
    </a:custClr>
    <a:custClr name="Middle Grey">
      <a:srgbClr val="A0A7AB"/>
    </a:custClr>
    <a:custClr name="Light Taupe">
      <a:srgbClr val="CACCCA"/>
    </a:custClr>
    <a:custClr name="Dark Grey">
      <a:srgbClr val="5B6163"/>
    </a:custClr>
    <a:custClr name="Taupe">
      <a:srgbClr val="848584"/>
    </a:custClr>
    <a:custClr name="A smarte Europe">
      <a:srgbClr val="18BAA8"/>
    </a:custClr>
    <a:custClr name="A more connected Europe">
      <a:srgbClr val="F68A42"/>
    </a:custClr>
    <a:custClr name="A safer und more secure Europe">
      <a:srgbClr val="DA5C57"/>
    </a:custClr>
    <a:custClr name="A greener, low-carbon Europe">
      <a:srgbClr val="9ACA3C"/>
    </a:custClr>
    <a:custClr name="A Europe closer to citizens">
      <a:srgbClr val="00ADDC"/>
    </a:custClr>
    <a:custClr name="A better Interreg governance">
      <a:srgbClr val="0E6EB6"/>
    </a:custClr>
    <a:custClr name="A more social Europe">
      <a:srgbClr val="DA5C5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516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Georgia</vt:lpstr>
      <vt:lpstr>Office</vt:lpstr>
      <vt:lpstr>PowerPoint Presentation</vt:lpstr>
      <vt:lpstr>Introduction</vt:lpstr>
      <vt:lpstr>1.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iService adverising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IV</dc:title>
  <dc:subject>powerpoint template</dc:subject>
  <dc:creator>Oliver Ottner</dc:creator>
  <cp:keywords/>
  <dc:description>Latest version</dc:description>
  <cp:lastModifiedBy>NIKOLIC  , NEBOJSA</cp:lastModifiedBy>
  <cp:revision>293</cp:revision>
  <dcterms:created xsi:type="dcterms:W3CDTF">2017-07-25T02:03:18Z</dcterms:created>
  <dcterms:modified xsi:type="dcterms:W3CDTF">2023-02-21T09:05:12Z</dcterms:modified>
  <cp:category/>
</cp:coreProperties>
</file>