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85" r:id="rId5"/>
    <p:sldId id="307" r:id="rId6"/>
    <p:sldId id="317" r:id="rId7"/>
    <p:sldId id="320" r:id="rId8"/>
    <p:sldId id="319" r:id="rId9"/>
    <p:sldId id="315" r:id="rId10"/>
    <p:sldId id="316" r:id="rId11"/>
    <p:sldId id="318" r:id="rId12"/>
    <p:sldId id="28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56B1"/>
    <a:srgbClr val="024EA2"/>
    <a:srgbClr val="024B9C"/>
    <a:srgbClr val="035DC1"/>
    <a:srgbClr val="004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99" d="100"/>
          <a:sy n="99" d="100"/>
        </p:scale>
        <p:origin x="72" y="360"/>
      </p:cViewPr>
      <p:guideLst>
        <p:guide orient="horz" pos="2092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25" d="100"/>
        <a:sy n="125" d="100"/>
      </p:scale>
      <p:origin x="0" y="-266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939EFE-0303-44F6-9A16-FD3B5E015DB1}" type="datetimeFigureOut">
              <a:rPr lang="en-GB" smtClean="0"/>
              <a:t>23/09/2022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F04766-77AF-4EBE-9704-229FD5F6A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9881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B926D1-0013-4A80-B64E-9D824EE65210}" type="datetimeFigureOut">
              <a:rPr lang="en-GB" smtClean="0"/>
              <a:t>23/09/2022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CF2995-AB43-4B7C-B8CD-9DC7C3692A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078466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myintracomm.ec.europa.eu/corp/intellectual-property/Documents/2019_Reuse-guidelines%28CC-BY%29.pdf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 smtClean="0"/>
              <a:t>Update/add/delete parts of the</a:t>
            </a:r>
            <a:r>
              <a:rPr lang="en-IE" baseline="0" dirty="0" smtClean="0"/>
              <a:t> copy right notice where appropriate.</a:t>
            </a:r>
          </a:p>
          <a:p>
            <a:r>
              <a:rPr lang="en-IE" baseline="0" dirty="0" smtClean="0"/>
              <a:t>More information: </a:t>
            </a:r>
            <a:r>
              <a:rPr lang="en-GB" dirty="0" smtClean="0">
                <a:hlinkClick r:id="rId3"/>
              </a:rPr>
              <a:t>https://myintracomm.ec.europa.eu/corp/intellectual-property/Documents/2019_Reuse-guidelines%28CC-BY%29.pdf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7519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3"/>
            <a:ext cx="12192000" cy="5779827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921833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3pPr>
              <a:spcBef>
                <a:spcPts val="0"/>
              </a:spcBef>
              <a:defRPr/>
            </a:lvl3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</p:spPr>
        <p:txBody>
          <a:bodyPr>
            <a:no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677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6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604979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8371761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71010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097331"/>
          </a:xfrm>
        </p:spPr>
        <p:txBody>
          <a:bodyPr wrap="square">
            <a:no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noFill/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097331"/>
          </a:xfrm>
        </p:spPr>
        <p:txBody>
          <a:bodyPr wrap="square">
            <a:no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2694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3015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59635" y="-59635"/>
            <a:ext cx="6155635" cy="6983896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3214048" y="1992573"/>
            <a:ext cx="8550322" cy="36166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9447" y="743802"/>
            <a:ext cx="544923" cy="54492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8331" y="1992572"/>
            <a:ext cx="8226040" cy="3616657"/>
          </a:xfrm>
          <a:solidFill>
            <a:schemeClr val="bg1"/>
          </a:solidFill>
        </p:spPr>
        <p:txBody>
          <a:bodyPr lIns="360000" tIns="360000" rIns="360000" bIns="360000" anchor="ctr" anchorCtr="0">
            <a:noAutofit/>
          </a:bodyPr>
          <a:lstStyle>
            <a:lvl1pPr marL="0" indent="0">
              <a:buFontTx/>
              <a:buNone/>
              <a:defRPr i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406293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Content (half p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7056" y="1825625"/>
            <a:ext cx="4926841" cy="3769957"/>
          </a:xfrm>
        </p:spPr>
        <p:txBody>
          <a:bodyPr>
            <a:no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6817056" y="482860"/>
            <a:ext cx="4669266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46383" y="-46383"/>
            <a:ext cx="6142383" cy="6964017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r>
              <a:rPr lang="en-US" smtClean="0"/>
              <a:t>Click icon to add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203447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970722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7901451" y="2284668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4436086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1206774" y="403868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4672139" y="404194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8137503" y="4037437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01072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713869" y="2159957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713868" y="3968881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6324547" y="2159956"/>
            <a:ext cx="2461593" cy="1638159"/>
          </a:xfrm>
          <a:solidFill>
            <a:schemeClr val="bg2"/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8935227" y="3968880"/>
            <a:ext cx="2520000" cy="1638158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1033617" y="2159957"/>
            <a:ext cx="2520000" cy="1638159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6324549" y="3968880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20"/>
          </p:nvPr>
        </p:nvSpPr>
        <p:spPr>
          <a:xfrm>
            <a:off x="1033617" y="3968881"/>
            <a:ext cx="2520000" cy="1638158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21"/>
          </p:nvPr>
        </p:nvSpPr>
        <p:spPr>
          <a:xfrm>
            <a:off x="8966322" y="2159956"/>
            <a:ext cx="2520000" cy="1638159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385566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429000"/>
          </a:xfrm>
          <a:solidFill>
            <a:schemeClr val="bg2"/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46643"/>
            <a:ext cx="10515600" cy="782357"/>
          </a:xfrm>
          <a:solidFill>
            <a:schemeClr val="bg1"/>
          </a:solidFill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838200" y="3630613"/>
            <a:ext cx="10515600" cy="203517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677460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118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850288"/>
            <a:ext cx="12192000" cy="501834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4"/>
            <a:ext cx="12192000" cy="28908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872647"/>
          </a:xfrm>
        </p:spPr>
        <p:txBody>
          <a:bodyPr anchor="t">
            <a:norm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3067468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783535"/>
            <a:ext cx="5040313" cy="528998"/>
          </a:xfrm>
        </p:spPr>
        <p:txBody>
          <a:bodyPr anchor="b" anchorCtr="0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6998582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802219"/>
            <a:ext cx="12192000" cy="6059194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5289" y="1078173"/>
            <a:ext cx="12197346" cy="5783239"/>
          </a:xfrm>
          <a:prstGeom prst="rect">
            <a:avLst/>
          </a:prstGeom>
          <a:solidFill>
            <a:srgbClr val="024EA2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 wrap="none"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16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 wrap="none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442872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0189" y="1122363"/>
            <a:ext cx="10676038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676038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27715" y="6045257"/>
            <a:ext cx="1718512" cy="451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699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865"/>
            <a:ext cx="1716200" cy="450546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156297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2509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86048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83397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05699" cy="3881904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1pPr>
            <a:lvl2pPr>
              <a:lnSpc>
                <a:spcPct val="100000"/>
              </a:lnSpc>
              <a:spcAft>
                <a:spcPts val="1800"/>
              </a:spcAft>
              <a:defRPr/>
            </a:lvl2pPr>
            <a:lvl3pPr>
              <a:lnSpc>
                <a:spcPct val="100000"/>
              </a:lnSpc>
              <a:spcAft>
                <a:spcPts val="1800"/>
              </a:spcAft>
              <a:defRPr/>
            </a:lvl3pPr>
            <a:lvl4pPr>
              <a:lnSpc>
                <a:spcPct val="100000"/>
              </a:lnSpc>
              <a:spcAft>
                <a:spcPts val="1800"/>
              </a:spcAft>
              <a:defRPr/>
            </a:lvl4pPr>
            <a:lvl5pPr>
              <a:lnSpc>
                <a:spcPct val="100000"/>
              </a:lnSpc>
              <a:spcAft>
                <a:spcPts val="1800"/>
              </a:spcAft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2341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1pPr>
              <a:spcAft>
                <a:spcPts val="1800"/>
              </a:spcAft>
              <a:defRPr/>
            </a:lvl1pPr>
            <a:lvl2pPr>
              <a:spcAft>
                <a:spcPts val="1800"/>
              </a:spcAft>
              <a:defRPr/>
            </a:lvl2pPr>
            <a:lvl3pPr>
              <a:spcAft>
                <a:spcPts val="1800"/>
              </a:spcAft>
              <a:defRPr/>
            </a:lvl3pPr>
            <a:lvl4pPr>
              <a:spcAft>
                <a:spcPts val="1800"/>
              </a:spcAft>
              <a:defRPr/>
            </a:lvl4pPr>
            <a:lvl5pPr>
              <a:spcAft>
                <a:spcPts val="1800"/>
              </a:spcAft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  <a:noFill/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3839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8819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988"/>
            <a:ext cx="1715733" cy="450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720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62" r:id="rId2"/>
    <p:sldLayoutId id="2147483657" r:id="rId3"/>
    <p:sldLayoutId id="2147483649" r:id="rId4"/>
    <p:sldLayoutId id="2147483651" r:id="rId5"/>
    <p:sldLayoutId id="2147483669" r:id="rId6"/>
    <p:sldLayoutId id="2147483670" r:id="rId7"/>
    <p:sldLayoutId id="2147483650" r:id="rId8"/>
    <p:sldLayoutId id="2147483660" r:id="rId9"/>
    <p:sldLayoutId id="2147483652" r:id="rId10"/>
    <p:sldLayoutId id="2147483661" r:id="rId11"/>
    <p:sldLayoutId id="2147483653" r:id="rId12"/>
    <p:sldLayoutId id="2147483654" r:id="rId13"/>
    <p:sldLayoutId id="2147483659" r:id="rId14"/>
    <p:sldLayoutId id="2147483658" r:id="rId15"/>
    <p:sldLayoutId id="2147483666" r:id="rId16"/>
    <p:sldLayoutId id="2147483667" r:id="rId17"/>
    <p:sldLayoutId id="2147483668" r:id="rId18"/>
    <p:sldLayoutId id="2147483655" r:id="rId1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esif-development.azure-westeurope-prod.socrata.com/funds/2014-2020" TargetMode="External"/><Relationship Id="rId2" Type="http://schemas.openxmlformats.org/officeDocument/2006/relationships/hyperlink" Target="https://cohesiondata.ec.europa.eu/stories/s/2021-2027-EU-allocations-available-for-programming/2w8s-ci3y" TargetMode="Externa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/4.0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135188" y="1341439"/>
            <a:ext cx="7848600" cy="4391025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en-GB" altLang="en-US" sz="4000" b="1" dirty="0" smtClean="0"/>
              <a:t>2021-2027 </a:t>
            </a:r>
            <a:br>
              <a:rPr lang="en-GB" altLang="en-US" sz="4000" b="1" dirty="0" smtClean="0"/>
            </a:br>
            <a:r>
              <a:rPr lang="en-GB" altLang="en-US" sz="4000" b="1" dirty="0" smtClean="0"/>
              <a:t>Indicators and </a:t>
            </a:r>
            <a:br>
              <a:rPr lang="en-GB" altLang="en-US" sz="4000" b="1" dirty="0" smtClean="0"/>
            </a:br>
            <a:r>
              <a:rPr lang="en-GB" altLang="en-US" sz="4000" b="1" dirty="0" smtClean="0"/>
              <a:t>intervention logic </a:t>
            </a:r>
            <a:r>
              <a:rPr lang="en-GB" altLang="en-US" sz="4000" b="1" dirty="0" smtClean="0"/>
              <a:t/>
            </a:r>
            <a:br>
              <a:rPr lang="en-GB" altLang="en-US" sz="4000" b="1" dirty="0" smtClean="0"/>
            </a:br>
            <a:r>
              <a:rPr lang="en-GB" altLang="en-US" sz="4000" b="1" dirty="0" smtClean="0"/>
              <a:t/>
            </a:r>
            <a:br>
              <a:rPr lang="en-GB" altLang="en-US" sz="4000" b="1" dirty="0" smtClean="0"/>
            </a:br>
            <a:r>
              <a:rPr lang="en-GB" altLang="en-US" sz="4000" b="1" i="1" dirty="0"/>
              <a:t/>
            </a:r>
            <a:br>
              <a:rPr lang="en-GB" altLang="en-US" sz="4000" b="1" i="1" dirty="0"/>
            </a:br>
            <a:r>
              <a:rPr lang="en-GB" altLang="en-US" sz="2800" b="1" i="1" dirty="0"/>
              <a:t>REGIO </a:t>
            </a:r>
            <a:r>
              <a:rPr lang="en-GB" altLang="en-US" sz="2800" b="1" i="1" dirty="0" smtClean="0"/>
              <a:t>B2 Evaluation </a:t>
            </a:r>
            <a:r>
              <a:rPr lang="en-GB" altLang="en-US" sz="2800" b="1" i="1" dirty="0"/>
              <a:t>and </a:t>
            </a:r>
            <a:br>
              <a:rPr lang="en-GB" altLang="en-US" sz="2800" b="1" i="1" dirty="0"/>
            </a:br>
            <a:r>
              <a:rPr lang="en-GB" altLang="en-US" sz="2800" b="1" i="1" dirty="0"/>
              <a:t>European Semester Unit</a:t>
            </a:r>
            <a:br>
              <a:rPr lang="en-GB" altLang="en-US" sz="2800" b="1" i="1" dirty="0"/>
            </a:br>
            <a:endParaRPr lang="en-GB" altLang="en-US" sz="2800" dirty="0"/>
          </a:p>
        </p:txBody>
      </p:sp>
      <p:sp>
        <p:nvSpPr>
          <p:cNvPr id="5123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ACE8452-8D63-4EC5-8DFD-7C9319AE40BB}" type="slidenum">
              <a:rPr lang="en-GB" altLang="en-US" sz="1400" i="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en-GB" altLang="en-US" sz="1400" i="0">
              <a:solidFill>
                <a:schemeClr val="bg1"/>
              </a:solidFill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5735639" y="6524626"/>
            <a:ext cx="72072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3175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200" i="0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5735639" y="6572250"/>
            <a:ext cx="720725" cy="331788"/>
          </a:xfrm>
          <a:prstGeom prst="rect">
            <a:avLst/>
          </a:prstGeom>
          <a:solidFill>
            <a:srgbClr val="EE8032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 marL="3175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200" i="0"/>
          </a:p>
        </p:txBody>
      </p:sp>
    </p:spTree>
    <p:extLst>
      <p:ext uri="{BB962C8B-B14F-4D97-AF65-F5344CB8AC3E}">
        <p14:creationId xmlns:p14="http://schemas.microsoft.com/office/powerpoint/2010/main" val="930061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1825625"/>
            <a:ext cx="4044352" cy="3881904"/>
          </a:xfrm>
        </p:spPr>
        <p:txBody>
          <a:bodyPr/>
          <a:lstStyle/>
          <a:p>
            <a:r>
              <a:rPr lang="en-IE" dirty="0" smtClean="0"/>
              <a:t>1) The indicator system </a:t>
            </a:r>
          </a:p>
          <a:p>
            <a:r>
              <a:rPr lang="en-IE" dirty="0" smtClean="0"/>
              <a:t>2) </a:t>
            </a:r>
            <a:r>
              <a:rPr lang="en-IE" dirty="0" smtClean="0"/>
              <a:t>Thematic allocations</a:t>
            </a:r>
            <a:endParaRPr lang="en-IE" dirty="0" smtClean="0"/>
          </a:p>
          <a:p>
            <a:r>
              <a:rPr lang="en-IE" dirty="0"/>
              <a:t>3</a:t>
            </a:r>
            <a:r>
              <a:rPr lang="en-IE" dirty="0" smtClean="0"/>
              <a:t>) </a:t>
            </a:r>
            <a:r>
              <a:rPr lang="en-IE" dirty="0" smtClean="0"/>
              <a:t>What we have seen </a:t>
            </a:r>
            <a:r>
              <a:rPr lang="en-IE" dirty="0" smtClean="0"/>
              <a:t>in the methodology documents</a:t>
            </a:r>
          </a:p>
          <a:p>
            <a:r>
              <a:rPr lang="en-IE" dirty="0" smtClean="0"/>
              <a:t>4) Open Data Platform</a:t>
            </a:r>
            <a:endParaRPr lang="en-IE" dirty="0" smtClean="0"/>
          </a:p>
          <a:p>
            <a:r>
              <a:rPr lang="en-IE" dirty="0" smtClean="0"/>
              <a:t>5) </a:t>
            </a:r>
            <a:r>
              <a:rPr lang="en-IE" dirty="0" smtClean="0"/>
              <a:t>Final remarks</a:t>
            </a:r>
            <a:endParaRPr lang="en-I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Points of discussion</a:t>
            </a:r>
            <a:endParaRPr lang="en-IE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6120" y="2120636"/>
            <a:ext cx="6652674" cy="329188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036120" y="1966747"/>
            <a:ext cx="5486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400" dirty="0" smtClean="0"/>
              <a:t>Overview of ETC programme status, September 2022</a:t>
            </a:r>
          </a:p>
        </p:txBody>
      </p:sp>
    </p:spTree>
    <p:extLst>
      <p:ext uri="{BB962C8B-B14F-4D97-AF65-F5344CB8AC3E}">
        <p14:creationId xmlns:p14="http://schemas.microsoft.com/office/powerpoint/2010/main" val="15109066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(1) Indicators</a:t>
            </a:r>
            <a:endParaRPr lang="en-IE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0940" y="1835523"/>
            <a:ext cx="4584589" cy="275563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80940" y="4699795"/>
            <a:ext cx="37920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err="1" smtClean="0"/>
              <a:t>Aprox</a:t>
            </a:r>
            <a:r>
              <a:rPr lang="en-IE" dirty="0" smtClean="0"/>
              <a:t>. 1500 indicators encoded:</a:t>
            </a:r>
          </a:p>
          <a:p>
            <a:pPr marL="285750" indent="-285750">
              <a:buFontTx/>
              <a:buChar char="-"/>
            </a:pPr>
            <a:r>
              <a:rPr lang="en-IE" dirty="0" smtClean="0"/>
              <a:t>1400 common</a:t>
            </a:r>
          </a:p>
          <a:p>
            <a:pPr marL="285750" indent="-285750">
              <a:buFontTx/>
              <a:buChar char="-"/>
            </a:pPr>
            <a:r>
              <a:rPr lang="en-IE" dirty="0" smtClean="0"/>
              <a:t>100 specific </a:t>
            </a:r>
            <a:endParaRPr lang="en-IE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29320" y="1835523"/>
            <a:ext cx="4584589" cy="2755631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124211" y="4699795"/>
            <a:ext cx="37920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/>
              <a:t>Among the common indicators encoded:</a:t>
            </a:r>
          </a:p>
          <a:p>
            <a:pPr marL="285750" indent="-285750">
              <a:buFontTx/>
              <a:buChar char="-"/>
            </a:pPr>
            <a:r>
              <a:rPr lang="en-IE" dirty="0" smtClean="0"/>
              <a:t>1150 </a:t>
            </a:r>
            <a:r>
              <a:rPr lang="en-IE" dirty="0" err="1" smtClean="0"/>
              <a:t>Interreg</a:t>
            </a:r>
            <a:r>
              <a:rPr lang="en-IE" dirty="0" smtClean="0"/>
              <a:t> indicators</a:t>
            </a:r>
          </a:p>
          <a:p>
            <a:pPr marL="285750" indent="-285750">
              <a:buFontTx/>
              <a:buChar char="-"/>
            </a:pPr>
            <a:r>
              <a:rPr lang="en-IE" dirty="0" smtClean="0"/>
              <a:t>250 ERDF indicators </a:t>
            </a:r>
            <a:endParaRPr lang="en-IE" dirty="0"/>
          </a:p>
        </p:txBody>
      </p:sp>
      <p:sp>
        <p:nvSpPr>
          <p:cNvPr id="10" name="TextBox 9"/>
          <p:cNvSpPr txBox="1"/>
          <p:nvPr/>
        </p:nvSpPr>
        <p:spPr>
          <a:xfrm>
            <a:off x="4127990" y="985352"/>
            <a:ext cx="48825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200" dirty="0"/>
              <a:t>(adopted programmes, </a:t>
            </a:r>
            <a:r>
              <a:rPr lang="en-IE" sz="1200" dirty="0" smtClean="0"/>
              <a:t>September 2022</a:t>
            </a:r>
            <a:r>
              <a:rPr lang="en-IE" sz="12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747400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(1) Indicators</a:t>
            </a:r>
            <a:endParaRPr lang="en-IE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0722" y="2060306"/>
            <a:ext cx="5224056" cy="314142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4778" y="2060306"/>
            <a:ext cx="5107382" cy="3141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18180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(2) Thematic allocations</a:t>
            </a:r>
            <a:endParaRPr lang="en-IE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6623" y="1385131"/>
            <a:ext cx="7403983" cy="441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3838" y="3667225"/>
            <a:ext cx="2230856" cy="2329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1415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198" y="2316514"/>
            <a:ext cx="10905699" cy="2919629"/>
          </a:xfrm>
        </p:spPr>
        <p:txBody>
          <a:bodyPr/>
          <a:lstStyle/>
          <a:p>
            <a:r>
              <a:rPr lang="en-IE" dirty="0" smtClean="0"/>
              <a:t>A positive shift towards using the common indicators</a:t>
            </a:r>
          </a:p>
          <a:p>
            <a:r>
              <a:rPr lang="en-IE" dirty="0" smtClean="0"/>
              <a:t>A high coverage of the actions proposed through the selected indicators</a:t>
            </a:r>
            <a:endParaRPr lang="en-IE" dirty="0"/>
          </a:p>
          <a:p>
            <a:r>
              <a:rPr lang="en-IE" dirty="0" smtClean="0"/>
              <a:t>Two main approaches for target calculation (unit cost, outputs/project)</a:t>
            </a:r>
          </a:p>
          <a:p>
            <a:r>
              <a:rPr lang="en-IE" dirty="0" smtClean="0"/>
              <a:t>Low values for milestones due to the need to report on finalised operations</a:t>
            </a:r>
          </a:p>
          <a:p>
            <a:pPr marL="0" indent="0">
              <a:buNone/>
            </a:pPr>
            <a:endParaRPr lang="en-IE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33247" y="706148"/>
            <a:ext cx="10515600" cy="782357"/>
          </a:xfrm>
        </p:spPr>
        <p:txBody>
          <a:bodyPr/>
          <a:lstStyle/>
          <a:p>
            <a:r>
              <a:rPr lang="en-IE" dirty="0" smtClean="0"/>
              <a:t>(3) What we have seen in the methodology documents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3502248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Chapter 3 of EU allocations </a:t>
            </a:r>
            <a:r>
              <a:rPr lang="en-IE" dirty="0" err="1"/>
              <a:t>datastory</a:t>
            </a:r>
            <a:r>
              <a:rPr lang="en-IE" dirty="0"/>
              <a:t> : </a:t>
            </a:r>
            <a:r>
              <a:rPr lang="en-IE" u="sng" dirty="0">
                <a:hlinkClick r:id="rId2"/>
              </a:rPr>
              <a:t>https://cohesiondata.ec.europa.eu/stories/s/2021-2027-EU-allocations-available-for-programming/2w8s-ci3y</a:t>
            </a:r>
            <a:r>
              <a:rPr lang="en-IE" dirty="0"/>
              <a:t> </a:t>
            </a:r>
            <a:endParaRPr lang="en-IE" dirty="0" smtClean="0"/>
          </a:p>
          <a:p>
            <a:r>
              <a:rPr lang="en-IE" dirty="0" err="1" smtClean="0"/>
              <a:t>Interreg</a:t>
            </a:r>
            <a:r>
              <a:rPr lang="en-IE" dirty="0" smtClean="0"/>
              <a:t> </a:t>
            </a:r>
            <a:r>
              <a:rPr lang="en-IE" dirty="0"/>
              <a:t>page in development:  </a:t>
            </a:r>
            <a:r>
              <a:rPr lang="en-IE" u="sng" dirty="0" smtClean="0">
                <a:hlinkClick r:id="rId3"/>
              </a:rPr>
              <a:t>https</a:t>
            </a:r>
            <a:r>
              <a:rPr lang="en-IE" u="sng" dirty="0">
                <a:hlinkClick r:id="rId3"/>
              </a:rPr>
              <a:t>://</a:t>
            </a:r>
            <a:r>
              <a:rPr lang="en-IE" u="sng" dirty="0" smtClean="0">
                <a:hlinkClick r:id="rId3"/>
              </a:rPr>
              <a:t>esif-development.azure-westeurope-prod.socrata.com/funds/2014-2020</a:t>
            </a:r>
            <a:endParaRPr lang="en-IE" u="sng" dirty="0" smtClean="0"/>
          </a:p>
          <a:p>
            <a:pPr lvl="0"/>
            <a:r>
              <a:rPr lang="en-IE" dirty="0" smtClean="0"/>
              <a:t>In </a:t>
            </a:r>
            <a:r>
              <a:rPr lang="en-IE" dirty="0"/>
              <a:t>a few months we will have </a:t>
            </a:r>
          </a:p>
          <a:p>
            <a:pPr lvl="1"/>
            <a:r>
              <a:rPr lang="en-IE" dirty="0"/>
              <a:t>Programme pages for each programmes </a:t>
            </a:r>
          </a:p>
          <a:p>
            <a:pPr lvl="1"/>
            <a:r>
              <a:rPr lang="en-IE" dirty="0"/>
              <a:t>Refined charts on achievements (showing </a:t>
            </a:r>
            <a:r>
              <a:rPr lang="en-IE" dirty="0" err="1"/>
              <a:t>I</a:t>
            </a:r>
            <a:r>
              <a:rPr lang="en-IE" dirty="0" err="1" smtClean="0"/>
              <a:t>nterreg</a:t>
            </a:r>
            <a:r>
              <a:rPr lang="en-IE" dirty="0" smtClean="0"/>
              <a:t> </a:t>
            </a:r>
            <a:r>
              <a:rPr lang="en-IE" dirty="0"/>
              <a:t>strands)</a:t>
            </a:r>
          </a:p>
          <a:p>
            <a:endParaRPr lang="en-I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(4) Open Data Platform 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6766635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199" y="1825625"/>
            <a:ext cx="10905699" cy="4221492"/>
          </a:xfrm>
        </p:spPr>
        <p:txBody>
          <a:bodyPr/>
          <a:lstStyle/>
          <a:p>
            <a:r>
              <a:rPr lang="en-IE" dirty="0" smtClean="0"/>
              <a:t>The targets should be representative for the full budget of the programme</a:t>
            </a:r>
          </a:p>
          <a:p>
            <a:r>
              <a:rPr lang="en-IE" dirty="0" smtClean="0"/>
              <a:t>The use and definition of indicators to be explained to beneficiaries</a:t>
            </a:r>
          </a:p>
          <a:p>
            <a:r>
              <a:rPr lang="en-IE" dirty="0" smtClean="0"/>
              <a:t>Start reflecting on how to collect the data for the result indicators</a:t>
            </a:r>
          </a:p>
          <a:p>
            <a:r>
              <a:rPr lang="en-IE" dirty="0" smtClean="0"/>
              <a:t>Keep track of the changes in the assumptions used for setting targets </a:t>
            </a:r>
          </a:p>
          <a:p>
            <a:r>
              <a:rPr lang="en-IE" dirty="0" smtClean="0"/>
              <a:t>Finalise the adoption process for the remaining programmes as soon as possible</a:t>
            </a:r>
          </a:p>
          <a:p>
            <a:endParaRPr lang="en-IE" dirty="0"/>
          </a:p>
          <a:p>
            <a:endParaRPr lang="en-IE" dirty="0" smtClean="0"/>
          </a:p>
          <a:p>
            <a:endParaRPr lang="en-I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(5) </a:t>
            </a:r>
            <a:r>
              <a:rPr lang="en-IE" dirty="0" smtClean="0"/>
              <a:t>Final remarks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562118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58528"/>
          </a:xfrm>
        </p:spPr>
        <p:txBody>
          <a:bodyPr/>
          <a:lstStyle/>
          <a:p>
            <a:r>
              <a:rPr lang="en-IE" dirty="0" smtClean="0"/>
              <a:t>Thank </a:t>
            </a:r>
            <a:r>
              <a:rPr lang="en-IE" dirty="0" smtClean="0"/>
              <a:t>you </a:t>
            </a:r>
            <a:r>
              <a:rPr lang="en-IE" dirty="0" smtClean="0"/>
              <a:t>for you attention!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9575" y="4646435"/>
            <a:ext cx="8941016" cy="1853519"/>
          </a:xfrm>
        </p:spPr>
        <p:txBody>
          <a:bodyPr wrap="square" anchor="b" anchorCtr="0"/>
          <a:lstStyle/>
          <a:p>
            <a:r>
              <a:rPr lang="en-US" sz="1050" b="1" dirty="0"/>
              <a:t>© European Union </a:t>
            </a:r>
            <a:r>
              <a:rPr lang="en-US" sz="1050" b="1" dirty="0" smtClean="0"/>
              <a:t>2022</a:t>
            </a:r>
            <a:endParaRPr lang="en-US" sz="1050" b="1" dirty="0"/>
          </a:p>
          <a:p>
            <a:r>
              <a:rPr lang="en-US" sz="1050" dirty="0" smtClean="0"/>
              <a:t>Unless otherwise noted the reuse of this presentation is </a:t>
            </a:r>
            <a:r>
              <a:rPr lang="en-US" sz="1050" dirty="0" err="1" smtClean="0"/>
              <a:t>authorised</a:t>
            </a:r>
            <a:r>
              <a:rPr lang="en-US" sz="1050" dirty="0" smtClean="0"/>
              <a:t> under the </a:t>
            </a:r>
            <a:r>
              <a:rPr lang="en-US" sz="1050" dirty="0" smtClean="0">
                <a:hlinkClick r:id="rId3"/>
              </a:rPr>
              <a:t>CC BY 4.0 </a:t>
            </a:r>
            <a:r>
              <a:rPr lang="en-US" sz="1050" dirty="0"/>
              <a:t>license. For any use or reproduction of elements that are not owned by the EU, permission may need to be sought directly from the respective </a:t>
            </a:r>
            <a:r>
              <a:rPr lang="en-US" sz="1050" dirty="0" smtClean="0"/>
              <a:t>right holders.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24" y="4858246"/>
            <a:ext cx="1023496" cy="35809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1077013" y="3282002"/>
            <a:ext cx="10156297" cy="1258528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3619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EC colour scheme">
      <a:dk1>
        <a:srgbClr val="4D4D4D"/>
      </a:dk1>
      <a:lt1>
        <a:srgbClr val="FFFFFF"/>
      </a:lt1>
      <a:dk2>
        <a:srgbClr val="034EA2"/>
      </a:dk2>
      <a:lt2>
        <a:srgbClr val="D3E8F9"/>
      </a:lt2>
      <a:accent1>
        <a:srgbClr val="1E858B"/>
      </a:accent1>
      <a:accent2>
        <a:srgbClr val="4BC5DE"/>
      </a:accent2>
      <a:accent3>
        <a:srgbClr val="1EC08A"/>
      </a:accent3>
      <a:accent4>
        <a:srgbClr val="ED8D2F"/>
      </a:accent4>
      <a:accent5>
        <a:srgbClr val="FFC000"/>
      </a:accent5>
      <a:accent6>
        <a:srgbClr val="E76C53"/>
      </a:accent6>
      <a:hlink>
        <a:srgbClr val="0563C1"/>
      </a:hlink>
      <a:folHlink>
        <a:srgbClr val="24337E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C_Corporate_PPT_Template" id="{9E25CBC4-264C-4E5F-8DDF-C73C2B944108}" vid="{63966CC3-CC63-46CF-BE8C-07ABBDCD622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EC Document" ma:contentTypeID="0x010100258AA79CEB83498886A3A0868112325000C87B1FB872E28548BB07CF3D4B4B2702" ma:contentTypeVersion="3" ma:contentTypeDescription="Create a new document in this library." ma:contentTypeScope="" ma:versionID="47534d563d0f425ca53484e17ef577a3">
  <xsd:schema xmlns:xsd="http://www.w3.org/2001/XMLSchema" xmlns:xs="http://www.w3.org/2001/XMLSchema" xmlns:p="http://schemas.microsoft.com/office/2006/metadata/properties" xmlns:ns1="http://schemas.microsoft.com/sharepoint/v3" xmlns:ns3="f15a2e94-de71-4a6f-8aca-e3a5a07b8ace" xmlns:ns4="F15A2E94-DE71-4A6F-8ACA-E3A5A07B8ACE" targetNamespace="http://schemas.microsoft.com/office/2006/metadata/properties" ma:root="true" ma:fieldsID="0a9e04e848b85a1cde172a9332f7a966" ns1:_="" ns3:_="" ns4:_="">
    <xsd:import namespace="http://schemas.microsoft.com/sharepoint/v3"/>
    <xsd:import namespace="f15a2e94-de71-4a6f-8aca-e3a5a07b8ace"/>
    <xsd:import namespace="F15A2E94-DE71-4A6F-8ACA-E3A5A07B8ACE"/>
    <xsd:element name="properties">
      <xsd:complexType>
        <xsd:sequence>
          <xsd:element name="documentManagement">
            <xsd:complexType>
              <xsd:all>
                <xsd:element ref="ns3:EC_Collab_Reference" minOccurs="0"/>
                <xsd:element ref="ns3:EC_Collab_DocumentLanguage" minOccurs="0"/>
                <xsd:element ref="ns3:EC_Collab_Status"/>
                <xsd:element ref="ns1:PublishingStartDate" minOccurs="0"/>
                <xsd:element ref="ns1:PublishingExpirationDate" minOccurs="0"/>
                <xsd:element ref="ns4:For_x0020_meeting" minOccurs="0"/>
                <xsd:element ref="ns3:EC_ARES_NUMBER" minOccurs="0"/>
                <xsd:element ref="ns3:EC_ARES_DATE_TRANSFERRED" minOccurs="0"/>
                <xsd:element ref="ns3:EC_ARES_TRANSFERRED_B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5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 ma:readOnly="false">
      <xsd:simpleType>
        <xsd:restriction base="dms:Unknown"/>
      </xsd:simpleType>
    </xsd:element>
    <xsd:element name="PublishingExpirationDate" ma:index="16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 ma:readOnly="fals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5a2e94-de71-4a6f-8aca-e3a5a07b8ace" elementFormDefault="qualified">
    <xsd:import namespace="http://schemas.microsoft.com/office/2006/documentManagement/types"/>
    <xsd:import namespace="http://schemas.microsoft.com/office/infopath/2007/PartnerControls"/>
    <xsd:element name="EC_Collab_Reference" ma:index="12" nillable="true" ma:displayName="Reference" ma:internalName="EC_Collab_Reference">
      <xsd:simpleType>
        <xsd:restriction base="dms:Text"/>
      </xsd:simpleType>
    </xsd:element>
    <xsd:element name="EC_Collab_DocumentLanguage" ma:index="13" nillable="true" ma:displayName="Language" ma:default="EN" ma:internalName="EC_Collab_DocumentLanguage" ma:readOnly="false">
      <xsd:simpleType>
        <xsd:restriction base="dms:Choice">
          <xsd:enumeration value="BG"/>
          <xsd:enumeration value="ES"/>
          <xsd:enumeration value="CS"/>
          <xsd:enumeration value="DA"/>
          <xsd:enumeration value="DE"/>
          <xsd:enumeration value="ET"/>
          <xsd:enumeration value="EL"/>
          <xsd:enumeration value="EN"/>
          <xsd:enumeration value="FR"/>
          <xsd:enumeration value="GA"/>
          <xsd:enumeration value="IT"/>
          <xsd:enumeration value="LT"/>
          <xsd:enumeration value="LV"/>
          <xsd:enumeration value="HU"/>
          <xsd:enumeration value="MT"/>
          <xsd:enumeration value="NL"/>
          <xsd:enumeration value="PL"/>
          <xsd:enumeration value="PT"/>
          <xsd:enumeration value="RO"/>
          <xsd:enumeration value="SK"/>
          <xsd:enumeration value="SL"/>
          <xsd:enumeration value="FI"/>
          <xsd:enumeration value="SV"/>
          <xsd:enumeration value="HR"/>
          <xsd:enumeration value="MK"/>
          <xsd:enumeration value="TR"/>
          <xsd:enumeration value="EU"/>
          <xsd:enumeration value="CA"/>
          <xsd:enumeration value="GL"/>
          <xsd:enumeration value="AB"/>
          <xsd:enumeration value="AA"/>
          <xsd:enumeration value="AF"/>
          <xsd:enumeration value="AK"/>
          <xsd:enumeration value="SQ"/>
          <xsd:enumeration value="AM"/>
          <xsd:enumeration value="AR"/>
          <xsd:enumeration value="AN"/>
          <xsd:enumeration value="HY"/>
          <xsd:enumeration value="AS"/>
          <xsd:enumeration value="AV"/>
          <xsd:enumeration value="AE"/>
          <xsd:enumeration value="AY"/>
          <xsd:enumeration value="AZ"/>
          <xsd:enumeration value="BM"/>
          <xsd:enumeration value="BA"/>
          <xsd:enumeration value="BE"/>
          <xsd:enumeration value="BN"/>
          <xsd:enumeration value="BH"/>
          <xsd:enumeration value="BI"/>
          <xsd:enumeration value="NB"/>
          <xsd:enumeration value="BS"/>
          <xsd:enumeration value="BR"/>
          <xsd:enumeration value="MY"/>
          <xsd:enumeration value="KM"/>
          <xsd:enumeration value="CH"/>
          <xsd:enumeration value="CE"/>
          <xsd:enumeration value="NY"/>
          <xsd:enumeration value="ZH"/>
          <xsd:enumeration value="CU"/>
          <xsd:enumeration value="CV"/>
          <xsd:enumeration value="KW"/>
          <xsd:enumeration value="CO"/>
          <xsd:enumeration value="CR"/>
          <xsd:enumeration value="DV"/>
          <xsd:enumeration value="DZ"/>
          <xsd:enumeration value="EO"/>
          <xsd:enumeration value="EE"/>
          <xsd:enumeration value="FO"/>
          <xsd:enumeration value="FJ"/>
          <xsd:enumeration value="FF"/>
          <xsd:enumeration value="GD"/>
          <xsd:enumeration value="LG"/>
          <xsd:enumeration value="KA"/>
          <xsd:enumeration value="GN"/>
          <xsd:enumeration value="GU"/>
          <xsd:enumeration value="HT"/>
          <xsd:enumeration value="HA"/>
          <xsd:enumeration value="HE"/>
          <xsd:enumeration value="HZ"/>
          <xsd:enumeration value="HI"/>
          <xsd:enumeration value="HO"/>
          <xsd:enumeration value="IS"/>
          <xsd:enumeration value="IO"/>
          <xsd:enumeration value="IG"/>
          <xsd:enumeration value="ID"/>
          <xsd:enumeration value="IA"/>
          <xsd:enumeration value="IE"/>
          <xsd:enumeration value="IU"/>
          <xsd:enumeration value="IK"/>
          <xsd:enumeration value="JA"/>
          <xsd:enumeration value="JV"/>
          <xsd:enumeration value="KL"/>
          <xsd:enumeration value="KN"/>
          <xsd:enumeration value="KR"/>
          <xsd:enumeration value="KS"/>
          <xsd:enumeration value="KK"/>
          <xsd:enumeration value="KI"/>
          <xsd:enumeration value="RW"/>
          <xsd:enumeration value="KY"/>
          <xsd:enumeration value="KV"/>
          <xsd:enumeration value="KG"/>
          <xsd:enumeration value="KO"/>
          <xsd:enumeration value="KJ"/>
          <xsd:enumeration value="KU"/>
          <xsd:enumeration value="LO"/>
          <xsd:enumeration value="LA"/>
          <xsd:enumeration value="LI"/>
          <xsd:enumeration value="LN"/>
          <xsd:enumeration value="LU"/>
          <xsd:enumeration value="LB"/>
          <xsd:enumeration value="MG"/>
          <xsd:enumeration value="MS"/>
          <xsd:enumeration value="ML"/>
          <xsd:enumeration value="GV"/>
          <xsd:enumeration value="MI"/>
          <xsd:enumeration value="MR"/>
          <xsd:enumeration value="MH"/>
          <xsd:enumeration value="MN"/>
          <xsd:enumeration value="NA"/>
          <xsd:enumeration value="NV"/>
          <xsd:enumeration value="ND"/>
          <xsd:enumeration value="NR"/>
          <xsd:enumeration value="NG"/>
          <xsd:enumeration value="NE"/>
          <xsd:enumeration value="SE"/>
          <xsd:enumeration value="NO"/>
          <xsd:enumeration value="NN"/>
          <xsd:enumeration value="OC"/>
          <xsd:enumeration value="OJ"/>
          <xsd:enumeration value="OR"/>
          <xsd:enumeration value="OM"/>
          <xsd:enumeration value="OS"/>
          <xsd:enumeration value="PI"/>
          <xsd:enumeration value="PA"/>
          <xsd:enumeration value="FA"/>
          <xsd:enumeration value="PS"/>
          <xsd:enumeration value="QU"/>
          <xsd:enumeration value="RM"/>
          <xsd:enumeration value="RN"/>
          <xsd:enumeration value="RU"/>
          <xsd:enumeration value="SM"/>
          <xsd:enumeration value="SG"/>
          <xsd:enumeration value="SA"/>
          <xsd:enumeration value="SC"/>
          <xsd:enumeration value="SR"/>
          <xsd:enumeration value="SN"/>
          <xsd:enumeration value="II"/>
          <xsd:enumeration value="SD"/>
          <xsd:enumeration value="SI"/>
          <xsd:enumeration value="SO"/>
          <xsd:enumeration value="ST"/>
          <xsd:enumeration value="SU"/>
          <xsd:enumeration value="SW"/>
          <xsd:enumeration value="SS"/>
          <xsd:enumeration value="TL"/>
          <xsd:enumeration value="TY"/>
          <xsd:enumeration value="TG"/>
          <xsd:enumeration value="TA"/>
          <xsd:enumeration value="TT"/>
          <xsd:enumeration value="TE"/>
          <xsd:enumeration value="TH"/>
          <xsd:enumeration value="BO"/>
          <xsd:enumeration value="TI"/>
          <xsd:enumeration value="TO"/>
          <xsd:enumeration value="TS"/>
          <xsd:enumeration value="TN"/>
          <xsd:enumeration value="TK"/>
          <xsd:enumeration value="TW"/>
          <xsd:enumeration value="UG"/>
          <xsd:enumeration value="UK"/>
          <xsd:enumeration value="UR"/>
          <xsd:enumeration value="UZ"/>
          <xsd:enumeration value="VE"/>
          <xsd:enumeration value="VI"/>
          <xsd:enumeration value="VO"/>
          <xsd:enumeration value="WA"/>
          <xsd:enumeration value="CY"/>
          <xsd:enumeration value="FY"/>
          <xsd:enumeration value="WO"/>
          <xsd:enumeration value="XH"/>
          <xsd:enumeration value="YI"/>
          <xsd:enumeration value="YO"/>
          <xsd:enumeration value="ZA"/>
          <xsd:enumeration value="ZU"/>
        </xsd:restriction>
      </xsd:simpleType>
    </xsd:element>
    <xsd:element name="EC_Collab_Status" ma:index="14" ma:displayName="EC Status" ma:default="Not Started" ma:internalName="EC_Collab_Status">
      <xsd:simpleType>
        <xsd:restriction base="dms:Choice">
          <xsd:enumeration value="Not Started"/>
          <xsd:enumeration value="Draft"/>
          <xsd:enumeration value="Reviewed"/>
          <xsd:enumeration value="Scheduled"/>
          <xsd:enumeration value="Published"/>
          <xsd:enumeration value="Final"/>
          <xsd:enumeration value="Expired"/>
        </xsd:restriction>
      </xsd:simpleType>
    </xsd:element>
    <xsd:element name="EC_ARES_NUMBER" ma:index="20" nillable="true" ma:displayName="Ares Number" ma:format="Hyperlink" ma:hidden="true" ma:internalName="EC_ARES_NUMBER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EC_ARES_DATE_TRANSFERRED" ma:index="21" nillable="true" ma:displayName="Transferred to Ares" ma:format="DateTime" ma:hidden="true" ma:internalName="EC_ARES_DATE_TRANSFERRED">
      <xsd:simpleType>
        <xsd:restriction base="dms:DateTime"/>
      </xsd:simpleType>
    </xsd:element>
    <xsd:element name="EC_ARES_TRANSFERRED_BY" ma:index="22" nillable="true" ma:displayName="Transferred By" ma:hidden="true" ma:internalName="EC_ARES_TRANSFERRED_B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5A2E94-DE71-4A6F-8ACA-E3A5A07B8ACE" elementFormDefault="qualified">
    <xsd:import namespace="http://schemas.microsoft.com/office/2006/documentManagement/types"/>
    <xsd:import namespace="http://schemas.microsoft.com/office/infopath/2007/PartnerControls"/>
    <xsd:element name="For_x0020_meeting" ma:index="19" nillable="true" ma:displayName="For meeting" ma:list="{A771B57C-75AB-42B4-B2B4-9F83F88B9C52}" ma:internalName="For_x0020_meeting" ma:showField="Meetings">
      <xsd:simpleType>
        <xsd:restriction base="dms:Lookup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9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7" ma:displayName="Title"/>
        <xsd:element ref="dc:subject" minOccurs="0" maxOccurs="1" ma:index="8" ma:displayName="Subject"/>
        <xsd:element ref="dc:description" minOccurs="0" maxOccurs="1" ma:index="11" ma:displayName="Comments"/>
        <xsd:element name="keywords" minOccurs="0" maxOccurs="1" type="xsd:string" ma:index="10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C_Collab_DocumentLanguage xmlns="f15a2e94-de71-4a6f-8aca-e3a5a07b8ace">EN</EC_Collab_DocumentLanguage>
    <EC_ARES_DATE_TRANSFERRED xmlns="f15a2e94-de71-4a6f-8aca-e3a5a07b8ace" xsi:nil="true"/>
    <EC_Collab_Reference xmlns="f15a2e94-de71-4a6f-8aca-e3a5a07b8ace" xsi:nil="true"/>
    <For_x0020_meeting xmlns="F15A2E94-DE71-4A6F-8ACA-E3A5A07B8ACE">41</For_x0020_meeting>
    <EC_Collab_Status xmlns="f15a2e94-de71-4a6f-8aca-e3a5a07b8ace">Not Started</EC_Collab_Status>
    <PublishingExpirationDate xmlns="http://schemas.microsoft.com/sharepoint/v3" xsi:nil="true"/>
    <PublishingStartDate xmlns="http://schemas.microsoft.com/sharepoint/v3" xsi:nil="true"/>
    <EC_ARES_TRANSFERRED_BY xmlns="f15a2e94-de71-4a6f-8aca-e3a5a07b8ace" xsi:nil="true"/>
    <EC_ARES_NUMBER xmlns="f15a2e94-de71-4a6f-8aca-e3a5a07b8ace">
      <Url xsi:nil="true"/>
      <Description xsi:nil="true"/>
    </EC_ARES_NUMBER>
  </documentManagement>
</p:properties>
</file>

<file path=customXml/itemProps1.xml><?xml version="1.0" encoding="utf-8"?>
<ds:datastoreItem xmlns:ds="http://schemas.openxmlformats.org/officeDocument/2006/customXml" ds:itemID="{B19C6829-F6C1-4E9E-B5FE-AAFF1A04E02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f15a2e94-de71-4a6f-8aca-e3a5a07b8ace"/>
    <ds:schemaRef ds:uri="F15A2E94-DE71-4A6F-8ACA-E3A5A07B8A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2617536-3007-40FE-9DF4-7EEAF28364A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D8EC092-CAC6-49B6-99A3-341DB70936D3}">
  <ds:schemaRefs>
    <ds:schemaRef ds:uri="http://schemas.microsoft.com/office/2006/documentManagement/types"/>
    <ds:schemaRef ds:uri="f15a2e94-de71-4a6f-8aca-e3a5a07b8ace"/>
    <ds:schemaRef ds:uri="F15A2E94-DE71-4A6F-8ACA-E3A5A07B8ACE"/>
    <ds:schemaRef ds:uri="http://purl.org/dc/elements/1.1/"/>
    <ds:schemaRef ds:uri="http://schemas.microsoft.com/office/2006/metadata/properties"/>
    <ds:schemaRef ds:uri="http://schemas.microsoft.com/sharepoint/v3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5948</TotalTime>
  <Words>340</Words>
  <Application>Microsoft Office PowerPoint</Application>
  <PresentationFormat>Widescreen</PresentationFormat>
  <Paragraphs>43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Verdana</vt:lpstr>
      <vt:lpstr>Office Theme</vt:lpstr>
      <vt:lpstr>2021-2027  Indicators and  intervention logic    REGIO B2 Evaluation and  European Semester Unit </vt:lpstr>
      <vt:lpstr>Points of discussion</vt:lpstr>
      <vt:lpstr>(1) Indicators</vt:lpstr>
      <vt:lpstr>(1) Indicators</vt:lpstr>
      <vt:lpstr>(2) Thematic allocations</vt:lpstr>
      <vt:lpstr>(3) What we have seen in the methodology documents</vt:lpstr>
      <vt:lpstr>(4) Open Data Platform </vt:lpstr>
      <vt:lpstr>(5) Final remarks</vt:lpstr>
      <vt:lpstr>Thank you for you attention!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WALSH John (REGIO)</dc:creator>
  <cp:keywords/>
  <dc:description/>
  <cp:lastModifiedBy>CIOCIRLAN Irina (REGIO)</cp:lastModifiedBy>
  <cp:revision>61</cp:revision>
  <dcterms:created xsi:type="dcterms:W3CDTF">2020-06-05T12:07:32Z</dcterms:created>
  <dcterms:modified xsi:type="dcterms:W3CDTF">2022-09-23T10:27:21Z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0x010100258AA79CEB83498886A3A0868112325000C87B1FB872E28548BB07CF3D4B4B2702</vt:lpwstr>
  </property>
</Properties>
</file>