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85" r:id="rId5"/>
    <p:sldId id="307" r:id="rId6"/>
    <p:sldId id="317" r:id="rId7"/>
    <p:sldId id="320" r:id="rId8"/>
    <p:sldId id="319" r:id="rId9"/>
    <p:sldId id="315" r:id="rId10"/>
    <p:sldId id="316" r:id="rId11"/>
    <p:sldId id="318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60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26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23/09/2022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if-development.azure-westeurope-prod.socrata.com/funds/2014-2020" TargetMode="External"/><Relationship Id="rId2" Type="http://schemas.openxmlformats.org/officeDocument/2006/relationships/hyperlink" Target="https://cohesiondata.ec.europa.eu/stories/s/2021-2027-EU-allocations-available-for-programming/2w8s-ci3y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35188" y="1341439"/>
            <a:ext cx="7848600" cy="43910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4000" b="1" dirty="0" smtClean="0"/>
              <a:t>2021-2027 </a:t>
            </a:r>
            <a:br>
              <a:rPr lang="en-GB" altLang="en-US" sz="4000" b="1" dirty="0" smtClean="0"/>
            </a:br>
            <a:r>
              <a:rPr lang="en-GB" altLang="en-US" sz="4000" b="1" dirty="0" smtClean="0"/>
              <a:t>Indicators and </a:t>
            </a:r>
            <a:br>
              <a:rPr lang="en-GB" altLang="en-US" sz="4000" b="1" dirty="0" smtClean="0"/>
            </a:br>
            <a:r>
              <a:rPr lang="en-GB" altLang="en-US" sz="4000" b="1" dirty="0" smtClean="0"/>
              <a:t>intervention logic </a:t>
            </a:r>
            <a:r>
              <a:rPr lang="en-GB" altLang="en-US" sz="4000" b="1" dirty="0" smtClean="0"/>
              <a:t/>
            </a:r>
            <a:br>
              <a:rPr lang="en-GB" altLang="en-US" sz="4000" b="1" dirty="0" smtClean="0"/>
            </a:br>
            <a:r>
              <a:rPr lang="en-GB" altLang="en-US" sz="4000" b="1" dirty="0" smtClean="0"/>
              <a:t/>
            </a:r>
            <a:br>
              <a:rPr lang="en-GB" altLang="en-US" sz="4000" b="1" dirty="0" smtClean="0"/>
            </a:br>
            <a:r>
              <a:rPr lang="en-GB" altLang="en-US" sz="4000" b="1" i="1" dirty="0"/>
              <a:t/>
            </a:r>
            <a:br>
              <a:rPr lang="en-GB" altLang="en-US" sz="4000" b="1" i="1" dirty="0"/>
            </a:br>
            <a:r>
              <a:rPr lang="en-GB" altLang="en-US" sz="2800" b="1" i="1" dirty="0"/>
              <a:t>REGIO </a:t>
            </a:r>
            <a:r>
              <a:rPr lang="en-GB" altLang="en-US" sz="2800" b="1" i="1" dirty="0" smtClean="0"/>
              <a:t>B2 Evaluation </a:t>
            </a:r>
            <a:r>
              <a:rPr lang="en-GB" altLang="en-US" sz="2800" b="1" i="1" dirty="0"/>
              <a:t>and </a:t>
            </a:r>
            <a:br>
              <a:rPr lang="en-GB" altLang="en-US" sz="2800" b="1" i="1" dirty="0"/>
            </a:br>
            <a:r>
              <a:rPr lang="en-GB" altLang="en-US" sz="2800" b="1" i="1" dirty="0"/>
              <a:t>European Semester Unit</a:t>
            </a:r>
            <a:br>
              <a:rPr lang="en-GB" altLang="en-US" sz="2800" b="1" i="1" dirty="0"/>
            </a:br>
            <a:endParaRPr lang="en-GB" altLang="en-US" sz="2800" dirty="0"/>
          </a:p>
        </p:txBody>
      </p:sp>
      <p:sp>
        <p:nvSpPr>
          <p:cNvPr id="512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ACE8452-8D63-4EC5-8DFD-7C9319AE40BB}" type="slidenum">
              <a:rPr lang="en-GB" altLang="en-US" sz="1400" i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400" i="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35639" y="6524626"/>
            <a:ext cx="7207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35639" y="6572250"/>
            <a:ext cx="720725" cy="331788"/>
          </a:xfrm>
          <a:prstGeom prst="rect">
            <a:avLst/>
          </a:prstGeom>
          <a:solidFill>
            <a:srgbClr val="EE80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marL="3175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</p:spTree>
    <p:extLst>
      <p:ext uri="{BB962C8B-B14F-4D97-AF65-F5344CB8AC3E}">
        <p14:creationId xmlns:p14="http://schemas.microsoft.com/office/powerpoint/2010/main" val="93006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4044352" cy="3881904"/>
          </a:xfrm>
        </p:spPr>
        <p:txBody>
          <a:bodyPr/>
          <a:lstStyle/>
          <a:p>
            <a:r>
              <a:rPr lang="en-IE" dirty="0" smtClean="0"/>
              <a:t>1) The indicator system </a:t>
            </a:r>
          </a:p>
          <a:p>
            <a:r>
              <a:rPr lang="en-IE" dirty="0" smtClean="0"/>
              <a:t>2) </a:t>
            </a:r>
            <a:r>
              <a:rPr lang="en-IE" dirty="0" smtClean="0"/>
              <a:t>Thematic allocations</a:t>
            </a:r>
            <a:endParaRPr lang="en-IE" dirty="0" smtClean="0"/>
          </a:p>
          <a:p>
            <a:r>
              <a:rPr lang="en-IE" dirty="0"/>
              <a:t>3</a:t>
            </a:r>
            <a:r>
              <a:rPr lang="en-IE" dirty="0" smtClean="0"/>
              <a:t>) </a:t>
            </a:r>
            <a:r>
              <a:rPr lang="en-IE" dirty="0" smtClean="0"/>
              <a:t>What we have seen </a:t>
            </a:r>
            <a:r>
              <a:rPr lang="en-IE" dirty="0" smtClean="0"/>
              <a:t>in the methodology documents</a:t>
            </a:r>
          </a:p>
          <a:p>
            <a:r>
              <a:rPr lang="en-IE" dirty="0" smtClean="0"/>
              <a:t>4) Open Data Platform</a:t>
            </a:r>
            <a:endParaRPr lang="en-IE" dirty="0" smtClean="0"/>
          </a:p>
          <a:p>
            <a:r>
              <a:rPr lang="en-IE" dirty="0" smtClean="0"/>
              <a:t>5) </a:t>
            </a:r>
            <a:r>
              <a:rPr lang="en-IE" dirty="0" smtClean="0"/>
              <a:t>Final remarks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Points of discussion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6120" y="2120636"/>
            <a:ext cx="6652674" cy="32918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6120" y="1966747"/>
            <a:ext cx="548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Overview of ETC programme status,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151090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(1) Indicators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940" y="1835523"/>
            <a:ext cx="4584589" cy="27556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0940" y="4699795"/>
            <a:ext cx="3792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err="1" smtClean="0"/>
              <a:t>Aprox</a:t>
            </a:r>
            <a:r>
              <a:rPr lang="en-IE" dirty="0" smtClean="0"/>
              <a:t>. 1500 indicators encoded:</a:t>
            </a:r>
          </a:p>
          <a:p>
            <a:pPr marL="285750" indent="-285750">
              <a:buFontTx/>
              <a:buChar char="-"/>
            </a:pPr>
            <a:r>
              <a:rPr lang="en-IE" dirty="0" smtClean="0"/>
              <a:t>1400 common</a:t>
            </a:r>
          </a:p>
          <a:p>
            <a:pPr marL="285750" indent="-285750">
              <a:buFontTx/>
              <a:buChar char="-"/>
            </a:pPr>
            <a:r>
              <a:rPr lang="en-IE" dirty="0" smtClean="0"/>
              <a:t>100 specific </a:t>
            </a:r>
            <a:endParaRPr lang="en-I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9320" y="1835523"/>
            <a:ext cx="4584589" cy="27556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24211" y="4699795"/>
            <a:ext cx="3792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Among the common indicators encoded:</a:t>
            </a:r>
          </a:p>
          <a:p>
            <a:pPr marL="285750" indent="-285750">
              <a:buFontTx/>
              <a:buChar char="-"/>
            </a:pPr>
            <a:r>
              <a:rPr lang="en-IE" dirty="0" smtClean="0"/>
              <a:t>1150 </a:t>
            </a:r>
            <a:r>
              <a:rPr lang="en-IE" dirty="0" err="1" smtClean="0"/>
              <a:t>Interreg</a:t>
            </a:r>
            <a:r>
              <a:rPr lang="en-IE" dirty="0" smtClean="0"/>
              <a:t> indicators</a:t>
            </a:r>
          </a:p>
          <a:p>
            <a:pPr marL="285750" indent="-285750">
              <a:buFontTx/>
              <a:buChar char="-"/>
            </a:pPr>
            <a:r>
              <a:rPr lang="en-IE" dirty="0" smtClean="0"/>
              <a:t>250 ERDF indicators </a:t>
            </a:r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4127990" y="985352"/>
            <a:ext cx="48825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/>
              <a:t>(adopted programmes, </a:t>
            </a:r>
            <a:r>
              <a:rPr lang="en-IE" sz="1200" dirty="0" smtClean="0"/>
              <a:t>September 2022</a:t>
            </a:r>
            <a:r>
              <a:rPr lang="en-IE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740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(1) Indicators</a:t>
            </a:r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722" y="2060306"/>
            <a:ext cx="5224056" cy="314142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778" y="2060306"/>
            <a:ext cx="5107382" cy="314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81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(2) Thematic allocations</a:t>
            </a:r>
            <a:endParaRPr lang="en-I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623" y="1385131"/>
            <a:ext cx="7403983" cy="441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3838" y="3667225"/>
            <a:ext cx="2230856" cy="232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141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8" y="2316514"/>
            <a:ext cx="10905699" cy="2919629"/>
          </a:xfrm>
        </p:spPr>
        <p:txBody>
          <a:bodyPr/>
          <a:lstStyle/>
          <a:p>
            <a:r>
              <a:rPr lang="en-IE" dirty="0" smtClean="0"/>
              <a:t>A positive shift towards using the common indicators</a:t>
            </a:r>
          </a:p>
          <a:p>
            <a:r>
              <a:rPr lang="en-IE" dirty="0" smtClean="0"/>
              <a:t>A high coverage of the actions proposed through the selected indicators</a:t>
            </a:r>
            <a:endParaRPr lang="en-IE" dirty="0"/>
          </a:p>
          <a:p>
            <a:r>
              <a:rPr lang="en-IE" dirty="0" smtClean="0"/>
              <a:t>Two main approaches for target calculation (unit cost, outputs/project)</a:t>
            </a:r>
          </a:p>
          <a:p>
            <a:r>
              <a:rPr lang="en-IE" dirty="0" smtClean="0"/>
              <a:t>Low values for milestones due to the need to report on finalised operations</a:t>
            </a:r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33247" y="706148"/>
            <a:ext cx="10515600" cy="782357"/>
          </a:xfrm>
        </p:spPr>
        <p:txBody>
          <a:bodyPr/>
          <a:lstStyle/>
          <a:p>
            <a:r>
              <a:rPr lang="en-IE" dirty="0" smtClean="0"/>
              <a:t>(3) What we have seen in the methodology documents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5022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Chapter 3 of EU allocations </a:t>
            </a:r>
            <a:r>
              <a:rPr lang="en-IE" dirty="0" err="1"/>
              <a:t>datastory</a:t>
            </a:r>
            <a:r>
              <a:rPr lang="en-IE" dirty="0"/>
              <a:t> : </a:t>
            </a:r>
            <a:r>
              <a:rPr lang="en-IE" u="sng" dirty="0">
                <a:hlinkClick r:id="rId2"/>
              </a:rPr>
              <a:t>https://cohesiondata.ec.europa.eu/stories/s/2021-2027-EU-allocations-available-for-programming/2w8s-ci3y</a:t>
            </a:r>
            <a:r>
              <a:rPr lang="en-IE" dirty="0"/>
              <a:t> </a:t>
            </a:r>
            <a:endParaRPr lang="en-IE" dirty="0" smtClean="0"/>
          </a:p>
          <a:p>
            <a:r>
              <a:rPr lang="en-IE" dirty="0" err="1" smtClean="0"/>
              <a:t>Interreg</a:t>
            </a:r>
            <a:r>
              <a:rPr lang="en-IE" dirty="0" smtClean="0"/>
              <a:t> </a:t>
            </a:r>
            <a:r>
              <a:rPr lang="en-IE" dirty="0"/>
              <a:t>page in development:  </a:t>
            </a:r>
            <a:r>
              <a:rPr lang="en-IE" u="sng" dirty="0" smtClean="0">
                <a:hlinkClick r:id="rId3"/>
              </a:rPr>
              <a:t>https</a:t>
            </a:r>
            <a:r>
              <a:rPr lang="en-IE" u="sng" dirty="0">
                <a:hlinkClick r:id="rId3"/>
              </a:rPr>
              <a:t>://</a:t>
            </a:r>
            <a:r>
              <a:rPr lang="en-IE" u="sng" dirty="0" smtClean="0">
                <a:hlinkClick r:id="rId3"/>
              </a:rPr>
              <a:t>esif-development.azure-westeurope-prod.socrata.com/funds/2014-2020</a:t>
            </a:r>
            <a:endParaRPr lang="en-IE" u="sng" dirty="0" smtClean="0"/>
          </a:p>
          <a:p>
            <a:pPr lvl="0"/>
            <a:r>
              <a:rPr lang="en-IE" dirty="0" smtClean="0"/>
              <a:t>In </a:t>
            </a:r>
            <a:r>
              <a:rPr lang="en-IE" dirty="0"/>
              <a:t>a few months we will have </a:t>
            </a:r>
          </a:p>
          <a:p>
            <a:pPr lvl="1"/>
            <a:r>
              <a:rPr lang="en-IE" dirty="0"/>
              <a:t>Programme pages for each programmes </a:t>
            </a:r>
          </a:p>
          <a:p>
            <a:pPr lvl="1"/>
            <a:r>
              <a:rPr lang="en-IE" dirty="0"/>
              <a:t>Refined charts on achievements (showing </a:t>
            </a:r>
            <a:r>
              <a:rPr lang="en-IE" dirty="0" err="1"/>
              <a:t>I</a:t>
            </a:r>
            <a:r>
              <a:rPr lang="en-IE" dirty="0" err="1" smtClean="0"/>
              <a:t>nterreg</a:t>
            </a:r>
            <a:r>
              <a:rPr lang="en-IE" dirty="0" smtClean="0"/>
              <a:t> </a:t>
            </a:r>
            <a:r>
              <a:rPr lang="en-IE" dirty="0"/>
              <a:t>strands)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(4) Open Data Platform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76663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4221492"/>
          </a:xfrm>
        </p:spPr>
        <p:txBody>
          <a:bodyPr/>
          <a:lstStyle/>
          <a:p>
            <a:r>
              <a:rPr lang="en-IE" dirty="0" smtClean="0"/>
              <a:t>The targets should be representative for the full budget of the programme</a:t>
            </a:r>
          </a:p>
          <a:p>
            <a:r>
              <a:rPr lang="en-IE" dirty="0" smtClean="0"/>
              <a:t>The use and definition of indicators to be explained to beneficiaries</a:t>
            </a:r>
          </a:p>
          <a:p>
            <a:r>
              <a:rPr lang="en-IE" dirty="0" smtClean="0"/>
              <a:t>Start reflecting on how to collect the data for the result indicators</a:t>
            </a:r>
          </a:p>
          <a:p>
            <a:r>
              <a:rPr lang="en-IE" dirty="0" smtClean="0"/>
              <a:t>Keep track of the changes in the assumptions used for setting targets </a:t>
            </a:r>
          </a:p>
          <a:p>
            <a:r>
              <a:rPr lang="en-IE" dirty="0" smtClean="0"/>
              <a:t>Finalise the adoption process for the remaining programmes as soon as possible</a:t>
            </a:r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(5) </a:t>
            </a:r>
            <a:r>
              <a:rPr lang="en-IE" dirty="0" smtClean="0"/>
              <a:t>Final remarks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621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58528"/>
          </a:xfrm>
        </p:spPr>
        <p:txBody>
          <a:bodyPr/>
          <a:lstStyle/>
          <a:p>
            <a:r>
              <a:rPr lang="en-IE" dirty="0" smtClean="0"/>
              <a:t>Thank </a:t>
            </a:r>
            <a:r>
              <a:rPr lang="en-IE" dirty="0" smtClean="0"/>
              <a:t>you </a:t>
            </a:r>
            <a:r>
              <a:rPr lang="en-IE" dirty="0" smtClean="0"/>
              <a:t>for you attention!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</a:t>
            </a:r>
            <a:r>
              <a:rPr lang="en-US" sz="1050" b="1" dirty="0" smtClean="0"/>
              <a:t>2022</a:t>
            </a:r>
            <a:endParaRPr lang="en-US" sz="1050" b="1" dirty="0"/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77013" y="3282002"/>
            <a:ext cx="10156297" cy="1258528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C87B1FB872E28548BB07CF3D4B4B2702" ma:contentTypeVersion="3" ma:contentTypeDescription="Create a new document in this library." ma:contentTypeScope="" ma:versionID="47534d563d0f425ca53484e17ef577a3">
  <xsd:schema xmlns:xsd="http://www.w3.org/2001/XMLSchema" xmlns:xs="http://www.w3.org/2001/XMLSchema" xmlns:p="http://schemas.microsoft.com/office/2006/metadata/properties" xmlns:ns1="http://schemas.microsoft.com/sharepoint/v3" xmlns:ns3="f15a2e94-de71-4a6f-8aca-e3a5a07b8ace" xmlns:ns4="F15A2E94-DE71-4A6F-8ACA-E3A5A07B8ACE" targetNamespace="http://schemas.microsoft.com/office/2006/metadata/properties" ma:root="true" ma:fieldsID="0a9e04e848b85a1cde172a9332f7a966" ns1:_="" ns3:_="" ns4:_="">
    <xsd:import namespace="http://schemas.microsoft.com/sharepoint/v3"/>
    <xsd:import namespace="f15a2e94-de71-4a6f-8aca-e3a5a07b8ace"/>
    <xsd:import namespace="F15A2E94-DE71-4A6F-8ACA-E3A5A07B8ACE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 minOccurs="0"/>
                <xsd:element ref="ns3:EC_Collab_Status"/>
                <xsd:element ref="ns1:PublishingStartDate" minOccurs="0"/>
                <xsd:element ref="ns1:PublishingExpirationDate" minOccurs="0"/>
                <xsd:element ref="ns4:For_x0020_meeting" minOccurs="0"/>
                <xsd:element ref="ns3:EC_ARES_NUMBER" minOccurs="0"/>
                <xsd:element ref="ns3:EC_ARES_DATE_TRANSFERRED" minOccurs="0"/>
                <xsd:element ref="ns3:EC_ARES_TRANSFERRED_B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2e94-de71-4a6f-8aca-e3a5a07b8ace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nillable="true" ma:displayName="Language" ma:default="EN" ma:internalName="EC_Collab_DocumentLanguage" ma:readOnly="fals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  <xsd:element name="EC_ARES_NUMBER" ma:index="20" nillable="true" ma:displayName="Ares Number" ma:format="Hyperlink" ma:hidden="true" ma:internalName="EC_ARES_NUMBER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EC_ARES_DATE_TRANSFERRED" ma:index="21" nillable="true" ma:displayName="Transferred to Ares" ma:format="DateTime" ma:hidden="true" ma:internalName="EC_ARES_DATE_TRANSFERRED">
      <xsd:simpleType>
        <xsd:restriction base="dms:DateTime"/>
      </xsd:simpleType>
    </xsd:element>
    <xsd:element name="EC_ARES_TRANSFERRED_BY" ma:index="22" nillable="true" ma:displayName="Transferred By" ma:hidden="true" ma:internalName="EC_ARES_TRANSFERRED_B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2E94-DE71-4A6F-8ACA-E3A5A07B8ACE" elementFormDefault="qualified">
    <xsd:import namespace="http://schemas.microsoft.com/office/2006/documentManagement/types"/>
    <xsd:import namespace="http://schemas.microsoft.com/office/infopath/2007/PartnerControls"/>
    <xsd:element name="For_x0020_meeting" ma:index="19" nillable="true" ma:displayName="For meeting" ma:list="{A771B57C-75AB-42B4-B2B4-9F83F88B9C52}" ma:internalName="For_x0020_meeting" ma:showField="Meetings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DocumentLanguage xmlns="f15a2e94-de71-4a6f-8aca-e3a5a07b8ace">EN</EC_Collab_DocumentLanguage>
    <EC_ARES_DATE_TRANSFERRED xmlns="f15a2e94-de71-4a6f-8aca-e3a5a07b8ace" xsi:nil="true"/>
    <EC_Collab_Reference xmlns="f15a2e94-de71-4a6f-8aca-e3a5a07b8ace" xsi:nil="true"/>
    <For_x0020_meeting xmlns="F15A2E94-DE71-4A6F-8ACA-E3A5A07B8ACE">41</For_x0020_meeting>
    <EC_Collab_Status xmlns="f15a2e94-de71-4a6f-8aca-e3a5a07b8ace">Not Started</EC_Collab_Status>
    <PublishingExpirationDate xmlns="http://schemas.microsoft.com/sharepoint/v3" xsi:nil="true"/>
    <PublishingStartDate xmlns="http://schemas.microsoft.com/sharepoint/v3" xsi:nil="true"/>
    <EC_ARES_TRANSFERRED_BY xmlns="f15a2e94-de71-4a6f-8aca-e3a5a07b8ace" xsi:nil="true"/>
    <EC_ARES_NUMBER xmlns="f15a2e94-de71-4a6f-8aca-e3a5a07b8ace">
      <Url xsi:nil="true"/>
      <Description xsi:nil="true"/>
    </EC_ARES_NUMBER>
  </documentManagement>
</p:properties>
</file>

<file path=customXml/itemProps1.xml><?xml version="1.0" encoding="utf-8"?>
<ds:datastoreItem xmlns:ds="http://schemas.openxmlformats.org/officeDocument/2006/customXml" ds:itemID="{B19C6829-F6C1-4E9E-B5FE-AAFF1A04E0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5a2e94-de71-4a6f-8aca-e3a5a07b8ace"/>
    <ds:schemaRef ds:uri="F15A2E94-DE71-4A6F-8ACA-E3A5A07B8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617536-3007-40FE-9DF4-7EEAF28364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8EC092-CAC6-49B6-99A3-341DB70936D3}">
  <ds:schemaRefs>
    <ds:schemaRef ds:uri="http://schemas.microsoft.com/office/2006/documentManagement/types"/>
    <ds:schemaRef ds:uri="f15a2e94-de71-4a6f-8aca-e3a5a07b8ace"/>
    <ds:schemaRef ds:uri="F15A2E94-DE71-4A6F-8ACA-E3A5A07B8ACE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5948</TotalTime>
  <Words>340</Words>
  <Application>Microsoft Office PowerPoint</Application>
  <PresentationFormat>Widescreen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Office Theme</vt:lpstr>
      <vt:lpstr>2021-2027  Indicators and  intervention logic    REGIO B2 Evaluation and  European Semester Unit </vt:lpstr>
      <vt:lpstr>Points of discussion</vt:lpstr>
      <vt:lpstr>(1) Indicators</vt:lpstr>
      <vt:lpstr>(1) Indicators</vt:lpstr>
      <vt:lpstr>(2) Thematic allocations</vt:lpstr>
      <vt:lpstr>(3) What we have seen in the methodology documents</vt:lpstr>
      <vt:lpstr>(4) Open Data Platform </vt:lpstr>
      <vt:lpstr>(5) Final remarks</vt:lpstr>
      <vt:lpstr>Thank you for you attention!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WALSH John (REGIO)</dc:creator>
  <cp:keywords/>
  <dc:description/>
  <cp:lastModifiedBy>CIOCIRLAN Irina (REGIO)</cp:lastModifiedBy>
  <cp:revision>61</cp:revision>
  <dcterms:created xsi:type="dcterms:W3CDTF">2020-06-05T12:07:32Z</dcterms:created>
  <dcterms:modified xsi:type="dcterms:W3CDTF">2022-09-23T10:27:21Z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0x010100258AA79CEB83498886A3A0868112325000C87B1FB872E28548BB07CF3D4B4B2702</vt:lpwstr>
  </property>
</Properties>
</file>