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09" r:id="rId2"/>
    <p:sldId id="308" r:id="rId3"/>
    <p:sldId id="303" r:id="rId4"/>
    <p:sldId id="304" r:id="rId5"/>
    <p:sldId id="305" r:id="rId6"/>
    <p:sldId id="306" r:id="rId7"/>
    <p:sldId id="307" r:id="rId8"/>
    <p:sldId id="274" r:id="rId9"/>
    <p:sldId id="28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03AD0A6-158D-47A7-8570-BDBAA81C00B1}">
          <p14:sldIdLst>
            <p14:sldId id="309"/>
            <p14:sldId id="308"/>
            <p14:sldId id="303"/>
            <p14:sldId id="304"/>
            <p14:sldId id="305"/>
            <p14:sldId id="306"/>
            <p14:sldId id="307"/>
            <p14:sldId id="274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DC1"/>
    <a:srgbClr val="0356B1"/>
    <a:srgbClr val="024EA2"/>
    <a:srgbClr val="024B9C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Delete/update</a:t>
            </a:r>
            <a:r>
              <a:rPr lang="en-IE" baseline="0" dirty="0" smtClean="0"/>
              <a:t> as appropriate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979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Update/add/delete parts of the</a:t>
            </a:r>
            <a:r>
              <a:rPr lang="en-IE" baseline="0" dirty="0" smtClean="0"/>
              <a:t> copy right notice where appropriate.</a:t>
            </a:r>
          </a:p>
          <a:p>
            <a:r>
              <a:rPr lang="en-IE" baseline="0" dirty="0" smtClean="0"/>
              <a:t>More information: </a:t>
            </a:r>
            <a:r>
              <a:rPr lang="en-GB" dirty="0" smtClean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regional_policy/en/policy/evaluations/guidance/#1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twitter.com/eu_commission" TargetMode="External"/><Relationship Id="rId13" Type="http://schemas.openxmlformats.org/officeDocument/2006/relationships/image" Target="../media/image9.png"/><Relationship Id="rId3" Type="http://schemas.openxmlformats.org/officeDocument/2006/relationships/image" Target="../media/image7.png"/><Relationship Id="rId7" Type="http://schemas.openxmlformats.org/officeDocument/2006/relationships/image" Target="../media/image8.png"/><Relationship Id="rId12" Type="http://schemas.openxmlformats.org/officeDocument/2006/relationships/hyperlink" Target="https://www.facebook.com/EuropeanCommissio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cohesiondata.ec.europa.eu/" TargetMode="External"/><Relationship Id="rId11" Type="http://schemas.openxmlformats.org/officeDocument/2006/relationships/hyperlink" Target="https://twitter.com/search?q=%23ESIFOpenData&amp;src=hashtag_click" TargetMode="External"/><Relationship Id="rId5" Type="http://schemas.openxmlformats.org/officeDocument/2006/relationships/hyperlink" Target="https://ec.europa.eu/regional_policy/index_en.cfm" TargetMode="External"/><Relationship Id="rId15" Type="http://schemas.openxmlformats.org/officeDocument/2006/relationships/hyperlink" Target="http://ec.europa.eu/regional_policy/en/faq/about_open_data" TargetMode="External"/><Relationship Id="rId10" Type="http://schemas.openxmlformats.org/officeDocument/2006/relationships/hyperlink" Target="https://twitter.com/RegioEvaluation" TargetMode="External"/><Relationship Id="rId4" Type="http://schemas.openxmlformats.org/officeDocument/2006/relationships/hyperlink" Target="https://ec.europa.eu/" TargetMode="External"/><Relationship Id="rId9" Type="http://schemas.openxmlformats.org/officeDocument/2006/relationships/hyperlink" Target="https://twitter.com/euinmyregion" TargetMode="External"/><Relationship Id="rId14" Type="http://schemas.openxmlformats.org/officeDocument/2006/relationships/hyperlink" Target="https://youtu.be/Q6ohALHldt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5400" dirty="0" smtClean="0"/>
              <a:t>Interreg </a:t>
            </a:r>
            <a:r>
              <a:rPr lang="en-GB" sz="5400" dirty="0" smtClean="0"/>
              <a:t>Evaluation &amp; Evaluation</a:t>
            </a:r>
            <a:r>
              <a:rPr lang="hu-HU" sz="5400" dirty="0" smtClean="0"/>
              <a:t> </a:t>
            </a:r>
            <a:r>
              <a:rPr lang="hu-HU" sz="5400" dirty="0" err="1" smtClean="0"/>
              <a:t>Plans</a:t>
            </a:r>
            <a:endParaRPr lang="en-GB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  <a:p>
            <a:r>
              <a:rPr lang="en-GB" dirty="0" smtClean="0"/>
              <a:t>REGIO </a:t>
            </a:r>
            <a:r>
              <a:rPr lang="en-GB" dirty="0" smtClean="0"/>
              <a:t>B.2 – Evaluation and European Semester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307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b="1" dirty="0" smtClean="0"/>
              <a:t>SWD objective: to provide clarity on provisions on </a:t>
            </a:r>
          </a:p>
          <a:p>
            <a:r>
              <a:rPr lang="en-IE" dirty="0" smtClean="0"/>
              <a:t>Evaluation </a:t>
            </a:r>
          </a:p>
          <a:p>
            <a:r>
              <a:rPr lang="en-IE" dirty="0" smtClean="0"/>
              <a:t>Programming, monitoring using common and specific indicators </a:t>
            </a:r>
          </a:p>
          <a:p>
            <a:r>
              <a:rPr lang="en-IE" dirty="0" smtClean="0"/>
              <a:t>Categorisation system </a:t>
            </a:r>
          </a:p>
          <a:p>
            <a:pPr marL="0" indent="0">
              <a:buNone/>
            </a:pPr>
            <a:r>
              <a:rPr lang="en-IE" b="1" dirty="0" smtClean="0"/>
              <a:t>Publication:</a:t>
            </a:r>
          </a:p>
          <a:p>
            <a:pPr marL="0" indent="0">
              <a:buNone/>
            </a:pPr>
            <a:r>
              <a:rPr lang="en-IE" dirty="0" smtClean="0"/>
              <a:t>SWD + Annexes in PDF: </a:t>
            </a:r>
            <a:r>
              <a:rPr lang="en-IE" dirty="0" smtClean="0">
                <a:hlinkClick r:id="rId2"/>
              </a:rPr>
              <a:t>https://ec.europa.eu/regional_policy/en/policy/evaluations/guidance/#1</a:t>
            </a:r>
            <a:r>
              <a:rPr lang="en-IE" b="1" dirty="0" smtClean="0"/>
              <a:t> </a:t>
            </a:r>
          </a:p>
          <a:p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Overview</a:t>
            </a:r>
            <a:r>
              <a:rPr lang="fr-BE" dirty="0" smtClean="0"/>
              <a:t> of SWD on Perf. Monitoring and Evaluation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5228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IE" sz="1500" dirty="0" smtClean="0"/>
              <a:t>Better quality of Evaluations:</a:t>
            </a:r>
          </a:p>
          <a:p>
            <a:pPr lvl="1">
              <a:spcAft>
                <a:spcPts val="600"/>
              </a:spcAft>
            </a:pPr>
            <a:r>
              <a:rPr lang="en-IE" sz="1100" dirty="0" smtClean="0"/>
              <a:t>Adequate time allocated;</a:t>
            </a:r>
          </a:p>
          <a:p>
            <a:pPr lvl="1">
              <a:spcAft>
                <a:spcPts val="600"/>
              </a:spcAft>
            </a:pPr>
            <a:r>
              <a:rPr lang="en-IE" sz="1100" dirty="0" smtClean="0"/>
              <a:t>Proper methods applied;</a:t>
            </a:r>
          </a:p>
          <a:p>
            <a:pPr lvl="1">
              <a:spcAft>
                <a:spcPts val="600"/>
              </a:spcAft>
            </a:pPr>
            <a:r>
              <a:rPr lang="en-IE" sz="1100" dirty="0" smtClean="0"/>
              <a:t>Data available.</a:t>
            </a:r>
          </a:p>
          <a:p>
            <a:pPr>
              <a:spcAft>
                <a:spcPts val="600"/>
              </a:spcAft>
            </a:pPr>
            <a:r>
              <a:rPr lang="en-IE" sz="1500" dirty="0" smtClean="0"/>
              <a:t>Ensure use for Management and Policy Making:</a:t>
            </a:r>
          </a:p>
          <a:p>
            <a:pPr lvl="1">
              <a:spcAft>
                <a:spcPts val="600"/>
              </a:spcAft>
            </a:pPr>
            <a:r>
              <a:rPr lang="en-IE" sz="1100" dirty="0" smtClean="0"/>
              <a:t>Enable informed programme management and policy decisions on the basis of evaluation findings;</a:t>
            </a:r>
          </a:p>
          <a:p>
            <a:pPr lvl="1">
              <a:spcAft>
                <a:spcPts val="600"/>
              </a:spcAft>
            </a:pPr>
            <a:r>
              <a:rPr lang="en-IE" sz="1100" dirty="0" smtClean="0"/>
              <a:t>Means;</a:t>
            </a:r>
          </a:p>
          <a:p>
            <a:pPr lvl="1">
              <a:spcAft>
                <a:spcPts val="600"/>
              </a:spcAft>
            </a:pPr>
            <a:r>
              <a:rPr lang="en-IE" sz="1100" dirty="0" smtClean="0"/>
              <a:t>Evaluations should also be read not only written.</a:t>
            </a:r>
          </a:p>
          <a:p>
            <a:pPr>
              <a:spcAft>
                <a:spcPts val="600"/>
              </a:spcAft>
            </a:pPr>
            <a:r>
              <a:rPr lang="en-IE" sz="1500" dirty="0" smtClean="0"/>
              <a:t>Knowledge sharing:</a:t>
            </a:r>
          </a:p>
          <a:p>
            <a:pPr lvl="1">
              <a:spcAft>
                <a:spcPts val="600"/>
              </a:spcAft>
            </a:pPr>
            <a:r>
              <a:rPr lang="en-IE" sz="1100" dirty="0" smtClean="0"/>
              <a:t>Sharing of evidence in different policy fields between </a:t>
            </a:r>
            <a:r>
              <a:rPr lang="en-IE" sz="1100" dirty="0" err="1" smtClean="0"/>
              <a:t>interreg</a:t>
            </a:r>
            <a:r>
              <a:rPr lang="en-IE" sz="1100" dirty="0" smtClean="0"/>
              <a:t> programmes;</a:t>
            </a:r>
          </a:p>
          <a:p>
            <a:pPr lvl="1">
              <a:spcAft>
                <a:spcPts val="600"/>
              </a:spcAft>
            </a:pPr>
            <a:r>
              <a:rPr lang="en-IE" sz="1100" dirty="0" smtClean="0"/>
              <a:t>Commission performs </a:t>
            </a:r>
            <a:r>
              <a:rPr lang="en-IE" sz="1100" dirty="0" err="1" smtClean="0"/>
              <a:t>meta analysis</a:t>
            </a:r>
            <a:r>
              <a:rPr lang="en-IE" sz="1100" dirty="0" smtClean="0"/>
              <a:t> of policy fields across member states.</a:t>
            </a:r>
          </a:p>
          <a:p>
            <a:pPr lvl="1">
              <a:spcAft>
                <a:spcPts val="600"/>
              </a:spcAft>
            </a:pPr>
            <a:endParaRPr lang="en-IE" sz="1100" dirty="0" smtClean="0"/>
          </a:p>
          <a:p>
            <a:pPr lvl="1" algn="ctr"/>
            <a:endParaRPr lang="en-IE" dirty="0" smtClean="0"/>
          </a:p>
          <a:p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Purpose of evaluation planning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471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5672" y="1551305"/>
            <a:ext cx="10905699" cy="3881904"/>
          </a:xfrm>
        </p:spPr>
        <p:txBody>
          <a:bodyPr/>
          <a:lstStyle/>
          <a:p>
            <a:r>
              <a:rPr lang="en-US" sz="1500" u="sng" dirty="0"/>
              <a:t>Objectives, coverage, </a:t>
            </a:r>
            <a:r>
              <a:rPr lang="en-US" sz="1500" u="sng" dirty="0" smtClean="0"/>
              <a:t>coordination</a:t>
            </a:r>
            <a:r>
              <a:rPr lang="hu-HU" sz="1500" u="sng" dirty="0" smtClean="0"/>
              <a:t>:</a:t>
            </a:r>
            <a:endParaRPr lang="en-US" sz="1500" u="sng" dirty="0"/>
          </a:p>
          <a:p>
            <a:pPr lvl="1"/>
            <a:r>
              <a:rPr lang="en-US" sz="1400" dirty="0"/>
              <a:t>What evidence available in different policy fields?</a:t>
            </a:r>
          </a:p>
          <a:p>
            <a:pPr lvl="1"/>
            <a:r>
              <a:rPr lang="en-US" sz="1400" dirty="0"/>
              <a:t>Coordination between MA (evaluation coverage, findings, practice</a:t>
            </a:r>
            <a:r>
              <a:rPr lang="en-US" sz="1400" dirty="0" smtClean="0"/>
              <a:t>)</a:t>
            </a:r>
            <a:endParaRPr lang="hu-HU" sz="1400" dirty="0" smtClean="0"/>
          </a:p>
          <a:p>
            <a:r>
              <a:rPr lang="en-US" sz="1500" u="sng" dirty="0"/>
              <a:t>Evaluation framework</a:t>
            </a:r>
            <a:r>
              <a:rPr lang="hu-HU" sz="1500" u="sng" dirty="0"/>
              <a:t>:</a:t>
            </a:r>
            <a:endParaRPr lang="en-US" sz="1500" u="sng" dirty="0"/>
          </a:p>
          <a:p>
            <a:pPr lvl="1"/>
            <a:r>
              <a:rPr lang="en-US" sz="1400" dirty="0"/>
              <a:t>Responsibilities</a:t>
            </a:r>
          </a:p>
          <a:p>
            <a:pPr lvl="1"/>
            <a:r>
              <a:rPr lang="en-US" sz="1400" dirty="0"/>
              <a:t>Evaluation </a:t>
            </a:r>
            <a:r>
              <a:rPr lang="en-US" sz="1400" dirty="0" smtClean="0"/>
              <a:t>process</a:t>
            </a:r>
            <a:r>
              <a:rPr lang="hu-HU" sz="1400" dirty="0" smtClean="0"/>
              <a:t>, </a:t>
            </a:r>
            <a:r>
              <a:rPr lang="en-US" sz="1400" dirty="0" smtClean="0"/>
              <a:t>Involvement </a:t>
            </a:r>
            <a:r>
              <a:rPr lang="en-US" sz="1400" dirty="0"/>
              <a:t>of partners (working groups, multi-level governance</a:t>
            </a:r>
            <a:r>
              <a:rPr lang="en-US" sz="1400" dirty="0" smtClean="0"/>
              <a:t>)</a:t>
            </a:r>
            <a:r>
              <a:rPr lang="hu-HU" sz="1400" dirty="0" smtClean="0"/>
              <a:t>, </a:t>
            </a:r>
            <a:r>
              <a:rPr lang="en-US" sz="1400" dirty="0" smtClean="0"/>
              <a:t>Source </a:t>
            </a:r>
            <a:r>
              <a:rPr lang="en-US" sz="1400" dirty="0"/>
              <a:t>of evaluation expertise, independence</a:t>
            </a:r>
          </a:p>
          <a:p>
            <a:pPr lvl="1"/>
            <a:r>
              <a:rPr lang="en-US" sz="1400" dirty="0" smtClean="0"/>
              <a:t>Training programme</a:t>
            </a:r>
            <a:r>
              <a:rPr lang="hu-HU" sz="1400" dirty="0" smtClean="0"/>
              <a:t>, </a:t>
            </a:r>
            <a:r>
              <a:rPr lang="en-US" sz="1400" dirty="0" smtClean="0"/>
              <a:t>Strategy </a:t>
            </a:r>
            <a:r>
              <a:rPr lang="en-US" sz="1400" dirty="0"/>
              <a:t>to ensure use and </a:t>
            </a:r>
            <a:r>
              <a:rPr lang="en-US" sz="1400" dirty="0" smtClean="0"/>
              <a:t>communication</a:t>
            </a:r>
            <a:r>
              <a:rPr lang="hu-HU" sz="1400" dirty="0" smtClean="0"/>
              <a:t>, </a:t>
            </a:r>
            <a:r>
              <a:rPr lang="en-US" sz="1400" dirty="0" smtClean="0"/>
              <a:t>Timetable </a:t>
            </a:r>
            <a:r>
              <a:rPr lang="en-US" sz="1400" dirty="0"/>
              <a:t>(to feed reports)</a:t>
            </a:r>
          </a:p>
          <a:p>
            <a:pPr lvl="1"/>
            <a:r>
              <a:rPr lang="en-US" sz="1400" dirty="0" smtClean="0"/>
              <a:t>Budget</a:t>
            </a:r>
            <a:r>
              <a:rPr lang="hu-HU" sz="1400" dirty="0" smtClean="0"/>
              <a:t>, </a:t>
            </a:r>
            <a:r>
              <a:rPr lang="en-US" sz="1400" dirty="0" smtClean="0"/>
              <a:t>Quality </a:t>
            </a:r>
            <a:r>
              <a:rPr lang="en-US" sz="1400" dirty="0"/>
              <a:t>management strategy</a:t>
            </a:r>
          </a:p>
          <a:p>
            <a:endParaRPr lang="hu-HU" sz="1400" dirty="0"/>
          </a:p>
          <a:p>
            <a:pPr marL="0" indent="0">
              <a:buNone/>
            </a:pPr>
            <a:endParaRPr lang="en-IE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Evaluation plan components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04004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Planned </a:t>
            </a:r>
            <a:r>
              <a:rPr lang="en-US" u="sng" dirty="0" smtClean="0"/>
              <a:t>evaluations</a:t>
            </a:r>
            <a:r>
              <a:rPr lang="hu-HU" u="sng" dirty="0" smtClean="0"/>
              <a:t>:</a:t>
            </a:r>
            <a:endParaRPr lang="en-US" u="sng" dirty="0"/>
          </a:p>
          <a:p>
            <a:pPr lvl="2"/>
            <a:r>
              <a:rPr lang="en-US" dirty="0"/>
              <a:t>Indicative list, ad hoc evaluations possible</a:t>
            </a:r>
          </a:p>
          <a:p>
            <a:pPr lvl="2"/>
            <a:r>
              <a:rPr lang="en-US" dirty="0"/>
              <a:t>Impact evaluations should be planned early</a:t>
            </a:r>
          </a:p>
          <a:p>
            <a:r>
              <a:rPr lang="hu-HU" u="sng" dirty="0" err="1" smtClean="0"/>
              <a:t>For</a:t>
            </a:r>
            <a:r>
              <a:rPr lang="hu-HU" u="sng" dirty="0" smtClean="0"/>
              <a:t> </a:t>
            </a:r>
            <a:r>
              <a:rPr lang="hu-HU" u="sng" dirty="0"/>
              <a:t>e</a:t>
            </a:r>
            <a:r>
              <a:rPr lang="en-US" u="sng" dirty="0" smtClean="0"/>
              <a:t>ach </a:t>
            </a:r>
            <a:r>
              <a:rPr lang="en-US" u="sng" dirty="0"/>
              <a:t>evaluation:</a:t>
            </a:r>
          </a:p>
          <a:p>
            <a:pPr lvl="2"/>
            <a:r>
              <a:rPr lang="en-US" dirty="0"/>
              <a:t>subject, rationale, evaluation questions</a:t>
            </a:r>
          </a:p>
          <a:p>
            <a:pPr lvl="2"/>
            <a:r>
              <a:rPr lang="en-US" dirty="0"/>
              <a:t>Methods, data requirements!</a:t>
            </a:r>
          </a:p>
          <a:p>
            <a:pPr lvl="2"/>
            <a:r>
              <a:rPr lang="en-US" dirty="0"/>
              <a:t>Duration and tentative date</a:t>
            </a:r>
          </a:p>
          <a:p>
            <a:pPr lvl="2"/>
            <a:r>
              <a:rPr lang="en-US" dirty="0"/>
              <a:t>Estimated budget</a:t>
            </a:r>
          </a:p>
          <a:p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Evaluation plan components</a:t>
            </a:r>
          </a:p>
        </p:txBody>
      </p:sp>
    </p:spTree>
    <p:extLst>
      <p:ext uri="{BB962C8B-B14F-4D97-AF65-F5344CB8AC3E}">
        <p14:creationId xmlns:p14="http://schemas.microsoft.com/office/powerpoint/2010/main" val="3409726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5672" y="1825625"/>
            <a:ext cx="10905699" cy="3881904"/>
          </a:xfrm>
        </p:spPr>
        <p:txBody>
          <a:bodyPr/>
          <a:lstStyle/>
          <a:p>
            <a:r>
              <a:rPr lang="en-US" dirty="0"/>
              <a:t>Design a feasible evaluation </a:t>
            </a:r>
            <a:r>
              <a:rPr lang="en-US" dirty="0" smtClean="0"/>
              <a:t>framework</a:t>
            </a:r>
            <a:r>
              <a:rPr lang="hu-HU" dirty="0" smtClean="0"/>
              <a:t>;</a:t>
            </a:r>
          </a:p>
          <a:p>
            <a:r>
              <a:rPr lang="en-IE" dirty="0"/>
              <a:t>Body of policy </a:t>
            </a:r>
            <a:r>
              <a:rPr lang="en-IE" dirty="0" smtClean="0"/>
              <a:t>evidence</a:t>
            </a:r>
            <a:r>
              <a:rPr lang="hu-HU" dirty="0" smtClean="0"/>
              <a:t>;</a:t>
            </a:r>
          </a:p>
          <a:p>
            <a:r>
              <a:rPr lang="en-US" dirty="0"/>
              <a:t>Clarify the objectives of </a:t>
            </a:r>
            <a:r>
              <a:rPr lang="en-US" dirty="0" smtClean="0"/>
              <a:t>evaluation</a:t>
            </a:r>
            <a:r>
              <a:rPr lang="hu-HU" dirty="0" smtClean="0"/>
              <a:t>;</a:t>
            </a:r>
          </a:p>
          <a:p>
            <a:r>
              <a:rPr lang="hu-HU" dirty="0" err="1" smtClean="0"/>
              <a:t>Proper</a:t>
            </a:r>
            <a:r>
              <a:rPr lang="hu-HU" dirty="0" smtClean="0"/>
              <a:t> </a:t>
            </a:r>
            <a:r>
              <a:rPr lang="hu-HU" dirty="0"/>
              <a:t>b</a:t>
            </a:r>
            <a:r>
              <a:rPr lang="en-IE" dirty="0" err="1" smtClean="0"/>
              <a:t>udget</a:t>
            </a:r>
            <a:r>
              <a:rPr lang="en-IE" dirty="0" smtClean="0"/>
              <a:t> planning</a:t>
            </a:r>
            <a:r>
              <a:rPr lang="hu-HU" dirty="0" smtClean="0"/>
              <a:t>;</a:t>
            </a:r>
          </a:p>
          <a:p>
            <a:r>
              <a:rPr lang="hu-HU" dirty="0" err="1" smtClean="0"/>
              <a:t>Ensure</a:t>
            </a:r>
            <a:r>
              <a:rPr lang="hu-HU" dirty="0" smtClean="0"/>
              <a:t> v</a:t>
            </a:r>
            <a:r>
              <a:rPr lang="en-IE" dirty="0" err="1" smtClean="0"/>
              <a:t>isibility</a:t>
            </a:r>
            <a:r>
              <a:rPr lang="hu-HU" dirty="0" smtClean="0"/>
              <a:t>;</a:t>
            </a: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Lessons</a:t>
            </a:r>
            <a:r>
              <a:rPr lang="hu-HU" dirty="0" smtClean="0"/>
              <a:t> </a:t>
            </a:r>
            <a:r>
              <a:rPr lang="hu-HU" dirty="0" err="1" smtClean="0"/>
              <a:t>learned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82076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1400" dirty="0" smtClean="0"/>
              <a:t>What </a:t>
            </a:r>
            <a:r>
              <a:rPr lang="en-GB" sz="1400" dirty="0"/>
              <a:t>is the main lesson learnt in the period 14-20 that should be taken into account in 21-27 in order to improve evaluation process?</a:t>
            </a:r>
            <a:endParaRPr lang="en-IE" sz="1400" dirty="0"/>
          </a:p>
          <a:p>
            <a:pPr lvl="0"/>
            <a:r>
              <a:rPr lang="en-GB" sz="1400" dirty="0"/>
              <a:t>What is new in the field of evaluation? </a:t>
            </a:r>
            <a:r>
              <a:rPr lang="en-GB" sz="1400" dirty="0" smtClean="0"/>
              <a:t>What </a:t>
            </a:r>
            <a:r>
              <a:rPr lang="en-GB" sz="1400" dirty="0"/>
              <a:t>are the expectations for the evaluation plan compared to the previous programming </a:t>
            </a:r>
            <a:r>
              <a:rPr lang="en-GB" sz="1400" dirty="0" smtClean="0"/>
              <a:t>period? Time </a:t>
            </a:r>
            <a:r>
              <a:rPr lang="en-GB" sz="1400" dirty="0"/>
              <a:t>plan/activities for the evaluation in 2021-2027 and reporting of the indicators in </a:t>
            </a:r>
            <a:r>
              <a:rPr lang="en-GB" sz="1400" dirty="0" smtClean="0"/>
              <a:t>2021-2027,Required </a:t>
            </a:r>
            <a:r>
              <a:rPr lang="en-GB" sz="1400" dirty="0"/>
              <a:t>evaluations for the programming period </a:t>
            </a:r>
            <a:r>
              <a:rPr lang="en-GB" sz="1400" dirty="0" smtClean="0"/>
              <a:t>2014-2020 How </a:t>
            </a:r>
            <a:r>
              <a:rPr lang="en-GB" sz="1400" dirty="0"/>
              <a:t>to develop a good evaluation plan (concrete examples)?</a:t>
            </a:r>
            <a:endParaRPr lang="en-IE" sz="1400" dirty="0"/>
          </a:p>
          <a:p>
            <a:pPr lvl="0"/>
            <a:r>
              <a:rPr lang="en-GB" sz="1400" dirty="0"/>
              <a:t>Receive practical guide to draft the 21-27 evaluation plan in accordance with the indicators chosen, and understand better the intervention logic changes from 14-20 period to train the potential beneficiaries </a:t>
            </a:r>
            <a:r>
              <a:rPr lang="en-GB" sz="1400" dirty="0" smtClean="0"/>
              <a:t>properly;</a:t>
            </a:r>
            <a:endParaRPr lang="en-IE" sz="1400" dirty="0"/>
          </a:p>
          <a:p>
            <a:pPr lvl="0"/>
            <a:r>
              <a:rPr lang="en-GB" sz="1400" dirty="0" smtClean="0"/>
              <a:t>Should </a:t>
            </a:r>
            <a:r>
              <a:rPr lang="en-GB" sz="1400" dirty="0"/>
              <a:t>we evaluate the level of capitalization of the results of the projects implemented in 2014-2020 through newly implemented </a:t>
            </a:r>
            <a:r>
              <a:rPr lang="en-GB" sz="1400" dirty="0" smtClean="0"/>
              <a:t>projects;</a:t>
            </a:r>
          </a:p>
          <a:p>
            <a:pPr lvl="0"/>
            <a:r>
              <a:rPr lang="en-GB" sz="1400" dirty="0"/>
              <a:t>Integration of PO5 into the programme evaluation plan 2021-2027 considering the specific institutional set up for implementation, monitoring and evaluation of the Territorial Strategy.</a:t>
            </a:r>
            <a:endParaRPr lang="en-IE" sz="1400" dirty="0"/>
          </a:p>
          <a:p>
            <a:pPr lvl="0"/>
            <a:r>
              <a:rPr lang="en-GB" sz="1400" dirty="0"/>
              <a:t>Could the impact evaluation for 2021-2027 focus more on the contribution to cross-border/transnational territorial integration and less on performance, i.e. the contribution as regards each specific objective?</a:t>
            </a:r>
            <a:endParaRPr lang="en-IE" sz="1400" dirty="0"/>
          </a:p>
          <a:p>
            <a:pPr lvl="0"/>
            <a:endParaRPr lang="en-IE" sz="1400" dirty="0"/>
          </a:p>
          <a:p>
            <a:pPr marL="0" indent="0">
              <a:buNone/>
            </a:pPr>
            <a:endParaRPr lang="en-IE" sz="1400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Questions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96705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200" dirty="0" smtClean="0"/>
              <a:t>Keep in touch with Evaluation + #</a:t>
            </a:r>
            <a:r>
              <a:rPr lang="en-IE" sz="3200" dirty="0" err="1" smtClean="0"/>
              <a:t>ESIFOpenData</a:t>
            </a:r>
            <a:r>
              <a:rPr lang="en-IE" sz="3200" dirty="0" smtClean="0"/>
              <a:t> </a:t>
            </a:r>
            <a:endParaRPr lang="en-GB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22" y="1630238"/>
            <a:ext cx="684199" cy="75014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819504" y="1774881"/>
            <a:ext cx="143981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 smtClean="0">
                <a:hlinkClick r:id="rId4"/>
              </a:rPr>
              <a:t>ec.europa.eu</a:t>
            </a:r>
            <a:r>
              <a:rPr lang="en-GB" sz="1600" dirty="0">
                <a:hlinkClick r:id="rId4"/>
              </a:rPr>
              <a:t>/</a:t>
            </a:r>
            <a:endParaRPr lang="en-IE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22" y="2635213"/>
            <a:ext cx="684199" cy="75014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819504" y="2841009"/>
            <a:ext cx="25122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 err="1" smtClean="0">
                <a:hlinkClick r:id="rId5"/>
              </a:rPr>
              <a:t>Inforegio</a:t>
            </a:r>
            <a:r>
              <a:rPr lang="en-GB" sz="1600" dirty="0" smtClean="0">
                <a:hlinkClick r:id="rId5"/>
              </a:rPr>
              <a:t> website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>
                <a:hlinkClick r:id="rId6"/>
              </a:rPr>
              <a:t>ESIF Open Data Platform</a:t>
            </a:r>
            <a:endParaRPr lang="en-GB" sz="1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22" y="3587900"/>
            <a:ext cx="640631" cy="70223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819504" y="3644525"/>
            <a:ext cx="37987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1600" dirty="0" smtClean="0">
                <a:hlinkClick r:id="rId8"/>
              </a:rPr>
              <a:t>@EU_Commission</a:t>
            </a:r>
            <a:r>
              <a:rPr lang="en-IE" sz="1600" dirty="0"/>
              <a:t/>
            </a:r>
            <a:br>
              <a:rPr lang="en-IE" sz="1600" dirty="0"/>
            </a:br>
            <a:r>
              <a:rPr lang="en-IE" sz="1600" dirty="0" smtClean="0">
                <a:hlinkClick r:id="rId9"/>
              </a:rPr>
              <a:t>@</a:t>
            </a:r>
            <a:r>
              <a:rPr lang="en-IE" sz="1600" dirty="0" err="1" smtClean="0">
                <a:hlinkClick r:id="rId9"/>
              </a:rPr>
              <a:t>EUinmyregion</a:t>
            </a:r>
            <a:r>
              <a:rPr lang="en-IE" sz="1600" dirty="0" smtClean="0"/>
              <a:t> </a:t>
            </a:r>
            <a:br>
              <a:rPr lang="en-IE" sz="1600" dirty="0" smtClean="0"/>
            </a:br>
            <a:r>
              <a:rPr lang="en-IE" sz="1600" dirty="0" smtClean="0">
                <a:hlinkClick r:id="rId10"/>
              </a:rPr>
              <a:t>@</a:t>
            </a:r>
            <a:r>
              <a:rPr lang="en-IE" sz="1600" dirty="0" err="1" smtClean="0">
                <a:hlinkClick r:id="rId10"/>
              </a:rPr>
              <a:t>RegioEvaluation</a:t>
            </a:r>
            <a:r>
              <a:rPr lang="en-IE" sz="1600" dirty="0" smtClean="0"/>
              <a:t> </a:t>
            </a:r>
            <a:r>
              <a:rPr lang="en-IE" sz="1600" dirty="0" smtClean="0">
                <a:hlinkClick r:id="rId11"/>
              </a:rPr>
              <a:t>#</a:t>
            </a:r>
            <a:r>
              <a:rPr lang="en-IE" sz="1600" dirty="0" err="1" smtClean="0">
                <a:hlinkClick r:id="rId11"/>
              </a:rPr>
              <a:t>ESIFOpenData</a:t>
            </a:r>
            <a:r>
              <a:rPr lang="en-IE" sz="1600" dirty="0" smtClean="0">
                <a:hlinkClick r:id="rId11"/>
              </a:rPr>
              <a:t> </a:t>
            </a:r>
            <a:endParaRPr lang="en-GB" sz="1200" dirty="0"/>
          </a:p>
        </p:txBody>
      </p:sp>
      <p:sp>
        <p:nvSpPr>
          <p:cNvPr id="10" name="Rectangle 9"/>
          <p:cNvSpPr/>
          <p:nvPr/>
        </p:nvSpPr>
        <p:spPr>
          <a:xfrm>
            <a:off x="1819504" y="4710652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E" sz="1600" dirty="0" smtClean="0">
                <a:hlinkClick r:id="rId12"/>
              </a:rPr>
              <a:t>@</a:t>
            </a:r>
            <a:r>
              <a:rPr lang="en-IE" sz="1600" dirty="0" err="1" smtClean="0">
                <a:hlinkClick r:id="rId12"/>
              </a:rPr>
              <a:t>EuropeanCommission</a:t>
            </a:r>
            <a:r>
              <a:rPr lang="en-IE" sz="1600" dirty="0" smtClean="0">
                <a:hlinkClick r:id="rId12"/>
              </a:rPr>
              <a:t> </a:t>
            </a:r>
            <a:endParaRPr lang="en-GB" sz="12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22" y="4538287"/>
            <a:ext cx="620230" cy="68150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422" y="1630238"/>
            <a:ext cx="684199" cy="75014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422" y="2638688"/>
            <a:ext cx="684199" cy="750146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6746789" y="1744103"/>
            <a:ext cx="31111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14"/>
              </a:rPr>
              <a:t>#</a:t>
            </a:r>
            <a:r>
              <a:rPr lang="en-GB" dirty="0" err="1" smtClean="0">
                <a:hlinkClick r:id="rId14"/>
              </a:rPr>
              <a:t>ESIFOpenData</a:t>
            </a:r>
            <a:r>
              <a:rPr lang="en-GB" dirty="0" smtClean="0">
                <a:hlinkClick r:id="rId14"/>
              </a:rPr>
              <a:t> intro video</a:t>
            </a:r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6723776" y="2810230"/>
            <a:ext cx="59428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15"/>
              </a:rPr>
              <a:t>#</a:t>
            </a:r>
            <a:r>
              <a:rPr lang="en-GB" dirty="0" err="1" smtClean="0">
                <a:hlinkClick r:id="rId15"/>
              </a:rPr>
              <a:t>ESIFOpenData</a:t>
            </a:r>
            <a:r>
              <a:rPr lang="en-GB" dirty="0" smtClean="0">
                <a:hlinkClick r:id="rId15"/>
              </a:rPr>
              <a:t> FAQ + User Guide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463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Thank you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2020</a:t>
            </a:r>
          </a:p>
          <a:p>
            <a:r>
              <a:rPr lang="en-US" sz="1050" dirty="0" smtClean="0"/>
              <a:t>Unless otherwise noted the reuse of this presentation is </a:t>
            </a:r>
            <a:r>
              <a:rPr lang="en-US" sz="1050" dirty="0" err="1" smtClean="0"/>
              <a:t>authorised</a:t>
            </a:r>
            <a:r>
              <a:rPr lang="en-US" sz="1050" dirty="0" smtClean="0"/>
              <a:t> under the </a:t>
            </a:r>
            <a:r>
              <a:rPr lang="en-US" sz="1050" dirty="0" smtClean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</a:t>
            </a:r>
            <a:r>
              <a:rPr lang="en-US" sz="1050" dirty="0" smtClean="0"/>
              <a:t>right holders.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4342</TotalTime>
  <Words>576</Words>
  <Application>Microsoft Office PowerPoint</Application>
  <PresentationFormat>Widescreen</PresentationFormat>
  <Paragraphs>70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Interreg Evaluation &amp; Evaluation Plans</vt:lpstr>
      <vt:lpstr>Overview of SWD on Perf. Monitoring and Evaluation </vt:lpstr>
      <vt:lpstr>Purpose of evaluation planning</vt:lpstr>
      <vt:lpstr>Evaluation plan components</vt:lpstr>
      <vt:lpstr>Evaluation plan components</vt:lpstr>
      <vt:lpstr>Lessons learned</vt:lpstr>
      <vt:lpstr>Questions</vt:lpstr>
      <vt:lpstr>Keep in touch with Evaluation + #ESIFOpenData </vt:lpstr>
      <vt:lpstr>Thank you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WALSH John (REGIO)</dc:creator>
  <cp:lastModifiedBy>ALBA David (REGIO)</cp:lastModifiedBy>
  <cp:revision>70</cp:revision>
  <dcterms:created xsi:type="dcterms:W3CDTF">2020-06-05T12:07:32Z</dcterms:created>
  <dcterms:modified xsi:type="dcterms:W3CDTF">2022-09-23T11:02:20Z</dcterms:modified>
</cp:coreProperties>
</file>