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85" r:id="rId3"/>
    <p:sldId id="315" r:id="rId4"/>
    <p:sldId id="307" r:id="rId5"/>
    <p:sldId id="300" r:id="rId6"/>
    <p:sldId id="301" r:id="rId7"/>
    <p:sldId id="302" r:id="rId8"/>
    <p:sldId id="303" r:id="rId9"/>
    <p:sldId id="305" r:id="rId10"/>
    <p:sldId id="288" r:id="rId11"/>
    <p:sldId id="297" r:id="rId12"/>
    <p:sldId id="298" r:id="rId13"/>
    <p:sldId id="318" r:id="rId14"/>
    <p:sldId id="299" r:id="rId15"/>
    <p:sldId id="294" r:id="rId16"/>
    <p:sldId id="319" r:id="rId17"/>
    <p:sldId id="293" r:id="rId18"/>
    <p:sldId id="320" r:id="rId19"/>
    <p:sldId id="316" r:id="rId20"/>
    <p:sldId id="31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SCHELDE Nathalie (REGIO)" initials="VN(" lastIdx="2" clrIdx="0">
    <p:extLst>
      <p:ext uri="{19B8F6BF-5375-455C-9EA6-DF929625EA0E}">
        <p15:presenceInfo xmlns:p15="http://schemas.microsoft.com/office/powerpoint/2012/main" userId="S-1-5-21-1606980848-2025429265-839522115-199667" providerId="AD"/>
      </p:ext>
    </p:extLst>
  </p:cmAuthor>
  <p:cmAuthor id="2" name="MOULIOU NIESSLER Joanna (REGIO)" initials="MNJ(" lastIdx="10" clrIdx="2">
    <p:extLst>
      <p:ext uri="{19B8F6BF-5375-455C-9EA6-DF929625EA0E}">
        <p15:presenceInfo xmlns:p15="http://schemas.microsoft.com/office/powerpoint/2012/main" userId="S-1-5-21-1606980848-2025429265-839522115-587692" providerId="AD"/>
      </p:ext>
    </p:extLst>
  </p:cmAuthor>
  <p:cmAuthor id="3" name="PENZES Katalin Julia (REGIO)" initials="PKJ(" lastIdx="1" clrIdx="3">
    <p:extLst>
      <p:ext uri="{19B8F6BF-5375-455C-9EA6-DF929625EA0E}">
        <p15:presenceInfo xmlns:p15="http://schemas.microsoft.com/office/powerpoint/2012/main" userId="S-1-5-21-1606980848-2025429265-839522115-283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0511" autoAdjust="0"/>
  </p:normalViewPr>
  <p:slideViewPr>
    <p:cSldViewPr snapToGrid="0">
      <p:cViewPr varScale="1">
        <p:scale>
          <a:sx n="48" d="100"/>
          <a:sy n="48" d="100"/>
        </p:scale>
        <p:origin x="42" y="34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6" d="100"/>
          <a:sy n="126" d="100"/>
        </p:scale>
        <p:origin x="4912" y="-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9AE48-0997-4C2C-8A0E-DACE9D33DD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15F478A7-663C-4D39-B3D4-52F05C6C7E49}">
      <dgm:prSet phldrT="[Text]" custT="1"/>
      <dgm:spPr>
        <a:solidFill>
          <a:srgbClr val="FDDF03"/>
        </a:solidFill>
      </dgm:spPr>
      <dgm:t>
        <a:bodyPr/>
        <a:lstStyle/>
        <a:p>
          <a:pPr>
            <a:spcAft>
              <a:spcPts val="600"/>
            </a:spcAft>
          </a:pPr>
          <a:r>
            <a:rPr lang="en-GB" sz="2500" b="1" noProof="0" dirty="0">
              <a:solidFill>
                <a:schemeClr val="accent2">
                  <a:lumMod val="50000"/>
                </a:schemeClr>
              </a:solidFill>
            </a:rPr>
            <a:t>EUSBSR: </a:t>
          </a:r>
          <a:r>
            <a:rPr lang="en-US" altLang="en-US" sz="2500" b="1" dirty="0">
              <a:solidFill>
                <a:schemeClr val="accent2">
                  <a:lumMod val="50000"/>
                </a:schemeClr>
              </a:solidFill>
            </a:rPr>
            <a:t>Culture and Tourism are two Policy Areas</a:t>
          </a:r>
        </a:p>
        <a:p>
          <a:pPr>
            <a:spcAft>
              <a:spcPts val="600"/>
            </a:spcAft>
          </a:pPr>
          <a:r>
            <a:rPr lang="en-GB" altLang="en-US" sz="1800" b="0" i="1" dirty="0" err="1">
              <a:solidFill>
                <a:srgbClr val="C00000"/>
              </a:solidFill>
              <a:latin typeface="Verdana"/>
            </a:rPr>
            <a:t>Alvar</a:t>
          </a:r>
          <a:r>
            <a:rPr lang="en-GB" altLang="en-US" sz="1800" b="0" i="1" dirty="0">
              <a:solidFill>
                <a:srgbClr val="C00000"/>
              </a:solidFill>
              <a:latin typeface="Verdana"/>
            </a:rPr>
            <a:t> Aalto and modern architecture &amp; Maritime and Ice age Heritage route</a:t>
          </a:r>
          <a:endParaRPr lang="en-GB" sz="1800" b="0" i="1" noProof="0" dirty="0">
            <a:solidFill>
              <a:srgbClr val="C00000"/>
            </a:solidFill>
          </a:endParaRPr>
        </a:p>
      </dgm:t>
    </dgm:pt>
    <dgm:pt modelId="{0AE20E62-54ED-4D3C-AEE7-5A12A859228B}" type="parTrans" cxnId="{05D8910F-EF2F-4252-BDF8-757F1E93490C}">
      <dgm:prSet/>
      <dgm:spPr/>
      <dgm:t>
        <a:bodyPr/>
        <a:lstStyle/>
        <a:p>
          <a:endParaRPr lang="en-GB"/>
        </a:p>
      </dgm:t>
    </dgm:pt>
    <dgm:pt modelId="{1E63F59E-EFAF-46F8-AF13-F5851A1929D6}" type="sibTrans" cxnId="{05D8910F-EF2F-4252-BDF8-757F1E93490C}">
      <dgm:prSet/>
      <dgm:spPr/>
      <dgm:t>
        <a:bodyPr/>
        <a:lstStyle/>
        <a:p>
          <a:endParaRPr lang="en-GB"/>
        </a:p>
      </dgm:t>
    </dgm:pt>
    <dgm:pt modelId="{A220774E-CFCC-4685-A64E-A0B2FAB76E14}">
      <dgm:prSet phldrT="[Text]" custT="1"/>
      <dgm:spPr>
        <a:solidFill>
          <a:schemeClr val="accent1"/>
        </a:solidFill>
      </dgm:spPr>
      <dgm:t>
        <a:bodyPr/>
        <a:lstStyle/>
        <a:p>
          <a:pPr>
            <a:lnSpc>
              <a:spcPct val="90000"/>
            </a:lnSpc>
            <a:spcAft>
              <a:spcPct val="35000"/>
            </a:spcAft>
          </a:pPr>
          <a:endParaRPr lang="en-GB" sz="2500" b="1" noProof="0" dirty="0">
            <a:solidFill>
              <a:srgbClr val="002060"/>
            </a:solidFill>
          </a:endParaRPr>
        </a:p>
        <a:p>
          <a:pPr>
            <a:lnSpc>
              <a:spcPct val="90000"/>
            </a:lnSpc>
            <a:spcAft>
              <a:spcPts val="600"/>
            </a:spcAft>
          </a:pPr>
          <a:r>
            <a:rPr lang="en-GB" sz="2500" b="1" noProof="0" dirty="0">
              <a:solidFill>
                <a:srgbClr val="002060"/>
              </a:solidFill>
            </a:rPr>
            <a:t>EUSDR:</a:t>
          </a:r>
        </a:p>
        <a:p>
          <a:pPr>
            <a:lnSpc>
              <a:spcPct val="90000"/>
            </a:lnSpc>
            <a:spcAft>
              <a:spcPts val="600"/>
            </a:spcAft>
          </a:pPr>
          <a:r>
            <a:rPr lang="en-GB" altLang="en-US" sz="2500" b="1" i="0" dirty="0">
              <a:solidFill>
                <a:srgbClr val="002060"/>
              </a:solidFill>
            </a:rPr>
            <a:t>PA </a:t>
          </a:r>
          <a:r>
            <a:rPr lang="en-GB" altLang="en-US" sz="2500" i="0" dirty="0">
              <a:solidFill>
                <a:srgbClr val="002060"/>
              </a:solidFill>
            </a:rPr>
            <a:t>"</a:t>
          </a:r>
          <a:r>
            <a:rPr lang="en-GB" altLang="en-US" sz="2500" b="1" i="0" dirty="0">
              <a:solidFill>
                <a:srgbClr val="002060"/>
              </a:solidFill>
            </a:rPr>
            <a:t>To promote culture and tourism, people to people contacts“</a:t>
          </a:r>
          <a:r>
            <a:rPr lang="en-GB" altLang="en-US" sz="2500" i="0" dirty="0">
              <a:solidFill>
                <a:srgbClr val="002060"/>
              </a:solidFill>
            </a:rPr>
            <a:t> </a:t>
          </a:r>
          <a:r>
            <a:rPr lang="en-GB" sz="2500" b="1" noProof="0" dirty="0">
              <a:solidFill>
                <a:srgbClr val="002060"/>
              </a:solidFill>
            </a:rPr>
            <a:t> </a:t>
          </a:r>
        </a:p>
        <a:p>
          <a:pPr>
            <a:lnSpc>
              <a:spcPct val="90000"/>
            </a:lnSpc>
            <a:spcAft>
              <a:spcPts val="600"/>
            </a:spcAft>
          </a:pPr>
          <a:r>
            <a:rPr lang="en-GB" altLang="en-US" sz="1800" i="1" dirty="0">
              <a:solidFill>
                <a:srgbClr val="C00000"/>
              </a:solidFill>
              <a:latin typeface="Verdana"/>
            </a:rPr>
            <a:t>Cyril and Methodius Route &amp; Iron Age Route</a:t>
          </a:r>
          <a:endParaRPr lang="en-GB" sz="1800" i="1" noProof="0" dirty="0">
            <a:solidFill>
              <a:srgbClr val="C00000"/>
            </a:solidFill>
          </a:endParaRPr>
        </a:p>
      </dgm:t>
    </dgm:pt>
    <dgm:pt modelId="{1D691315-5BDC-4DBB-8289-7818D48342FB}" type="parTrans" cxnId="{86EA7A32-1BDF-438F-9DE3-6385B7776FA7}">
      <dgm:prSet/>
      <dgm:spPr/>
      <dgm:t>
        <a:bodyPr/>
        <a:lstStyle/>
        <a:p>
          <a:endParaRPr lang="en-GB"/>
        </a:p>
      </dgm:t>
    </dgm:pt>
    <dgm:pt modelId="{82A4DA50-AF97-465A-BCDA-075CA5F97342}" type="sibTrans" cxnId="{86EA7A32-1BDF-438F-9DE3-6385B7776FA7}">
      <dgm:prSet/>
      <dgm:spPr/>
      <dgm:t>
        <a:bodyPr/>
        <a:lstStyle/>
        <a:p>
          <a:endParaRPr lang="en-GB"/>
        </a:p>
      </dgm:t>
    </dgm:pt>
    <dgm:pt modelId="{A27F6AEE-F543-4A22-8602-53AF1B84BACA}">
      <dgm:prSet phldrT="[Text]" custT="1"/>
      <dgm:spPr>
        <a:solidFill>
          <a:srgbClr val="FD2D03"/>
        </a:solidFill>
      </dgm:spPr>
      <dgm:t>
        <a:bodyPr/>
        <a:lstStyle/>
        <a:p>
          <a:pPr>
            <a:spcAft>
              <a:spcPts val="600"/>
            </a:spcAft>
          </a:pPr>
          <a:r>
            <a:rPr lang="en-GB" sz="2300" b="1" noProof="0" dirty="0">
              <a:solidFill>
                <a:srgbClr val="002060"/>
              </a:solidFill>
            </a:rPr>
            <a:t>EUSALP: TPA 1: “Economic Growth and Innovation”, </a:t>
          </a:r>
          <a:r>
            <a:rPr lang="en-GB" sz="2200" b="1" noProof="0" dirty="0">
              <a:solidFill>
                <a:srgbClr val="002060"/>
              </a:solidFill>
            </a:rPr>
            <a:t>TPA 2”Environment and Energy “ </a:t>
          </a:r>
        </a:p>
        <a:p>
          <a:pPr>
            <a:spcAft>
              <a:spcPts val="600"/>
            </a:spcAft>
          </a:pPr>
          <a:r>
            <a:rPr lang="en-GB" altLang="en-US" sz="1800" b="1" i="1" dirty="0">
              <a:solidFill>
                <a:srgbClr val="FFFF00"/>
              </a:solidFill>
              <a:latin typeface="Verdana"/>
            </a:rPr>
            <a:t>Vi</a:t>
          </a:r>
          <a:r>
            <a:rPr lang="en-IE" altLang="en-US" sz="1800" b="1" i="1" dirty="0">
              <a:solidFill>
                <a:srgbClr val="FFFF00"/>
              </a:solidFill>
              <a:latin typeface="Verdana"/>
            </a:rPr>
            <a:t>a </a:t>
          </a:r>
          <a:r>
            <a:rPr lang="en-IE" altLang="en-US" sz="1800" b="1" i="1" dirty="0" err="1">
              <a:solidFill>
                <a:srgbClr val="FFFF00"/>
              </a:solidFill>
              <a:latin typeface="Verdana"/>
            </a:rPr>
            <a:t>Alpina</a:t>
          </a:r>
          <a:r>
            <a:rPr lang="en-IE" altLang="en-US" sz="1800" b="1" i="1" dirty="0">
              <a:solidFill>
                <a:srgbClr val="FFFF00"/>
              </a:solidFill>
              <a:latin typeface="Verdana"/>
            </a:rPr>
            <a:t> (5 hiking routes) &amp;Via Claudia Augusta</a:t>
          </a:r>
          <a:endParaRPr lang="en-GB" sz="1800" b="1" i="1" noProof="0" dirty="0">
            <a:solidFill>
              <a:srgbClr val="FFFF00"/>
            </a:solidFill>
          </a:endParaRPr>
        </a:p>
        <a:p>
          <a:pPr>
            <a:spcAft>
              <a:spcPct val="35000"/>
            </a:spcAft>
          </a:pPr>
          <a:r>
            <a:rPr lang="en-GB" altLang="en-US" sz="1800" b="1" i="1" dirty="0">
              <a:solidFill>
                <a:srgbClr val="FFFF00"/>
              </a:solidFill>
              <a:latin typeface="Verdana"/>
              <a:cs typeface="Arial" panose="020B0604020202020204" pitchFamily="34" charset="0"/>
            </a:rPr>
            <a:t> </a:t>
          </a:r>
          <a:endParaRPr lang="en-GB" sz="1800" b="1" i="1" noProof="0" dirty="0">
            <a:solidFill>
              <a:srgbClr val="FFFF00"/>
            </a:solidFill>
          </a:endParaRPr>
        </a:p>
        <a:p>
          <a:pPr>
            <a:spcAft>
              <a:spcPct val="35000"/>
            </a:spcAft>
          </a:pPr>
          <a:endParaRPr lang="en-GB" sz="2200" b="1" noProof="0" dirty="0">
            <a:solidFill>
              <a:srgbClr val="002060"/>
            </a:solidFill>
          </a:endParaRPr>
        </a:p>
      </dgm:t>
    </dgm:pt>
    <dgm:pt modelId="{8C8E33B4-22AC-45E9-BE82-3F2C477BFB69}" type="parTrans" cxnId="{D65A0110-E93A-4A76-9397-2224406A2F1F}">
      <dgm:prSet/>
      <dgm:spPr/>
      <dgm:t>
        <a:bodyPr/>
        <a:lstStyle/>
        <a:p>
          <a:endParaRPr lang="en-GB"/>
        </a:p>
      </dgm:t>
    </dgm:pt>
    <dgm:pt modelId="{6C429C1B-5FA0-47DC-8B37-ADC2FB4B8FC4}" type="sibTrans" cxnId="{D65A0110-E93A-4A76-9397-2224406A2F1F}">
      <dgm:prSet/>
      <dgm:spPr/>
      <dgm:t>
        <a:bodyPr/>
        <a:lstStyle/>
        <a:p>
          <a:endParaRPr lang="en-GB"/>
        </a:p>
      </dgm:t>
    </dgm:pt>
    <dgm:pt modelId="{3E006661-CD71-4D44-A1A1-2A48DF33884B}">
      <dgm:prSet phldrT="[Text]" custT="1"/>
      <dgm:spPr>
        <a:solidFill>
          <a:srgbClr val="7AE2A2"/>
        </a:solidFill>
      </dgm:spPr>
      <dgm:t>
        <a:bodyPr/>
        <a:lstStyle/>
        <a:p>
          <a:pPr>
            <a:lnSpc>
              <a:spcPts val="2200"/>
            </a:lnSpc>
            <a:spcAft>
              <a:spcPts val="0"/>
            </a:spcAft>
          </a:pPr>
          <a:r>
            <a:rPr lang="en-GB" sz="2000" b="1" noProof="0" dirty="0">
              <a:solidFill>
                <a:srgbClr val="002060"/>
              </a:solidFill>
            </a:rPr>
            <a:t>EUSAIR: Pillar 4 “</a:t>
          </a:r>
          <a:r>
            <a:rPr lang="en-GB" sz="2000" b="1" dirty="0">
              <a:solidFill>
                <a:srgbClr val="002060"/>
              </a:solidFill>
            </a:rPr>
            <a:t>Sustainable tourism”</a:t>
          </a:r>
        </a:p>
        <a:p>
          <a:pPr>
            <a:lnSpc>
              <a:spcPts val="2200"/>
            </a:lnSpc>
            <a:spcAft>
              <a:spcPts val="0"/>
            </a:spcAft>
          </a:pPr>
          <a:r>
            <a:rPr lang="en-GB" sz="2500" b="1" dirty="0">
              <a:solidFill>
                <a:schemeClr val="accent2">
                  <a:lumMod val="50000"/>
                </a:schemeClr>
              </a:solidFill>
              <a:latin typeface="Calibri" panose="020F0502020204030204" pitchFamily="34" charset="0"/>
            </a:rPr>
            <a:t>Diversified tourism offer,</a:t>
          </a:r>
        </a:p>
        <a:p>
          <a:pPr>
            <a:lnSpc>
              <a:spcPts val="2200"/>
            </a:lnSpc>
            <a:spcAft>
              <a:spcPts val="0"/>
            </a:spcAft>
          </a:pPr>
          <a:r>
            <a:rPr lang="en-GB" sz="2500" b="1" dirty="0">
              <a:solidFill>
                <a:schemeClr val="accent2">
                  <a:lumMod val="50000"/>
                </a:schemeClr>
              </a:solidFill>
              <a:latin typeface="Calibri" panose="020F0502020204030204" pitchFamily="34" charset="0"/>
            </a:rPr>
            <a:t>Sustainable and responsible tourism management</a:t>
          </a:r>
        </a:p>
        <a:p>
          <a:pPr>
            <a:lnSpc>
              <a:spcPts val="2000"/>
            </a:lnSpc>
            <a:spcAft>
              <a:spcPts val="0"/>
            </a:spcAft>
          </a:pPr>
          <a:r>
            <a:rPr lang="en-GB" altLang="en-US" sz="1800" i="1" dirty="0">
              <a:solidFill>
                <a:srgbClr val="C00000"/>
              </a:solidFill>
              <a:latin typeface="Verdana"/>
              <a:cs typeface="Arial" panose="020B0604020202020204" pitchFamily="34" charset="0"/>
            </a:rPr>
            <a:t>Olive trees route, &amp; Roman Heritage route </a:t>
          </a:r>
          <a:endParaRPr lang="en-GB" sz="1800" b="1" i="1" dirty="0">
            <a:solidFill>
              <a:srgbClr val="C00000"/>
            </a:solidFill>
            <a:latin typeface="Calibri" panose="020F0502020204030204" pitchFamily="34" charset="0"/>
          </a:endParaRPr>
        </a:p>
        <a:p>
          <a:pPr>
            <a:lnSpc>
              <a:spcPct val="90000"/>
            </a:lnSpc>
            <a:spcAft>
              <a:spcPct val="35000"/>
            </a:spcAft>
          </a:pPr>
          <a:r>
            <a:rPr lang="en-GB" sz="2500" b="1" dirty="0">
              <a:solidFill>
                <a:srgbClr val="002060"/>
              </a:solidFill>
            </a:rPr>
            <a:t> </a:t>
          </a:r>
          <a:r>
            <a:rPr lang="en-GB" sz="2500" b="1" noProof="0" dirty="0">
              <a:solidFill>
                <a:srgbClr val="002060"/>
              </a:solidFill>
            </a:rPr>
            <a:t> </a:t>
          </a:r>
        </a:p>
      </dgm:t>
    </dgm:pt>
    <dgm:pt modelId="{B5FACFC3-B81D-4B40-99CC-532951A9E523}" type="parTrans" cxnId="{CB033ACF-72C4-43DA-BEA0-37D3D91785A7}">
      <dgm:prSet/>
      <dgm:spPr/>
      <dgm:t>
        <a:bodyPr/>
        <a:lstStyle/>
        <a:p>
          <a:endParaRPr lang="en-GB"/>
        </a:p>
      </dgm:t>
    </dgm:pt>
    <dgm:pt modelId="{291A624A-7F04-4977-8677-B0609EA49851}" type="sibTrans" cxnId="{CB033ACF-72C4-43DA-BEA0-37D3D91785A7}">
      <dgm:prSet/>
      <dgm:spPr/>
      <dgm:t>
        <a:bodyPr/>
        <a:lstStyle/>
        <a:p>
          <a:endParaRPr lang="en-GB"/>
        </a:p>
      </dgm:t>
    </dgm:pt>
    <dgm:pt modelId="{4F96E6AE-D134-4EFD-948A-0B9C6ACF3339}">
      <dgm:prSet phldrT="[Text]" custT="1"/>
      <dgm:spPr>
        <a:solidFill>
          <a:schemeClr val="accent2"/>
        </a:solidFill>
      </dgm:spPr>
      <dgm:t>
        <a:bodyPr/>
        <a:lstStyle/>
        <a:p>
          <a:r>
            <a:rPr lang="en-GB" sz="3000" b="1" baseline="0" noProof="0" dirty="0">
              <a:solidFill>
                <a:schemeClr val="accent6">
                  <a:lumMod val="50000"/>
                </a:schemeClr>
              </a:solidFill>
            </a:rPr>
            <a:t>MRS</a:t>
          </a:r>
        </a:p>
      </dgm:t>
    </dgm:pt>
    <dgm:pt modelId="{6847BF1A-51AA-4086-9856-A4463C438379}" type="sibTrans" cxnId="{E87C3A19-7C4A-4521-AF96-FFDED9C1215D}">
      <dgm:prSet/>
      <dgm:spPr/>
      <dgm:t>
        <a:bodyPr/>
        <a:lstStyle/>
        <a:p>
          <a:endParaRPr lang="en-GB"/>
        </a:p>
      </dgm:t>
    </dgm:pt>
    <dgm:pt modelId="{541ADEFE-0939-4F9F-B6D6-2AD90EF553AF}" type="parTrans" cxnId="{E87C3A19-7C4A-4521-AF96-FFDED9C1215D}">
      <dgm:prSet/>
      <dgm:spPr/>
      <dgm:t>
        <a:bodyPr/>
        <a:lstStyle/>
        <a:p>
          <a:endParaRPr lang="en-GB"/>
        </a:p>
      </dgm:t>
    </dgm:pt>
    <dgm:pt modelId="{2232DE96-D7D5-4F39-807F-BD765CF2F0DA}" type="pres">
      <dgm:prSet presAssocID="{D569AE48-0997-4C2C-8A0E-DACE9D33DD0F}" presName="diagram" presStyleCnt="0">
        <dgm:presLayoutVars>
          <dgm:chMax val="1"/>
          <dgm:dir/>
          <dgm:animLvl val="ctr"/>
          <dgm:resizeHandles val="exact"/>
        </dgm:presLayoutVars>
      </dgm:prSet>
      <dgm:spPr/>
    </dgm:pt>
    <dgm:pt modelId="{5F4ED952-EC66-4451-A675-C1F6B493F080}" type="pres">
      <dgm:prSet presAssocID="{D569AE48-0997-4C2C-8A0E-DACE9D33DD0F}" presName="matrix" presStyleCnt="0"/>
      <dgm:spPr/>
    </dgm:pt>
    <dgm:pt modelId="{A0EEB9C4-175A-4D98-B17E-193557FDC42B}" type="pres">
      <dgm:prSet presAssocID="{D569AE48-0997-4C2C-8A0E-DACE9D33DD0F}" presName="tile1" presStyleLbl="node1" presStyleIdx="0" presStyleCnt="4" custScaleY="103982"/>
      <dgm:spPr/>
    </dgm:pt>
    <dgm:pt modelId="{4AB819E4-E0FF-4534-A8C8-2C1A6BA5CC75}" type="pres">
      <dgm:prSet presAssocID="{D569AE48-0997-4C2C-8A0E-DACE9D33DD0F}" presName="tile1text" presStyleLbl="node1" presStyleIdx="0" presStyleCnt="4">
        <dgm:presLayoutVars>
          <dgm:chMax val="0"/>
          <dgm:chPref val="0"/>
          <dgm:bulletEnabled val="1"/>
        </dgm:presLayoutVars>
      </dgm:prSet>
      <dgm:spPr/>
    </dgm:pt>
    <dgm:pt modelId="{142F5BBB-07FE-43BD-A5D0-091F273E9A72}" type="pres">
      <dgm:prSet presAssocID="{D569AE48-0997-4C2C-8A0E-DACE9D33DD0F}" presName="tile2" presStyleLbl="node1" presStyleIdx="1" presStyleCnt="4"/>
      <dgm:spPr/>
    </dgm:pt>
    <dgm:pt modelId="{A9E2BAFB-D519-462A-A3D8-04A45A58F9B1}" type="pres">
      <dgm:prSet presAssocID="{D569AE48-0997-4C2C-8A0E-DACE9D33DD0F}" presName="tile2text" presStyleLbl="node1" presStyleIdx="1" presStyleCnt="4">
        <dgm:presLayoutVars>
          <dgm:chMax val="0"/>
          <dgm:chPref val="0"/>
          <dgm:bulletEnabled val="1"/>
        </dgm:presLayoutVars>
      </dgm:prSet>
      <dgm:spPr/>
    </dgm:pt>
    <dgm:pt modelId="{DD9E049C-0A80-41ED-A74B-D731031EECB4}" type="pres">
      <dgm:prSet presAssocID="{D569AE48-0997-4C2C-8A0E-DACE9D33DD0F}" presName="tile3" presStyleLbl="node1" presStyleIdx="2" presStyleCnt="4" custLinFactNeighborX="-783" custLinFactNeighborY="24806"/>
      <dgm:spPr/>
    </dgm:pt>
    <dgm:pt modelId="{13F1370D-FEB5-4B60-A4F4-37DC181E863D}" type="pres">
      <dgm:prSet presAssocID="{D569AE48-0997-4C2C-8A0E-DACE9D33DD0F}" presName="tile3text" presStyleLbl="node1" presStyleIdx="2" presStyleCnt="4">
        <dgm:presLayoutVars>
          <dgm:chMax val="0"/>
          <dgm:chPref val="0"/>
          <dgm:bulletEnabled val="1"/>
        </dgm:presLayoutVars>
      </dgm:prSet>
      <dgm:spPr/>
    </dgm:pt>
    <dgm:pt modelId="{1D49C624-E00F-45ED-8579-8E4A537BA66D}" type="pres">
      <dgm:prSet presAssocID="{D569AE48-0997-4C2C-8A0E-DACE9D33DD0F}" presName="tile4" presStyleLbl="node1" presStyleIdx="3" presStyleCnt="4"/>
      <dgm:spPr/>
    </dgm:pt>
    <dgm:pt modelId="{5BA3AB66-DC48-4E27-B9DF-0F487FD01286}" type="pres">
      <dgm:prSet presAssocID="{D569AE48-0997-4C2C-8A0E-DACE9D33DD0F}" presName="tile4text" presStyleLbl="node1" presStyleIdx="3" presStyleCnt="4">
        <dgm:presLayoutVars>
          <dgm:chMax val="0"/>
          <dgm:chPref val="0"/>
          <dgm:bulletEnabled val="1"/>
        </dgm:presLayoutVars>
      </dgm:prSet>
      <dgm:spPr/>
    </dgm:pt>
    <dgm:pt modelId="{9AC88171-49AF-4374-9C3E-A547E5B34CEF}" type="pres">
      <dgm:prSet presAssocID="{D569AE48-0997-4C2C-8A0E-DACE9D33DD0F}" presName="centerTile" presStyleLbl="fgShp" presStyleIdx="0" presStyleCnt="1" custScaleX="77778" custScaleY="61972">
        <dgm:presLayoutVars>
          <dgm:chMax val="0"/>
          <dgm:chPref val="0"/>
        </dgm:presLayoutVars>
      </dgm:prSet>
      <dgm:spPr/>
    </dgm:pt>
  </dgm:ptLst>
  <dgm:cxnLst>
    <dgm:cxn modelId="{B636A403-4C24-4097-994B-AEC39F914268}" type="presOf" srcId="{D569AE48-0997-4C2C-8A0E-DACE9D33DD0F}" destId="{2232DE96-D7D5-4F39-807F-BD765CF2F0DA}" srcOrd="0" destOrd="0" presId="urn:microsoft.com/office/officeart/2005/8/layout/matrix1"/>
    <dgm:cxn modelId="{89144B07-832E-4C69-A6E9-C1F704608B87}" type="presOf" srcId="{A27F6AEE-F543-4A22-8602-53AF1B84BACA}" destId="{DD9E049C-0A80-41ED-A74B-D731031EECB4}" srcOrd="0" destOrd="0" presId="urn:microsoft.com/office/officeart/2005/8/layout/matrix1"/>
    <dgm:cxn modelId="{05D8910F-EF2F-4252-BDF8-757F1E93490C}" srcId="{4F96E6AE-D134-4EFD-948A-0B9C6ACF3339}" destId="{15F478A7-663C-4D39-B3D4-52F05C6C7E49}" srcOrd="0" destOrd="0" parTransId="{0AE20E62-54ED-4D3C-AEE7-5A12A859228B}" sibTransId="{1E63F59E-EFAF-46F8-AF13-F5851A1929D6}"/>
    <dgm:cxn modelId="{D65A0110-E93A-4A76-9397-2224406A2F1F}" srcId="{4F96E6AE-D134-4EFD-948A-0B9C6ACF3339}" destId="{A27F6AEE-F543-4A22-8602-53AF1B84BACA}" srcOrd="2" destOrd="0" parTransId="{8C8E33B4-22AC-45E9-BE82-3F2C477BFB69}" sibTransId="{6C429C1B-5FA0-47DC-8B37-ADC2FB4B8FC4}"/>
    <dgm:cxn modelId="{E87C3A19-7C4A-4521-AF96-FFDED9C1215D}" srcId="{D569AE48-0997-4C2C-8A0E-DACE9D33DD0F}" destId="{4F96E6AE-D134-4EFD-948A-0B9C6ACF3339}" srcOrd="0" destOrd="0" parTransId="{541ADEFE-0939-4F9F-B6D6-2AD90EF553AF}" sibTransId="{6847BF1A-51AA-4086-9856-A4463C438379}"/>
    <dgm:cxn modelId="{86EA7A32-1BDF-438F-9DE3-6385B7776FA7}" srcId="{4F96E6AE-D134-4EFD-948A-0B9C6ACF3339}" destId="{A220774E-CFCC-4685-A64E-A0B2FAB76E14}" srcOrd="1" destOrd="0" parTransId="{1D691315-5BDC-4DBB-8289-7818D48342FB}" sibTransId="{82A4DA50-AF97-465A-BCDA-075CA5F97342}"/>
    <dgm:cxn modelId="{C0D7DC3B-4932-43F2-B3DA-C10884263570}" type="presOf" srcId="{A220774E-CFCC-4685-A64E-A0B2FAB76E14}" destId="{142F5BBB-07FE-43BD-A5D0-091F273E9A72}" srcOrd="0" destOrd="0" presId="urn:microsoft.com/office/officeart/2005/8/layout/matrix1"/>
    <dgm:cxn modelId="{089C4945-2F0D-4997-B4BB-F8E35E1F2031}" type="presOf" srcId="{15F478A7-663C-4D39-B3D4-52F05C6C7E49}" destId="{A0EEB9C4-175A-4D98-B17E-193557FDC42B}" srcOrd="0" destOrd="0" presId="urn:microsoft.com/office/officeart/2005/8/layout/matrix1"/>
    <dgm:cxn modelId="{2408086E-2C2C-4F5A-AC8B-E5B6F68757B2}" type="presOf" srcId="{15F478A7-663C-4D39-B3D4-52F05C6C7E49}" destId="{4AB819E4-E0FF-4534-A8C8-2C1A6BA5CC75}" srcOrd="1" destOrd="0" presId="urn:microsoft.com/office/officeart/2005/8/layout/matrix1"/>
    <dgm:cxn modelId="{16D64D57-1F34-4D93-BAA2-0745AD43A6FA}" type="presOf" srcId="{A27F6AEE-F543-4A22-8602-53AF1B84BACA}" destId="{13F1370D-FEB5-4B60-A4F4-37DC181E863D}" srcOrd="1" destOrd="0" presId="urn:microsoft.com/office/officeart/2005/8/layout/matrix1"/>
    <dgm:cxn modelId="{CB033ACF-72C4-43DA-BEA0-37D3D91785A7}" srcId="{4F96E6AE-D134-4EFD-948A-0B9C6ACF3339}" destId="{3E006661-CD71-4D44-A1A1-2A48DF33884B}" srcOrd="3" destOrd="0" parTransId="{B5FACFC3-B81D-4B40-99CC-532951A9E523}" sibTransId="{291A624A-7F04-4977-8677-B0609EA49851}"/>
    <dgm:cxn modelId="{24E59FE4-3356-493C-A3E2-9CC86C2249F7}" type="presOf" srcId="{3E006661-CD71-4D44-A1A1-2A48DF33884B}" destId="{1D49C624-E00F-45ED-8579-8E4A537BA66D}" srcOrd="0" destOrd="0" presId="urn:microsoft.com/office/officeart/2005/8/layout/matrix1"/>
    <dgm:cxn modelId="{3BD9BCE7-656D-48C9-A604-0BBAC27809D9}" type="presOf" srcId="{A220774E-CFCC-4685-A64E-A0B2FAB76E14}" destId="{A9E2BAFB-D519-462A-A3D8-04A45A58F9B1}" srcOrd="1" destOrd="0" presId="urn:microsoft.com/office/officeart/2005/8/layout/matrix1"/>
    <dgm:cxn modelId="{C37CF3ED-683A-4ED7-B16B-581F1035DBA9}" type="presOf" srcId="{3E006661-CD71-4D44-A1A1-2A48DF33884B}" destId="{5BA3AB66-DC48-4E27-B9DF-0F487FD01286}" srcOrd="1" destOrd="0" presId="urn:microsoft.com/office/officeart/2005/8/layout/matrix1"/>
    <dgm:cxn modelId="{DAA1FFF7-B704-4872-AD73-903FCA2610DF}" type="presOf" srcId="{4F96E6AE-D134-4EFD-948A-0B9C6ACF3339}" destId="{9AC88171-49AF-4374-9C3E-A547E5B34CEF}" srcOrd="0" destOrd="0" presId="urn:microsoft.com/office/officeart/2005/8/layout/matrix1"/>
    <dgm:cxn modelId="{A312AE21-C02D-4A00-BC4C-B10BBD94F9C1}" type="presParOf" srcId="{2232DE96-D7D5-4F39-807F-BD765CF2F0DA}" destId="{5F4ED952-EC66-4451-A675-C1F6B493F080}" srcOrd="0" destOrd="0" presId="urn:microsoft.com/office/officeart/2005/8/layout/matrix1"/>
    <dgm:cxn modelId="{1576F1D2-7512-4825-83D4-747EF46E016C}" type="presParOf" srcId="{5F4ED952-EC66-4451-A675-C1F6B493F080}" destId="{A0EEB9C4-175A-4D98-B17E-193557FDC42B}" srcOrd="0" destOrd="0" presId="urn:microsoft.com/office/officeart/2005/8/layout/matrix1"/>
    <dgm:cxn modelId="{2C922E29-6A1E-4844-8BE3-71E045DA4843}" type="presParOf" srcId="{5F4ED952-EC66-4451-A675-C1F6B493F080}" destId="{4AB819E4-E0FF-4534-A8C8-2C1A6BA5CC75}" srcOrd="1" destOrd="0" presId="urn:microsoft.com/office/officeart/2005/8/layout/matrix1"/>
    <dgm:cxn modelId="{74C560F3-2671-4C8B-94C4-3D6A0042A5BD}" type="presParOf" srcId="{5F4ED952-EC66-4451-A675-C1F6B493F080}" destId="{142F5BBB-07FE-43BD-A5D0-091F273E9A72}" srcOrd="2" destOrd="0" presId="urn:microsoft.com/office/officeart/2005/8/layout/matrix1"/>
    <dgm:cxn modelId="{FEAF4A37-4996-4652-A296-ED642E352332}" type="presParOf" srcId="{5F4ED952-EC66-4451-A675-C1F6B493F080}" destId="{A9E2BAFB-D519-462A-A3D8-04A45A58F9B1}" srcOrd="3" destOrd="0" presId="urn:microsoft.com/office/officeart/2005/8/layout/matrix1"/>
    <dgm:cxn modelId="{866157D6-A1F7-4DEA-B3B1-B869B1F2AFAA}" type="presParOf" srcId="{5F4ED952-EC66-4451-A675-C1F6B493F080}" destId="{DD9E049C-0A80-41ED-A74B-D731031EECB4}" srcOrd="4" destOrd="0" presId="urn:microsoft.com/office/officeart/2005/8/layout/matrix1"/>
    <dgm:cxn modelId="{7CC62EE6-255F-474F-BE3E-E4D413F0F91C}" type="presParOf" srcId="{5F4ED952-EC66-4451-A675-C1F6B493F080}" destId="{13F1370D-FEB5-4B60-A4F4-37DC181E863D}" srcOrd="5" destOrd="0" presId="urn:microsoft.com/office/officeart/2005/8/layout/matrix1"/>
    <dgm:cxn modelId="{E7A56749-4763-4B1D-A3EC-EE7CFD4FEA9B}" type="presParOf" srcId="{5F4ED952-EC66-4451-A675-C1F6B493F080}" destId="{1D49C624-E00F-45ED-8579-8E4A537BA66D}" srcOrd="6" destOrd="0" presId="urn:microsoft.com/office/officeart/2005/8/layout/matrix1"/>
    <dgm:cxn modelId="{CF7F462B-1734-40EC-8313-302945160107}" type="presParOf" srcId="{5F4ED952-EC66-4451-A675-C1F6B493F080}" destId="{5BA3AB66-DC48-4E27-B9DF-0F487FD01286}" srcOrd="7" destOrd="0" presId="urn:microsoft.com/office/officeart/2005/8/layout/matrix1"/>
    <dgm:cxn modelId="{01769289-72B6-450F-85D2-90C22E38C0EC}" type="presParOf" srcId="{2232DE96-D7D5-4F39-807F-BD765CF2F0DA}" destId="{9AC88171-49AF-4374-9C3E-A547E5B34CEF}" srcOrd="1" destOrd="0" presId="urn:microsoft.com/office/officeart/2005/8/layout/matrix1"/>
  </dgm:cxnLst>
  <dgm:bg>
    <a:solidFill>
      <a:srgbClr val="FDDF0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EB9C4-175A-4D98-B17E-193557FDC42B}">
      <dsp:nvSpPr>
        <dsp:cNvPr id="0" name=""/>
        <dsp:cNvSpPr/>
      </dsp:nvSpPr>
      <dsp:spPr>
        <a:xfrm rot="16200000">
          <a:off x="730250" y="-755697"/>
          <a:ext cx="2657927" cy="4118428"/>
        </a:xfrm>
        <a:prstGeom prst="round1Rect">
          <a:avLst/>
        </a:prstGeom>
        <a:solidFill>
          <a:srgbClr val="FDDF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ts val="600"/>
            </a:spcAft>
            <a:buNone/>
          </a:pPr>
          <a:r>
            <a:rPr lang="en-GB" sz="2500" b="1" kern="1200" noProof="0" dirty="0">
              <a:solidFill>
                <a:schemeClr val="accent2">
                  <a:lumMod val="50000"/>
                </a:schemeClr>
              </a:solidFill>
            </a:rPr>
            <a:t>EUSBSR: </a:t>
          </a:r>
          <a:r>
            <a:rPr lang="en-US" altLang="en-US" sz="2500" b="1" kern="1200" dirty="0">
              <a:solidFill>
                <a:schemeClr val="accent2">
                  <a:lumMod val="50000"/>
                </a:schemeClr>
              </a:solidFill>
            </a:rPr>
            <a:t>Culture and Tourism are two Policy Areas</a:t>
          </a:r>
        </a:p>
        <a:p>
          <a:pPr marL="0" lvl="0" indent="0" algn="ctr" defTabSz="1111250">
            <a:lnSpc>
              <a:spcPct val="90000"/>
            </a:lnSpc>
            <a:spcBef>
              <a:spcPct val="0"/>
            </a:spcBef>
            <a:spcAft>
              <a:spcPts val="600"/>
            </a:spcAft>
            <a:buNone/>
          </a:pPr>
          <a:r>
            <a:rPr lang="en-GB" altLang="en-US" sz="1800" b="0" i="1" kern="1200" dirty="0" err="1">
              <a:solidFill>
                <a:srgbClr val="C00000"/>
              </a:solidFill>
              <a:latin typeface="Verdana"/>
            </a:rPr>
            <a:t>Alvar</a:t>
          </a:r>
          <a:r>
            <a:rPr lang="en-GB" altLang="en-US" sz="1800" b="0" i="1" kern="1200" dirty="0">
              <a:solidFill>
                <a:srgbClr val="C00000"/>
              </a:solidFill>
              <a:latin typeface="Verdana"/>
            </a:rPr>
            <a:t> Aalto and modern architecture &amp; Maritime and Ice age Heritage route</a:t>
          </a:r>
          <a:endParaRPr lang="en-GB" sz="1800" b="0" i="1" kern="1200" noProof="0" dirty="0">
            <a:solidFill>
              <a:srgbClr val="C00000"/>
            </a:solidFill>
          </a:endParaRPr>
        </a:p>
      </dsp:txBody>
      <dsp:txXfrm rot="5400000">
        <a:off x="0" y="-25446"/>
        <a:ext cx="4118428" cy="1993445"/>
      </dsp:txXfrm>
    </dsp:sp>
    <dsp:sp modelId="{142F5BBB-07FE-43BD-A5D0-091F273E9A72}">
      <dsp:nvSpPr>
        <dsp:cNvPr id="0" name=""/>
        <dsp:cNvSpPr/>
      </dsp:nvSpPr>
      <dsp:spPr>
        <a:xfrm>
          <a:off x="4118428" y="25446"/>
          <a:ext cx="4118428" cy="2556141"/>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endParaRPr lang="en-GB" sz="2500" b="1" kern="1200" noProof="0" dirty="0">
            <a:solidFill>
              <a:srgbClr val="002060"/>
            </a:solidFill>
          </a:endParaRPr>
        </a:p>
        <a:p>
          <a:pPr marL="0" lvl="0" indent="0" algn="ctr" defTabSz="1111250">
            <a:lnSpc>
              <a:spcPct val="90000"/>
            </a:lnSpc>
            <a:spcBef>
              <a:spcPct val="0"/>
            </a:spcBef>
            <a:spcAft>
              <a:spcPts val="600"/>
            </a:spcAft>
            <a:buNone/>
          </a:pPr>
          <a:r>
            <a:rPr lang="en-GB" sz="2500" b="1" kern="1200" noProof="0" dirty="0">
              <a:solidFill>
                <a:srgbClr val="002060"/>
              </a:solidFill>
            </a:rPr>
            <a:t>EUSDR:</a:t>
          </a:r>
        </a:p>
        <a:p>
          <a:pPr marL="0" lvl="0" indent="0" algn="ctr" defTabSz="1111250">
            <a:lnSpc>
              <a:spcPct val="90000"/>
            </a:lnSpc>
            <a:spcBef>
              <a:spcPct val="0"/>
            </a:spcBef>
            <a:spcAft>
              <a:spcPts val="600"/>
            </a:spcAft>
            <a:buNone/>
          </a:pPr>
          <a:r>
            <a:rPr lang="en-GB" altLang="en-US" sz="2500" b="1" i="0" kern="1200" dirty="0">
              <a:solidFill>
                <a:srgbClr val="002060"/>
              </a:solidFill>
            </a:rPr>
            <a:t>PA </a:t>
          </a:r>
          <a:r>
            <a:rPr lang="en-GB" altLang="en-US" sz="2500" i="0" kern="1200" dirty="0">
              <a:solidFill>
                <a:srgbClr val="002060"/>
              </a:solidFill>
            </a:rPr>
            <a:t>"</a:t>
          </a:r>
          <a:r>
            <a:rPr lang="en-GB" altLang="en-US" sz="2500" b="1" i="0" kern="1200" dirty="0">
              <a:solidFill>
                <a:srgbClr val="002060"/>
              </a:solidFill>
            </a:rPr>
            <a:t>To promote culture and tourism, people to people contacts“</a:t>
          </a:r>
          <a:r>
            <a:rPr lang="en-GB" altLang="en-US" sz="2500" i="0" kern="1200" dirty="0">
              <a:solidFill>
                <a:srgbClr val="002060"/>
              </a:solidFill>
            </a:rPr>
            <a:t> </a:t>
          </a:r>
          <a:r>
            <a:rPr lang="en-GB" sz="2500" b="1" kern="1200" noProof="0" dirty="0">
              <a:solidFill>
                <a:srgbClr val="002060"/>
              </a:solidFill>
            </a:rPr>
            <a:t> </a:t>
          </a:r>
        </a:p>
        <a:p>
          <a:pPr marL="0" lvl="0" indent="0" algn="ctr" defTabSz="1111250">
            <a:lnSpc>
              <a:spcPct val="90000"/>
            </a:lnSpc>
            <a:spcBef>
              <a:spcPct val="0"/>
            </a:spcBef>
            <a:spcAft>
              <a:spcPts val="600"/>
            </a:spcAft>
            <a:buNone/>
          </a:pPr>
          <a:r>
            <a:rPr lang="en-GB" altLang="en-US" sz="1800" i="1" kern="1200" dirty="0">
              <a:solidFill>
                <a:srgbClr val="C00000"/>
              </a:solidFill>
              <a:latin typeface="Verdana"/>
            </a:rPr>
            <a:t>Cyril and Methodius Route &amp; Iron Age Route</a:t>
          </a:r>
          <a:endParaRPr lang="en-GB" sz="1800" i="1" kern="1200" noProof="0" dirty="0">
            <a:solidFill>
              <a:srgbClr val="C00000"/>
            </a:solidFill>
          </a:endParaRPr>
        </a:p>
      </dsp:txBody>
      <dsp:txXfrm>
        <a:off x="4118428" y="25446"/>
        <a:ext cx="4118428" cy="1917106"/>
      </dsp:txXfrm>
    </dsp:sp>
    <dsp:sp modelId="{DD9E049C-0A80-41ED-A74B-D731031EECB4}">
      <dsp:nvSpPr>
        <dsp:cNvPr id="0" name=""/>
        <dsp:cNvSpPr/>
      </dsp:nvSpPr>
      <dsp:spPr>
        <a:xfrm rot="10800000">
          <a:off x="0" y="2581587"/>
          <a:ext cx="4118428" cy="2556141"/>
        </a:xfrm>
        <a:prstGeom prst="round1Rect">
          <a:avLst/>
        </a:prstGeom>
        <a:solidFill>
          <a:srgbClr val="FD2D0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ts val="600"/>
            </a:spcAft>
            <a:buNone/>
          </a:pPr>
          <a:r>
            <a:rPr lang="en-GB" sz="2300" b="1" kern="1200" noProof="0" dirty="0">
              <a:solidFill>
                <a:srgbClr val="002060"/>
              </a:solidFill>
            </a:rPr>
            <a:t>EUSALP: TPA 1: “Economic Growth and Innovation”, </a:t>
          </a:r>
          <a:r>
            <a:rPr lang="en-GB" sz="2200" b="1" kern="1200" noProof="0" dirty="0">
              <a:solidFill>
                <a:srgbClr val="002060"/>
              </a:solidFill>
            </a:rPr>
            <a:t>TPA 2”Environment and Energy “ </a:t>
          </a:r>
        </a:p>
        <a:p>
          <a:pPr marL="0" lvl="0" indent="0" algn="ctr" defTabSz="1022350">
            <a:lnSpc>
              <a:spcPct val="90000"/>
            </a:lnSpc>
            <a:spcBef>
              <a:spcPct val="0"/>
            </a:spcBef>
            <a:spcAft>
              <a:spcPts val="600"/>
            </a:spcAft>
            <a:buNone/>
          </a:pPr>
          <a:r>
            <a:rPr lang="en-GB" altLang="en-US" sz="1800" b="1" i="1" kern="1200" dirty="0">
              <a:solidFill>
                <a:srgbClr val="FFFF00"/>
              </a:solidFill>
              <a:latin typeface="Verdana"/>
            </a:rPr>
            <a:t>Vi</a:t>
          </a:r>
          <a:r>
            <a:rPr lang="en-IE" altLang="en-US" sz="1800" b="1" i="1" kern="1200" dirty="0">
              <a:solidFill>
                <a:srgbClr val="FFFF00"/>
              </a:solidFill>
              <a:latin typeface="Verdana"/>
            </a:rPr>
            <a:t>a </a:t>
          </a:r>
          <a:r>
            <a:rPr lang="en-IE" altLang="en-US" sz="1800" b="1" i="1" kern="1200" dirty="0" err="1">
              <a:solidFill>
                <a:srgbClr val="FFFF00"/>
              </a:solidFill>
              <a:latin typeface="Verdana"/>
            </a:rPr>
            <a:t>Alpina</a:t>
          </a:r>
          <a:r>
            <a:rPr lang="en-IE" altLang="en-US" sz="1800" b="1" i="1" kern="1200" dirty="0">
              <a:solidFill>
                <a:srgbClr val="FFFF00"/>
              </a:solidFill>
              <a:latin typeface="Verdana"/>
            </a:rPr>
            <a:t> (5 hiking routes) &amp;Via Claudia Augusta</a:t>
          </a:r>
          <a:endParaRPr lang="en-GB" sz="1800" b="1" i="1" kern="1200" noProof="0" dirty="0">
            <a:solidFill>
              <a:srgbClr val="FFFF00"/>
            </a:solidFill>
          </a:endParaRPr>
        </a:p>
        <a:p>
          <a:pPr marL="0" lvl="0" indent="0" algn="ctr" defTabSz="1022350">
            <a:lnSpc>
              <a:spcPct val="90000"/>
            </a:lnSpc>
            <a:spcBef>
              <a:spcPct val="0"/>
            </a:spcBef>
            <a:spcAft>
              <a:spcPct val="35000"/>
            </a:spcAft>
            <a:buNone/>
          </a:pPr>
          <a:r>
            <a:rPr lang="en-GB" altLang="en-US" sz="1800" b="1" i="1" kern="1200" dirty="0">
              <a:solidFill>
                <a:srgbClr val="FFFF00"/>
              </a:solidFill>
              <a:latin typeface="Verdana"/>
              <a:cs typeface="Arial" panose="020B0604020202020204" pitchFamily="34" charset="0"/>
            </a:rPr>
            <a:t> </a:t>
          </a:r>
          <a:endParaRPr lang="en-GB" sz="1800" b="1" i="1" kern="1200" noProof="0" dirty="0">
            <a:solidFill>
              <a:srgbClr val="FFFF00"/>
            </a:solidFill>
          </a:endParaRPr>
        </a:p>
        <a:p>
          <a:pPr marL="0" lvl="0" indent="0" algn="ctr" defTabSz="1022350">
            <a:lnSpc>
              <a:spcPct val="90000"/>
            </a:lnSpc>
            <a:spcBef>
              <a:spcPct val="0"/>
            </a:spcBef>
            <a:spcAft>
              <a:spcPct val="35000"/>
            </a:spcAft>
            <a:buNone/>
          </a:pPr>
          <a:endParaRPr lang="en-GB" sz="2200" b="1" kern="1200" noProof="0" dirty="0">
            <a:solidFill>
              <a:srgbClr val="002060"/>
            </a:solidFill>
          </a:endParaRPr>
        </a:p>
      </dsp:txBody>
      <dsp:txXfrm rot="10800000">
        <a:off x="0" y="3220623"/>
        <a:ext cx="4118428" cy="1917106"/>
      </dsp:txXfrm>
    </dsp:sp>
    <dsp:sp modelId="{1D49C624-E00F-45ED-8579-8E4A537BA66D}">
      <dsp:nvSpPr>
        <dsp:cNvPr id="0" name=""/>
        <dsp:cNvSpPr/>
      </dsp:nvSpPr>
      <dsp:spPr>
        <a:xfrm rot="5400000">
          <a:off x="4899571" y="1800444"/>
          <a:ext cx="2556141" cy="4118428"/>
        </a:xfrm>
        <a:prstGeom prst="round1Rect">
          <a:avLst/>
        </a:prstGeom>
        <a:solidFill>
          <a:srgbClr val="7AE2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2200"/>
            </a:lnSpc>
            <a:spcBef>
              <a:spcPct val="0"/>
            </a:spcBef>
            <a:spcAft>
              <a:spcPts val="0"/>
            </a:spcAft>
            <a:buNone/>
          </a:pPr>
          <a:r>
            <a:rPr lang="en-GB" sz="2000" b="1" kern="1200" noProof="0" dirty="0">
              <a:solidFill>
                <a:srgbClr val="002060"/>
              </a:solidFill>
            </a:rPr>
            <a:t>EUSAIR: Pillar 4 “</a:t>
          </a:r>
          <a:r>
            <a:rPr lang="en-GB" sz="2000" b="1" kern="1200" dirty="0">
              <a:solidFill>
                <a:srgbClr val="002060"/>
              </a:solidFill>
            </a:rPr>
            <a:t>Sustainable tourism”</a:t>
          </a:r>
        </a:p>
        <a:p>
          <a:pPr marL="0" lvl="0" indent="0" algn="ctr" defTabSz="889000">
            <a:lnSpc>
              <a:spcPts val="2200"/>
            </a:lnSpc>
            <a:spcBef>
              <a:spcPct val="0"/>
            </a:spcBef>
            <a:spcAft>
              <a:spcPts val="0"/>
            </a:spcAft>
            <a:buNone/>
          </a:pPr>
          <a:r>
            <a:rPr lang="en-GB" sz="2500" b="1" kern="1200" dirty="0">
              <a:solidFill>
                <a:schemeClr val="accent2">
                  <a:lumMod val="50000"/>
                </a:schemeClr>
              </a:solidFill>
              <a:latin typeface="Calibri" panose="020F0502020204030204" pitchFamily="34" charset="0"/>
            </a:rPr>
            <a:t>Diversified tourism offer,</a:t>
          </a:r>
        </a:p>
        <a:p>
          <a:pPr marL="0" lvl="0" indent="0" algn="ctr" defTabSz="889000">
            <a:lnSpc>
              <a:spcPts val="2200"/>
            </a:lnSpc>
            <a:spcBef>
              <a:spcPct val="0"/>
            </a:spcBef>
            <a:spcAft>
              <a:spcPts val="0"/>
            </a:spcAft>
            <a:buNone/>
          </a:pPr>
          <a:r>
            <a:rPr lang="en-GB" sz="2500" b="1" kern="1200" dirty="0">
              <a:solidFill>
                <a:schemeClr val="accent2">
                  <a:lumMod val="50000"/>
                </a:schemeClr>
              </a:solidFill>
              <a:latin typeface="Calibri" panose="020F0502020204030204" pitchFamily="34" charset="0"/>
            </a:rPr>
            <a:t>Sustainable and responsible tourism management</a:t>
          </a:r>
        </a:p>
        <a:p>
          <a:pPr marL="0" lvl="0" indent="0" algn="ctr" defTabSz="889000">
            <a:lnSpc>
              <a:spcPts val="2000"/>
            </a:lnSpc>
            <a:spcBef>
              <a:spcPct val="0"/>
            </a:spcBef>
            <a:spcAft>
              <a:spcPts val="0"/>
            </a:spcAft>
            <a:buNone/>
          </a:pPr>
          <a:r>
            <a:rPr lang="en-GB" altLang="en-US" sz="1800" i="1" kern="1200" dirty="0">
              <a:solidFill>
                <a:srgbClr val="C00000"/>
              </a:solidFill>
              <a:latin typeface="Verdana"/>
              <a:cs typeface="Arial" panose="020B0604020202020204" pitchFamily="34" charset="0"/>
            </a:rPr>
            <a:t>Olive trees route, &amp; Roman Heritage route </a:t>
          </a:r>
          <a:endParaRPr lang="en-GB" sz="1800" b="1" i="1" kern="1200" dirty="0">
            <a:solidFill>
              <a:srgbClr val="C00000"/>
            </a:solidFill>
            <a:latin typeface="Calibri" panose="020F0502020204030204" pitchFamily="34" charset="0"/>
          </a:endParaRPr>
        </a:p>
        <a:p>
          <a:pPr marL="0" lvl="0" indent="0" algn="ctr" defTabSz="889000">
            <a:lnSpc>
              <a:spcPct val="90000"/>
            </a:lnSpc>
            <a:spcBef>
              <a:spcPct val="0"/>
            </a:spcBef>
            <a:spcAft>
              <a:spcPct val="35000"/>
            </a:spcAft>
            <a:buNone/>
          </a:pPr>
          <a:r>
            <a:rPr lang="en-GB" sz="2500" b="1" kern="1200" dirty="0">
              <a:solidFill>
                <a:srgbClr val="002060"/>
              </a:solidFill>
            </a:rPr>
            <a:t> </a:t>
          </a:r>
          <a:r>
            <a:rPr lang="en-GB" sz="2500" b="1" kern="1200" noProof="0" dirty="0">
              <a:solidFill>
                <a:srgbClr val="002060"/>
              </a:solidFill>
            </a:rPr>
            <a:t> </a:t>
          </a:r>
        </a:p>
      </dsp:txBody>
      <dsp:txXfrm rot="-5400000">
        <a:off x="4118428" y="3220623"/>
        <a:ext cx="4118428" cy="1917106"/>
      </dsp:txXfrm>
    </dsp:sp>
    <dsp:sp modelId="{9AC88171-49AF-4374-9C3E-A547E5B34CEF}">
      <dsp:nvSpPr>
        <dsp:cNvPr id="0" name=""/>
        <dsp:cNvSpPr/>
      </dsp:nvSpPr>
      <dsp:spPr>
        <a:xfrm>
          <a:off x="3157459" y="2160118"/>
          <a:ext cx="1921938" cy="79204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baseline="0" noProof="0" dirty="0">
              <a:solidFill>
                <a:schemeClr val="accent6">
                  <a:lumMod val="50000"/>
                </a:schemeClr>
              </a:solidFill>
            </a:rPr>
            <a:t>MRS</a:t>
          </a:r>
        </a:p>
      </dsp:txBody>
      <dsp:txXfrm>
        <a:off x="3196123" y="2198782"/>
        <a:ext cx="1844610" cy="71471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taly-croatia.eu/web/blutoursyste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eep.eu/programmes/9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keep.eu/programmes/9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34894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p:txBody>
          <a:bodyPr/>
          <a:lstStyle/>
          <a:p>
            <a:pPr algn="just"/>
            <a:r>
              <a:rPr lang="en-GB" dirty="0"/>
              <a:t>CBC project : </a:t>
            </a:r>
            <a:r>
              <a:rPr lang="en-US" sz="1100" dirty="0"/>
              <a:t>BLUTOURSYSTEM provides tourism operators with </a:t>
            </a:r>
            <a:r>
              <a:rPr lang="en-US" sz="1100" b="1" dirty="0"/>
              <a:t>tools and skills to develop new business ecosystems</a:t>
            </a:r>
            <a:r>
              <a:rPr lang="en-US" sz="1100" dirty="0"/>
              <a:t>. </a:t>
            </a:r>
            <a:r>
              <a:rPr lang="en-US" sz="1100" b="1" dirty="0"/>
              <a:t>Capitalizing the knowledge gained </a:t>
            </a:r>
            <a:r>
              <a:rPr lang="en-US" sz="1100" dirty="0"/>
              <a:t>with </a:t>
            </a:r>
            <a:r>
              <a:rPr lang="en-US" sz="1100" dirty="0" err="1"/>
              <a:t>TourMedAssets</a:t>
            </a:r>
            <a:r>
              <a:rPr lang="en-US" sz="1100" dirty="0"/>
              <a:t> MED project, BLUTOURSYSTEM provides a new Market Intelligence designed to support tourism strategic planning and monitoring; it steers decision makers to rethink tourism, reduce gaps and design eco-innovative scenarios thus to promote sustainable growth.</a:t>
            </a:r>
          </a:p>
          <a:p>
            <a:pPr algn="just"/>
            <a:r>
              <a:rPr lang="en-US" sz="1100" dirty="0"/>
              <a:t>Through Living Labs, operators are then engaged in a peer- learning mechanism that enables the co-design of new creative and eco-tourism scenarios. A Tourism Advice Point is then launched to support innovation in tourism: here stakeholders, decision makers and SMEs can find quality support and services to advance Tourism offer.</a:t>
            </a:r>
          </a:p>
          <a:p>
            <a:r>
              <a:rPr lang="en-GB" dirty="0">
                <a:hlinkClick r:id="rId3"/>
              </a:rPr>
              <a:t>https://www.italy-croatia.eu/web/blutoursystem</a:t>
            </a:r>
            <a:endParaRPr lang="en-GB" dirty="0"/>
          </a:p>
          <a:p>
            <a:r>
              <a:rPr lang="en-GB" dirty="0"/>
              <a:t>_______________________________________________________________________________________________________________________</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dirty="0" err="1">
                <a:solidFill>
                  <a:srgbClr val="C00000"/>
                </a:solidFill>
                <a:latin typeface="Book Antiqua" panose="02040602050305030304" pitchFamily="18" charset="0"/>
                <a:ea typeface="Calibri" panose="020F0502020204030204" pitchFamily="34" charset="0"/>
                <a:cs typeface="Book Antiqua" panose="02040602050305030304" pitchFamily="18" charset="0"/>
              </a:rPr>
              <a:t>CCAlps</a:t>
            </a:r>
            <a:r>
              <a:rPr lang="en-GB" altLang="fr-FR" baseline="0" dirty="0">
                <a:solidFill>
                  <a:srgbClr val="C00000"/>
                </a:solidFill>
                <a:latin typeface="Book Antiqua" panose="02040602050305030304" pitchFamily="18" charset="0"/>
                <a:ea typeface="Calibri" panose="020F0502020204030204" pitchFamily="34" charset="0"/>
                <a:cs typeface="Book Antiqua" panose="02040602050305030304" pitchFamily="18" charset="0"/>
              </a:rPr>
              <a:t>  could be a very relevant project for investments under PO1 because it aimed at l</a:t>
            </a:r>
            <a:r>
              <a:rPr lang="en-GB" altLang="fr-FR" dirty="0">
                <a:solidFill>
                  <a:srgbClr val="C00000"/>
                </a:solidFill>
                <a:latin typeface="Book Antiqua" panose="02040602050305030304" pitchFamily="18" charset="0"/>
                <a:ea typeface="Calibri" panose="020F0502020204030204" pitchFamily="34" charset="0"/>
                <a:cs typeface="Book Antiqua" panose="02040602050305030304" pitchFamily="18" charset="0"/>
              </a:rPr>
              <a:t>iaising regional research and innovation actors to industrial stakeholders among</a:t>
            </a:r>
            <a:r>
              <a:rPr lang="en-GB" altLang="fr-FR" baseline="0" dirty="0">
                <a:solidFill>
                  <a:srgbClr val="C00000"/>
                </a:solidFill>
                <a:latin typeface="Book Antiqua" panose="02040602050305030304" pitchFamily="18" charset="0"/>
                <a:ea typeface="Calibri" panose="020F0502020204030204" pitchFamily="34" charset="0"/>
                <a:cs typeface="Book Antiqua" panose="02040602050305030304" pitchFamily="18" charset="0"/>
              </a:rPr>
              <a:t> various countries </a:t>
            </a:r>
            <a:r>
              <a:rPr lang="en-GB" altLang="fr-FR" dirty="0">
                <a:solidFill>
                  <a:srgbClr val="C00000"/>
                </a:solidFill>
                <a:latin typeface="Book Antiqua" panose="02040602050305030304" pitchFamily="18" charset="0"/>
                <a:ea typeface="Calibri" panose="020F0502020204030204" pitchFamily="34" charset="0"/>
                <a:cs typeface="Book Antiqua" panose="02040602050305030304" pitchFamily="18" charset="0"/>
              </a:rPr>
              <a:t>should stimulate interregional cooperation in new cultural and creative value chains across borders. C</a:t>
            </a:r>
            <a:r>
              <a:rPr lang="en-GB" altLang="fr-FR" dirty="0"/>
              <a:t>ooperation between higher education and business, in particular SMEs, training opportunities for staff,</a:t>
            </a:r>
            <a:r>
              <a:rPr lang="en-GB" altLang="fr-FR" baseline="0" dirty="0"/>
              <a:t> digitisation.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aseline="0" dirty="0"/>
              <a:t>These are some of the actions that </a:t>
            </a:r>
            <a:r>
              <a:rPr lang="en-GB" altLang="fr-FR" baseline="0" dirty="0" err="1"/>
              <a:t>CCAlps</a:t>
            </a:r>
            <a:r>
              <a:rPr lang="en-GB" altLang="fr-FR" baseline="0" dirty="0"/>
              <a:t> camps and hubs have successfully set up among regions in France (Alsace, Rhone-</a:t>
            </a:r>
            <a:r>
              <a:rPr lang="en-GB" altLang="fr-FR" baseline="0" dirty="0" err="1"/>
              <a:t>Alpes</a:t>
            </a:r>
            <a:r>
              <a:rPr lang="en-GB" altLang="fr-FR" baseline="0" dirty="0"/>
              <a:t>, Province – </a:t>
            </a:r>
            <a:r>
              <a:rPr lang="en-GB" altLang="fr-FR" baseline="0" dirty="0" err="1"/>
              <a:t>Alpes</a:t>
            </a:r>
            <a:r>
              <a:rPr lang="en-GB" altLang="fr-FR" baseline="0" dirty="0"/>
              <a:t> – Cote d’Azur), Germany (</a:t>
            </a:r>
            <a:r>
              <a:rPr lang="en-GB" altLang="fr-FR" baseline="0" dirty="0" err="1"/>
              <a:t>Stuttgard</a:t>
            </a:r>
            <a:r>
              <a:rPr lang="en-GB" altLang="fr-FR" baseline="0" dirty="0"/>
              <a:t>), Austria (Salzburg), Slovenia (</a:t>
            </a:r>
            <a:r>
              <a:rPr lang="en-GB" altLang="fr-FR" baseline="0" dirty="0" err="1"/>
              <a:t>Zahodna</a:t>
            </a:r>
            <a:r>
              <a:rPr lang="en-GB" altLang="fr-FR" baseline="0" dirty="0"/>
              <a:t> </a:t>
            </a:r>
            <a:r>
              <a:rPr lang="en-GB" altLang="fr-FR" baseline="0" dirty="0" err="1"/>
              <a:t>Slovenija</a:t>
            </a:r>
            <a:r>
              <a:rPr lang="en-GB" altLang="fr-FR" baseline="0" dirty="0"/>
              <a:t>), Italy (</a:t>
            </a:r>
            <a:r>
              <a:rPr lang="en-GB" altLang="fr-FR" baseline="0" dirty="0" err="1"/>
              <a:t>Piemonte</a:t>
            </a:r>
            <a:r>
              <a:rPr lang="en-GB" altLang="fr-FR" baseline="0" dirty="0"/>
              <a:t>), Switzerland (Ticino) – 14 partners – “Interreg Alpine Space 2007-2013”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aseline="0" dirty="0"/>
              <a:t>Total budget: 2,92 Million </a:t>
            </a:r>
            <a:r>
              <a:rPr lang="en-GB" altLang="fr-FR" baseline="0" dirty="0" err="1"/>
              <a:t>eur</a:t>
            </a:r>
            <a:r>
              <a:rPr lang="en-GB" altLang="fr-FR" baseline="0" dirty="0"/>
              <a:t>, EU budget: 2,14 million </a:t>
            </a:r>
            <a:r>
              <a:rPr lang="en-GB" altLang="fr-FR" baseline="0" dirty="0" err="1"/>
              <a:t>eur</a:t>
            </a:r>
            <a:endParaRPr lang="en-GB" altLang="fr-FR"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3167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p:txBody>
          <a:bodyPr/>
          <a:lstStyle/>
          <a:p>
            <a:pPr algn="just"/>
            <a:r>
              <a:rPr lang="en-GB" dirty="0"/>
              <a:t>CBC project full title: </a:t>
            </a:r>
            <a:r>
              <a:rPr lang="en-US" dirty="0"/>
              <a:t>Strengthening biodiversity and ecological network in the River Morava region through habitat management and environmental education (awareness raising) in eco-centers</a:t>
            </a:r>
          </a:p>
          <a:p>
            <a:pPr algn="just"/>
            <a:r>
              <a:rPr lang="en-US" dirty="0"/>
              <a:t>________________________________________________________________________________________________________________________</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altLang="fr-FR" b="1" dirty="0"/>
              <a:t>Through PO2 one can expect investments in responsible tourism,</a:t>
            </a:r>
            <a:r>
              <a:rPr lang="en-GB" altLang="fr-FR" b="1" baseline="0" dirty="0"/>
              <a:t> green tourism and culture SMEs, energy efficiency, and circular economy, as well as </a:t>
            </a:r>
            <a:r>
              <a:rPr lang="en-GB" altLang="fr-FR" dirty="0"/>
              <a:t>environmental  contingency plans and against fires and floods.</a:t>
            </a:r>
          </a:p>
          <a:p>
            <a:pPr algn="just"/>
            <a:r>
              <a:rPr lang="en-GB" dirty="0"/>
              <a:t>For instance: </a:t>
            </a:r>
            <a:r>
              <a:rPr lang="en-US" dirty="0"/>
              <a:t>TN project:</a:t>
            </a:r>
            <a:r>
              <a:rPr lang="en-US" baseline="0" dirty="0"/>
              <a:t> ENERPAT – undertook eco-friendly pilot renovation of buildings in three cities: O Porto (PT), Vitoria (ES), Cahors (FR) – total budget 1,88 million </a:t>
            </a:r>
            <a:r>
              <a:rPr lang="en-US" baseline="0" dirty="0" err="1"/>
              <a:t>eur</a:t>
            </a:r>
            <a:r>
              <a:rPr lang="en-US" baseline="0" dirty="0"/>
              <a:t> – EU budget 1,42 million </a:t>
            </a:r>
            <a:r>
              <a:rPr lang="en-US" baseline="0" dirty="0" err="1"/>
              <a:t>eur</a:t>
            </a:r>
            <a:r>
              <a:rPr lang="en-US" baseline="0" dirty="0"/>
              <a:t> – involving 6 partners – Interreg </a:t>
            </a:r>
            <a:r>
              <a:rPr lang="en-US" baseline="0" dirty="0" err="1"/>
              <a:t>Sudoe</a:t>
            </a:r>
            <a:endParaRPr lang="en-US" baseline="0" dirty="0"/>
          </a:p>
          <a:p>
            <a:pPr algn="just"/>
            <a:r>
              <a:rPr lang="en-US" baseline="0" dirty="0"/>
              <a:t>The scope was to use renovation technics combined with bio-based materials in order to minimize low carbon footprint.</a:t>
            </a:r>
            <a:endParaRPr lang="en-GB" dirty="0"/>
          </a:p>
          <a:p>
            <a:pPr algn="just"/>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29203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CBC project (ES-PT _ POCTEP) </a:t>
            </a:r>
          </a:p>
          <a:p>
            <a:r>
              <a:rPr lang="en-US" dirty="0"/>
              <a:t>Sustainable tourism and electric mobility in natural spaces (</a:t>
            </a:r>
            <a:r>
              <a:rPr lang="en-US" dirty="0">
                <a:hlinkClick r:id="rId3"/>
              </a:rPr>
              <a:t>https://keep.eu/programmes/92/</a:t>
            </a:r>
            <a:r>
              <a:rPr lang="en-US" dirty="0"/>
              <a:t>).</a:t>
            </a:r>
          </a:p>
          <a:p>
            <a:r>
              <a:rPr lang="en-US" dirty="0"/>
              <a:t>Main aim: Fostering a sustainable and clean tourism model for visitors to border natural areas</a:t>
            </a:r>
          </a:p>
          <a:p>
            <a:r>
              <a:rPr lang="en-US" dirty="0"/>
              <a:t>Create a network of “green” tourist routes connecting natural and cultural value points in the border natural areas in electric vehicles. </a:t>
            </a:r>
          </a:p>
          <a:p>
            <a:r>
              <a:rPr lang="en-US" dirty="0"/>
              <a:t>Empower tourism entrepreneurs and wilderness entrepreneurs to offer an electric mobility tourism offer. </a:t>
            </a:r>
          </a:p>
          <a:p>
            <a:r>
              <a:rPr lang="en-GB" dirty="0"/>
              <a:t>________________________________________________________________________________________________________________________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b="1" dirty="0"/>
              <a:t>With PO3: we expect</a:t>
            </a:r>
            <a:r>
              <a:rPr lang="en-GB" altLang="fr-FR" b="1" baseline="0" dirty="0"/>
              <a:t> </a:t>
            </a:r>
            <a:r>
              <a:rPr lang="en-GB" altLang="fr-FR" dirty="0"/>
              <a:t>to develop physical and digital connectivity projects, which can result to better and cheaper IT solutions. Connectivity should not stop at the borders or at regions which face territorial challenges (islands, mountains, coastal and sparsely populated areas). Very often we can see a significant cultural and natural identity in those regions. </a:t>
            </a:r>
            <a:r>
              <a:rPr lang="en-US" dirty="0"/>
              <a:t>Cooperation</a:t>
            </a:r>
            <a:r>
              <a:rPr lang="en-US" baseline="0" dirty="0"/>
              <a:t> for developing accessibility </a:t>
            </a:r>
            <a:r>
              <a:rPr lang="en-US" dirty="0"/>
              <a:t>measures </a:t>
            </a:r>
            <a:r>
              <a:rPr lang="en-GB" altLang="fr-FR" dirty="0"/>
              <a:t>could enable these regions to unlock their potential.</a:t>
            </a:r>
            <a:endParaRPr lang="en-US" altLang="fr-FR" dirty="0"/>
          </a:p>
          <a:p>
            <a:r>
              <a:rPr lang="en-GB" dirty="0"/>
              <a:t>IPA CBC Italy-</a:t>
            </a:r>
            <a:r>
              <a:rPr lang="en-GB" baseline="0" dirty="0"/>
              <a:t> Albania-Montenegro programme has successfully invested into the PORTS project which is a partnership for the observation and study of new Routes and Transnational Sea-highways. The programme offered an opportunity to invest into the connectivity between the Apulian Sea and the coasts of Montenegro and Albania. A segregated target of the project PORTS was to improve links of tourist transport and pleasure cruises.</a:t>
            </a:r>
          </a:p>
          <a:p>
            <a:r>
              <a:rPr lang="en-GB" baseline="0" dirty="0"/>
              <a:t>Total budget: 1,1 Million </a:t>
            </a:r>
            <a:r>
              <a:rPr lang="en-GB" baseline="0" dirty="0" err="1"/>
              <a:t>eur</a:t>
            </a:r>
            <a:r>
              <a:rPr lang="en-GB" baseline="0" dirty="0"/>
              <a:t>, </a:t>
            </a:r>
          </a:p>
          <a:p>
            <a:r>
              <a:rPr lang="en-GB" baseline="0" dirty="0"/>
              <a:t>MARA project relevant for the Baltic Sea Region, to improve the accessibility and mobility in remote tourism areas with piloting various local mobility solutions and thus launching a new mobility approach in remote areas. This approach contributed to better integrate these areas into spatial and mobility development plans.</a:t>
            </a:r>
          </a:p>
          <a:p>
            <a:r>
              <a:rPr lang="en-GB" baseline="0" dirty="0"/>
              <a:t>Total budget: 2.37 Million </a:t>
            </a:r>
            <a:r>
              <a:rPr lang="en-GB" baseline="0" dirty="0" err="1"/>
              <a:t>eur</a:t>
            </a:r>
            <a:r>
              <a:rPr lang="en-GB" baseline="0" dirty="0"/>
              <a:t>, EU budget: 1,53 Million </a:t>
            </a:r>
            <a:r>
              <a:rPr lang="en-GB" baseline="0" dirty="0" err="1"/>
              <a:t>eur.</a:t>
            </a:r>
            <a:r>
              <a:rPr lang="en-GB" baseline="0" dirty="0"/>
              <a:t>, ENI-Russian participation: 0,15 Million </a:t>
            </a:r>
            <a:r>
              <a:rPr lang="en-GB" baseline="0" dirty="0" err="1"/>
              <a:t>eur</a:t>
            </a:r>
            <a:r>
              <a:rPr lang="en-GB" baseline="0" dirty="0"/>
              <a:t>, and Norway budget: 0.13 Million </a:t>
            </a:r>
            <a:r>
              <a:rPr lang="en-GB" baseline="0" dirty="0" err="1"/>
              <a:t>eur</a:t>
            </a:r>
            <a:r>
              <a:rPr lang="en-GB" baseline="0" dirty="0"/>
              <a:t> – Partners 12 (DE, PL, LV, NO, LT, SE, RU, FI, EE) – Interreg Baltic Sea Region 2014-2020</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pic>
        <p:nvPicPr>
          <p:cNvPr id="5" name="Picture 4"/>
          <p:cNvPicPr>
            <a:picLocks noChangeAspect="1"/>
          </p:cNvPicPr>
          <p:nvPr/>
        </p:nvPicPr>
        <p:blipFill>
          <a:blip r:embed="rId4"/>
          <a:stretch>
            <a:fillRect/>
          </a:stretch>
        </p:blipFill>
        <p:spPr>
          <a:xfrm>
            <a:off x="3194286" y="4400550"/>
            <a:ext cx="1998468" cy="846996"/>
          </a:xfrm>
          <a:prstGeom prst="rect">
            <a:avLst/>
          </a:prstGeom>
        </p:spPr>
      </p:pic>
    </p:spTree>
    <p:extLst>
      <p:ext uri="{BB962C8B-B14F-4D97-AF65-F5344CB8AC3E}">
        <p14:creationId xmlns:p14="http://schemas.microsoft.com/office/powerpoint/2010/main" val="314703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Another CBC project (ES-PT _ POCTEP) </a:t>
            </a:r>
          </a:p>
          <a:p>
            <a:r>
              <a:rPr lang="en-US" sz="1100" dirty="0"/>
              <a:t>Sustainable tourism and electric mobility in natural spaces (</a:t>
            </a:r>
            <a:r>
              <a:rPr lang="en-US" sz="1100" dirty="0">
                <a:hlinkClick r:id="rId3"/>
              </a:rPr>
              <a:t>https://keep.eu/programmes/92/</a:t>
            </a:r>
            <a:r>
              <a:rPr lang="en-US" sz="1100" dirty="0"/>
              <a:t>).</a:t>
            </a:r>
          </a:p>
          <a:p>
            <a:r>
              <a:rPr lang="en-US" sz="1100" dirty="0"/>
              <a:t>Main aim: Fostering a sustainable and clean tourism model for visitors to border natural areas</a:t>
            </a:r>
          </a:p>
          <a:p>
            <a:r>
              <a:rPr lang="en-US" sz="1100" dirty="0"/>
              <a:t>Create a network of “green” tourist routes connecting natural and cultural value points in the border natural areas in electric vehicles. </a:t>
            </a:r>
          </a:p>
          <a:p>
            <a:r>
              <a:rPr lang="en-US" sz="1100" dirty="0"/>
              <a:t>Empower tourism entrepreneurs and wilderness entrepreneurs to offer an electric mobility tourism offer. </a:t>
            </a:r>
          </a:p>
          <a:p>
            <a:endParaRPr lang="en-US" sz="1100" dirty="0"/>
          </a:p>
          <a:p>
            <a:pPr marL="450850" indent="-450850" algn="just">
              <a:spcBef>
                <a:spcPts val="600"/>
              </a:spcBef>
              <a:spcAft>
                <a:spcPts val="600"/>
              </a:spcAft>
              <a:buNone/>
              <a:defRPr/>
            </a:pPr>
            <a:r>
              <a:rPr lang="en-US" sz="1000" dirty="0"/>
              <a:t>enhancing the effectiveness of </a:t>
            </a:r>
            <a:r>
              <a:rPr lang="en-US" sz="1000" b="1" dirty="0" err="1"/>
              <a:t>labour</a:t>
            </a:r>
            <a:r>
              <a:rPr lang="en-US" sz="1000" b="1" dirty="0"/>
              <a:t> markets and access to quality employment </a:t>
            </a:r>
            <a:r>
              <a:rPr lang="en-US" sz="1000" dirty="0"/>
              <a:t>through developing social innovation and infrastructure</a:t>
            </a:r>
          </a:p>
          <a:p>
            <a:pPr marL="450850" lvl="0" indent="-450850" algn="just">
              <a:spcBef>
                <a:spcPts val="600"/>
              </a:spcBef>
              <a:spcAft>
                <a:spcPts val="600"/>
              </a:spcAft>
              <a:buNone/>
              <a:defRPr/>
            </a:pPr>
            <a:r>
              <a:rPr lang="en-US" sz="1000" dirty="0"/>
              <a:t>(ii)  improving access to inclusive and quality services in </a:t>
            </a:r>
            <a:r>
              <a:rPr lang="en-US" sz="1000" b="1" dirty="0"/>
              <a:t>education, training and life long </a:t>
            </a:r>
            <a:r>
              <a:rPr lang="en-US" sz="1000" dirty="0"/>
              <a:t>developing infrastructure, including by fostering resilience for distance and on-line education and </a:t>
            </a:r>
            <a:r>
              <a:rPr lang="en-US" sz="1000" b="1" dirty="0"/>
              <a:t> learning</a:t>
            </a:r>
            <a:r>
              <a:rPr lang="en-US" sz="1000" dirty="0"/>
              <a:t> through training</a:t>
            </a:r>
          </a:p>
          <a:p>
            <a:pPr marL="450850" lvl="0" indent="-450850" algn="just">
              <a:spcBef>
                <a:spcPts val="600"/>
              </a:spcBef>
              <a:spcAft>
                <a:spcPts val="600"/>
              </a:spcAft>
              <a:buNone/>
              <a:defRPr/>
            </a:pPr>
            <a:r>
              <a:rPr lang="en-US" sz="1000" dirty="0"/>
              <a:t>(iii) increasing the socioeconomic </a:t>
            </a:r>
            <a:r>
              <a:rPr lang="en-US" sz="1000" b="1" dirty="0"/>
              <a:t>integration of </a:t>
            </a:r>
            <a:r>
              <a:rPr lang="en-US" sz="1000" b="1" dirty="0" err="1"/>
              <a:t>marginalised</a:t>
            </a:r>
            <a:r>
              <a:rPr lang="en-US" sz="1000" b="1" dirty="0"/>
              <a:t> communities, migrants and disadvantaged groups</a:t>
            </a:r>
            <a:r>
              <a:rPr lang="en-US" sz="1000" dirty="0"/>
              <a:t>, through integrated measures including housing and social services</a:t>
            </a:r>
          </a:p>
          <a:p>
            <a:pPr marL="450850" lvl="0" indent="-450850" algn="just">
              <a:spcBef>
                <a:spcPts val="600"/>
              </a:spcBef>
              <a:spcAft>
                <a:spcPts val="600"/>
              </a:spcAft>
              <a:buNone/>
              <a:defRPr/>
            </a:pPr>
            <a:r>
              <a:rPr lang="en-US" sz="1000" dirty="0"/>
              <a:t>(iv) ensuring equal access to </a:t>
            </a:r>
            <a:r>
              <a:rPr lang="en-US" sz="1000" b="1" dirty="0"/>
              <a:t>health</a:t>
            </a:r>
            <a:r>
              <a:rPr lang="en-US" sz="1000" dirty="0"/>
              <a:t> care and fostering resilience in health systems</a:t>
            </a:r>
          </a:p>
          <a:p>
            <a:pPr marL="450850" lvl="0" indent="-450850" algn="just">
              <a:spcBef>
                <a:spcPts val="600"/>
              </a:spcBef>
              <a:spcAft>
                <a:spcPts val="600"/>
              </a:spcAft>
              <a:buNone/>
              <a:defRPr/>
            </a:pPr>
            <a:r>
              <a:rPr lang="en-US" sz="1000" dirty="0"/>
              <a:t>(v) enhancing the role of </a:t>
            </a:r>
            <a:r>
              <a:rPr lang="en-US" sz="1000" b="1" dirty="0"/>
              <a:t>culture and tourism in economic development, social inclusion and social innovation</a:t>
            </a:r>
          </a:p>
          <a:p>
            <a:pPr marL="450850" lvl="0" indent="-450850" algn="ctr">
              <a:spcBef>
                <a:spcPts val="600"/>
              </a:spcBef>
              <a:spcAft>
                <a:spcPts val="600"/>
              </a:spcAft>
              <a:buNone/>
              <a:defRPr/>
            </a:pPr>
            <a:r>
              <a:rPr lang="en-US" sz="1000" b="1" dirty="0">
                <a:solidFill>
                  <a:schemeClr val="accent3"/>
                </a:solidFill>
              </a:rPr>
              <a:t>and/or specific objectives (</a:t>
            </a:r>
            <a:r>
              <a:rPr lang="en-US" sz="1000" b="1" dirty="0" err="1">
                <a:solidFill>
                  <a:schemeClr val="accent3"/>
                </a:solidFill>
              </a:rPr>
              <a:t>i</a:t>
            </a:r>
            <a:r>
              <a:rPr lang="en-US" sz="1000" b="1" dirty="0">
                <a:solidFill>
                  <a:schemeClr val="accent3"/>
                </a:solidFill>
              </a:rPr>
              <a:t>) to (x) of Article 4(1) of Reg. ESF+ </a:t>
            </a:r>
            <a:endParaRPr lang="en-GB" sz="1000" b="1" dirty="0">
              <a:solidFill>
                <a:schemeClr val="accent3"/>
              </a:solidFill>
            </a:endParaRPr>
          </a:p>
          <a:p>
            <a:r>
              <a:rPr lang="en-GB" dirty="0"/>
              <a:t>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TN project: COME-IN</a:t>
            </a:r>
            <a:r>
              <a:rPr lang="en-GB" sz="1200" baseline="0" dirty="0"/>
              <a:t> strives to remove physical, economic, social and communication barriers, to make European cultural heritage accessible to ALL – a particularly relevant project for people with disabilities. Total budget: 2,72 Million </a:t>
            </a:r>
            <a:r>
              <a:rPr lang="en-GB" sz="1200" baseline="0" dirty="0" err="1"/>
              <a:t>eur</a:t>
            </a:r>
            <a:r>
              <a:rPr lang="en-GB" sz="1200" baseline="0" dirty="0"/>
              <a:t>, EU budget: 2,21 Million </a:t>
            </a:r>
            <a:r>
              <a:rPr lang="en-GB" sz="1200" baseline="0" dirty="0" err="1"/>
              <a:t>eur</a:t>
            </a:r>
            <a:r>
              <a:rPr lang="en-GB" sz="1200" baseline="0" dirty="0"/>
              <a:t>, involved 14 partners from Germany (</a:t>
            </a:r>
            <a:r>
              <a:rPr lang="en-GB" sz="1200" baseline="0" dirty="0" err="1"/>
              <a:t>Thueringen</a:t>
            </a:r>
            <a:r>
              <a:rPr lang="en-GB" sz="1200" baseline="0" dirty="0"/>
              <a:t>), Poland (</a:t>
            </a:r>
            <a:r>
              <a:rPr lang="en-GB" sz="1200" baseline="0" dirty="0" err="1"/>
              <a:t>Malopolskie</a:t>
            </a:r>
            <a:r>
              <a:rPr lang="en-GB" sz="1200" baseline="0" dirty="0"/>
              <a:t>), Austria (Wien, </a:t>
            </a:r>
            <a:r>
              <a:rPr lang="en-GB" sz="1200" baseline="0" dirty="0" err="1"/>
              <a:t>Oberoesterreich</a:t>
            </a:r>
            <a:r>
              <a:rPr lang="en-GB" sz="1200" baseline="0" dirty="0"/>
              <a:t>), Italy(Friuli-</a:t>
            </a:r>
            <a:r>
              <a:rPr lang="en-GB" sz="1200" baseline="0" dirty="0" err="1"/>
              <a:t>Venezi</a:t>
            </a:r>
            <a:r>
              <a:rPr lang="en-GB" sz="1200" baseline="0" dirty="0"/>
              <a:t>-Giulia), Slovenia (</a:t>
            </a:r>
            <a:r>
              <a:rPr lang="en-GB" sz="1200" baseline="0" dirty="0" err="1"/>
              <a:t>Zahonda</a:t>
            </a:r>
            <a:r>
              <a:rPr lang="en-GB" sz="1200" baseline="0" dirty="0"/>
              <a:t> </a:t>
            </a:r>
            <a:r>
              <a:rPr lang="en-GB" sz="1200" baseline="0" dirty="0" err="1"/>
              <a:t>Slovenja</a:t>
            </a:r>
            <a:r>
              <a:rPr lang="en-GB" sz="1200" baseline="0" dirty="0"/>
              <a:t>), Croatia (</a:t>
            </a:r>
            <a:r>
              <a:rPr lang="en-GB" sz="1200" baseline="0" dirty="0" err="1"/>
              <a:t>Jadranska</a:t>
            </a:r>
            <a:r>
              <a:rPr lang="en-GB" sz="1200" baseline="0" dirty="0"/>
              <a:t> </a:t>
            </a:r>
            <a:r>
              <a:rPr lang="en-GB" sz="1200" baseline="0" dirty="0" err="1"/>
              <a:t>Hrvatska</a:t>
            </a:r>
            <a:r>
              <a:rPr lang="en-GB" sz="1200" baseline="0" dirty="0"/>
              <a:t>). Interreg Central Europe 2014-2020.</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altLang="fr-FR" dirty="0"/>
              <a:t>PO4,</a:t>
            </a:r>
            <a:r>
              <a:rPr lang="en-IE" altLang="fr-FR" baseline="0" dirty="0"/>
              <a:t> examples: </a:t>
            </a:r>
            <a:r>
              <a:rPr lang="en-IE" altLang="fr-FR" dirty="0"/>
              <a:t>promoting access to public services and healthcare facilities, support to labour mobility and education could</a:t>
            </a:r>
            <a:r>
              <a:rPr lang="en-IE" altLang="fr-FR" baseline="0" dirty="0"/>
              <a:t> be relevant for cooperation projects</a:t>
            </a:r>
            <a:r>
              <a:rPr lang="en-IE" altLang="fr-FR" dirty="0"/>
              <a:t>. </a:t>
            </a:r>
            <a:r>
              <a:rPr lang="en-GB" altLang="fr-FR" dirty="0"/>
              <a:t>Cooperation across borders or in a macro-regional context can create economies of scale and help policy-makers to reach solutions to the challenges they are facing through building on the experiences of others).</a:t>
            </a:r>
            <a:r>
              <a:rPr lang="en-GB" altLang="fr-FR" baseline="0" dirty="0"/>
              <a:t> </a:t>
            </a:r>
            <a:endParaRPr lang="en-GB" altLang="en-US" b="1" dirty="0">
              <a:solidFill>
                <a:srgbClr val="0070C0"/>
              </a:solidFill>
            </a:endParaRP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pic>
        <p:nvPicPr>
          <p:cNvPr id="5" name="Picture 4"/>
          <p:cNvPicPr>
            <a:picLocks noChangeAspect="1"/>
          </p:cNvPicPr>
          <p:nvPr/>
        </p:nvPicPr>
        <p:blipFill>
          <a:blip r:embed="rId4"/>
          <a:stretch>
            <a:fillRect/>
          </a:stretch>
        </p:blipFill>
        <p:spPr>
          <a:xfrm>
            <a:off x="4162481" y="4594191"/>
            <a:ext cx="1998468" cy="846996"/>
          </a:xfrm>
          <a:prstGeom prst="rect">
            <a:avLst/>
          </a:prstGeom>
        </p:spPr>
      </p:pic>
    </p:spTree>
    <p:extLst>
      <p:ext uri="{BB962C8B-B14F-4D97-AF65-F5344CB8AC3E}">
        <p14:creationId xmlns:p14="http://schemas.microsoft.com/office/powerpoint/2010/main" val="256193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dirty="0">
                <a:solidFill>
                  <a:srgbClr val="0F5494"/>
                </a:solidFill>
                <a:latin typeface="Verdana" panose="020B0604030504040204" pitchFamily="34" charset="0"/>
                <a:ea typeface="Verdana" panose="020B0604030504040204" pitchFamily="34" charset="0"/>
                <a:cs typeface="Verdana" panose="020B0604030504040204" pitchFamily="34" charset="0"/>
              </a:rPr>
              <a:t>PO5: A Europe closer to citizens </a:t>
            </a:r>
            <a:r>
              <a:rPr lang="en-US" b="0" dirty="0">
                <a:solidFill>
                  <a:srgbClr val="0F5494"/>
                </a:solidFill>
                <a:latin typeface="Verdana" panose="020B0604030504040204" pitchFamily="34" charset="0"/>
                <a:ea typeface="Verdana" panose="020B0604030504040204" pitchFamily="34" charset="0"/>
                <a:cs typeface="Verdana" panose="020B0604030504040204" pitchFamily="34" charset="0"/>
              </a:rPr>
              <a:t>(sustainable development of urban, rural and coastal areas and local initiatives)</a:t>
            </a:r>
          </a:p>
          <a:p>
            <a:pPr lvl="1"/>
            <a:r>
              <a:rPr lang="en-US" sz="1800" b="0" dirty="0">
                <a:solidFill>
                  <a:srgbClr val="0F5494"/>
                </a:solidFill>
                <a:latin typeface="Verdana" panose="020B0604030504040204" pitchFamily="34" charset="0"/>
                <a:ea typeface="Verdana" panose="020B0604030504040204" pitchFamily="34" charset="0"/>
                <a:cs typeface="Verdana" panose="020B0604030504040204" pitchFamily="34" charset="0"/>
              </a:rPr>
              <a:t>SO1: fostering the integrated social, economic and environmental development, cultural heritage and security in urban areas</a:t>
            </a:r>
          </a:p>
          <a:p>
            <a:pPr lvl="1"/>
            <a:r>
              <a:rPr lang="en-US" sz="1800" b="0" dirty="0">
                <a:solidFill>
                  <a:srgbClr val="0F5494"/>
                </a:solidFill>
                <a:latin typeface="Verdana" panose="020B0604030504040204" pitchFamily="34" charset="0"/>
                <a:ea typeface="Verdana" panose="020B0604030504040204" pitchFamily="34" charset="0"/>
                <a:cs typeface="Verdana" panose="020B0604030504040204" pitchFamily="34" charset="0"/>
              </a:rPr>
              <a:t>SO2: fostering the integrated social, economic and environmental local development, cultural heritage and security, including for rural and coastal areas also through community-led local development</a:t>
            </a:r>
          </a:p>
          <a:p>
            <a:r>
              <a:rPr lang="en-GB" dirty="0"/>
              <a:t>Although the PO5 is not very relevant for</a:t>
            </a:r>
            <a:r>
              <a:rPr lang="en-GB" baseline="0" dirty="0"/>
              <a:t> the Transnational and Interregional programmes because of its heavy structure, when it comes that the programme has established a territorial integration strategy (which identifies tourism and culture as part of the main economic drivers of a specific territory), it has incorporated a local lead network in its structure in order to implement this strategy (for instance a cities network corresponding to the specific territory), and it has identified a territorial tool to conduct the strategy through adequate projects and actions, then a project such as </a:t>
            </a:r>
            <a:r>
              <a:rPr lang="en-GB" baseline="0" dirty="0" err="1"/>
              <a:t>AtlaSWH</a:t>
            </a:r>
            <a:r>
              <a:rPr lang="en-GB" baseline="0" dirty="0"/>
              <a:t> could be relevant for PO5. To note that the project is here as a theoretic example!</a:t>
            </a:r>
          </a:p>
          <a:p>
            <a:r>
              <a:rPr lang="en-GB" baseline="0" dirty="0" err="1"/>
              <a:t>AtlaSWH</a:t>
            </a:r>
            <a:r>
              <a:rPr lang="en-GB" baseline="0" dirty="0"/>
              <a:t> aimed at creating a network of Urban World Heritage cultural sites, along the Atlantic Area for the protection of their identity and the enhancement of their cultural assets. The scope was to stimulate a heritage-led economic and cultural development in the Atlantic Area.</a:t>
            </a:r>
          </a:p>
          <a:p>
            <a:r>
              <a:rPr lang="en-GB" baseline="0" dirty="0"/>
              <a:t>Total budget: 1,82 M </a:t>
            </a:r>
            <a:r>
              <a:rPr lang="en-GB" baseline="0" dirty="0" err="1"/>
              <a:t>eur</a:t>
            </a:r>
            <a:r>
              <a:rPr lang="en-GB" baseline="0" dirty="0"/>
              <a:t>, EU budget: 1,37 Million </a:t>
            </a:r>
            <a:r>
              <a:rPr lang="en-GB" baseline="0" dirty="0" err="1"/>
              <a:t>eur</a:t>
            </a:r>
            <a:r>
              <a:rPr lang="en-GB" baseline="0" dirty="0"/>
              <a:t>, 5 partners: Italy (Tuscany), France (Aquitaine), UK (Lothian), Spain, (Galicia), Portugal (</a:t>
            </a:r>
            <a:r>
              <a:rPr lang="en-GB" baseline="0" dirty="0" err="1"/>
              <a:t>Norte</a:t>
            </a:r>
            <a:r>
              <a:rPr lang="en-GB" baseline="0" dirty="0"/>
              <a:t>) – Interreg Atlantic Area 2014-2020</a:t>
            </a:r>
            <a:endParaRPr lang="en-GB" dirty="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424006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04336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411178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C4DC8C-BF64-4C1E-8954-2927AE143031}" type="slidenum">
              <a:rPr kumimoji="0" lang="en-GB"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0296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fr-FR"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B8BCAF-6355-4390-A571-EC9BC6140F7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3241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B8BCAF-6355-4390-A571-EC9BC6140F7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3632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dirty="0">
                <a:cs typeface="Arial" panose="020B0604020202020204" pitchFamily="34" charset="0"/>
              </a:rPr>
              <a:t>For the timeline of </a:t>
            </a:r>
            <a:r>
              <a:rPr lang="en-GB" altLang="en-US" sz="1200" b="1" dirty="0">
                <a:cs typeface="Arial" panose="020B0604020202020204" pitchFamily="34" charset="0"/>
              </a:rPr>
              <a:t>2014-2020 more than 22%</a:t>
            </a:r>
            <a:r>
              <a:rPr lang="en-GB" altLang="en-US" sz="1200" dirty="0">
                <a:cs typeface="Arial" panose="020B0604020202020204" pitchFamily="34" charset="0"/>
              </a:rPr>
              <a:t> of the overall Interreg budget have been allocated in tourism and cultural</a:t>
            </a:r>
            <a:r>
              <a:rPr lang="en-GB" altLang="en-US" sz="1200" baseline="0" dirty="0">
                <a:cs typeface="Arial" panose="020B0604020202020204" pitchFamily="34" charset="0"/>
              </a:rPr>
              <a:t> </a:t>
            </a:r>
            <a:r>
              <a:rPr lang="en-GB" altLang="en-US" sz="1200" dirty="0">
                <a:cs typeface="Arial" panose="020B0604020202020204" pitchFamily="34" charset="0"/>
              </a:rPr>
              <a:t>projects further to the Keep data base analysis.</a:t>
            </a:r>
          </a:p>
          <a:p>
            <a:r>
              <a:rPr lang="en-GB" altLang="fr-FR" sz="1200" dirty="0">
                <a:solidFill>
                  <a:srgbClr val="0F5494"/>
                </a:solidFill>
              </a:rPr>
              <a:t>In fact, in the current programming period, 89 Interreg programmes generated more than 2000</a:t>
            </a:r>
            <a:r>
              <a:rPr lang="en-GB" altLang="fr-FR" sz="1200" baseline="0" dirty="0">
                <a:solidFill>
                  <a:srgbClr val="0F5494"/>
                </a:solidFill>
              </a:rPr>
              <a:t> projects in tourism and culture cooperation, while the bottom up approach of Interreg t</a:t>
            </a:r>
            <a:r>
              <a:rPr lang="en-GB" altLang="fr-FR" sz="1200" dirty="0">
                <a:solidFill>
                  <a:srgbClr val="0F5494"/>
                </a:solidFill>
              </a:rPr>
              <a:t>riggered 9000 partnerships.</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85601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89642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46763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intervention logic of each</a:t>
            </a:r>
            <a:r>
              <a:rPr lang="en-GB" baseline="0" dirty="0"/>
              <a:t> programme will identify the appropriate PO to support tourism and culture, where relevant.</a:t>
            </a:r>
          </a:p>
          <a:p>
            <a:r>
              <a:rPr lang="en-GB" baseline="0" dirty="0"/>
              <a:t>We would like here to stress that PO5 although able to invest in integrated territorial actions for tourism and culture, it is not pertinent for the Transnational programmes due to its heavy structure.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57271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sz="1000" dirty="0"/>
              <a:t>We can see, that Tourism reflect to a broad ecosystem which can be well supported by investments under PO1</a:t>
            </a:r>
            <a:endParaRPr lang="en-GB" sz="10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7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62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49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62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63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‹Nº›</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‹Nº›</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‹Nº›</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‹Nº›</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9352" y="6145213"/>
            <a:ext cx="2990849"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21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‹Nº›</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‹Nº›</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cid:image002.png@01D62393.60E874E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reopen.europa.eu/en/"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a:t>Tourism and culture</a:t>
            </a:r>
            <a:br>
              <a:rPr lang="en-GB" dirty="0"/>
            </a:br>
            <a:r>
              <a:rPr lang="en-GB" dirty="0"/>
              <a:t>in Interreg 2021-2027</a:t>
            </a:r>
          </a:p>
        </p:txBody>
      </p:sp>
      <p:sp>
        <p:nvSpPr>
          <p:cNvPr id="7" name="Subtitle 6"/>
          <p:cNvSpPr>
            <a:spLocks noGrp="1"/>
          </p:cNvSpPr>
          <p:nvPr>
            <p:ph type="subTitle" idx="1"/>
          </p:nvPr>
        </p:nvSpPr>
        <p:spPr/>
        <p:txBody>
          <a:bodyPr/>
          <a:lstStyle/>
          <a:p>
            <a:r>
              <a:rPr lang="en-GB" dirty="0"/>
              <a:t>Interact event with DG REGIO D1/D2</a:t>
            </a:r>
          </a:p>
        </p:txBody>
      </p:sp>
      <p:sp>
        <p:nvSpPr>
          <p:cNvPr id="8" name="Text Placeholder 7"/>
          <p:cNvSpPr>
            <a:spLocks noGrp="1"/>
          </p:cNvSpPr>
          <p:nvPr>
            <p:ph type="body" sz="quarter" idx="13"/>
          </p:nvPr>
        </p:nvSpPr>
        <p:spPr/>
        <p:txBody>
          <a:bodyPr/>
          <a:lstStyle/>
          <a:p>
            <a:r>
              <a:rPr lang="en-GB" dirty="0"/>
              <a:t>15 December 2020</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79141"/>
            <a:ext cx="10905699" cy="2319655"/>
          </a:xfrm>
        </p:spPr>
        <p:txBody>
          <a:bodyPr/>
          <a:lstStyle/>
          <a:p>
            <a:r>
              <a:rPr lang="fr-BE" dirty="0"/>
              <a:t>Link to intervention </a:t>
            </a:r>
            <a:r>
              <a:rPr lang="fr-BE" dirty="0" err="1"/>
              <a:t>logic</a:t>
            </a:r>
            <a:r>
              <a:rPr lang="fr-BE" dirty="0"/>
              <a:t>: actions </a:t>
            </a:r>
            <a:r>
              <a:rPr lang="fr-BE" dirty="0" err="1"/>
              <a:t>that</a:t>
            </a:r>
            <a:r>
              <a:rPr lang="fr-BE" dirty="0"/>
              <a:t> are </a:t>
            </a:r>
            <a:r>
              <a:rPr lang="fr-BE" dirty="0" err="1"/>
              <a:t>innovative</a:t>
            </a:r>
            <a:r>
              <a:rPr lang="fr-BE" dirty="0"/>
              <a:t> (for </a:t>
            </a:r>
            <a:r>
              <a:rPr lang="fr-BE" dirty="0" err="1"/>
              <a:t>example</a:t>
            </a:r>
            <a:r>
              <a:rPr lang="fr-BE" dirty="0"/>
              <a:t> </a:t>
            </a:r>
            <a:r>
              <a:rPr lang="fr-BE" dirty="0" err="1"/>
              <a:t>because</a:t>
            </a:r>
            <a:r>
              <a:rPr lang="fr-BE" dirty="0"/>
              <a:t> </a:t>
            </a:r>
            <a:r>
              <a:rPr lang="fr-BE" dirty="0" err="1"/>
              <a:t>they</a:t>
            </a:r>
            <a:r>
              <a:rPr lang="fr-BE" dirty="0"/>
              <a:t> use a new </a:t>
            </a:r>
            <a:r>
              <a:rPr lang="fr-BE" dirty="0" err="1"/>
              <a:t>tool</a:t>
            </a:r>
            <a:r>
              <a:rPr lang="fr-BE" dirty="0"/>
              <a:t>) and/ or </a:t>
            </a:r>
            <a:r>
              <a:rPr lang="fr-BE" dirty="0" err="1"/>
              <a:t>contribute</a:t>
            </a:r>
            <a:r>
              <a:rPr lang="fr-BE" dirty="0"/>
              <a:t> to the </a:t>
            </a:r>
            <a:r>
              <a:rPr lang="fr-BE" dirty="0" err="1"/>
              <a:t>development</a:t>
            </a:r>
            <a:r>
              <a:rPr lang="fr-BE" dirty="0"/>
              <a:t> of </a:t>
            </a:r>
            <a:r>
              <a:rPr lang="fr-BE" dirty="0" err="1"/>
              <a:t>SMEs</a:t>
            </a:r>
            <a:endParaRPr lang="fr-BE" dirty="0"/>
          </a:p>
        </p:txBody>
      </p:sp>
      <p:sp>
        <p:nvSpPr>
          <p:cNvPr id="3" name="Title 2"/>
          <p:cNvSpPr>
            <a:spLocks noGrp="1"/>
          </p:cNvSpPr>
          <p:nvPr>
            <p:ph type="title"/>
          </p:nvPr>
        </p:nvSpPr>
        <p:spPr/>
        <p:txBody>
          <a:bodyPr/>
          <a:lstStyle/>
          <a:p>
            <a:r>
              <a:rPr lang="fr-BE" dirty="0"/>
              <a:t>PO1</a:t>
            </a:r>
            <a:endParaRPr lang="en-IE" dirty="0"/>
          </a:p>
        </p:txBody>
      </p:sp>
      <p:sp>
        <p:nvSpPr>
          <p:cNvPr id="6" name="TextBox 5"/>
          <p:cNvSpPr txBox="1"/>
          <p:nvPr/>
        </p:nvSpPr>
        <p:spPr>
          <a:xfrm>
            <a:off x="686047" y="2355495"/>
            <a:ext cx="512819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CBC project</a:t>
            </a:r>
            <a:r>
              <a:rPr lang="en-IE" dirty="0"/>
              <a:t>:</a:t>
            </a:r>
          </a:p>
          <a:p>
            <a:pPr algn="just"/>
            <a:r>
              <a:rPr lang="en-US" dirty="0"/>
              <a:t>Knowledge platform, skills and creative synergies for blue tourism ecosystem development (</a:t>
            </a:r>
            <a:r>
              <a:rPr lang="en-US" b="1" dirty="0"/>
              <a:t>IT-HR</a:t>
            </a:r>
            <a:r>
              <a:rPr lang="en-US" dirty="0"/>
              <a:t>)</a:t>
            </a:r>
            <a:endParaRPr lang="fr-BE" dirty="0"/>
          </a:p>
        </p:txBody>
      </p:sp>
      <p:sp>
        <p:nvSpPr>
          <p:cNvPr id="9" name="TextBox 8"/>
          <p:cNvSpPr txBox="1"/>
          <p:nvPr/>
        </p:nvSpPr>
        <p:spPr>
          <a:xfrm>
            <a:off x="6083809" y="2355495"/>
            <a:ext cx="5660089"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TN project</a:t>
            </a:r>
            <a:r>
              <a:rPr lang="en-IE" dirty="0"/>
              <a:t>:</a:t>
            </a:r>
          </a:p>
          <a:p>
            <a:r>
              <a:rPr lang="en-US" dirty="0" err="1"/>
              <a:t>CCAlps</a:t>
            </a:r>
            <a:r>
              <a:rPr lang="en-US" dirty="0"/>
              <a:t> invests in tourism, creative and cultural SMEs innovation and research through creative transnational camps and hubs </a:t>
            </a:r>
            <a:r>
              <a:rPr lang="en-US" b="1" dirty="0"/>
              <a:t>(Alpine space</a:t>
            </a:r>
            <a:r>
              <a:rPr lang="en-US" dirty="0"/>
              <a:t>) </a:t>
            </a:r>
          </a:p>
          <a:p>
            <a:endParaRPr lang="en-US" dirty="0"/>
          </a:p>
        </p:txBody>
      </p:sp>
      <p:pic>
        <p:nvPicPr>
          <p:cNvPr id="10" name="Picture 9"/>
          <p:cNvPicPr>
            <a:picLocks noChangeAspect="1"/>
          </p:cNvPicPr>
          <p:nvPr/>
        </p:nvPicPr>
        <p:blipFill>
          <a:blip r:embed="rId3"/>
          <a:stretch>
            <a:fillRect/>
          </a:stretch>
        </p:blipFill>
        <p:spPr>
          <a:xfrm>
            <a:off x="7278624" y="3698796"/>
            <a:ext cx="4465274" cy="1684504"/>
          </a:xfrm>
          <a:prstGeom prst="rect">
            <a:avLst/>
          </a:prstGeom>
        </p:spPr>
      </p:pic>
      <p:pic>
        <p:nvPicPr>
          <p:cNvPr id="4" name="Picture 3"/>
          <p:cNvPicPr>
            <a:picLocks noChangeAspect="1"/>
          </p:cNvPicPr>
          <p:nvPr/>
        </p:nvPicPr>
        <p:blipFill>
          <a:blip r:embed="rId4"/>
          <a:stretch>
            <a:fillRect/>
          </a:stretch>
        </p:blipFill>
        <p:spPr>
          <a:xfrm>
            <a:off x="3143249" y="3502379"/>
            <a:ext cx="2670992" cy="1767568"/>
          </a:xfrm>
          <a:prstGeom prst="rect">
            <a:avLst/>
          </a:prstGeom>
        </p:spPr>
      </p:pic>
      <p:pic>
        <p:nvPicPr>
          <p:cNvPr id="5" name="Picture 4"/>
          <p:cNvPicPr>
            <a:picLocks noChangeAspect="1"/>
          </p:cNvPicPr>
          <p:nvPr/>
        </p:nvPicPr>
        <p:blipFill>
          <a:blip r:embed="rId5"/>
          <a:stretch>
            <a:fillRect/>
          </a:stretch>
        </p:blipFill>
        <p:spPr>
          <a:xfrm>
            <a:off x="665250" y="5269947"/>
            <a:ext cx="3491616" cy="947236"/>
          </a:xfrm>
          <a:prstGeom prst="rect">
            <a:avLst/>
          </a:prstGeom>
        </p:spPr>
      </p:pic>
    </p:spTree>
    <p:extLst>
      <p:ext uri="{BB962C8B-B14F-4D97-AF65-F5344CB8AC3E}">
        <p14:creationId xmlns:p14="http://schemas.microsoft.com/office/powerpoint/2010/main" val="246434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22111"/>
            <a:ext cx="10905699" cy="2319655"/>
          </a:xfrm>
        </p:spPr>
        <p:txBody>
          <a:bodyPr/>
          <a:lstStyle/>
          <a:p>
            <a:r>
              <a:rPr lang="fr-BE" dirty="0"/>
              <a:t>Link to intervention </a:t>
            </a:r>
            <a:r>
              <a:rPr lang="fr-BE" dirty="0" err="1"/>
              <a:t>logic</a:t>
            </a:r>
            <a:r>
              <a:rPr lang="fr-BE" dirty="0"/>
              <a:t>: actions </a:t>
            </a:r>
            <a:r>
              <a:rPr lang="fr-BE" dirty="0" err="1"/>
              <a:t>that</a:t>
            </a:r>
            <a:r>
              <a:rPr lang="fr-BE" dirty="0"/>
              <a:t> </a:t>
            </a:r>
            <a:r>
              <a:rPr lang="fr-BE" dirty="0" err="1"/>
              <a:t>concern</a:t>
            </a:r>
            <a:r>
              <a:rPr lang="fr-BE" dirty="0"/>
              <a:t> nature </a:t>
            </a:r>
            <a:r>
              <a:rPr lang="fr-BE" dirty="0" err="1"/>
              <a:t>tourism</a:t>
            </a:r>
            <a:r>
              <a:rPr lang="fr-BE" dirty="0"/>
              <a:t> </a:t>
            </a:r>
            <a:r>
              <a:rPr lang="fr-BE" dirty="0" err="1"/>
              <a:t>with</a:t>
            </a:r>
            <a:r>
              <a:rPr lang="fr-BE" dirty="0"/>
              <a:t> the goal to valorise </a:t>
            </a:r>
            <a:r>
              <a:rPr lang="fr-BE" dirty="0" err="1"/>
              <a:t>biodiversity</a:t>
            </a:r>
            <a:r>
              <a:rPr lang="fr-BE" dirty="0"/>
              <a:t> and/ or actions </a:t>
            </a:r>
            <a:r>
              <a:rPr lang="fr-BE" dirty="0" err="1"/>
              <a:t>that</a:t>
            </a:r>
            <a:r>
              <a:rPr lang="fr-BE" dirty="0"/>
              <a:t> </a:t>
            </a:r>
            <a:r>
              <a:rPr lang="fr-BE" dirty="0" err="1"/>
              <a:t>address</a:t>
            </a:r>
            <a:r>
              <a:rPr lang="fr-BE" dirty="0"/>
              <a:t> </a:t>
            </a:r>
            <a:r>
              <a:rPr lang="fr-BE" dirty="0" err="1"/>
              <a:t>waste</a:t>
            </a:r>
            <a:r>
              <a:rPr lang="fr-BE" dirty="0"/>
              <a:t> and </a:t>
            </a:r>
            <a:r>
              <a:rPr lang="fr-BE" dirty="0" err="1"/>
              <a:t>energy</a:t>
            </a:r>
            <a:r>
              <a:rPr lang="fr-BE" dirty="0"/>
              <a:t> impacts of </a:t>
            </a:r>
            <a:r>
              <a:rPr lang="fr-BE" dirty="0" err="1"/>
              <a:t>tourism</a:t>
            </a:r>
            <a:r>
              <a:rPr lang="fr-BE" dirty="0"/>
              <a:t>/culture sites and </a:t>
            </a:r>
            <a:r>
              <a:rPr lang="fr-BE" dirty="0" err="1"/>
              <a:t>activities</a:t>
            </a:r>
            <a:r>
              <a:rPr lang="fr-BE" dirty="0"/>
              <a:t> </a:t>
            </a:r>
          </a:p>
        </p:txBody>
      </p:sp>
      <p:sp>
        <p:nvSpPr>
          <p:cNvPr id="3" name="Title 2"/>
          <p:cNvSpPr>
            <a:spLocks noGrp="1"/>
          </p:cNvSpPr>
          <p:nvPr>
            <p:ph type="title"/>
          </p:nvPr>
        </p:nvSpPr>
        <p:spPr/>
        <p:txBody>
          <a:bodyPr/>
          <a:lstStyle/>
          <a:p>
            <a:r>
              <a:rPr lang="fr-BE" dirty="0"/>
              <a:t>PO2</a:t>
            </a:r>
            <a:endParaRPr lang="en-IE" dirty="0"/>
          </a:p>
        </p:txBody>
      </p:sp>
      <p:sp>
        <p:nvSpPr>
          <p:cNvPr id="6" name="TextBox 5"/>
          <p:cNvSpPr txBox="1"/>
          <p:nvPr/>
        </p:nvSpPr>
        <p:spPr>
          <a:xfrm>
            <a:off x="669417" y="2624591"/>
            <a:ext cx="5128194"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CBC project</a:t>
            </a:r>
            <a:r>
              <a:rPr lang="en-IE" dirty="0"/>
              <a:t>:</a:t>
            </a:r>
          </a:p>
          <a:p>
            <a:pPr algn="just"/>
            <a:r>
              <a:rPr lang="en-US" dirty="0"/>
              <a:t>The main aim of the project 3</a:t>
            </a:r>
            <a:r>
              <a:rPr lang="en-GB" dirty="0"/>
              <a:t>E-Morava Nature  (</a:t>
            </a:r>
            <a:r>
              <a:rPr lang="en-US" b="1" dirty="0"/>
              <a:t>SK-AT</a:t>
            </a:r>
            <a:r>
              <a:rPr lang="en-US" dirty="0"/>
              <a:t>) is to manage the habitats in such a way that habitat networking, biodiversity and valuable ecosystem services are maintained on both sides of the River Morava. Activities include revitalization and management terrestrial and water biotopes, strengthening environmental education combined with nature tourism. In addition, 4 eco-centers will be established to strengthen the future CBC and conscious care for the natural heritage of the River Morava area. </a:t>
            </a:r>
            <a:endParaRPr lang="fr-BE" dirty="0"/>
          </a:p>
        </p:txBody>
      </p:sp>
      <p:sp>
        <p:nvSpPr>
          <p:cNvPr id="9" name="TextBox 8"/>
          <p:cNvSpPr txBox="1"/>
          <p:nvPr/>
        </p:nvSpPr>
        <p:spPr>
          <a:xfrm>
            <a:off x="6083809" y="2624591"/>
            <a:ext cx="566008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TN project</a:t>
            </a:r>
            <a:r>
              <a:rPr lang="en-IE" dirty="0"/>
              <a:t>:</a:t>
            </a:r>
          </a:p>
          <a:p>
            <a:pPr algn="just"/>
            <a:r>
              <a:rPr lang="en-US" dirty="0"/>
              <a:t>ENERPAT aims at providing solutions for renovation of old buildings in an energy efficiency manner. This approach improves heritage management, residents’ comfort and health, and has high circular economy standards. ENERPART undertakes eco-friendly pilot renovations of buildings in three cities: O Porto (PT), Vitoria (ES), and Cahors (FR) – Interreg </a:t>
            </a:r>
            <a:r>
              <a:rPr lang="en-US" b="1" dirty="0"/>
              <a:t>SUDOE</a:t>
            </a:r>
            <a:endParaRPr lang="fr-BE" b="1" dirty="0"/>
          </a:p>
        </p:txBody>
      </p:sp>
      <p:pic>
        <p:nvPicPr>
          <p:cNvPr id="7" name="Picture 6"/>
          <p:cNvPicPr>
            <a:picLocks noChangeAspect="1"/>
          </p:cNvPicPr>
          <p:nvPr/>
        </p:nvPicPr>
        <p:blipFill>
          <a:blip r:embed="rId3"/>
          <a:stretch>
            <a:fillRect/>
          </a:stretch>
        </p:blipFill>
        <p:spPr>
          <a:xfrm>
            <a:off x="6083809" y="4944246"/>
            <a:ext cx="3579048" cy="1226832"/>
          </a:xfrm>
          <a:prstGeom prst="rect">
            <a:avLst/>
          </a:prstGeom>
        </p:spPr>
      </p:pic>
    </p:spTree>
    <p:extLst>
      <p:ext uri="{BB962C8B-B14F-4D97-AF65-F5344CB8AC3E}">
        <p14:creationId xmlns:p14="http://schemas.microsoft.com/office/powerpoint/2010/main" val="248720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034" y="1037114"/>
            <a:ext cx="10905699" cy="654342"/>
          </a:xfrm>
        </p:spPr>
        <p:txBody>
          <a:bodyPr/>
          <a:lstStyle/>
          <a:p>
            <a:r>
              <a:rPr lang="fr-BE" dirty="0"/>
              <a:t>Link to intervention </a:t>
            </a:r>
            <a:r>
              <a:rPr lang="fr-BE" dirty="0" err="1"/>
              <a:t>logic</a:t>
            </a:r>
            <a:r>
              <a:rPr lang="fr-BE" dirty="0"/>
              <a:t>: actions </a:t>
            </a:r>
            <a:r>
              <a:rPr lang="fr-BE" dirty="0" err="1"/>
              <a:t>that</a:t>
            </a:r>
            <a:r>
              <a:rPr lang="fr-BE" dirty="0"/>
              <a:t> </a:t>
            </a:r>
            <a:r>
              <a:rPr lang="fr-BE" dirty="0" err="1"/>
              <a:t>improve</a:t>
            </a:r>
            <a:r>
              <a:rPr lang="fr-BE" dirty="0"/>
              <a:t> the </a:t>
            </a:r>
            <a:r>
              <a:rPr lang="fr-BE" dirty="0" err="1"/>
              <a:t>accessibility</a:t>
            </a:r>
            <a:r>
              <a:rPr lang="fr-BE" dirty="0"/>
              <a:t> of </a:t>
            </a:r>
            <a:r>
              <a:rPr lang="fr-BE" dirty="0" err="1"/>
              <a:t>touristic</a:t>
            </a:r>
            <a:r>
              <a:rPr lang="fr-BE" dirty="0"/>
              <a:t> and cultural sites/</a:t>
            </a:r>
            <a:r>
              <a:rPr lang="fr-BE" dirty="0" err="1"/>
              <a:t>activities</a:t>
            </a:r>
            <a:endParaRPr lang="fr-BE" dirty="0"/>
          </a:p>
        </p:txBody>
      </p:sp>
      <p:sp>
        <p:nvSpPr>
          <p:cNvPr id="3" name="Title 2"/>
          <p:cNvSpPr>
            <a:spLocks noGrp="1"/>
          </p:cNvSpPr>
          <p:nvPr>
            <p:ph type="title"/>
          </p:nvPr>
        </p:nvSpPr>
        <p:spPr>
          <a:xfrm>
            <a:off x="970722" y="67226"/>
            <a:ext cx="10515600" cy="782357"/>
          </a:xfrm>
        </p:spPr>
        <p:txBody>
          <a:bodyPr/>
          <a:lstStyle/>
          <a:p>
            <a:r>
              <a:rPr lang="fr-BE" dirty="0"/>
              <a:t>PO3</a:t>
            </a:r>
            <a:endParaRPr lang="en-IE" dirty="0"/>
          </a:p>
        </p:txBody>
      </p:sp>
      <p:sp>
        <p:nvSpPr>
          <p:cNvPr id="6" name="TextBox 5"/>
          <p:cNvSpPr txBox="1"/>
          <p:nvPr/>
        </p:nvSpPr>
        <p:spPr>
          <a:xfrm>
            <a:off x="555077" y="1934737"/>
            <a:ext cx="4923979"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CBC project</a:t>
            </a:r>
            <a:r>
              <a:rPr lang="en-IE" dirty="0"/>
              <a:t>:</a:t>
            </a:r>
          </a:p>
          <a:p>
            <a:pPr algn="just"/>
            <a:r>
              <a:rPr lang="en-US" dirty="0"/>
              <a:t>PORTS (Partnership for the Observation and study of new Routes and Transnational Sea-highways) aims at strengthening the Apulian sea links with Montenegrin and Albanian coasts, in order to support socio-economic growth of the two main coastal area cross border systems. Joint actions to develop new sustainable solutions for maritime transport and sustainable mobility networks in order to improve internal links of tourist transport and pleasure cruises </a:t>
            </a:r>
            <a:r>
              <a:rPr lang="en-US" b="1" dirty="0"/>
              <a:t>(IPA CBC Italy, Albania, Montenegro)</a:t>
            </a:r>
            <a:endParaRPr lang="fr-BE" b="1" dirty="0"/>
          </a:p>
        </p:txBody>
      </p:sp>
      <p:sp>
        <p:nvSpPr>
          <p:cNvPr id="9" name="TextBox 8"/>
          <p:cNvSpPr txBox="1"/>
          <p:nvPr/>
        </p:nvSpPr>
        <p:spPr>
          <a:xfrm>
            <a:off x="5826233" y="1934737"/>
            <a:ext cx="5660089"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TN project</a:t>
            </a:r>
            <a:r>
              <a:rPr lang="en-IE" dirty="0"/>
              <a:t>:</a:t>
            </a:r>
          </a:p>
          <a:p>
            <a:pPr algn="just"/>
            <a:r>
              <a:rPr lang="en-US" dirty="0"/>
              <a:t>MARA improves the accessibility and mobility in remote touristic areas of the Baltic Sea region. MARA examines and pilots different local mobility solutions including a Population Mobility Monitor based on mobile phone data, e-bike sharing, real-time information for call-a-bus systems, and waterways for transportation. New mobility approaches in remote areas are integrated into spatial or mobility development plans </a:t>
            </a:r>
            <a:r>
              <a:rPr lang="en-US" b="1" dirty="0"/>
              <a:t>(Interreg Baltic Sea).</a:t>
            </a:r>
          </a:p>
          <a:p>
            <a:endParaRPr lang="en-US" dirty="0"/>
          </a:p>
        </p:txBody>
      </p:sp>
      <p:pic>
        <p:nvPicPr>
          <p:cNvPr id="7" name="Picture 6"/>
          <p:cNvPicPr>
            <a:picLocks noChangeAspect="1"/>
          </p:cNvPicPr>
          <p:nvPr/>
        </p:nvPicPr>
        <p:blipFill>
          <a:blip r:embed="rId3"/>
          <a:stretch>
            <a:fillRect/>
          </a:stretch>
        </p:blipFill>
        <p:spPr>
          <a:xfrm>
            <a:off x="2175710" y="5367037"/>
            <a:ext cx="3303346" cy="1194971"/>
          </a:xfrm>
          <a:prstGeom prst="rect">
            <a:avLst/>
          </a:prstGeom>
        </p:spPr>
      </p:pic>
      <p:pic>
        <p:nvPicPr>
          <p:cNvPr id="8" name="Picture 7"/>
          <p:cNvPicPr>
            <a:picLocks noChangeAspect="1"/>
          </p:cNvPicPr>
          <p:nvPr/>
        </p:nvPicPr>
        <p:blipFill>
          <a:blip r:embed="rId4"/>
          <a:stretch>
            <a:fillRect/>
          </a:stretch>
        </p:blipFill>
        <p:spPr>
          <a:xfrm>
            <a:off x="5826233" y="4850941"/>
            <a:ext cx="2722418" cy="1252518"/>
          </a:xfrm>
          <a:prstGeom prst="rect">
            <a:avLst/>
          </a:prstGeom>
        </p:spPr>
      </p:pic>
    </p:spTree>
    <p:extLst>
      <p:ext uri="{BB962C8B-B14F-4D97-AF65-F5344CB8AC3E}">
        <p14:creationId xmlns:p14="http://schemas.microsoft.com/office/powerpoint/2010/main" val="193870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384" y="873688"/>
            <a:ext cx="10899349" cy="701963"/>
          </a:xfrm>
        </p:spPr>
        <p:txBody>
          <a:bodyPr>
            <a:normAutofit fontScale="92500" lnSpcReduction="10000"/>
          </a:bodyPr>
          <a:lstStyle/>
          <a:p>
            <a:r>
              <a:rPr lang="fr-BE" dirty="0"/>
              <a:t>Link to intervention </a:t>
            </a:r>
            <a:r>
              <a:rPr lang="fr-BE" dirty="0" err="1"/>
              <a:t>logic</a:t>
            </a:r>
            <a:r>
              <a:rPr lang="fr-BE" dirty="0"/>
              <a:t>: actions </a:t>
            </a:r>
            <a:r>
              <a:rPr lang="fr-BE" dirty="0" err="1"/>
              <a:t>related</a:t>
            </a:r>
            <a:r>
              <a:rPr lang="fr-BE" dirty="0"/>
              <a:t> to a more ‘Social’ Europe [(i) </a:t>
            </a:r>
            <a:r>
              <a:rPr lang="fr-BE" dirty="0" err="1"/>
              <a:t>employment</a:t>
            </a:r>
            <a:r>
              <a:rPr lang="fr-BE" dirty="0"/>
              <a:t>, (ii) </a:t>
            </a:r>
            <a:r>
              <a:rPr lang="fr-BE" dirty="0" err="1"/>
              <a:t>education</a:t>
            </a:r>
            <a:r>
              <a:rPr lang="fr-BE" dirty="0"/>
              <a:t>, (iii) social inclusion, (iv) </a:t>
            </a:r>
            <a:r>
              <a:rPr lang="fr-BE" dirty="0" err="1"/>
              <a:t>health</a:t>
            </a:r>
            <a:r>
              <a:rPr lang="fr-BE" dirty="0"/>
              <a:t>, (v) </a:t>
            </a:r>
            <a:r>
              <a:rPr lang="fr-BE" i="1" dirty="0"/>
              <a:t>culture/</a:t>
            </a:r>
            <a:r>
              <a:rPr lang="fr-BE" i="1" dirty="0" err="1"/>
              <a:t>tourism</a:t>
            </a:r>
            <a:r>
              <a:rPr lang="fr-BE" dirty="0"/>
              <a:t>]</a:t>
            </a:r>
          </a:p>
        </p:txBody>
      </p:sp>
      <p:sp>
        <p:nvSpPr>
          <p:cNvPr id="3" name="Title 2"/>
          <p:cNvSpPr>
            <a:spLocks noGrp="1"/>
          </p:cNvSpPr>
          <p:nvPr>
            <p:ph type="title"/>
          </p:nvPr>
        </p:nvSpPr>
        <p:spPr>
          <a:xfrm>
            <a:off x="970722" y="67226"/>
            <a:ext cx="10515600" cy="782357"/>
          </a:xfrm>
        </p:spPr>
        <p:txBody>
          <a:bodyPr/>
          <a:lstStyle/>
          <a:p>
            <a:r>
              <a:rPr lang="fr-BE" dirty="0"/>
              <a:t>PO4</a:t>
            </a:r>
            <a:endParaRPr lang="en-IE" dirty="0"/>
          </a:p>
        </p:txBody>
      </p:sp>
      <p:sp>
        <p:nvSpPr>
          <p:cNvPr id="6" name="TextBox 5"/>
          <p:cNvSpPr txBox="1"/>
          <p:nvPr/>
        </p:nvSpPr>
        <p:spPr>
          <a:xfrm>
            <a:off x="580065" y="1715732"/>
            <a:ext cx="492397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u="sng" dirty="0"/>
              <a:t>CBC project</a:t>
            </a:r>
            <a:r>
              <a:rPr lang="en-IE" dirty="0"/>
              <a:t>:</a:t>
            </a:r>
          </a:p>
          <a:p>
            <a:pPr algn="just"/>
            <a:r>
              <a:rPr lang="en-GB" dirty="0"/>
              <a:t>The project “</a:t>
            </a:r>
            <a:r>
              <a:rPr lang="en-GB" dirty="0" err="1"/>
              <a:t>Aggtelek-Domica</a:t>
            </a:r>
            <a:r>
              <a:rPr lang="en-GB" dirty="0"/>
              <a:t> curative cave” aims</a:t>
            </a:r>
            <a:r>
              <a:rPr lang="en-US" dirty="0"/>
              <a:t> to supports the certification of the caves of the </a:t>
            </a:r>
            <a:r>
              <a:rPr lang="en-US" dirty="0" err="1"/>
              <a:t>cross-border</a:t>
            </a:r>
            <a:r>
              <a:rPr lang="en-US" dirty="0"/>
              <a:t> cave system of the </a:t>
            </a:r>
            <a:r>
              <a:rPr lang="en-US" dirty="0" err="1"/>
              <a:t>Aggtelek</a:t>
            </a:r>
            <a:r>
              <a:rPr lang="en-US" dirty="0"/>
              <a:t> and Slovak Karst as therapeutic caves including the creation of the infrastructure necessary for the operation of the therapeutic caves. </a:t>
            </a:r>
            <a:r>
              <a:rPr lang="en-US" b="1" dirty="0"/>
              <a:t>(SK-HU)</a:t>
            </a:r>
            <a:endParaRPr lang="en-IE" b="1" dirty="0"/>
          </a:p>
        </p:txBody>
      </p:sp>
      <p:sp>
        <p:nvSpPr>
          <p:cNvPr id="9" name="TextBox 8"/>
          <p:cNvSpPr txBox="1"/>
          <p:nvPr/>
        </p:nvSpPr>
        <p:spPr>
          <a:xfrm>
            <a:off x="5788774" y="1715732"/>
            <a:ext cx="5732067"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u="sng" dirty="0"/>
              <a:t>TN project</a:t>
            </a:r>
            <a:r>
              <a:rPr lang="en-US" dirty="0"/>
              <a:t>:</a:t>
            </a:r>
          </a:p>
          <a:p>
            <a:pPr algn="just"/>
            <a:r>
              <a:rPr lang="en-GB" dirty="0"/>
              <a:t>“COME-IN!” smaller museums often lack the knowledge and financial means needed to improve accessibility for people with disabilities. The COME-IN! project creates a network of museums, disability associations, policy makers and other stakeholders who pool innovative ideas and provide training to support development of better accessibility. The project strives to remove physical, economic, social and communication barriers, to make European cultural heritage accessible for ALL. (</a:t>
            </a:r>
            <a:r>
              <a:rPr lang="en-GB" b="1" dirty="0"/>
              <a:t>Central Europe</a:t>
            </a:r>
            <a:r>
              <a:rPr lang="en-GB" dirty="0"/>
              <a:t>)</a:t>
            </a:r>
            <a:endParaRPr lang="en-US" dirty="0"/>
          </a:p>
        </p:txBody>
      </p:sp>
      <p:pic>
        <p:nvPicPr>
          <p:cNvPr id="4" name="Picture 3"/>
          <p:cNvPicPr>
            <a:picLocks noChangeAspect="1"/>
          </p:cNvPicPr>
          <p:nvPr/>
        </p:nvPicPr>
        <p:blipFill>
          <a:blip r:embed="rId3"/>
          <a:stretch>
            <a:fillRect/>
          </a:stretch>
        </p:blipFill>
        <p:spPr>
          <a:xfrm>
            <a:off x="2279287" y="3988669"/>
            <a:ext cx="3224757" cy="2418567"/>
          </a:xfrm>
          <a:prstGeom prst="rect">
            <a:avLst/>
          </a:prstGeom>
        </p:spPr>
      </p:pic>
      <p:pic>
        <p:nvPicPr>
          <p:cNvPr id="5" name="Picture 4"/>
          <p:cNvPicPr>
            <a:picLocks noChangeAspect="1"/>
          </p:cNvPicPr>
          <p:nvPr/>
        </p:nvPicPr>
        <p:blipFill>
          <a:blip r:embed="rId4"/>
          <a:stretch>
            <a:fillRect/>
          </a:stretch>
        </p:blipFill>
        <p:spPr>
          <a:xfrm>
            <a:off x="580065" y="4024056"/>
            <a:ext cx="3558501" cy="750174"/>
          </a:xfrm>
          <a:prstGeom prst="rect">
            <a:avLst/>
          </a:prstGeom>
        </p:spPr>
      </p:pic>
      <p:pic>
        <p:nvPicPr>
          <p:cNvPr id="8" name="Picture 7"/>
          <p:cNvPicPr>
            <a:picLocks noChangeAspect="1"/>
          </p:cNvPicPr>
          <p:nvPr/>
        </p:nvPicPr>
        <p:blipFill>
          <a:blip r:embed="rId5"/>
          <a:stretch>
            <a:fillRect/>
          </a:stretch>
        </p:blipFill>
        <p:spPr>
          <a:xfrm>
            <a:off x="5788774" y="4837029"/>
            <a:ext cx="3082272" cy="1570207"/>
          </a:xfrm>
          <a:prstGeom prst="rect">
            <a:avLst/>
          </a:prstGeom>
        </p:spPr>
      </p:pic>
    </p:spTree>
    <p:extLst>
      <p:ext uri="{BB962C8B-B14F-4D97-AF65-F5344CB8AC3E}">
        <p14:creationId xmlns:p14="http://schemas.microsoft.com/office/powerpoint/2010/main" val="368496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10220"/>
            <a:ext cx="10905699" cy="1661474"/>
          </a:xfrm>
        </p:spPr>
        <p:txBody>
          <a:bodyPr/>
          <a:lstStyle/>
          <a:p>
            <a:pPr>
              <a:spcAft>
                <a:spcPts val="600"/>
              </a:spcAft>
            </a:pPr>
            <a:r>
              <a:rPr lang="fr-BE" dirty="0" err="1">
                <a:solidFill>
                  <a:srgbClr val="FF0000"/>
                </a:solidFill>
              </a:rPr>
              <a:t>Please</a:t>
            </a:r>
            <a:r>
              <a:rPr lang="fr-BE" dirty="0">
                <a:solidFill>
                  <a:srgbClr val="FF0000"/>
                </a:solidFill>
              </a:rPr>
              <a:t> check training </a:t>
            </a:r>
            <a:r>
              <a:rPr lang="fr-BE" dirty="0" err="1">
                <a:solidFill>
                  <a:srgbClr val="FF0000"/>
                </a:solidFill>
              </a:rPr>
              <a:t>events</a:t>
            </a:r>
            <a:r>
              <a:rPr lang="fr-BE" dirty="0">
                <a:solidFill>
                  <a:srgbClr val="FF0000"/>
                </a:solidFill>
              </a:rPr>
              <a:t> </a:t>
            </a:r>
            <a:r>
              <a:rPr lang="fr-BE" dirty="0" err="1">
                <a:solidFill>
                  <a:srgbClr val="FF0000"/>
                </a:solidFill>
              </a:rPr>
              <a:t>organised</a:t>
            </a:r>
            <a:r>
              <a:rPr lang="fr-BE" dirty="0">
                <a:solidFill>
                  <a:srgbClr val="FF0000"/>
                </a:solidFill>
              </a:rPr>
              <a:t> </a:t>
            </a:r>
            <a:r>
              <a:rPr lang="fr-BE" dirty="0" err="1">
                <a:solidFill>
                  <a:srgbClr val="FF0000"/>
                </a:solidFill>
              </a:rPr>
              <a:t>already</a:t>
            </a:r>
            <a:r>
              <a:rPr lang="fr-BE" dirty="0">
                <a:solidFill>
                  <a:srgbClr val="FF0000"/>
                </a:solidFill>
              </a:rPr>
              <a:t> on PO5  (</a:t>
            </a:r>
            <a:r>
              <a:rPr lang="fr-BE" dirty="0" err="1">
                <a:solidFill>
                  <a:srgbClr val="FF0000"/>
                </a:solidFill>
              </a:rPr>
              <a:t>video</a:t>
            </a:r>
            <a:r>
              <a:rPr lang="fr-BE" dirty="0">
                <a:solidFill>
                  <a:srgbClr val="FF0000"/>
                </a:solidFill>
              </a:rPr>
              <a:t>, PPT and Q&amp;A)</a:t>
            </a:r>
          </a:p>
          <a:p>
            <a:r>
              <a:rPr lang="fr-BE" dirty="0"/>
              <a:t>Link to intervention </a:t>
            </a:r>
            <a:r>
              <a:rPr lang="fr-BE" dirty="0" err="1"/>
              <a:t>logic</a:t>
            </a:r>
            <a:r>
              <a:rPr lang="fr-BE" dirty="0"/>
              <a:t>: a </a:t>
            </a:r>
            <a:r>
              <a:rPr lang="fr-BE" dirty="0" err="1"/>
              <a:t>territory</a:t>
            </a:r>
            <a:r>
              <a:rPr lang="fr-BE" dirty="0"/>
              <a:t> </a:t>
            </a:r>
            <a:r>
              <a:rPr lang="fr-BE" dirty="0" err="1"/>
              <a:t>taken</a:t>
            </a:r>
            <a:r>
              <a:rPr lang="fr-BE" dirty="0"/>
              <a:t> </a:t>
            </a:r>
            <a:r>
              <a:rPr lang="fr-BE" dirty="0" err="1"/>
              <a:t>holistically</a:t>
            </a:r>
            <a:r>
              <a:rPr lang="fr-BE" dirty="0"/>
              <a:t>, </a:t>
            </a:r>
            <a:r>
              <a:rPr lang="fr-BE" dirty="0" err="1"/>
              <a:t>with</a:t>
            </a:r>
            <a:r>
              <a:rPr lang="fr-BE" dirty="0"/>
              <a:t> </a:t>
            </a:r>
            <a:r>
              <a:rPr lang="fr-BE" dirty="0" err="1"/>
              <a:t>integrated</a:t>
            </a:r>
            <a:r>
              <a:rPr lang="fr-BE" dirty="0"/>
              <a:t> actions </a:t>
            </a:r>
            <a:r>
              <a:rPr lang="fr-BE" dirty="0" err="1"/>
              <a:t>required</a:t>
            </a:r>
            <a:r>
              <a:rPr lang="fr-BE" dirty="0"/>
              <a:t> and </a:t>
            </a:r>
            <a:r>
              <a:rPr lang="fr-BE" dirty="0" err="1"/>
              <a:t>deep</a:t>
            </a:r>
            <a:r>
              <a:rPr lang="fr-BE" dirty="0"/>
              <a:t> </a:t>
            </a:r>
            <a:r>
              <a:rPr lang="fr-BE" dirty="0" err="1"/>
              <a:t>involvement</a:t>
            </a:r>
            <a:r>
              <a:rPr lang="fr-BE" dirty="0"/>
              <a:t> of </a:t>
            </a:r>
            <a:r>
              <a:rPr lang="fr-BE" dirty="0" err="1"/>
              <a:t>stakeholders</a:t>
            </a:r>
            <a:endParaRPr lang="fr-BE" dirty="0"/>
          </a:p>
          <a:p>
            <a:endParaRPr lang="en-IE" dirty="0"/>
          </a:p>
          <a:p>
            <a:endParaRPr lang="en-IE" dirty="0"/>
          </a:p>
        </p:txBody>
      </p:sp>
      <p:sp>
        <p:nvSpPr>
          <p:cNvPr id="3" name="Title 2"/>
          <p:cNvSpPr>
            <a:spLocks noGrp="1"/>
          </p:cNvSpPr>
          <p:nvPr>
            <p:ph type="title"/>
          </p:nvPr>
        </p:nvSpPr>
        <p:spPr>
          <a:xfrm>
            <a:off x="951672" y="263785"/>
            <a:ext cx="10515600" cy="782357"/>
          </a:xfrm>
        </p:spPr>
        <p:txBody>
          <a:bodyPr/>
          <a:lstStyle/>
          <a:p>
            <a:r>
              <a:rPr lang="fr-BE" dirty="0"/>
              <a:t>PO5</a:t>
            </a:r>
            <a:endParaRPr lang="en-IE" dirty="0"/>
          </a:p>
        </p:txBody>
      </p:sp>
      <p:sp>
        <p:nvSpPr>
          <p:cNvPr id="6" name="TextBox 5"/>
          <p:cNvSpPr txBox="1"/>
          <p:nvPr/>
        </p:nvSpPr>
        <p:spPr>
          <a:xfrm>
            <a:off x="838199" y="2947668"/>
            <a:ext cx="492397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IE" u="sng" dirty="0"/>
              <a:t>CBC example</a:t>
            </a:r>
            <a:r>
              <a:rPr lang="en-IE" dirty="0"/>
              <a:t>: </a:t>
            </a:r>
            <a:r>
              <a:rPr lang="fr-BE" dirty="0"/>
              <a:t>PARCOURS (PITER in </a:t>
            </a:r>
            <a:r>
              <a:rPr lang="fr-BE" b="1" dirty="0" err="1"/>
              <a:t>Alcotra</a:t>
            </a:r>
            <a:r>
              <a:rPr lang="fr-BE" dirty="0"/>
              <a:t> programme). CBC </a:t>
            </a:r>
            <a:r>
              <a:rPr lang="fr-BE" dirty="0" err="1"/>
              <a:t>strategy</a:t>
            </a:r>
            <a:r>
              <a:rPr lang="fr-BE" dirty="0"/>
              <a:t> to </a:t>
            </a:r>
            <a:r>
              <a:rPr lang="fr-BE" dirty="0" err="1"/>
              <a:t>coordinate</a:t>
            </a:r>
            <a:r>
              <a:rPr lang="fr-BE" dirty="0"/>
              <a:t> actions </a:t>
            </a:r>
            <a:r>
              <a:rPr lang="fr-BE" dirty="0" err="1"/>
              <a:t>around</a:t>
            </a:r>
            <a:r>
              <a:rPr lang="fr-BE" dirty="0"/>
              <a:t> the Mont-Blanc area, </a:t>
            </a:r>
            <a:r>
              <a:rPr lang="fr-BE" dirty="0" err="1"/>
              <a:t>including</a:t>
            </a:r>
            <a:r>
              <a:rPr lang="fr-BE" dirty="0"/>
              <a:t> on </a:t>
            </a:r>
            <a:r>
              <a:rPr lang="fr-BE" dirty="0" err="1"/>
              <a:t>tourism</a:t>
            </a:r>
            <a:r>
              <a:rPr lang="fr-BE" dirty="0"/>
              <a:t>. </a:t>
            </a:r>
            <a:r>
              <a:rPr lang="en-US" dirty="0"/>
              <a:t>It cover 71 towns and 200 000 inhabitants, with a clearly defined natural heritage (1 natural park, 9 natural reserves, 13 protected areas). </a:t>
            </a:r>
          </a:p>
        </p:txBody>
      </p:sp>
      <p:sp>
        <p:nvSpPr>
          <p:cNvPr id="9" name="TextBox 8"/>
          <p:cNvSpPr txBox="1"/>
          <p:nvPr/>
        </p:nvSpPr>
        <p:spPr>
          <a:xfrm>
            <a:off x="5986912" y="2947668"/>
            <a:ext cx="5660089"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IE" u="sng" dirty="0"/>
              <a:t>TN example</a:t>
            </a:r>
            <a:r>
              <a:rPr lang="en-IE" dirty="0"/>
              <a:t>:</a:t>
            </a:r>
            <a:r>
              <a:rPr lang="fr-BE" dirty="0">
                <a:solidFill>
                  <a:schemeClr val="accent2">
                    <a:lumMod val="50000"/>
                  </a:schemeClr>
                </a:solidFill>
                <a:latin typeface="Tempus Sans ITC" panose="04020404030D07020202" pitchFamily="82" charset="0"/>
              </a:rPr>
              <a:t> </a:t>
            </a:r>
            <a:r>
              <a:rPr lang="fr-BE" i="1" dirty="0" err="1"/>
              <a:t>AtlaSWH</a:t>
            </a:r>
            <a:r>
              <a:rPr lang="fr-BE" i="1" dirty="0"/>
              <a:t>, </a:t>
            </a:r>
            <a:r>
              <a:rPr lang="fr-BE" i="1" dirty="0" err="1"/>
              <a:t>Urban</a:t>
            </a:r>
            <a:r>
              <a:rPr lang="fr-BE" i="1" dirty="0"/>
              <a:t> World </a:t>
            </a:r>
            <a:r>
              <a:rPr lang="fr-BE" i="1" dirty="0" err="1"/>
              <a:t>Heritage</a:t>
            </a:r>
            <a:r>
              <a:rPr lang="fr-BE" i="1" dirty="0"/>
              <a:t> Sites have an important cultural value </a:t>
            </a:r>
            <a:r>
              <a:rPr lang="fr-BE" i="1" dirty="0" err="1"/>
              <a:t>across</a:t>
            </a:r>
            <a:r>
              <a:rPr lang="fr-BE" i="1" dirty="0"/>
              <a:t> the Atlantic Area (over </a:t>
            </a:r>
            <a:r>
              <a:rPr lang="fr-BE" i="1" dirty="0" err="1"/>
              <a:t>half</a:t>
            </a:r>
            <a:r>
              <a:rPr lang="fr-BE" i="1" dirty="0"/>
              <a:t> of </a:t>
            </a:r>
            <a:r>
              <a:rPr lang="fr-BE" i="1" dirty="0" err="1"/>
              <a:t>Europe’s</a:t>
            </a:r>
            <a:r>
              <a:rPr lang="fr-BE" i="1" dirty="0"/>
              <a:t> </a:t>
            </a:r>
            <a:r>
              <a:rPr lang="fr-BE" i="1" dirty="0" err="1"/>
              <a:t>coastline</a:t>
            </a:r>
            <a:r>
              <a:rPr lang="fr-BE" i="1" dirty="0"/>
              <a:t> and </a:t>
            </a:r>
            <a:r>
              <a:rPr lang="fr-BE" i="1" dirty="0" err="1"/>
              <a:t>two</a:t>
            </a:r>
            <a:r>
              <a:rPr lang="fr-BE" i="1" dirty="0"/>
              <a:t> of </a:t>
            </a:r>
            <a:r>
              <a:rPr lang="fr-BE" i="1" dirty="0" err="1"/>
              <a:t>its</a:t>
            </a:r>
            <a:r>
              <a:rPr lang="fr-BE" i="1" dirty="0"/>
              <a:t> </a:t>
            </a:r>
            <a:r>
              <a:rPr lang="fr-BE" i="1" dirty="0" err="1"/>
              <a:t>seas</a:t>
            </a:r>
            <a:r>
              <a:rPr lang="fr-BE" i="1" dirty="0"/>
              <a:t>). </a:t>
            </a:r>
            <a:r>
              <a:rPr lang="fr-BE" i="1" dirty="0" err="1"/>
              <a:t>AtlaSWH</a:t>
            </a:r>
            <a:r>
              <a:rPr lang="fr-BE" i="1" dirty="0"/>
              <a:t> </a:t>
            </a:r>
            <a:r>
              <a:rPr lang="fr-BE" i="1" dirty="0" err="1"/>
              <a:t>is</a:t>
            </a:r>
            <a:r>
              <a:rPr lang="fr-BE" i="1" dirty="0"/>
              <a:t> </a:t>
            </a:r>
            <a:r>
              <a:rPr lang="fr-BE" i="1" dirty="0" err="1"/>
              <a:t>creating</a:t>
            </a:r>
            <a:r>
              <a:rPr lang="fr-BE" i="1" dirty="0"/>
              <a:t> a network of </a:t>
            </a:r>
            <a:r>
              <a:rPr lang="fr-BE" i="1" dirty="0" err="1"/>
              <a:t>such</a:t>
            </a:r>
            <a:r>
              <a:rPr lang="fr-BE" i="1" dirty="0"/>
              <a:t> sites to </a:t>
            </a:r>
            <a:r>
              <a:rPr lang="fr-BE" i="1" dirty="0" err="1"/>
              <a:t>address</a:t>
            </a:r>
            <a:r>
              <a:rPr lang="fr-BE" i="1" dirty="0"/>
              <a:t> the challenges </a:t>
            </a:r>
            <a:r>
              <a:rPr lang="fr-BE" i="1" dirty="0" err="1"/>
              <a:t>related</a:t>
            </a:r>
            <a:r>
              <a:rPr lang="fr-BE" i="1" dirty="0"/>
              <a:t> to the protection of </a:t>
            </a:r>
            <a:r>
              <a:rPr lang="fr-BE" i="1" dirty="0" err="1"/>
              <a:t>their</a:t>
            </a:r>
            <a:r>
              <a:rPr lang="fr-BE" i="1" dirty="0"/>
              <a:t> </a:t>
            </a:r>
            <a:r>
              <a:rPr lang="fr-BE" i="1" dirty="0" err="1"/>
              <a:t>identity</a:t>
            </a:r>
            <a:r>
              <a:rPr lang="fr-BE" i="1" dirty="0"/>
              <a:t>, </a:t>
            </a:r>
            <a:r>
              <a:rPr lang="fr-BE" i="1" dirty="0" err="1"/>
              <a:t>while</a:t>
            </a:r>
            <a:r>
              <a:rPr lang="fr-BE" i="1" dirty="0"/>
              <a:t> </a:t>
            </a:r>
            <a:r>
              <a:rPr lang="fr-BE" i="1" dirty="0" err="1"/>
              <a:t>enhancing</a:t>
            </a:r>
            <a:r>
              <a:rPr lang="fr-BE" i="1" dirty="0"/>
              <a:t> </a:t>
            </a:r>
            <a:r>
              <a:rPr lang="fr-BE" i="1" dirty="0" err="1"/>
              <a:t>their</a:t>
            </a:r>
            <a:r>
              <a:rPr lang="fr-BE" i="1" dirty="0"/>
              <a:t> cultural </a:t>
            </a:r>
            <a:r>
              <a:rPr lang="fr-BE" i="1" dirty="0" err="1"/>
              <a:t>assets</a:t>
            </a:r>
            <a:r>
              <a:rPr lang="fr-BE" i="1" dirty="0"/>
              <a:t>. The goal </a:t>
            </a:r>
            <a:r>
              <a:rPr lang="fr-BE" i="1" dirty="0" err="1"/>
              <a:t>is</a:t>
            </a:r>
            <a:r>
              <a:rPr lang="fr-BE" i="1" dirty="0"/>
              <a:t> to </a:t>
            </a:r>
            <a:r>
              <a:rPr lang="fr-BE" i="1" dirty="0" err="1"/>
              <a:t>stimulate</a:t>
            </a:r>
            <a:r>
              <a:rPr lang="fr-BE" i="1" dirty="0"/>
              <a:t> </a:t>
            </a:r>
            <a:r>
              <a:rPr lang="fr-BE" i="1" dirty="0" err="1"/>
              <a:t>heritage-led</a:t>
            </a:r>
            <a:r>
              <a:rPr lang="fr-BE" i="1" dirty="0"/>
              <a:t> </a:t>
            </a:r>
            <a:r>
              <a:rPr lang="fr-BE" i="1" dirty="0" err="1"/>
              <a:t>economic</a:t>
            </a:r>
            <a:r>
              <a:rPr lang="fr-BE" i="1" dirty="0"/>
              <a:t> and </a:t>
            </a:r>
            <a:r>
              <a:rPr lang="fr-BE" i="1" dirty="0" err="1"/>
              <a:t>cutlural</a:t>
            </a:r>
            <a:r>
              <a:rPr lang="fr-BE" i="1" dirty="0"/>
              <a:t> </a:t>
            </a:r>
            <a:r>
              <a:rPr lang="fr-BE" i="1" dirty="0" err="1"/>
              <a:t>development</a:t>
            </a:r>
            <a:r>
              <a:rPr lang="fr-BE" i="1" dirty="0"/>
              <a:t> </a:t>
            </a:r>
            <a:r>
              <a:rPr lang="fr-BE" b="1" i="1" dirty="0"/>
              <a:t>(Atlantic Area)</a:t>
            </a:r>
            <a:endParaRPr lang="en-IE" b="1" i="1" dirty="0"/>
          </a:p>
          <a:p>
            <a:endParaRPr lang="en-US" dirty="0"/>
          </a:p>
        </p:txBody>
      </p:sp>
      <p:pic>
        <p:nvPicPr>
          <p:cNvPr id="4" name="Picture 3"/>
          <p:cNvPicPr>
            <a:picLocks noChangeAspect="1"/>
          </p:cNvPicPr>
          <p:nvPr/>
        </p:nvPicPr>
        <p:blipFill>
          <a:blip r:embed="rId3"/>
          <a:stretch>
            <a:fillRect/>
          </a:stretch>
        </p:blipFill>
        <p:spPr>
          <a:xfrm>
            <a:off x="3416634" y="4751143"/>
            <a:ext cx="2345544" cy="1563696"/>
          </a:xfrm>
          <a:prstGeom prst="rect">
            <a:avLst/>
          </a:prstGeom>
        </p:spPr>
      </p:pic>
      <p:pic>
        <p:nvPicPr>
          <p:cNvPr id="5" name="Picture 4"/>
          <p:cNvPicPr>
            <a:picLocks noChangeAspect="1"/>
          </p:cNvPicPr>
          <p:nvPr/>
        </p:nvPicPr>
        <p:blipFill>
          <a:blip r:embed="rId4"/>
          <a:stretch>
            <a:fillRect/>
          </a:stretch>
        </p:blipFill>
        <p:spPr>
          <a:xfrm>
            <a:off x="5986912" y="5181081"/>
            <a:ext cx="2859272" cy="1591194"/>
          </a:xfrm>
          <a:prstGeom prst="rect">
            <a:avLst/>
          </a:prstGeom>
        </p:spPr>
      </p:pic>
    </p:spTree>
    <p:extLst>
      <p:ext uri="{BB962C8B-B14F-4D97-AF65-F5344CB8AC3E}">
        <p14:creationId xmlns:p14="http://schemas.microsoft.com/office/powerpoint/2010/main" val="187657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44658"/>
            <a:ext cx="11171831" cy="5103439"/>
          </a:xfrm>
        </p:spPr>
        <p:txBody>
          <a:bodyPr/>
          <a:lstStyle/>
          <a:p>
            <a:pPr lvl="0"/>
            <a:r>
              <a:rPr lang="en-IE" dirty="0"/>
              <a:t>Following the Covid-19 crisis, the </a:t>
            </a:r>
            <a:r>
              <a:rPr lang="en-IE" b="1" dirty="0"/>
              <a:t>political intention </a:t>
            </a:r>
            <a:r>
              <a:rPr lang="en-IE" dirty="0"/>
              <a:t>is to support the tourism and culture socio-economic sectors (to recover and to develop further)</a:t>
            </a:r>
          </a:p>
          <a:p>
            <a:pPr lvl="0"/>
            <a:r>
              <a:rPr lang="fr-BE" dirty="0" err="1"/>
              <a:t>Therefore</a:t>
            </a:r>
            <a:r>
              <a:rPr lang="fr-BE" dirty="0"/>
              <a:t>, SO4.5 </a:t>
            </a:r>
            <a:r>
              <a:rPr lang="fr-BE" dirty="0" err="1"/>
              <a:t>was</a:t>
            </a:r>
            <a:r>
              <a:rPr lang="fr-BE" dirty="0"/>
              <a:t> </a:t>
            </a:r>
            <a:r>
              <a:rPr lang="fr-BE" dirty="0" err="1"/>
              <a:t>introduced</a:t>
            </a:r>
            <a:r>
              <a:rPr lang="fr-BE" dirty="0"/>
              <a:t> (</a:t>
            </a:r>
            <a:r>
              <a:rPr lang="fr-BE" dirty="0" err="1"/>
              <a:t>even</a:t>
            </a:r>
            <a:r>
              <a:rPr lang="fr-BE" dirty="0"/>
              <a:t> if </a:t>
            </a:r>
            <a:r>
              <a:rPr lang="fr-BE" dirty="0" err="1"/>
              <a:t>it</a:t>
            </a:r>
            <a:r>
              <a:rPr lang="fr-BE" dirty="0"/>
              <a:t> </a:t>
            </a:r>
            <a:r>
              <a:rPr lang="fr-BE" dirty="0" err="1"/>
              <a:t>is</a:t>
            </a:r>
            <a:r>
              <a:rPr lang="fr-BE" dirty="0"/>
              <a:t> </a:t>
            </a:r>
            <a:r>
              <a:rPr lang="fr-BE" dirty="0" err="1"/>
              <a:t>under</a:t>
            </a:r>
            <a:r>
              <a:rPr lang="fr-BE" dirty="0"/>
              <a:t> PO4, the </a:t>
            </a:r>
            <a:r>
              <a:rPr lang="fr-BE" dirty="0" err="1"/>
              <a:t>overall</a:t>
            </a:r>
            <a:r>
              <a:rPr lang="fr-BE" dirty="0"/>
              <a:t> </a:t>
            </a:r>
            <a:r>
              <a:rPr lang="fr-BE" dirty="0" err="1"/>
              <a:t>political</a:t>
            </a:r>
            <a:r>
              <a:rPr lang="fr-BE" dirty="0"/>
              <a:t> intention </a:t>
            </a:r>
            <a:r>
              <a:rPr lang="fr-BE" dirty="0" err="1"/>
              <a:t>is</a:t>
            </a:r>
            <a:r>
              <a:rPr lang="fr-BE" dirty="0"/>
              <a:t> </a:t>
            </a:r>
            <a:r>
              <a:rPr lang="fr-BE" dirty="0" err="1"/>
              <a:t>broader</a:t>
            </a:r>
            <a:r>
              <a:rPr lang="fr-BE" dirty="0"/>
              <a:t> and </a:t>
            </a:r>
            <a:r>
              <a:rPr lang="fr-BE" dirty="0" err="1"/>
              <a:t>is</a:t>
            </a:r>
            <a:r>
              <a:rPr lang="fr-BE" dirty="0"/>
              <a:t> </a:t>
            </a:r>
            <a:r>
              <a:rPr lang="fr-BE" dirty="0" err="1"/>
              <a:t>clearly</a:t>
            </a:r>
            <a:r>
              <a:rPr lang="fr-BE" dirty="0"/>
              <a:t> </a:t>
            </a:r>
            <a:r>
              <a:rPr lang="fr-BE" dirty="0" err="1"/>
              <a:t>linked</a:t>
            </a:r>
            <a:r>
              <a:rPr lang="fr-BE" dirty="0"/>
              <a:t> </a:t>
            </a:r>
            <a:r>
              <a:rPr lang="fr-BE" dirty="0" err="1"/>
              <a:t>primarily</a:t>
            </a:r>
            <a:r>
              <a:rPr lang="fr-BE" dirty="0"/>
              <a:t> to </a:t>
            </a:r>
            <a:r>
              <a:rPr lang="fr-BE" b="1" dirty="0" err="1"/>
              <a:t>recovery</a:t>
            </a:r>
            <a:r>
              <a:rPr lang="fr-BE" dirty="0"/>
              <a:t>)</a:t>
            </a:r>
          </a:p>
          <a:p>
            <a:pPr lvl="0"/>
            <a:r>
              <a:rPr lang="fr-BE" dirty="0"/>
              <a:t>SO4.5: « </a:t>
            </a:r>
            <a:r>
              <a:rPr lang="fr-BE" i="1" dirty="0" err="1"/>
              <a:t>enhancing</a:t>
            </a:r>
            <a:r>
              <a:rPr lang="fr-BE" i="1" dirty="0"/>
              <a:t> the </a:t>
            </a:r>
            <a:r>
              <a:rPr lang="fr-BE" i="1" dirty="0" err="1"/>
              <a:t>role</a:t>
            </a:r>
            <a:r>
              <a:rPr lang="fr-BE" i="1" dirty="0"/>
              <a:t> of culture and </a:t>
            </a:r>
            <a:r>
              <a:rPr lang="fr-BE" i="1" dirty="0" err="1"/>
              <a:t>sustainable</a:t>
            </a:r>
            <a:r>
              <a:rPr lang="fr-BE" i="1" dirty="0"/>
              <a:t> </a:t>
            </a:r>
            <a:r>
              <a:rPr lang="fr-BE" i="1" dirty="0" err="1"/>
              <a:t>tourism</a:t>
            </a:r>
            <a:r>
              <a:rPr lang="fr-BE" i="1" dirty="0"/>
              <a:t> in </a:t>
            </a:r>
            <a:r>
              <a:rPr lang="fr-BE" i="1" dirty="0" err="1"/>
              <a:t>economic</a:t>
            </a:r>
            <a:r>
              <a:rPr lang="fr-BE" i="1" dirty="0"/>
              <a:t> </a:t>
            </a:r>
            <a:r>
              <a:rPr lang="fr-BE" i="1" dirty="0" err="1"/>
              <a:t>development</a:t>
            </a:r>
            <a:r>
              <a:rPr lang="fr-BE" i="1" dirty="0"/>
              <a:t>, social inclusion and social innovation</a:t>
            </a:r>
            <a:r>
              <a:rPr lang="fr-BE" dirty="0"/>
              <a:t> »</a:t>
            </a:r>
          </a:p>
          <a:p>
            <a:pPr lvl="0"/>
            <a:r>
              <a:rPr lang="fr-BE" dirty="0"/>
              <a:t>SO4.5 </a:t>
            </a:r>
            <a:r>
              <a:rPr lang="fr-BE" dirty="0" err="1"/>
              <a:t>makes</a:t>
            </a:r>
            <a:r>
              <a:rPr lang="fr-BE" dirty="0"/>
              <a:t> </a:t>
            </a:r>
            <a:r>
              <a:rPr lang="fr-BE" dirty="0" err="1"/>
              <a:t>it</a:t>
            </a:r>
            <a:r>
              <a:rPr lang="fr-BE" dirty="0"/>
              <a:t> possible to bundle all the actions on tourism and culture </a:t>
            </a:r>
            <a:r>
              <a:rPr lang="fr-BE" dirty="0" err="1"/>
              <a:t>under</a:t>
            </a:r>
            <a:r>
              <a:rPr lang="fr-BE" dirty="0"/>
              <a:t> the </a:t>
            </a:r>
            <a:r>
              <a:rPr lang="fr-BE" dirty="0" err="1"/>
              <a:t>same</a:t>
            </a:r>
            <a:r>
              <a:rPr lang="fr-BE" dirty="0"/>
              <a:t> objective</a:t>
            </a:r>
          </a:p>
          <a:p>
            <a:r>
              <a:rPr lang="fr-BE" dirty="0"/>
              <a:t>EC </a:t>
            </a:r>
            <a:r>
              <a:rPr lang="fr-BE" dirty="0" err="1"/>
              <a:t>will</a:t>
            </a:r>
            <a:r>
              <a:rPr lang="fr-BE" dirty="0"/>
              <a:t> </a:t>
            </a:r>
            <a:r>
              <a:rPr lang="fr-BE" dirty="0" err="1"/>
              <a:t>assess</a:t>
            </a:r>
            <a:r>
              <a:rPr lang="fr-BE" dirty="0"/>
              <a:t> SO4.5 on the </a:t>
            </a:r>
            <a:r>
              <a:rPr lang="fr-BE" b="1" dirty="0"/>
              <a:t>‘intervention </a:t>
            </a:r>
            <a:r>
              <a:rPr lang="fr-BE" b="1" dirty="0" err="1"/>
              <a:t>logic</a:t>
            </a:r>
            <a:r>
              <a:rPr lang="fr-BE" b="1" dirty="0"/>
              <a:t>’ </a:t>
            </a:r>
            <a:r>
              <a:rPr lang="fr-BE" dirty="0"/>
              <a:t>(</a:t>
            </a:r>
            <a:r>
              <a:rPr lang="fr-BE" dirty="0" err="1"/>
              <a:t>there</a:t>
            </a:r>
            <a:r>
              <a:rPr lang="fr-BE" dirty="0"/>
              <a:t> </a:t>
            </a:r>
            <a:r>
              <a:rPr lang="fr-BE" dirty="0" err="1"/>
              <a:t>should</a:t>
            </a:r>
            <a:r>
              <a:rPr lang="fr-BE" dirty="0"/>
              <a:t> </a:t>
            </a:r>
            <a:r>
              <a:rPr lang="fr-BE" dirty="0" err="1"/>
              <a:t>be</a:t>
            </a:r>
            <a:r>
              <a:rPr lang="fr-BE" dirty="0"/>
              <a:t> a </a:t>
            </a:r>
            <a:r>
              <a:rPr lang="fr-BE" dirty="0" err="1"/>
              <a:t>clear</a:t>
            </a:r>
            <a:r>
              <a:rPr lang="fr-BE" dirty="0"/>
              <a:t> narrative in line </a:t>
            </a:r>
            <a:r>
              <a:rPr lang="fr-BE" dirty="0" err="1"/>
              <a:t>with</a:t>
            </a:r>
            <a:r>
              <a:rPr lang="fr-BE" dirty="0"/>
              <a:t> the </a:t>
            </a:r>
            <a:r>
              <a:rPr lang="fr-BE" dirty="0" err="1"/>
              <a:t>political</a:t>
            </a:r>
            <a:r>
              <a:rPr lang="fr-BE" dirty="0"/>
              <a:t> intention (</a:t>
            </a:r>
            <a:r>
              <a:rPr lang="fr-BE" dirty="0" err="1"/>
              <a:t>e.g</a:t>
            </a:r>
            <a:r>
              <a:rPr lang="fr-BE" dirty="0"/>
              <a:t>. </a:t>
            </a:r>
            <a:r>
              <a:rPr lang="fr-BE" dirty="0" err="1"/>
              <a:t>socio-economic</a:t>
            </a:r>
            <a:r>
              <a:rPr lang="fr-BE" dirty="0"/>
              <a:t> </a:t>
            </a:r>
            <a:r>
              <a:rPr lang="fr-BE" dirty="0" err="1"/>
              <a:t>development</a:t>
            </a:r>
            <a:r>
              <a:rPr lang="fr-BE" dirty="0"/>
              <a:t>))</a:t>
            </a:r>
            <a:endParaRPr lang="fr-BE" b="1" i="1" dirty="0">
              <a:solidFill>
                <a:srgbClr val="FF0000"/>
              </a:solidFill>
            </a:endParaRPr>
          </a:p>
          <a:p>
            <a:pPr lvl="0"/>
            <a:endParaRPr lang="en-IE" dirty="0"/>
          </a:p>
        </p:txBody>
      </p:sp>
      <p:sp>
        <p:nvSpPr>
          <p:cNvPr id="3" name="Title 2"/>
          <p:cNvSpPr>
            <a:spLocks noGrp="1"/>
          </p:cNvSpPr>
          <p:nvPr>
            <p:ph type="title"/>
          </p:nvPr>
        </p:nvSpPr>
        <p:spPr>
          <a:xfrm>
            <a:off x="970722" y="356735"/>
            <a:ext cx="10515600" cy="782357"/>
          </a:xfrm>
        </p:spPr>
        <p:txBody>
          <a:bodyPr/>
          <a:lstStyle/>
          <a:p>
            <a:r>
              <a:rPr lang="fr-BE" dirty="0" err="1"/>
              <a:t>Recent</a:t>
            </a:r>
            <a:r>
              <a:rPr lang="fr-BE" dirty="0"/>
              <a:t> </a:t>
            </a:r>
            <a:r>
              <a:rPr lang="fr-BE" dirty="0" err="1"/>
              <a:t>developments</a:t>
            </a:r>
            <a:r>
              <a:rPr lang="fr-BE" dirty="0"/>
              <a:t> = NEW S.O. </a:t>
            </a:r>
            <a:endParaRPr lang="en-IE" dirty="0"/>
          </a:p>
        </p:txBody>
      </p:sp>
    </p:spTree>
    <p:extLst>
      <p:ext uri="{BB962C8B-B14F-4D97-AF65-F5344CB8AC3E}">
        <p14:creationId xmlns:p14="http://schemas.microsoft.com/office/powerpoint/2010/main" val="150088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0883" y="1216152"/>
            <a:ext cx="11025121" cy="5331297"/>
          </a:xfrm>
        </p:spPr>
        <p:txBody>
          <a:bodyPr/>
          <a:lstStyle/>
          <a:p>
            <a:pPr algn="just"/>
            <a:r>
              <a:rPr lang="en-GB" sz="2000" dirty="0"/>
              <a:t>Support for both public and private organisations to reinforce the </a:t>
            </a:r>
            <a:r>
              <a:rPr lang="en-GB" sz="2000" b="1" dirty="0"/>
              <a:t>resilience of these sectors </a:t>
            </a:r>
            <a:r>
              <a:rPr lang="en-GB" sz="2000" dirty="0"/>
              <a:t>through training and employment support, digitalisation, social innovation and transition to circular business models. </a:t>
            </a:r>
          </a:p>
          <a:p>
            <a:pPr algn="just"/>
            <a:r>
              <a:rPr lang="en-GB" sz="2000" dirty="0"/>
              <a:t>Support for SMEs, including </a:t>
            </a:r>
            <a:r>
              <a:rPr lang="en-GB" sz="2000" b="1" dirty="0"/>
              <a:t>social enterprises </a:t>
            </a:r>
            <a:r>
              <a:rPr lang="en-GB" sz="2000" dirty="0"/>
              <a:t>(such as social cooperatives) and social innovation in tourism and culture - development of existing or new tourism and culture businesses.</a:t>
            </a:r>
          </a:p>
          <a:p>
            <a:pPr lvl="0" algn="just"/>
            <a:r>
              <a:rPr lang="en-US" sz="2000" dirty="0"/>
              <a:t>Development of </a:t>
            </a:r>
            <a:r>
              <a:rPr lang="en-US" sz="2000" b="1" dirty="0"/>
              <a:t>innovative solutions and new business models </a:t>
            </a:r>
            <a:r>
              <a:rPr lang="en-US" sz="2000" dirty="0"/>
              <a:t>in culture and tourism. </a:t>
            </a:r>
            <a:endParaRPr lang="en-GB" sz="2000" dirty="0"/>
          </a:p>
          <a:p>
            <a:pPr algn="just"/>
            <a:r>
              <a:rPr lang="en-US" sz="2000" dirty="0"/>
              <a:t>Support to </a:t>
            </a:r>
            <a:r>
              <a:rPr lang="en-US" sz="2000" b="1" dirty="0"/>
              <a:t>diversification of the tourism </a:t>
            </a:r>
            <a:r>
              <a:rPr lang="en-US" sz="2000" dirty="0"/>
              <a:t>by investing in lesser-known destinations and diverse forms of tourism (cultural, rural, agro-tourism, sport, health/medical tourism); consequently contributing to the livelihoods of local and regional communities. </a:t>
            </a:r>
            <a:endParaRPr lang="en-US" sz="1800" dirty="0"/>
          </a:p>
          <a:p>
            <a:pPr algn="just"/>
            <a:r>
              <a:rPr lang="en-GB" sz="2000" b="1" dirty="0"/>
              <a:t>Support for cultural clusters </a:t>
            </a:r>
            <a:r>
              <a:rPr lang="en-GB" sz="2000" dirty="0"/>
              <a:t>that contribute to the development of creative industries. </a:t>
            </a:r>
          </a:p>
          <a:p>
            <a:pPr lvl="0" algn="just"/>
            <a:r>
              <a:rPr lang="en-US" sz="2000" dirty="0"/>
              <a:t>Support </a:t>
            </a:r>
            <a:r>
              <a:rPr lang="en-US" sz="2000" b="1" dirty="0"/>
              <a:t>capacity building </a:t>
            </a:r>
            <a:r>
              <a:rPr lang="en-US" sz="2000" dirty="0"/>
              <a:t>both for public and private tourism and cultural organizations at national, regional and local level. </a:t>
            </a:r>
          </a:p>
        </p:txBody>
      </p:sp>
      <p:sp>
        <p:nvSpPr>
          <p:cNvPr id="4" name="Title 3"/>
          <p:cNvSpPr>
            <a:spLocks noGrp="1"/>
          </p:cNvSpPr>
          <p:nvPr>
            <p:ph type="title"/>
          </p:nvPr>
        </p:nvSpPr>
        <p:spPr>
          <a:xfrm>
            <a:off x="886461" y="298947"/>
            <a:ext cx="8321039" cy="572570"/>
          </a:xfrm>
        </p:spPr>
        <p:txBody>
          <a:bodyPr/>
          <a:lstStyle/>
          <a:p>
            <a:r>
              <a:rPr lang="en-US" sz="3600" dirty="0"/>
              <a:t>Possible areas of support under SO 4.5</a:t>
            </a:r>
            <a:endParaRPr lang="en-GB" sz="3600" dirty="0"/>
          </a:p>
        </p:txBody>
      </p:sp>
    </p:spTree>
    <p:extLst>
      <p:ext uri="{BB962C8B-B14F-4D97-AF65-F5344CB8AC3E}">
        <p14:creationId xmlns:p14="http://schemas.microsoft.com/office/powerpoint/2010/main" val="180746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1759" y="1259502"/>
            <a:ext cx="10842138" cy="5217498"/>
          </a:xfrm>
        </p:spPr>
        <p:txBody>
          <a:bodyPr/>
          <a:lstStyle/>
          <a:p>
            <a:pPr algn="just"/>
            <a:r>
              <a:rPr lang="fr-BE" sz="2000" dirty="0"/>
              <a:t>Intervention </a:t>
            </a:r>
            <a:r>
              <a:rPr lang="fr-BE" sz="2000" dirty="0" err="1"/>
              <a:t>logic</a:t>
            </a:r>
            <a:r>
              <a:rPr lang="fr-BE" sz="2000" dirty="0"/>
              <a:t>:</a:t>
            </a:r>
            <a:r>
              <a:rPr lang="fr-BE" sz="2000" b="1" i="1" dirty="0">
                <a:solidFill>
                  <a:srgbClr val="FF0000"/>
                </a:solidFill>
              </a:rPr>
              <a:t> </a:t>
            </a:r>
            <a:r>
              <a:rPr lang="fr-BE" sz="2000" dirty="0"/>
              <a:t>drives the </a:t>
            </a:r>
            <a:r>
              <a:rPr lang="fr-BE" sz="2000" dirty="0" err="1"/>
              <a:t>choice</a:t>
            </a:r>
            <a:r>
              <a:rPr lang="fr-BE" sz="2000" dirty="0"/>
              <a:t> of Policy Objectives and </a:t>
            </a:r>
            <a:r>
              <a:rPr lang="fr-BE" sz="2000" dirty="0" err="1"/>
              <a:t>Specific</a:t>
            </a:r>
            <a:r>
              <a:rPr lang="fr-BE" sz="2000" dirty="0"/>
              <a:t> Objectives </a:t>
            </a:r>
            <a:endParaRPr lang="en-IE" sz="2000" dirty="0"/>
          </a:p>
          <a:p>
            <a:pPr algn="just">
              <a:spcAft>
                <a:spcPts val="0"/>
              </a:spcAft>
            </a:pPr>
            <a:r>
              <a:rPr lang="en-IE" sz="2000" dirty="0"/>
              <a:t>Indicators:  </a:t>
            </a:r>
          </a:p>
          <a:p>
            <a:pPr marL="542925" algn="just">
              <a:spcAft>
                <a:spcPts val="600"/>
              </a:spcAft>
              <a:buFont typeface="Wingdings" panose="05000000000000000000" pitchFamily="2" charset="2"/>
              <a:buChar char="ü"/>
            </a:pPr>
            <a:r>
              <a:rPr lang="en-IE" sz="2000" dirty="0"/>
              <a:t>ERDF indicators PO1-PO5 should be used only for the respective POs (not for ISOs). </a:t>
            </a:r>
          </a:p>
          <a:p>
            <a:pPr marL="542925" algn="just">
              <a:spcAft>
                <a:spcPts val="600"/>
              </a:spcAft>
              <a:buFont typeface="Wingdings" panose="05000000000000000000" pitchFamily="2" charset="2"/>
              <a:buChar char="ü"/>
            </a:pPr>
            <a:r>
              <a:rPr lang="en-IE" sz="2000" dirty="0"/>
              <a:t>ERDF generic indicators (those with an *) can be used inter-changeably for POs 1 to 5 </a:t>
            </a:r>
          </a:p>
          <a:p>
            <a:pPr marL="542925" algn="just">
              <a:spcAft>
                <a:spcPts val="600"/>
              </a:spcAft>
              <a:buFont typeface="Wingdings" panose="05000000000000000000" pitchFamily="2" charset="2"/>
              <a:buChar char="ü"/>
            </a:pPr>
            <a:r>
              <a:rPr lang="en-IE" sz="2000" dirty="0" err="1"/>
              <a:t>Interreg</a:t>
            </a:r>
            <a:r>
              <a:rPr lang="en-IE" sz="2000" dirty="0"/>
              <a:t>-specific indicators included under Annex I (table 2) of the ERDF Regulation can be used across POs 1 to 5 and ISO 1 and 2 </a:t>
            </a:r>
          </a:p>
          <a:p>
            <a:pPr algn="just"/>
            <a:r>
              <a:rPr lang="en-IE" sz="2000" dirty="0"/>
              <a:t>Intervention codes: all intervention codes can be used inter-changeably between POs/ISOs</a:t>
            </a:r>
            <a:endParaRPr lang="fr-BE" sz="2000" dirty="0"/>
          </a:p>
          <a:p>
            <a:pPr algn="just"/>
            <a:r>
              <a:rPr lang="en-IE" sz="2000" b="1" dirty="0"/>
              <a:t>Under PO4</a:t>
            </a:r>
            <a:r>
              <a:rPr lang="en-IE" sz="2000" dirty="0"/>
              <a:t>, ESF+ type of activities are allowed for Interreg. Please use </a:t>
            </a:r>
            <a:r>
              <a:rPr lang="en-US" sz="2000" dirty="0"/>
              <a:t>primarily the Interreg common indicators and secondarily as deemed relevant for the intervention logic the ERDF indicators marked with * from Annex I (table 1) of the ERDF Regulation.</a:t>
            </a:r>
          </a:p>
          <a:p>
            <a:pPr algn="just"/>
            <a:r>
              <a:rPr lang="fr-BE" sz="2000" b="1" dirty="0"/>
              <a:t>Possible types of </a:t>
            </a:r>
            <a:r>
              <a:rPr lang="fr-BE" sz="2000" b="1" dirty="0" err="1"/>
              <a:t>indicators</a:t>
            </a:r>
            <a:r>
              <a:rPr lang="fr-BE" sz="2000" b="1" dirty="0"/>
              <a:t> for SO4.5 </a:t>
            </a:r>
            <a:r>
              <a:rPr lang="fr-BE" sz="2000" dirty="0"/>
              <a:t>(</a:t>
            </a:r>
            <a:r>
              <a:rPr lang="fr-BE" sz="2000" dirty="0" err="1"/>
              <a:t>from</a:t>
            </a:r>
            <a:r>
              <a:rPr lang="fr-BE" sz="2000" dirty="0"/>
              <a:t> PO5 </a:t>
            </a:r>
            <a:r>
              <a:rPr lang="fr-BE" sz="2000" dirty="0" err="1"/>
              <a:t>with</a:t>
            </a:r>
            <a:r>
              <a:rPr lang="fr-BE" sz="2000" dirty="0"/>
              <a:t> *): RCO77: </a:t>
            </a:r>
            <a:r>
              <a:rPr lang="en-US" sz="2000" dirty="0"/>
              <a:t>Capacity of cultural and tourism infrastructure supported and </a:t>
            </a:r>
            <a:r>
              <a:rPr lang="fr-BE" sz="2000" dirty="0"/>
              <a:t>RCR77: </a:t>
            </a:r>
            <a:r>
              <a:rPr lang="en-US" sz="2000" dirty="0"/>
              <a:t>Tourists/ visits to supported sites</a:t>
            </a:r>
            <a:endParaRPr lang="fr-BE" sz="2000" dirty="0"/>
          </a:p>
          <a:p>
            <a:r>
              <a:rPr lang="en-US" sz="2000" dirty="0"/>
              <a:t>At this stage a change to Annex I is not envisaged</a:t>
            </a:r>
            <a:endParaRPr lang="en-IE" sz="2000" dirty="0"/>
          </a:p>
          <a:p>
            <a:pPr marL="0" indent="0" algn="just">
              <a:buNone/>
            </a:pPr>
            <a:endParaRPr lang="en-US" dirty="0"/>
          </a:p>
        </p:txBody>
      </p:sp>
      <p:sp>
        <p:nvSpPr>
          <p:cNvPr id="3" name="Title 2"/>
          <p:cNvSpPr>
            <a:spLocks noGrp="1"/>
          </p:cNvSpPr>
          <p:nvPr>
            <p:ph type="title"/>
          </p:nvPr>
        </p:nvSpPr>
        <p:spPr>
          <a:xfrm>
            <a:off x="901759" y="400945"/>
            <a:ext cx="10515600" cy="782357"/>
          </a:xfrm>
        </p:spPr>
        <p:txBody>
          <a:bodyPr/>
          <a:lstStyle/>
          <a:p>
            <a:r>
              <a:rPr lang="fr-BE" dirty="0"/>
              <a:t>Horizontal </a:t>
            </a:r>
            <a:r>
              <a:rPr lang="fr-BE" dirty="0" err="1"/>
              <a:t>elements</a:t>
            </a:r>
            <a:r>
              <a:rPr lang="fr-BE" dirty="0"/>
              <a:t> </a:t>
            </a:r>
            <a:r>
              <a:rPr lang="fr-BE" sz="2000" dirty="0">
                <a:solidFill>
                  <a:srgbClr val="FF0000"/>
                </a:solidFill>
              </a:rPr>
              <a:t>(</a:t>
            </a:r>
            <a:r>
              <a:rPr lang="fr-BE" sz="2000" dirty="0" err="1">
                <a:solidFill>
                  <a:srgbClr val="FF0000"/>
                </a:solidFill>
              </a:rPr>
              <a:t>please</a:t>
            </a:r>
            <a:r>
              <a:rPr lang="fr-BE" sz="2000" dirty="0">
                <a:solidFill>
                  <a:srgbClr val="FF0000"/>
                </a:solidFill>
              </a:rPr>
              <a:t> check the training </a:t>
            </a:r>
            <a:r>
              <a:rPr lang="fr-BE" sz="2000" dirty="0" err="1">
                <a:solidFill>
                  <a:srgbClr val="FF0000"/>
                </a:solidFill>
              </a:rPr>
              <a:t>event</a:t>
            </a:r>
            <a:r>
              <a:rPr lang="fr-BE" sz="2000" dirty="0">
                <a:solidFill>
                  <a:srgbClr val="FF0000"/>
                </a:solidFill>
              </a:rPr>
              <a:t> </a:t>
            </a:r>
            <a:r>
              <a:rPr lang="fr-BE" sz="2000" dirty="0" err="1">
                <a:solidFill>
                  <a:srgbClr val="FF0000"/>
                </a:solidFill>
              </a:rPr>
              <a:t>already</a:t>
            </a:r>
            <a:r>
              <a:rPr lang="fr-BE" sz="2000" dirty="0">
                <a:solidFill>
                  <a:srgbClr val="FF0000"/>
                </a:solidFill>
              </a:rPr>
              <a:t> </a:t>
            </a:r>
            <a:r>
              <a:rPr lang="fr-BE" sz="2000" dirty="0" err="1">
                <a:solidFill>
                  <a:srgbClr val="FF0000"/>
                </a:solidFill>
              </a:rPr>
              <a:t>organised</a:t>
            </a:r>
            <a:r>
              <a:rPr lang="fr-BE" sz="2000" dirty="0">
                <a:solidFill>
                  <a:srgbClr val="FF0000"/>
                </a:solidFill>
              </a:rPr>
              <a:t> on the intervention </a:t>
            </a:r>
            <a:r>
              <a:rPr lang="fr-BE" sz="2000" dirty="0" err="1">
                <a:solidFill>
                  <a:srgbClr val="FF0000"/>
                </a:solidFill>
              </a:rPr>
              <a:t>logic</a:t>
            </a:r>
            <a:r>
              <a:rPr lang="fr-BE" sz="2000" dirty="0">
                <a:solidFill>
                  <a:srgbClr val="FF0000"/>
                </a:solidFill>
              </a:rPr>
              <a:t> (</a:t>
            </a:r>
            <a:r>
              <a:rPr lang="fr-BE" sz="2000" dirty="0" err="1">
                <a:solidFill>
                  <a:srgbClr val="FF0000"/>
                </a:solidFill>
              </a:rPr>
              <a:t>video</a:t>
            </a:r>
            <a:r>
              <a:rPr lang="fr-BE" sz="2000" dirty="0">
                <a:solidFill>
                  <a:srgbClr val="FF0000"/>
                </a:solidFill>
              </a:rPr>
              <a:t>, PPT, Q&amp;A)</a:t>
            </a:r>
            <a:endParaRPr lang="en-IE" sz="2000" dirty="0"/>
          </a:p>
        </p:txBody>
      </p:sp>
    </p:spTree>
    <p:extLst>
      <p:ext uri="{BB962C8B-B14F-4D97-AF65-F5344CB8AC3E}">
        <p14:creationId xmlns:p14="http://schemas.microsoft.com/office/powerpoint/2010/main" val="521648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878" y="1052513"/>
            <a:ext cx="2748800" cy="1101751"/>
          </a:xfrm>
          <a:ln>
            <a:solidFill>
              <a:srgbClr val="00B050"/>
            </a:solidFill>
          </a:ln>
        </p:spPr>
        <p:txBody>
          <a:bodyPr vert="horz" wrap="square" lIns="36000" tIns="45720" rIns="91440" bIns="45720" numCol="1" anchor="ctr" anchorCtr="0" compatLnSpc="1">
            <a:prstTxWarp prst="textNoShape">
              <a:avLst/>
            </a:prstTxWarp>
            <a:normAutofit/>
          </a:bodyPr>
          <a:lstStyle/>
          <a:p>
            <a:pPr>
              <a:defRPr/>
            </a:pPr>
            <a:r>
              <a:rPr lang="en-GB" sz="2200" dirty="0">
                <a:solidFill>
                  <a:srgbClr val="20AA63"/>
                </a:solidFill>
                <a:latin typeface="Arial" panose="020B0604020202020204" pitchFamily="34" charset="0"/>
                <a:cs typeface="Arial" panose="020B0604020202020204" pitchFamily="34" charset="0"/>
              </a:rPr>
              <a:t>Promoting sustainable tourism actions</a:t>
            </a:r>
          </a:p>
        </p:txBody>
      </p:sp>
      <p:graphicFrame>
        <p:nvGraphicFramePr>
          <p:cNvPr id="4" name="Diagram 3"/>
          <p:cNvGraphicFramePr/>
          <p:nvPr>
            <p:extLst>
              <p:ext uri="{D42A27DB-BD31-4B8C-83A1-F6EECF244321}">
                <p14:modId xmlns:p14="http://schemas.microsoft.com/office/powerpoint/2010/main" val="1199394888"/>
              </p:ext>
            </p:extLst>
          </p:nvPr>
        </p:nvGraphicFramePr>
        <p:xfrm>
          <a:off x="3571965" y="1340768"/>
          <a:ext cx="8236857" cy="511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348278" y="2213238"/>
            <a:ext cx="2484438" cy="9183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45720" rIns="91440" bIns="45720" numCol="1" anchor="ctr" anchorCtr="0" compatLnSpc="1">
            <a:prstTxWarp prst="textNoShape">
              <a:avLst/>
            </a:prstTxWarp>
            <a:normAutofit fontScale="97500" lnSpcReduction="1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Green mobility</a:t>
            </a:r>
          </a:p>
        </p:txBody>
      </p:sp>
      <p:sp>
        <p:nvSpPr>
          <p:cNvPr id="6" name="Title 1"/>
          <p:cNvSpPr txBox="1">
            <a:spLocks/>
          </p:cNvSpPr>
          <p:nvPr/>
        </p:nvSpPr>
        <p:spPr bwMode="auto">
          <a:xfrm>
            <a:off x="154983" y="3232134"/>
            <a:ext cx="2677733" cy="9183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45720" rIns="91440" bIns="45720" numCol="1" anchor="ctr" anchorCtr="0" compatLnSpc="1">
            <a:prstTxWarp prst="textNoShape">
              <a:avLst/>
            </a:prstTxWarp>
            <a:normAutofit fontScale="975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5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Scaling up skills - digitalisation</a:t>
            </a:r>
          </a:p>
        </p:txBody>
      </p:sp>
      <p:sp>
        <p:nvSpPr>
          <p:cNvPr id="7" name="Title 1"/>
          <p:cNvSpPr txBox="1">
            <a:spLocks/>
          </p:cNvSpPr>
          <p:nvPr/>
        </p:nvSpPr>
        <p:spPr bwMode="auto">
          <a:xfrm>
            <a:off x="307383" y="4250787"/>
            <a:ext cx="2677733" cy="8279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45720" rIns="91440" bIns="45720" numCol="1" anchor="ctr" anchorCtr="0" compatLnSpc="1">
            <a:prstTxWarp prst="textNoShape">
              <a:avLst/>
            </a:prstTxWarp>
            <a:normAutofit fontScale="90000" lnSpcReduction="1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Recovery plans </a:t>
            </a:r>
            <a:r>
              <a:rPr kumimoji="0" lang="en-GB" sz="26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from COVID19</a:t>
            </a:r>
          </a:p>
        </p:txBody>
      </p:sp>
      <p:sp>
        <p:nvSpPr>
          <p:cNvPr id="8" name="Title 1"/>
          <p:cNvSpPr txBox="1">
            <a:spLocks/>
          </p:cNvSpPr>
          <p:nvPr/>
        </p:nvSpPr>
        <p:spPr bwMode="auto">
          <a:xfrm>
            <a:off x="180820" y="5253948"/>
            <a:ext cx="2608876" cy="4275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45720" rIns="91440" bIns="45720" numCol="1" anchor="ctr" anchorCtr="0" compatLnSpc="1">
            <a:prstTxWarp prst="textNoShape">
              <a:avLst/>
            </a:prstTxWarp>
            <a:normAutofit fontScale="90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Health tourism</a:t>
            </a:r>
            <a:endParaRPr kumimoji="0" lang="en-GB" sz="26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endParaRPr>
          </a:p>
        </p:txBody>
      </p:sp>
      <p:sp>
        <p:nvSpPr>
          <p:cNvPr id="9" name="Title 1"/>
          <p:cNvSpPr txBox="1">
            <a:spLocks/>
          </p:cNvSpPr>
          <p:nvPr/>
        </p:nvSpPr>
        <p:spPr bwMode="auto">
          <a:xfrm>
            <a:off x="333221" y="5885158"/>
            <a:ext cx="2952420" cy="778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45720" rIns="91440" bIns="45720" numCol="1" anchor="ctr" anchorCtr="0" compatLnSpc="1">
            <a:prstTxWarp prst="textNoShape">
              <a:avLst/>
            </a:prstTxWarp>
            <a:normAutofit fontScale="82500" lnSpcReduction="1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Build on common EU values</a:t>
            </a:r>
            <a:endParaRPr kumimoji="0" lang="en-GB" sz="26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endParaRPr>
          </a:p>
        </p:txBody>
      </p:sp>
      <p:sp>
        <p:nvSpPr>
          <p:cNvPr id="10" name="Title 1"/>
          <p:cNvSpPr txBox="1">
            <a:spLocks/>
          </p:cNvSpPr>
          <p:nvPr/>
        </p:nvSpPr>
        <p:spPr bwMode="auto">
          <a:xfrm>
            <a:off x="8560237" y="140698"/>
            <a:ext cx="2580461" cy="778871"/>
          </a:xfrm>
          <a:prstGeom prst="rect">
            <a:avLst/>
          </a:prstGeom>
          <a:solidFill>
            <a:schemeClr val="bg1"/>
          </a:solidFill>
          <a:ln w="9525">
            <a:solidFill>
              <a:srgbClr val="000000"/>
            </a:solidFill>
            <a:miter lim="800000"/>
            <a:headEnd/>
            <a:tailEnd/>
          </a:ln>
        </p:spPr>
        <p:txBody>
          <a:bodyPr vert="horz" wrap="square" lIns="36000" tIns="45720" rIns="91440" bIns="45720" numCol="1" anchor="ctr" anchorCtr="0" compatLnSpc="1">
            <a:prstTxWarp prst="textNoShape">
              <a:avLst/>
            </a:prstTxWarp>
            <a:normAutofit fontScale="60000" lnSpcReduction="20000"/>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rPr>
              <a:t>Preserving cultural heritage – Routes 4U</a:t>
            </a:r>
            <a:endParaRPr kumimoji="0" lang="en-GB" sz="2600" b="1" i="0" u="none" strike="noStrike" kern="0" cap="none" spc="0" normalizeH="0" baseline="0" noProof="0" dirty="0">
              <a:ln>
                <a:noFill/>
              </a:ln>
              <a:solidFill>
                <a:srgbClr val="20AA63"/>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1" y="46494"/>
            <a:ext cx="8368145" cy="954107"/>
          </a:xfrm>
          <a:prstGeom prst="rect">
            <a:avLst/>
          </a:prstGeom>
          <a:solidFill>
            <a:srgbClr val="C00000"/>
          </a:solidFill>
        </p:spPr>
        <p:txBody>
          <a:bodyPr wrap="square" rtlCol="0">
            <a:spAutoFit/>
          </a:bodyPr>
          <a:lstStyle/>
          <a:p>
            <a:pPr lvl="0" algn="ctr">
              <a:defRPr/>
            </a:pPr>
            <a:r>
              <a:rPr lang="en-IE" sz="2800" b="1" dirty="0">
                <a:solidFill>
                  <a:schemeClr val="bg1"/>
                </a:solidFill>
              </a:rPr>
              <a:t>Special focus :  the role of MRS (1), </a:t>
            </a:r>
            <a:r>
              <a:rPr lang="en-IE" sz="2800" b="1" i="1" dirty="0">
                <a:solidFill>
                  <a:schemeClr val="bg1"/>
                </a:solidFill>
              </a:rPr>
              <a:t>projects generated from the MRS embedding exercise</a:t>
            </a:r>
            <a:r>
              <a:rPr lang="en-IE" sz="2800" i="1" dirty="0">
                <a:solidFill>
                  <a:schemeClr val="tx2"/>
                </a:solidFill>
              </a:rPr>
              <a:t> </a:t>
            </a:r>
            <a:endParaRPr kumimoji="0" lang="en-IE" sz="2500" b="1" i="1" u="none" strike="noStrike" kern="1200" cap="none" spc="0" normalizeH="0" baseline="0" noProof="0" dirty="0">
              <a:ln>
                <a:noFill/>
              </a:ln>
              <a:solidFill>
                <a:srgbClr val="FFFFFF"/>
              </a:solidFill>
              <a:effectLst/>
              <a:uLnTx/>
              <a:uFillTx/>
              <a:latin typeface="Verdana"/>
            </a:endParaRPr>
          </a:p>
        </p:txBody>
      </p:sp>
    </p:spTree>
    <p:extLst>
      <p:ext uri="{BB962C8B-B14F-4D97-AF65-F5344CB8AC3E}">
        <p14:creationId xmlns:p14="http://schemas.microsoft.com/office/powerpoint/2010/main" val="392099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71600"/>
            <a:ext cx="11329589" cy="5369768"/>
          </a:xfrm>
        </p:spPr>
        <p:txBody>
          <a:bodyPr/>
          <a:lstStyle/>
          <a:p>
            <a:br>
              <a:rPr lang="en-US" dirty="0"/>
            </a:br>
            <a:endParaRPr lang="en-US" sz="2500" dirty="0"/>
          </a:p>
        </p:txBody>
      </p:sp>
      <p:sp>
        <p:nvSpPr>
          <p:cNvPr id="19" name="Rectangle 18"/>
          <p:cNvSpPr/>
          <p:nvPr/>
        </p:nvSpPr>
        <p:spPr>
          <a:xfrm>
            <a:off x="791200" y="152773"/>
            <a:ext cx="10366941" cy="1323439"/>
          </a:xfrm>
          <a:prstGeom prst="rect">
            <a:avLst/>
          </a:prstGeom>
        </p:spPr>
        <p:txBody>
          <a:bodyPr wrap="none">
            <a:spAutoFit/>
          </a:bodyPr>
          <a:lstStyle/>
          <a:p>
            <a:r>
              <a:rPr lang="en-IE" sz="4000" dirty="0">
                <a:solidFill>
                  <a:schemeClr val="tx2"/>
                </a:solidFill>
                <a:latin typeface="+mj-lt"/>
                <a:ea typeface="+mj-ea"/>
                <a:cs typeface="+mj-cs"/>
              </a:rPr>
              <a:t>Special focus :  the role of MRS (2), projects </a:t>
            </a:r>
          </a:p>
          <a:p>
            <a:r>
              <a:rPr lang="en-IE" sz="4000" dirty="0">
                <a:solidFill>
                  <a:schemeClr val="tx2"/>
                </a:solidFill>
                <a:latin typeface="+mj-lt"/>
                <a:ea typeface="+mj-ea"/>
                <a:cs typeface="+mj-cs"/>
              </a:rPr>
              <a:t>related to regional innovation (CCIs)</a:t>
            </a:r>
            <a:endParaRPr lang="fr-BE" sz="4000" dirty="0">
              <a:solidFill>
                <a:schemeClr val="tx2"/>
              </a:solidFill>
              <a:latin typeface="+mj-lt"/>
              <a:ea typeface="+mj-ea"/>
              <a:cs typeface="+mj-cs"/>
            </a:endParaRPr>
          </a:p>
        </p:txBody>
      </p:sp>
      <p:sp>
        <p:nvSpPr>
          <p:cNvPr id="3" name="Rectangle 2"/>
          <p:cNvSpPr/>
          <p:nvPr/>
        </p:nvSpPr>
        <p:spPr>
          <a:xfrm>
            <a:off x="714629" y="1525582"/>
            <a:ext cx="10954432" cy="5170646"/>
          </a:xfrm>
          <a:prstGeom prst="rect">
            <a:avLst/>
          </a:prstGeom>
        </p:spPr>
        <p:txBody>
          <a:bodyPr wrap="square">
            <a:spAutoFit/>
          </a:bodyPr>
          <a:lstStyle/>
          <a:p>
            <a:pPr lvl="0" algn="just">
              <a:defRPr/>
            </a:pPr>
            <a:r>
              <a:rPr lang="en-IE" sz="2200" dirty="0">
                <a:solidFill>
                  <a:srgbClr val="C00000"/>
                </a:solidFill>
                <a:latin typeface="Verdana"/>
              </a:rPr>
              <a:t>“AI-NURECC Initiative - CCRE-S3 (</a:t>
            </a:r>
            <a:r>
              <a:rPr lang="en-GB" sz="2200" dirty="0">
                <a:solidFill>
                  <a:srgbClr val="C00000"/>
                </a:solidFill>
                <a:latin typeface="Verdana"/>
              </a:rPr>
              <a:t>Cultural and Creative Regional Ecosystems) </a:t>
            </a:r>
            <a:r>
              <a:rPr lang="en-IE" sz="2200" dirty="0">
                <a:solidFill>
                  <a:srgbClr val="C00000"/>
                </a:solidFill>
                <a:latin typeface="Verdana"/>
              </a:rPr>
              <a:t>CCRE-S3 (</a:t>
            </a:r>
            <a:r>
              <a:rPr lang="en-GB" sz="2200" dirty="0">
                <a:solidFill>
                  <a:srgbClr val="C00000"/>
                </a:solidFill>
                <a:latin typeface="Verdana"/>
              </a:rPr>
              <a:t>Cultural and Creative Regional Ecosystems) </a:t>
            </a:r>
            <a:r>
              <a:rPr lang="en-IE" sz="2200" dirty="0">
                <a:solidFill>
                  <a:srgbClr val="C00000"/>
                </a:solidFill>
                <a:latin typeface="Verdana"/>
              </a:rPr>
              <a:t>is now an official interregional partnership under RIS3 “industrial transformation platform”. </a:t>
            </a:r>
          </a:p>
          <a:p>
            <a:pPr marL="514350" lvl="0" indent="-514350" algn="just">
              <a:buFontTx/>
              <a:buAutoNum type="romanLcParenBoth"/>
              <a:defRPr/>
            </a:pPr>
            <a:endParaRPr lang="en-IE" sz="2200" dirty="0">
              <a:solidFill>
                <a:srgbClr val="000000">
                  <a:lumMod val="75000"/>
                  <a:lumOff val="25000"/>
                </a:srgbClr>
              </a:solidFill>
              <a:latin typeface="Verdana"/>
            </a:endParaRPr>
          </a:p>
          <a:p>
            <a:pPr lvl="0" algn="just">
              <a:defRPr/>
            </a:pPr>
            <a:r>
              <a:rPr lang="en-GB" sz="2200" dirty="0">
                <a:solidFill>
                  <a:srgbClr val="000000">
                    <a:lumMod val="75000"/>
                    <a:lumOff val="25000"/>
                  </a:srgbClr>
                </a:solidFill>
                <a:latin typeface="Verdana"/>
              </a:rPr>
              <a:t>The main objectives are: (</a:t>
            </a:r>
            <a:r>
              <a:rPr lang="en-GB" sz="2200" dirty="0" err="1">
                <a:solidFill>
                  <a:srgbClr val="000000">
                    <a:lumMod val="75000"/>
                    <a:lumOff val="25000"/>
                  </a:srgbClr>
                </a:solidFill>
                <a:latin typeface="Verdana"/>
              </a:rPr>
              <a:t>i</a:t>
            </a:r>
            <a:r>
              <a:rPr lang="en-GB" sz="2200" dirty="0">
                <a:solidFill>
                  <a:srgbClr val="000000">
                    <a:lumMod val="75000"/>
                    <a:lumOff val="25000"/>
                  </a:srgbClr>
                </a:solidFill>
                <a:latin typeface="Verdana"/>
              </a:rPr>
              <a:t>) to support increased investments, sustainable and inclusive growth driven by culture and creativity, (ii) to identify job opportunities and innovation for developing regional ecosystems, (iii) activation of interregional partnerships for SMEs recovery, (iv) to define value chains among CCIs and other sectors (</a:t>
            </a:r>
            <a:r>
              <a:rPr lang="en-GB" sz="2200" dirty="0" err="1">
                <a:solidFill>
                  <a:srgbClr val="000000">
                    <a:lumMod val="75000"/>
                    <a:lumOff val="25000"/>
                  </a:srgbClr>
                </a:solidFill>
                <a:latin typeface="Verdana"/>
              </a:rPr>
              <a:t>eg</a:t>
            </a:r>
            <a:r>
              <a:rPr lang="en-GB" sz="2200" dirty="0">
                <a:solidFill>
                  <a:srgbClr val="000000">
                    <a:lumMod val="75000"/>
                    <a:lumOff val="25000"/>
                  </a:srgbClr>
                </a:solidFill>
                <a:latin typeface="Verdana"/>
              </a:rPr>
              <a:t> tourism and high end industries), (v) to enhance innovation and accessibility of CCI related services.</a:t>
            </a:r>
          </a:p>
          <a:p>
            <a:pPr lvl="0" algn="just">
              <a:defRPr/>
            </a:pPr>
            <a:endParaRPr lang="en-GB" altLang="en-US" sz="2200" dirty="0">
              <a:solidFill>
                <a:srgbClr val="000000">
                  <a:lumMod val="75000"/>
                  <a:lumOff val="25000"/>
                </a:srgbClr>
              </a:solidFill>
              <a:latin typeface="Verdana"/>
            </a:endParaRPr>
          </a:p>
          <a:p>
            <a:pPr lvl="0" algn="just">
              <a:defRPr/>
            </a:pPr>
            <a:r>
              <a:rPr lang="en-GB" altLang="en-US" sz="2200" i="1" dirty="0">
                <a:solidFill>
                  <a:srgbClr val="333399">
                    <a:lumMod val="75000"/>
                  </a:srgbClr>
                </a:solidFill>
                <a:latin typeface="Verdana"/>
              </a:rPr>
              <a:t>To be continued via the AI-NURECC II initiative and through mobilising ERDF regional and IPA funds.</a:t>
            </a:r>
            <a:endParaRPr lang="en-IE" altLang="en-US" sz="2200" i="1" dirty="0">
              <a:solidFill>
                <a:srgbClr val="333399">
                  <a:lumMod val="75000"/>
                </a:srgbClr>
              </a:solidFill>
              <a:latin typeface="Verdana"/>
            </a:endParaRPr>
          </a:p>
        </p:txBody>
      </p:sp>
    </p:spTree>
    <p:extLst>
      <p:ext uri="{BB962C8B-B14F-4D97-AF65-F5344CB8AC3E}">
        <p14:creationId xmlns:p14="http://schemas.microsoft.com/office/powerpoint/2010/main" val="407974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470783"/>
            <a:ext cx="11353801" cy="4819658"/>
          </a:xfrm>
        </p:spPr>
        <p:txBody>
          <a:bodyPr/>
          <a:lstStyle/>
          <a:p>
            <a:r>
              <a:rPr lang="en-IE" dirty="0"/>
              <a:t>Interreg has always contributed to tourism and culture (and will continue to…)</a:t>
            </a:r>
          </a:p>
          <a:p>
            <a:pPr lvl="0"/>
            <a:r>
              <a:rPr lang="en-IE" dirty="0"/>
              <a:t>Tourism and culture have high potential for transnational and interregional cooperation and local development</a:t>
            </a:r>
          </a:p>
        </p:txBody>
      </p:sp>
      <p:sp>
        <p:nvSpPr>
          <p:cNvPr id="3" name="Title 2"/>
          <p:cNvSpPr>
            <a:spLocks noGrp="1"/>
          </p:cNvSpPr>
          <p:nvPr>
            <p:ph type="title"/>
          </p:nvPr>
        </p:nvSpPr>
        <p:spPr/>
        <p:txBody>
          <a:bodyPr/>
          <a:lstStyle/>
          <a:p>
            <a:r>
              <a:rPr lang="fr-BE" dirty="0"/>
              <a:t>Introduction (1)</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326127692"/>
              </p:ext>
            </p:extLst>
          </p:nvPr>
        </p:nvGraphicFramePr>
        <p:xfrm>
          <a:off x="3553017" y="3114485"/>
          <a:ext cx="8424861" cy="2514600"/>
        </p:xfrm>
        <a:graphic>
          <a:graphicData uri="http://schemas.openxmlformats.org/drawingml/2006/table">
            <a:tbl>
              <a:tblPr firstRow="1" firstCol="1" bandRow="1">
                <a:tableStyleId>{5C22544A-7EE6-4342-B048-85BDC9FD1C3A}</a:tableStyleId>
              </a:tblPr>
              <a:tblGrid>
                <a:gridCol w="2808287">
                  <a:extLst>
                    <a:ext uri="{9D8B030D-6E8A-4147-A177-3AD203B41FA5}">
                      <a16:colId xmlns:a16="http://schemas.microsoft.com/office/drawing/2014/main" val="2245493494"/>
                    </a:ext>
                  </a:extLst>
                </a:gridCol>
                <a:gridCol w="2808287">
                  <a:extLst>
                    <a:ext uri="{9D8B030D-6E8A-4147-A177-3AD203B41FA5}">
                      <a16:colId xmlns:a16="http://schemas.microsoft.com/office/drawing/2014/main" val="1439681730"/>
                    </a:ext>
                  </a:extLst>
                </a:gridCol>
                <a:gridCol w="2808287">
                  <a:extLst>
                    <a:ext uri="{9D8B030D-6E8A-4147-A177-3AD203B41FA5}">
                      <a16:colId xmlns:a16="http://schemas.microsoft.com/office/drawing/2014/main" val="1189237336"/>
                    </a:ext>
                  </a:extLst>
                </a:gridCol>
              </a:tblGrid>
              <a:tr h="914568">
                <a:tc>
                  <a:txBody>
                    <a:bodyPr/>
                    <a:lstStyle/>
                    <a:p>
                      <a:pPr marL="457200" algn="just">
                        <a:spcAft>
                          <a:spcPts val="0"/>
                        </a:spcAft>
                      </a:pPr>
                      <a:r>
                        <a:rPr lang="en-GB" sz="2000" dirty="0">
                          <a:effectLst/>
                        </a:rPr>
                        <a:t>Interreg</a:t>
                      </a:r>
                    </a:p>
                    <a:p>
                      <a:pPr marL="457200" algn="just">
                        <a:spcAft>
                          <a:spcPts val="0"/>
                        </a:spcAft>
                      </a:pPr>
                      <a:r>
                        <a:rPr lang="en-GB" sz="2000" dirty="0">
                          <a:effectLst/>
                        </a:rPr>
                        <a:t>2014-2020</a:t>
                      </a:r>
                      <a:endParaRPr lang="fr-BE" sz="2000" dirty="0">
                        <a:effectLst/>
                        <a:latin typeface="Times New Roman" panose="02020603050405020304" pitchFamily="18" charset="0"/>
                        <a:ea typeface="Calibri" panose="020F0502020204030204" pitchFamily="34" charset="0"/>
                      </a:endParaRPr>
                    </a:p>
                  </a:txBody>
                  <a:tcPr marL="68579" marR="68579" marT="0" marB="0">
                    <a:solidFill>
                      <a:schemeClr val="accent1">
                        <a:lumMod val="25000"/>
                      </a:schemeClr>
                    </a:solidFill>
                  </a:tcPr>
                </a:tc>
                <a:tc>
                  <a:txBody>
                    <a:bodyPr/>
                    <a:lstStyle/>
                    <a:p>
                      <a:pPr marL="457200" algn="just">
                        <a:spcAft>
                          <a:spcPts val="0"/>
                        </a:spcAft>
                      </a:pPr>
                      <a:r>
                        <a:rPr lang="en-GB" sz="2000" dirty="0">
                          <a:effectLst/>
                        </a:rPr>
                        <a:t>Sustainable Tourism</a:t>
                      </a:r>
                      <a:endParaRPr lang="fr-BE" sz="2000" dirty="0">
                        <a:effectLst/>
                        <a:latin typeface="Times New Roman" panose="02020603050405020304" pitchFamily="18" charset="0"/>
                        <a:ea typeface="Calibri" panose="020F0502020204030204" pitchFamily="34" charset="0"/>
                      </a:endParaRPr>
                    </a:p>
                  </a:txBody>
                  <a:tcPr marL="68579" marR="68579" marT="0" marB="0">
                    <a:solidFill>
                      <a:srgbClr val="C00000"/>
                    </a:solidFill>
                  </a:tcPr>
                </a:tc>
                <a:tc>
                  <a:txBody>
                    <a:bodyPr/>
                    <a:lstStyle/>
                    <a:p>
                      <a:pPr marL="457200" algn="just">
                        <a:spcAft>
                          <a:spcPts val="0"/>
                        </a:spcAft>
                      </a:pPr>
                      <a:r>
                        <a:rPr lang="en-GB" sz="2000" dirty="0">
                          <a:effectLst/>
                        </a:rPr>
                        <a:t>Cultural Heritage and Arts</a:t>
                      </a:r>
                      <a:endParaRPr lang="fr-BE" sz="2000" dirty="0">
                        <a:effectLst/>
                        <a:latin typeface="Times New Roman" panose="02020603050405020304" pitchFamily="18" charset="0"/>
                        <a:ea typeface="Calibri" panose="020F0502020204030204" pitchFamily="34" charset="0"/>
                      </a:endParaRPr>
                    </a:p>
                  </a:txBody>
                  <a:tcPr marL="68579" marR="68579" marT="0" marB="0">
                    <a:solidFill>
                      <a:srgbClr val="FFC000"/>
                    </a:solidFill>
                  </a:tcPr>
                </a:tc>
                <a:extLst>
                  <a:ext uri="{0D108BD9-81ED-4DB2-BD59-A6C34878D82A}">
                    <a16:rowId xmlns:a16="http://schemas.microsoft.com/office/drawing/2014/main" val="3111044504"/>
                  </a:ext>
                </a:extLst>
              </a:tr>
              <a:tr h="800016">
                <a:tc>
                  <a:txBody>
                    <a:bodyPr/>
                    <a:lstStyle/>
                    <a:p>
                      <a:pPr marL="457200" algn="l">
                        <a:spcAft>
                          <a:spcPts val="0"/>
                        </a:spcAft>
                      </a:pPr>
                      <a:r>
                        <a:rPr lang="en-GB" sz="2200" dirty="0">
                          <a:effectLst/>
                        </a:rPr>
                        <a:t>Number</a:t>
                      </a:r>
                      <a:r>
                        <a:rPr lang="en-GB" sz="2200" baseline="0" dirty="0">
                          <a:effectLst/>
                        </a:rPr>
                        <a:t> </a:t>
                      </a:r>
                      <a:r>
                        <a:rPr lang="en-GB" sz="2200" dirty="0">
                          <a:effectLst/>
                        </a:rPr>
                        <a:t>of projects</a:t>
                      </a:r>
                      <a:endParaRPr lang="fr-BE" sz="2200" dirty="0">
                        <a:effectLst/>
                        <a:latin typeface="Times New Roman" panose="02020603050405020304" pitchFamily="18" charset="0"/>
                        <a:ea typeface="Calibri" panose="020F0502020204030204" pitchFamily="34" charset="0"/>
                      </a:endParaRPr>
                    </a:p>
                  </a:txBody>
                  <a:tcPr marL="68579" marR="68579" marT="0" marB="0">
                    <a:solidFill>
                      <a:schemeClr val="accent1">
                        <a:lumMod val="25000"/>
                      </a:schemeClr>
                    </a:solidFill>
                  </a:tcPr>
                </a:tc>
                <a:tc>
                  <a:txBody>
                    <a:bodyPr/>
                    <a:lstStyle/>
                    <a:p>
                      <a:pPr marL="457200" algn="just">
                        <a:spcAft>
                          <a:spcPts val="0"/>
                        </a:spcAft>
                      </a:pPr>
                      <a:r>
                        <a:rPr lang="en-GB" sz="2200" b="1" dirty="0">
                          <a:solidFill>
                            <a:srgbClr val="C00000"/>
                          </a:solidFill>
                          <a:effectLst/>
                        </a:rPr>
                        <a:t>1,040</a:t>
                      </a:r>
                      <a:endParaRPr lang="fr-BE" sz="2200" b="1" dirty="0">
                        <a:solidFill>
                          <a:srgbClr val="C00000"/>
                        </a:solidFill>
                        <a:effectLst/>
                        <a:latin typeface="Times New Roman" panose="02020603050405020304" pitchFamily="18" charset="0"/>
                        <a:ea typeface="Calibri" panose="020F0502020204030204" pitchFamily="34" charset="0"/>
                      </a:endParaRPr>
                    </a:p>
                  </a:txBody>
                  <a:tcPr marL="68579" marR="68579" marT="0" marB="0"/>
                </a:tc>
                <a:tc>
                  <a:txBody>
                    <a:bodyPr/>
                    <a:lstStyle/>
                    <a:p>
                      <a:pPr marL="457200" algn="just">
                        <a:spcAft>
                          <a:spcPts val="0"/>
                        </a:spcAft>
                      </a:pPr>
                      <a:r>
                        <a:rPr lang="en-GB" sz="2200" b="1" dirty="0">
                          <a:solidFill>
                            <a:srgbClr val="003300"/>
                          </a:solidFill>
                          <a:effectLst/>
                        </a:rPr>
                        <a:t>955</a:t>
                      </a:r>
                      <a:endParaRPr lang="fr-BE" sz="2200" b="1" dirty="0">
                        <a:solidFill>
                          <a:srgbClr val="003300"/>
                        </a:solidFill>
                        <a:effectLst/>
                        <a:latin typeface="Times New Roman" panose="02020603050405020304" pitchFamily="18" charset="0"/>
                        <a:ea typeface="Calibri" panose="020F0502020204030204" pitchFamily="34" charset="0"/>
                      </a:endParaRPr>
                    </a:p>
                  </a:txBody>
                  <a:tcPr marL="68579" marR="68579" marT="0" marB="0"/>
                </a:tc>
                <a:extLst>
                  <a:ext uri="{0D108BD9-81ED-4DB2-BD59-A6C34878D82A}">
                    <a16:rowId xmlns:a16="http://schemas.microsoft.com/office/drawing/2014/main" val="813410151"/>
                  </a:ext>
                </a:extLst>
              </a:tr>
              <a:tr h="400008">
                <a:tc>
                  <a:txBody>
                    <a:bodyPr/>
                    <a:lstStyle/>
                    <a:p>
                      <a:pPr marL="457200" algn="just">
                        <a:spcAft>
                          <a:spcPts val="0"/>
                        </a:spcAft>
                      </a:pPr>
                      <a:r>
                        <a:rPr lang="en-GB" sz="2200" dirty="0">
                          <a:effectLst/>
                        </a:rPr>
                        <a:t>Partners</a:t>
                      </a:r>
                      <a:endParaRPr lang="fr-BE" sz="2200" dirty="0">
                        <a:effectLst/>
                        <a:latin typeface="Times New Roman" panose="02020603050405020304" pitchFamily="18" charset="0"/>
                        <a:ea typeface="Calibri" panose="020F0502020204030204" pitchFamily="34" charset="0"/>
                      </a:endParaRPr>
                    </a:p>
                  </a:txBody>
                  <a:tcPr marL="68579" marR="68579" marT="0" marB="0">
                    <a:solidFill>
                      <a:schemeClr val="accent1">
                        <a:lumMod val="25000"/>
                      </a:schemeClr>
                    </a:solidFill>
                  </a:tcPr>
                </a:tc>
                <a:tc>
                  <a:txBody>
                    <a:bodyPr/>
                    <a:lstStyle/>
                    <a:p>
                      <a:pPr marL="457200" algn="just">
                        <a:spcAft>
                          <a:spcPts val="0"/>
                        </a:spcAft>
                      </a:pPr>
                      <a:r>
                        <a:rPr lang="en-GB" sz="2200" b="1" dirty="0">
                          <a:solidFill>
                            <a:srgbClr val="C00000"/>
                          </a:solidFill>
                          <a:effectLst/>
                        </a:rPr>
                        <a:t>4,833</a:t>
                      </a:r>
                      <a:endParaRPr lang="fr-BE" sz="2200" b="1" dirty="0">
                        <a:solidFill>
                          <a:srgbClr val="C00000"/>
                        </a:solidFill>
                        <a:effectLst/>
                        <a:latin typeface="Times New Roman" panose="02020603050405020304" pitchFamily="18" charset="0"/>
                        <a:ea typeface="Calibri" panose="020F0502020204030204" pitchFamily="34" charset="0"/>
                      </a:endParaRPr>
                    </a:p>
                  </a:txBody>
                  <a:tcPr marL="68579" marR="68579" marT="0" marB="0"/>
                </a:tc>
                <a:tc>
                  <a:txBody>
                    <a:bodyPr/>
                    <a:lstStyle/>
                    <a:p>
                      <a:pPr marL="457200" algn="just">
                        <a:spcAft>
                          <a:spcPts val="0"/>
                        </a:spcAft>
                      </a:pPr>
                      <a:r>
                        <a:rPr lang="en-GB" sz="2200" b="1" dirty="0">
                          <a:solidFill>
                            <a:srgbClr val="003300"/>
                          </a:solidFill>
                          <a:effectLst/>
                        </a:rPr>
                        <a:t>4,114</a:t>
                      </a:r>
                      <a:endParaRPr lang="fr-BE" sz="2200" b="1" dirty="0">
                        <a:solidFill>
                          <a:srgbClr val="003300"/>
                        </a:solidFill>
                        <a:effectLst/>
                        <a:latin typeface="Times New Roman" panose="02020603050405020304" pitchFamily="18" charset="0"/>
                        <a:ea typeface="Calibri" panose="020F0502020204030204" pitchFamily="34" charset="0"/>
                      </a:endParaRPr>
                    </a:p>
                  </a:txBody>
                  <a:tcPr marL="68579" marR="68579" marT="0" marB="0"/>
                </a:tc>
                <a:extLst>
                  <a:ext uri="{0D108BD9-81ED-4DB2-BD59-A6C34878D82A}">
                    <a16:rowId xmlns:a16="http://schemas.microsoft.com/office/drawing/2014/main" val="152305171"/>
                  </a:ext>
                </a:extLst>
              </a:tr>
              <a:tr h="400008">
                <a:tc>
                  <a:txBody>
                    <a:bodyPr/>
                    <a:lstStyle/>
                    <a:p>
                      <a:pPr marL="457200" algn="just">
                        <a:spcAft>
                          <a:spcPts val="0"/>
                        </a:spcAft>
                      </a:pPr>
                      <a:r>
                        <a:rPr lang="en-GB" sz="2200" dirty="0">
                          <a:effectLst/>
                        </a:rPr>
                        <a:t>Budget</a:t>
                      </a:r>
                      <a:endParaRPr lang="fr-BE" sz="2200" dirty="0">
                        <a:effectLst/>
                        <a:latin typeface="Times New Roman" panose="02020603050405020304" pitchFamily="18" charset="0"/>
                        <a:ea typeface="Calibri" panose="020F0502020204030204" pitchFamily="34" charset="0"/>
                      </a:endParaRPr>
                    </a:p>
                  </a:txBody>
                  <a:tcPr marL="68579" marR="68579" marT="0" marB="0">
                    <a:solidFill>
                      <a:schemeClr val="accent1">
                        <a:lumMod val="25000"/>
                      </a:schemeClr>
                    </a:solidFill>
                  </a:tcPr>
                </a:tc>
                <a:tc>
                  <a:txBody>
                    <a:bodyPr/>
                    <a:lstStyle/>
                    <a:p>
                      <a:pPr marL="457200" algn="just">
                        <a:spcAft>
                          <a:spcPts val="0"/>
                        </a:spcAft>
                      </a:pPr>
                      <a:r>
                        <a:rPr lang="en-GB" sz="2200" b="1" dirty="0">
                          <a:solidFill>
                            <a:srgbClr val="C00000"/>
                          </a:solidFill>
                          <a:effectLst/>
                        </a:rPr>
                        <a:t>EUR 1,280 B</a:t>
                      </a:r>
                      <a:endParaRPr lang="fr-BE" sz="2200" b="1" dirty="0">
                        <a:solidFill>
                          <a:srgbClr val="C00000"/>
                        </a:solidFill>
                        <a:effectLst/>
                        <a:latin typeface="Times New Roman" panose="02020603050405020304" pitchFamily="18" charset="0"/>
                        <a:ea typeface="Calibri" panose="020F0502020204030204" pitchFamily="34" charset="0"/>
                      </a:endParaRPr>
                    </a:p>
                  </a:txBody>
                  <a:tcPr marL="68579" marR="68579" marT="0" marB="0"/>
                </a:tc>
                <a:tc>
                  <a:txBody>
                    <a:bodyPr/>
                    <a:lstStyle/>
                    <a:p>
                      <a:pPr marL="457200" algn="just">
                        <a:spcAft>
                          <a:spcPts val="0"/>
                        </a:spcAft>
                      </a:pPr>
                      <a:r>
                        <a:rPr lang="en-GB" sz="2200" b="1" dirty="0">
                          <a:solidFill>
                            <a:srgbClr val="003300"/>
                          </a:solidFill>
                          <a:effectLst/>
                        </a:rPr>
                        <a:t>EUR 1,039 B</a:t>
                      </a:r>
                      <a:endParaRPr lang="fr-BE" sz="2200" b="1" dirty="0">
                        <a:solidFill>
                          <a:srgbClr val="003300"/>
                        </a:solidFill>
                        <a:effectLst/>
                        <a:latin typeface="Times New Roman" panose="02020603050405020304" pitchFamily="18" charset="0"/>
                        <a:ea typeface="Calibri" panose="020F0502020204030204" pitchFamily="34" charset="0"/>
                      </a:endParaRPr>
                    </a:p>
                  </a:txBody>
                  <a:tcPr marL="68579" marR="68579" marT="0" marB="0"/>
                </a:tc>
                <a:extLst>
                  <a:ext uri="{0D108BD9-81ED-4DB2-BD59-A6C34878D82A}">
                    <a16:rowId xmlns:a16="http://schemas.microsoft.com/office/drawing/2014/main" val="2290104679"/>
                  </a:ext>
                </a:extLst>
              </a:tr>
            </a:tbl>
          </a:graphicData>
        </a:graphic>
      </p:graphicFrame>
      <p:sp>
        <p:nvSpPr>
          <p:cNvPr id="5" name="TextBox 4"/>
          <p:cNvSpPr txBox="1"/>
          <p:nvPr/>
        </p:nvSpPr>
        <p:spPr>
          <a:xfrm>
            <a:off x="970722" y="3633216"/>
            <a:ext cx="1979742" cy="461665"/>
          </a:xfrm>
          <a:prstGeom prst="rect">
            <a:avLst/>
          </a:prstGeom>
          <a:noFill/>
        </p:spPr>
        <p:txBody>
          <a:bodyPr wrap="square" rtlCol="0">
            <a:spAutoFit/>
          </a:bodyPr>
          <a:lstStyle/>
          <a:p>
            <a:r>
              <a:rPr lang="en-IE" sz="2400" dirty="0"/>
              <a:t>From KEEP</a:t>
            </a:r>
            <a:endParaRPr lang="fr-BE" sz="2400" dirty="0"/>
          </a:p>
        </p:txBody>
      </p:sp>
    </p:spTree>
    <p:extLst>
      <p:ext uri="{BB962C8B-B14F-4D97-AF65-F5344CB8AC3E}">
        <p14:creationId xmlns:p14="http://schemas.microsoft.com/office/powerpoint/2010/main" val="307841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71600"/>
            <a:ext cx="11329589" cy="5369768"/>
          </a:xfrm>
        </p:spPr>
        <p:txBody>
          <a:bodyPr/>
          <a:lstStyle/>
          <a:p>
            <a:br>
              <a:rPr lang="en-US" dirty="0"/>
            </a:br>
            <a:endParaRPr lang="en-US" sz="2500" dirty="0"/>
          </a:p>
        </p:txBody>
      </p:sp>
      <p:sp>
        <p:nvSpPr>
          <p:cNvPr id="19" name="Rectangle 18"/>
          <p:cNvSpPr/>
          <p:nvPr/>
        </p:nvSpPr>
        <p:spPr>
          <a:xfrm>
            <a:off x="791200" y="41945"/>
            <a:ext cx="8023287" cy="1169551"/>
          </a:xfrm>
          <a:prstGeom prst="rect">
            <a:avLst/>
          </a:prstGeom>
        </p:spPr>
        <p:txBody>
          <a:bodyPr wrap="none">
            <a:spAutoFit/>
          </a:bodyPr>
          <a:lstStyle/>
          <a:p>
            <a:r>
              <a:rPr lang="en-IE" sz="3500" dirty="0">
                <a:solidFill>
                  <a:schemeClr val="tx2"/>
                </a:solidFill>
                <a:latin typeface="+mj-lt"/>
                <a:ea typeface="+mj-ea"/>
                <a:cs typeface="+mj-cs"/>
              </a:rPr>
              <a:t>Special focus :  the role of MRS (3)</a:t>
            </a:r>
          </a:p>
          <a:p>
            <a:r>
              <a:rPr lang="en-IE" sz="3500" dirty="0">
                <a:solidFill>
                  <a:schemeClr val="tx2"/>
                </a:solidFill>
                <a:latin typeface="+mj-lt"/>
                <a:ea typeface="+mj-ea"/>
                <a:cs typeface="+mj-cs"/>
              </a:rPr>
              <a:t>“Tourism recovery through cooperation”</a:t>
            </a:r>
          </a:p>
        </p:txBody>
      </p:sp>
      <p:sp>
        <p:nvSpPr>
          <p:cNvPr id="4" name="Rectangle 3"/>
          <p:cNvSpPr/>
          <p:nvPr/>
        </p:nvSpPr>
        <p:spPr>
          <a:xfrm>
            <a:off x="791200" y="1640438"/>
            <a:ext cx="11065440" cy="4832092"/>
          </a:xfrm>
          <a:prstGeom prst="rect">
            <a:avLst/>
          </a:prstGeom>
        </p:spPr>
        <p:txBody>
          <a:bodyPr wrap="square">
            <a:spAutoFit/>
          </a:bodyPr>
          <a:lstStyle/>
          <a:p>
            <a:pPr lvl="0" algn="just">
              <a:defRPr/>
            </a:pPr>
            <a:r>
              <a:rPr lang="en-IE" sz="2200" dirty="0">
                <a:solidFill>
                  <a:srgbClr val="000000">
                    <a:lumMod val="75000"/>
                    <a:lumOff val="25000"/>
                  </a:srgbClr>
                </a:solidFill>
                <a:latin typeface="Verdana"/>
              </a:rPr>
              <a:t>To activate existing macro-regional networks for the Tourism and the Cultural industries of tomorrow, and to mobilise macro-regional cross cutting approach, and the multilevel governance structures, for:</a:t>
            </a:r>
          </a:p>
          <a:p>
            <a:pPr marL="342900" lvl="0" indent="-342900" algn="just">
              <a:buFont typeface="Arial" panose="020B0604020202020204" pitchFamily="34" charset="0"/>
              <a:buChar char="•"/>
              <a:defRPr/>
            </a:pPr>
            <a:r>
              <a:rPr lang="en-US" sz="2200" i="1" dirty="0">
                <a:solidFill>
                  <a:srgbClr val="000000">
                    <a:lumMod val="75000"/>
                    <a:lumOff val="25000"/>
                  </a:srgbClr>
                </a:solidFill>
                <a:latin typeface="Verdana"/>
              </a:rPr>
              <a:t>Establishment of PPP;</a:t>
            </a:r>
            <a:endParaRPr lang="fr-BE" sz="2200" i="1" dirty="0">
              <a:solidFill>
                <a:srgbClr val="000000">
                  <a:lumMod val="75000"/>
                  <a:lumOff val="25000"/>
                </a:srgbClr>
              </a:solidFill>
              <a:latin typeface="Verdana"/>
            </a:endParaRPr>
          </a:p>
          <a:p>
            <a:pPr marL="342900" lvl="0" indent="-342900" algn="just">
              <a:buFont typeface="Arial" panose="020B0604020202020204" pitchFamily="34" charset="0"/>
              <a:buChar char="•"/>
              <a:defRPr/>
            </a:pPr>
            <a:r>
              <a:rPr lang="en-US" sz="2200" i="1" dirty="0">
                <a:solidFill>
                  <a:srgbClr val="000000">
                    <a:lumMod val="75000"/>
                    <a:lumOff val="25000"/>
                  </a:srgbClr>
                </a:solidFill>
                <a:latin typeface="Verdana"/>
              </a:rPr>
              <a:t>New MRS tourism products and models based on the social distancing (incl. quality tourism and remote micro destinations – mountains, islands, sparsely and rural areas);</a:t>
            </a:r>
          </a:p>
          <a:p>
            <a:pPr marL="342900" lvl="0" indent="-342900" algn="just">
              <a:buFont typeface="Arial" panose="020B0604020202020204" pitchFamily="34" charset="0"/>
              <a:buChar char="•"/>
              <a:defRPr/>
            </a:pPr>
            <a:r>
              <a:rPr lang="en-US" sz="2200" i="1" dirty="0">
                <a:solidFill>
                  <a:srgbClr val="000000">
                    <a:lumMod val="75000"/>
                    <a:lumOff val="25000"/>
                  </a:srgbClr>
                </a:solidFill>
                <a:latin typeface="Verdana"/>
              </a:rPr>
              <a:t>Activating chambers of commerce networks to promote digital transition for small and very small tourism businesses (incl. in remote areas);</a:t>
            </a:r>
            <a:endParaRPr lang="fr-BE" sz="2200" i="1" dirty="0">
              <a:solidFill>
                <a:srgbClr val="000000">
                  <a:lumMod val="75000"/>
                  <a:lumOff val="25000"/>
                </a:srgbClr>
              </a:solidFill>
              <a:latin typeface="Verdana"/>
            </a:endParaRPr>
          </a:p>
          <a:p>
            <a:pPr marL="342900" lvl="0" indent="-342900" algn="just">
              <a:buFont typeface="Arial" panose="020B0604020202020204" pitchFamily="34" charset="0"/>
              <a:buChar char="•"/>
              <a:defRPr/>
            </a:pPr>
            <a:r>
              <a:rPr lang="en-US" sz="2200" i="1" dirty="0">
                <a:solidFill>
                  <a:srgbClr val="000000">
                    <a:lumMod val="75000"/>
                    <a:lumOff val="25000"/>
                  </a:srgbClr>
                </a:solidFill>
                <a:latin typeface="Verdana"/>
              </a:rPr>
              <a:t>Education for new value added jobs for smart and integrated management of safe destinations (incl. hybrid knowledge empowerment – remote working models);</a:t>
            </a:r>
          </a:p>
          <a:p>
            <a:pPr marL="342900" lvl="0" indent="-342900" algn="just">
              <a:buFont typeface="Arial" panose="020B0604020202020204" pitchFamily="34" charset="0"/>
              <a:buChar char="•"/>
              <a:defRPr/>
            </a:pPr>
            <a:r>
              <a:rPr lang="en-US" sz="2200" i="1" dirty="0">
                <a:solidFill>
                  <a:srgbClr val="000000">
                    <a:lumMod val="75000"/>
                    <a:lumOff val="25000"/>
                  </a:srgbClr>
                </a:solidFill>
                <a:latin typeface="Verdana"/>
              </a:rPr>
              <a:t>Crisis management platform (incl. contingency plans on energy and hygiene, crisis management tools).</a:t>
            </a:r>
            <a:r>
              <a:rPr lang="fr-BE" altLang="en-US" sz="2200" i="1" dirty="0">
                <a:solidFill>
                  <a:srgbClr val="000000">
                    <a:lumMod val="75000"/>
                    <a:lumOff val="25000"/>
                  </a:srgbClr>
                </a:solidFill>
                <a:latin typeface="Verdana"/>
              </a:rPr>
              <a:t> </a:t>
            </a:r>
            <a:endParaRPr lang="en-GB" altLang="en-US" sz="2200" i="1" dirty="0">
              <a:solidFill>
                <a:srgbClr val="000000">
                  <a:lumMod val="75000"/>
                  <a:lumOff val="25000"/>
                </a:srgbClr>
              </a:solidFill>
              <a:latin typeface="Verdana"/>
            </a:endParaRPr>
          </a:p>
        </p:txBody>
      </p:sp>
    </p:spTree>
    <p:extLst>
      <p:ext uri="{BB962C8B-B14F-4D97-AF65-F5344CB8AC3E}">
        <p14:creationId xmlns:p14="http://schemas.microsoft.com/office/powerpoint/2010/main" val="9284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Q&amp;A</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1511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265217"/>
            <a:ext cx="11353801" cy="4819658"/>
          </a:xfrm>
        </p:spPr>
        <p:txBody>
          <a:bodyPr/>
          <a:lstStyle/>
          <a:p>
            <a:pPr lvl="0">
              <a:spcAft>
                <a:spcPts val="0"/>
              </a:spcAft>
            </a:pPr>
            <a:r>
              <a:rPr lang="fr-BE" dirty="0" err="1"/>
              <a:t>Tourism</a:t>
            </a:r>
            <a:r>
              <a:rPr lang="fr-BE" dirty="0"/>
              <a:t> and culture are </a:t>
            </a:r>
            <a:r>
              <a:rPr lang="fr-BE" dirty="0" err="1"/>
              <a:t>highly</a:t>
            </a:r>
            <a:r>
              <a:rPr lang="fr-BE" dirty="0"/>
              <a:t> relevant to Interreg</a:t>
            </a:r>
          </a:p>
          <a:p>
            <a:pPr lvl="1">
              <a:spcBef>
                <a:spcPts val="0"/>
              </a:spcBef>
              <a:spcAft>
                <a:spcPts val="0"/>
              </a:spcAft>
            </a:pPr>
            <a:r>
              <a:rPr lang="fr-BE" dirty="0" err="1"/>
              <a:t>Linked</a:t>
            </a:r>
            <a:r>
              <a:rPr lang="fr-BE" dirty="0"/>
              <a:t> to </a:t>
            </a:r>
            <a:r>
              <a:rPr lang="fr-BE" dirty="0" err="1"/>
              <a:t>territories</a:t>
            </a:r>
            <a:r>
              <a:rPr lang="fr-BE" dirty="0">
                <a:solidFill>
                  <a:srgbClr val="FF0000"/>
                </a:solidFill>
              </a:rPr>
              <a:t> </a:t>
            </a:r>
            <a:r>
              <a:rPr lang="fr-BE" dirty="0"/>
              <a:t>(</a:t>
            </a:r>
            <a:r>
              <a:rPr lang="fr-BE" dirty="0" err="1"/>
              <a:t>mountains</a:t>
            </a:r>
            <a:r>
              <a:rPr lang="fr-BE" dirty="0"/>
              <a:t>, rural areas, </a:t>
            </a:r>
            <a:r>
              <a:rPr lang="fr-BE" dirty="0" err="1"/>
              <a:t>sparsely</a:t>
            </a:r>
            <a:r>
              <a:rPr lang="fr-BE" dirty="0"/>
              <a:t> </a:t>
            </a:r>
            <a:r>
              <a:rPr lang="fr-BE" dirty="0" err="1"/>
              <a:t>populated</a:t>
            </a:r>
            <a:r>
              <a:rPr lang="fr-BE" dirty="0"/>
              <a:t> areas, </a:t>
            </a:r>
            <a:r>
              <a:rPr lang="fr-BE" dirty="0" err="1"/>
              <a:t>seas</a:t>
            </a:r>
            <a:r>
              <a:rPr lang="fr-BE" dirty="0"/>
              <a:t>, </a:t>
            </a:r>
            <a:r>
              <a:rPr lang="fr-BE" dirty="0" err="1"/>
              <a:t>islands</a:t>
            </a:r>
            <a:r>
              <a:rPr lang="fr-BE" dirty="0"/>
              <a:t>, </a:t>
            </a:r>
            <a:r>
              <a:rPr lang="fr-BE" dirty="0" err="1"/>
              <a:t>etc</a:t>
            </a:r>
            <a:r>
              <a:rPr lang="fr-BE" dirty="0"/>
              <a:t>)</a:t>
            </a:r>
          </a:p>
          <a:p>
            <a:pPr lvl="1">
              <a:spcBef>
                <a:spcPts val="0"/>
              </a:spcBef>
              <a:spcAft>
                <a:spcPts val="0"/>
              </a:spcAft>
            </a:pPr>
            <a:r>
              <a:rPr lang="fr-BE" dirty="0" err="1"/>
              <a:t>Multidimensional</a:t>
            </a:r>
            <a:r>
              <a:rPr lang="fr-BE" dirty="0"/>
              <a:t> (</a:t>
            </a:r>
            <a:r>
              <a:rPr lang="fr-BE" dirty="0" err="1"/>
              <a:t>integrated</a:t>
            </a:r>
            <a:r>
              <a:rPr lang="fr-BE" dirty="0"/>
              <a:t>)</a:t>
            </a:r>
          </a:p>
          <a:p>
            <a:pPr lvl="1">
              <a:spcBef>
                <a:spcPts val="0"/>
              </a:spcBef>
              <a:spcAft>
                <a:spcPts val="0"/>
              </a:spcAft>
            </a:pPr>
            <a:r>
              <a:rPr lang="fr-BE" dirty="0"/>
              <a:t>Long-</a:t>
            </a:r>
            <a:r>
              <a:rPr lang="fr-BE" dirty="0" err="1"/>
              <a:t>term</a:t>
            </a:r>
            <a:r>
              <a:rPr lang="fr-BE" dirty="0"/>
              <a:t> (</a:t>
            </a:r>
            <a:r>
              <a:rPr lang="fr-BE" dirty="0" err="1"/>
              <a:t>hence</a:t>
            </a:r>
            <a:r>
              <a:rPr lang="fr-BE" dirty="0"/>
              <a:t> </a:t>
            </a:r>
            <a:r>
              <a:rPr lang="fr-BE" dirty="0" err="1"/>
              <a:t>need</a:t>
            </a:r>
            <a:r>
              <a:rPr lang="fr-BE" dirty="0"/>
              <a:t> to </a:t>
            </a:r>
            <a:r>
              <a:rPr lang="fr-BE" dirty="0" err="1"/>
              <a:t>be</a:t>
            </a:r>
            <a:r>
              <a:rPr lang="fr-BE" dirty="0"/>
              <a:t> </a:t>
            </a:r>
            <a:r>
              <a:rPr lang="fr-BE" dirty="0" err="1"/>
              <a:t>framed</a:t>
            </a:r>
            <a:r>
              <a:rPr lang="fr-BE" dirty="0"/>
              <a:t> in a </a:t>
            </a:r>
            <a:r>
              <a:rPr lang="fr-BE" dirty="0" err="1"/>
              <a:t>strategy</a:t>
            </a:r>
            <a:r>
              <a:rPr lang="fr-BE" dirty="0"/>
              <a:t>)</a:t>
            </a:r>
          </a:p>
          <a:p>
            <a:pPr lvl="1">
              <a:spcBef>
                <a:spcPts val="0"/>
              </a:spcBef>
            </a:pPr>
            <a:r>
              <a:rPr lang="fr-BE" dirty="0" err="1"/>
              <a:t>Require</a:t>
            </a:r>
            <a:r>
              <a:rPr lang="fr-BE" dirty="0"/>
              <a:t> the </a:t>
            </a:r>
            <a:r>
              <a:rPr lang="fr-BE" dirty="0" err="1"/>
              <a:t>involvement</a:t>
            </a:r>
            <a:r>
              <a:rPr lang="fr-BE" dirty="0"/>
              <a:t> of local </a:t>
            </a:r>
            <a:r>
              <a:rPr lang="fr-BE" dirty="0" err="1"/>
              <a:t>authorities</a:t>
            </a:r>
            <a:r>
              <a:rPr lang="fr-BE" dirty="0"/>
              <a:t>/ </a:t>
            </a:r>
            <a:r>
              <a:rPr lang="fr-BE" dirty="0" err="1"/>
              <a:t>stakeholders</a:t>
            </a:r>
            <a:r>
              <a:rPr lang="fr-BE" dirty="0"/>
              <a:t>/ civil society</a:t>
            </a:r>
            <a:endParaRPr lang="en-IE" dirty="0"/>
          </a:p>
          <a:p>
            <a:pPr lvl="0">
              <a:spcAft>
                <a:spcPts val="0"/>
              </a:spcAft>
            </a:pPr>
            <a:r>
              <a:rPr lang="fr-BE" dirty="0" err="1"/>
              <a:t>Tourism</a:t>
            </a:r>
            <a:r>
              <a:rPr lang="fr-BE" dirty="0"/>
              <a:t> and culture </a:t>
            </a:r>
            <a:r>
              <a:rPr lang="fr-BE" dirty="0" err="1"/>
              <a:t>can</a:t>
            </a:r>
            <a:r>
              <a:rPr lang="fr-BE" dirty="0"/>
              <a:t> </a:t>
            </a:r>
            <a:r>
              <a:rPr lang="fr-BE" dirty="0" err="1"/>
              <a:t>be</a:t>
            </a:r>
            <a:r>
              <a:rPr lang="fr-BE" dirty="0"/>
              <a:t> </a:t>
            </a:r>
            <a:r>
              <a:rPr lang="fr-BE" dirty="0" err="1"/>
              <a:t>well</a:t>
            </a:r>
            <a:r>
              <a:rPr lang="fr-BE" dirty="0"/>
              <a:t> </a:t>
            </a:r>
            <a:r>
              <a:rPr lang="fr-BE" dirty="0" err="1"/>
              <a:t>supported</a:t>
            </a:r>
            <a:r>
              <a:rPr lang="fr-BE" dirty="0"/>
              <a:t> </a:t>
            </a:r>
            <a:r>
              <a:rPr lang="fr-BE" dirty="0" err="1"/>
              <a:t>within</a:t>
            </a:r>
            <a:r>
              <a:rPr lang="fr-BE" dirty="0"/>
              <a:t> a </a:t>
            </a:r>
            <a:r>
              <a:rPr lang="fr-BE" dirty="0" err="1"/>
              <a:t>structured</a:t>
            </a:r>
            <a:r>
              <a:rPr lang="fr-BE" dirty="0"/>
              <a:t> macro-</a:t>
            </a:r>
            <a:r>
              <a:rPr lang="fr-BE" dirty="0" err="1"/>
              <a:t>regional</a:t>
            </a:r>
            <a:r>
              <a:rPr lang="fr-BE" dirty="0"/>
              <a:t> </a:t>
            </a:r>
            <a:r>
              <a:rPr lang="fr-BE" dirty="0" err="1"/>
              <a:t>approach</a:t>
            </a:r>
            <a:r>
              <a:rPr lang="fr-BE" dirty="0"/>
              <a:t> (</a:t>
            </a:r>
            <a:r>
              <a:rPr lang="fr-BE" dirty="0" err="1"/>
              <a:t>reflecting</a:t>
            </a:r>
            <a:r>
              <a:rPr lang="fr-BE" dirty="0"/>
              <a:t> all </a:t>
            </a:r>
            <a:r>
              <a:rPr lang="fr-BE" dirty="0" err="1"/>
              <a:t>strands</a:t>
            </a:r>
            <a:r>
              <a:rPr lang="fr-BE" dirty="0"/>
              <a:t> of Interreg </a:t>
            </a:r>
            <a:r>
              <a:rPr lang="fr-BE" dirty="0" err="1"/>
              <a:t>cooperation</a:t>
            </a:r>
            <a:r>
              <a:rPr lang="fr-BE" dirty="0"/>
              <a:t>) </a:t>
            </a:r>
            <a:r>
              <a:rPr lang="fr-BE" dirty="0" err="1"/>
              <a:t>because</a:t>
            </a:r>
            <a:r>
              <a:rPr lang="fr-BE" dirty="0"/>
              <a:t> </a:t>
            </a:r>
            <a:r>
              <a:rPr lang="fr-BE" dirty="0" err="1"/>
              <a:t>they</a:t>
            </a:r>
            <a:r>
              <a:rPr lang="fr-BE" dirty="0"/>
              <a:t> </a:t>
            </a:r>
            <a:r>
              <a:rPr lang="fr-BE" dirty="0" err="1"/>
              <a:t>can</a:t>
            </a:r>
            <a:r>
              <a:rPr lang="fr-BE" dirty="0"/>
              <a:t> </a:t>
            </a:r>
            <a:r>
              <a:rPr lang="fr-BE" dirty="0" err="1"/>
              <a:t>be</a:t>
            </a:r>
            <a:r>
              <a:rPr lang="fr-BE" dirty="0"/>
              <a:t>:</a:t>
            </a:r>
          </a:p>
          <a:p>
            <a:pPr lvl="1">
              <a:spcBef>
                <a:spcPts val="0"/>
              </a:spcBef>
              <a:spcAft>
                <a:spcPts val="0"/>
              </a:spcAft>
            </a:pPr>
            <a:r>
              <a:rPr lang="fr-BE" dirty="0" err="1"/>
              <a:t>Multidimensional</a:t>
            </a:r>
            <a:r>
              <a:rPr lang="fr-BE" dirty="0"/>
              <a:t> and cross-</a:t>
            </a:r>
            <a:r>
              <a:rPr lang="fr-BE" dirty="0" err="1"/>
              <a:t>cutting</a:t>
            </a:r>
            <a:r>
              <a:rPr lang="fr-BE" dirty="0"/>
              <a:t> </a:t>
            </a:r>
          </a:p>
          <a:p>
            <a:pPr lvl="1">
              <a:spcBef>
                <a:spcPts val="0"/>
              </a:spcBef>
              <a:spcAft>
                <a:spcPts val="0"/>
              </a:spcAft>
            </a:pPr>
            <a:r>
              <a:rPr lang="fr-BE" dirty="0" err="1"/>
              <a:t>With</a:t>
            </a:r>
            <a:r>
              <a:rPr lang="fr-BE" dirty="0"/>
              <a:t> a short-</a:t>
            </a:r>
            <a:r>
              <a:rPr lang="fr-BE" dirty="0" err="1"/>
              <a:t>term</a:t>
            </a:r>
            <a:r>
              <a:rPr lang="fr-BE" dirty="0"/>
              <a:t>, as </a:t>
            </a:r>
            <a:r>
              <a:rPr lang="fr-BE" dirty="0" err="1"/>
              <a:t>well</a:t>
            </a:r>
            <a:r>
              <a:rPr lang="fr-BE" dirty="0"/>
              <a:t> as a long-</a:t>
            </a:r>
            <a:r>
              <a:rPr lang="fr-BE" dirty="0" err="1"/>
              <a:t>term</a:t>
            </a:r>
            <a:r>
              <a:rPr lang="fr-BE" dirty="0"/>
              <a:t> actions’ horizon</a:t>
            </a:r>
          </a:p>
          <a:p>
            <a:pPr lvl="1">
              <a:spcBef>
                <a:spcPts val="0"/>
              </a:spcBef>
            </a:pPr>
            <a:r>
              <a:rPr lang="fr-BE" dirty="0" err="1"/>
              <a:t>Multilevel</a:t>
            </a:r>
            <a:r>
              <a:rPr lang="fr-BE" dirty="0"/>
              <a:t> </a:t>
            </a:r>
            <a:r>
              <a:rPr lang="fr-BE" dirty="0" err="1"/>
              <a:t>governed</a:t>
            </a:r>
            <a:r>
              <a:rPr lang="fr-BE" dirty="0"/>
              <a:t> - </a:t>
            </a:r>
            <a:r>
              <a:rPr lang="fr-BE" dirty="0" err="1"/>
              <a:t>Require</a:t>
            </a:r>
            <a:r>
              <a:rPr lang="fr-BE" dirty="0"/>
              <a:t> the </a:t>
            </a:r>
            <a:r>
              <a:rPr lang="fr-BE" dirty="0" err="1"/>
              <a:t>involvement</a:t>
            </a:r>
            <a:r>
              <a:rPr lang="fr-BE" dirty="0"/>
              <a:t> national, as </a:t>
            </a:r>
            <a:r>
              <a:rPr lang="fr-BE" dirty="0" err="1"/>
              <a:t>well</a:t>
            </a:r>
            <a:r>
              <a:rPr lang="fr-BE" dirty="0"/>
              <a:t> as of local </a:t>
            </a:r>
            <a:r>
              <a:rPr lang="fr-BE" dirty="0" err="1"/>
              <a:t>authorities</a:t>
            </a:r>
            <a:r>
              <a:rPr lang="fr-BE" dirty="0"/>
              <a:t>/ </a:t>
            </a:r>
            <a:r>
              <a:rPr lang="fr-BE" dirty="0" err="1"/>
              <a:t>stakeholders</a:t>
            </a:r>
            <a:r>
              <a:rPr lang="fr-BE" dirty="0"/>
              <a:t>/ civil society</a:t>
            </a:r>
            <a:endParaRPr lang="en-IE" dirty="0"/>
          </a:p>
          <a:p>
            <a:r>
              <a:rPr lang="en-IE" dirty="0"/>
              <a:t>Tourism and culture have also been separate priority areas in the MRS (relevant for all forms of funding: Interreg, mainstream, and through other funds)</a:t>
            </a:r>
          </a:p>
          <a:p>
            <a:endParaRPr lang="en-IE" dirty="0"/>
          </a:p>
        </p:txBody>
      </p:sp>
      <p:sp>
        <p:nvSpPr>
          <p:cNvPr id="3" name="Title 2"/>
          <p:cNvSpPr>
            <a:spLocks noGrp="1"/>
          </p:cNvSpPr>
          <p:nvPr>
            <p:ph type="title"/>
          </p:nvPr>
        </p:nvSpPr>
        <p:spPr/>
        <p:txBody>
          <a:bodyPr/>
          <a:lstStyle/>
          <a:p>
            <a:r>
              <a:rPr lang="fr-BE" dirty="0"/>
              <a:t>Introduction (2)</a:t>
            </a:r>
            <a:endParaRPr lang="en-IE" dirty="0"/>
          </a:p>
        </p:txBody>
      </p:sp>
    </p:spTree>
    <p:extLst>
      <p:ext uri="{BB962C8B-B14F-4D97-AF65-F5344CB8AC3E}">
        <p14:creationId xmlns:p14="http://schemas.microsoft.com/office/powerpoint/2010/main" val="104341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365" y="2001139"/>
            <a:ext cx="11353801" cy="3570605"/>
          </a:xfrm>
        </p:spPr>
        <p:txBody>
          <a:bodyPr/>
          <a:lstStyle/>
          <a:p>
            <a:pPr lvl="0"/>
            <a:r>
              <a:rPr lang="en-IE" dirty="0"/>
              <a:t>For some programme areas, the best place to organise support to tourism and culture is PO5 (territorial and integrated)</a:t>
            </a:r>
          </a:p>
          <a:p>
            <a:r>
              <a:rPr lang="en-IE" dirty="0"/>
              <a:t>New option with SO4.5 (when tourism or culture can be the specific activity for investments accompanied with a group of actions under this SO).</a:t>
            </a:r>
          </a:p>
          <a:p>
            <a:r>
              <a:rPr lang="en-IE" b="1" u="sng" dirty="0"/>
              <a:t>In short</a:t>
            </a:r>
            <a:r>
              <a:rPr lang="en-IE" dirty="0"/>
              <a:t>: Tourism and culture can be supported under any PO, </a:t>
            </a:r>
            <a:r>
              <a:rPr lang="en-IE" i="1" dirty="0"/>
              <a:t>where relevant, and when the intervention logic of the programme focuses on the specific policy objectives.</a:t>
            </a:r>
            <a:endParaRPr lang="en-IE" dirty="0"/>
          </a:p>
        </p:txBody>
      </p:sp>
      <p:sp>
        <p:nvSpPr>
          <p:cNvPr id="3" name="Title 2"/>
          <p:cNvSpPr>
            <a:spLocks noGrp="1"/>
          </p:cNvSpPr>
          <p:nvPr>
            <p:ph type="title"/>
          </p:nvPr>
        </p:nvSpPr>
        <p:spPr>
          <a:xfrm>
            <a:off x="970722" y="300446"/>
            <a:ext cx="10515600" cy="1201783"/>
          </a:xfrm>
        </p:spPr>
        <p:txBody>
          <a:bodyPr/>
          <a:lstStyle/>
          <a:p>
            <a:r>
              <a:rPr lang="fr-BE" dirty="0"/>
              <a:t>Introduction (3)</a:t>
            </a:r>
            <a:endParaRPr lang="en-IE" dirty="0"/>
          </a:p>
        </p:txBody>
      </p:sp>
    </p:spTree>
    <p:extLst>
      <p:ext uri="{BB962C8B-B14F-4D97-AF65-F5344CB8AC3E}">
        <p14:creationId xmlns:p14="http://schemas.microsoft.com/office/powerpoint/2010/main" val="192413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309966"/>
            <a:ext cx="10515600" cy="817794"/>
          </a:xfrm>
        </p:spPr>
        <p:txBody>
          <a:bodyPr/>
          <a:lstStyle/>
          <a:p>
            <a:pPr algn="ctr"/>
            <a:r>
              <a:rPr lang="lt-LT" sz="3200" dirty="0"/>
              <a:t>European </a:t>
            </a:r>
            <a:r>
              <a:rPr lang="lt-LT" sz="3200" dirty="0" err="1"/>
              <a:t>Industrial</a:t>
            </a:r>
            <a:r>
              <a:rPr lang="lt-LT" sz="3200" dirty="0"/>
              <a:t> </a:t>
            </a:r>
            <a:r>
              <a:rPr lang="lt-LT" sz="3200" dirty="0" err="1"/>
              <a:t>Strategy</a:t>
            </a:r>
            <a:br>
              <a:rPr lang="lt-LT" sz="3200" dirty="0"/>
            </a:br>
            <a:r>
              <a:rPr lang="lt-LT" sz="3200" dirty="0"/>
              <a:t> </a:t>
            </a:r>
            <a:r>
              <a:rPr lang="en-GB" sz="3200" dirty="0"/>
              <a:t>Tourism ecosystem</a:t>
            </a:r>
          </a:p>
        </p:txBody>
      </p:sp>
      <p:pic>
        <p:nvPicPr>
          <p:cNvPr id="5" name="Content Placeholder 4"/>
          <p:cNvPicPr>
            <a:picLocks noGrp="1" noChangeAspect="1"/>
          </p:cNvPicPr>
          <p:nvPr>
            <p:ph idx="1"/>
          </p:nvPr>
        </p:nvPicPr>
        <p:blipFill>
          <a:blip r:embed="rId3"/>
          <a:stretch>
            <a:fillRect/>
          </a:stretch>
        </p:blipFill>
        <p:spPr>
          <a:xfrm>
            <a:off x="1317355" y="1280160"/>
            <a:ext cx="9849997" cy="4904396"/>
          </a:xfrm>
          <a:prstGeom prst="rect">
            <a:avLst/>
          </a:prstGeom>
        </p:spPr>
      </p:pic>
    </p:spTree>
    <p:extLst>
      <p:ext uri="{BB962C8B-B14F-4D97-AF65-F5344CB8AC3E}">
        <p14:creationId xmlns:p14="http://schemas.microsoft.com/office/powerpoint/2010/main" val="247307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861"/>
            <a:ext cx="10515600" cy="473104"/>
          </a:xfrm>
        </p:spPr>
        <p:txBody>
          <a:bodyPr/>
          <a:lstStyle/>
          <a:p>
            <a:pPr algn="ctr"/>
            <a:r>
              <a:rPr lang="en-GB" sz="3200" dirty="0"/>
              <a:t>Tourism – visitors economy</a:t>
            </a:r>
          </a:p>
        </p:txBody>
      </p:sp>
      <p:pic>
        <p:nvPicPr>
          <p:cNvPr id="4" name="Content Placeholder 3" descr="cid:image002.png@01D62393.60E874E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420238" y="1614792"/>
            <a:ext cx="9435830" cy="4357990"/>
          </a:xfrm>
          <a:prstGeom prst="rect">
            <a:avLst/>
          </a:prstGeom>
          <a:noFill/>
          <a:ln>
            <a:noFill/>
          </a:ln>
        </p:spPr>
      </p:pic>
      <p:sp>
        <p:nvSpPr>
          <p:cNvPr id="5" name="Rectangle 4"/>
          <p:cNvSpPr/>
          <p:nvPr/>
        </p:nvSpPr>
        <p:spPr>
          <a:xfrm>
            <a:off x="970722" y="6196232"/>
            <a:ext cx="4045146" cy="252249"/>
          </a:xfrm>
          <a:prstGeom prst="rect">
            <a:avLst/>
          </a:prstGeom>
        </p:spPr>
        <p:txBody>
          <a:bodyPr wrap="none">
            <a:spAutoFit/>
          </a:bodyPr>
          <a:lstStyle/>
          <a:p>
            <a:pPr marL="0" marR="0" lvl="0" indent="0" algn="just" defTabSz="914400" rtl="0" eaLnBrk="1" fontAlgn="auto" latinLnBrk="0" hangingPunct="1">
              <a:lnSpc>
                <a:spcPts val="1110"/>
              </a:lnSpc>
              <a:spcBef>
                <a:spcPts val="1200"/>
              </a:spcBef>
              <a:spcAft>
                <a:spcPts val="0"/>
              </a:spcAft>
              <a:buClrTx/>
              <a:buSzTx/>
              <a:buFontTx/>
              <a:buNone/>
              <a:tabLst>
                <a:tab pos="271145" algn="l"/>
              </a:tabLst>
              <a:defRPr/>
            </a:pPr>
            <a:r>
              <a:rPr kumimoji="0" lang="en-GB" sz="1800" b="0" i="1" u="none" strike="noStrike" kern="1200" cap="none" spc="0" normalizeH="0" baseline="0" noProof="0" dirty="0">
                <a:ln>
                  <a:noFill/>
                </a:ln>
                <a:solidFill>
                  <a:srgbClr val="4D4D4D"/>
                </a:solidFill>
                <a:effectLst/>
                <a:uLnTx/>
                <a:uFillTx/>
                <a:latin typeface="Times New Roman" panose="02020603050405020304" pitchFamily="18" charset="0"/>
                <a:ea typeface="Times New Roman" panose="02020603050405020304" pitchFamily="18" charset="0"/>
                <a:cs typeface="+mn-cs"/>
              </a:rPr>
              <a:t>Source: World Travel &amp; Tourism Council </a:t>
            </a:r>
            <a:endParaRPr kumimoji="0" lang="en-GB" sz="1200" b="1" i="0" u="none" strike="noStrike" kern="1200" cap="none" spc="0" normalizeH="0" baseline="0" noProof="0" dirty="0">
              <a:ln>
                <a:noFill/>
              </a:ln>
              <a:solidFill>
                <a:srgbClr val="4D4D4D"/>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2267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3462" y="223521"/>
            <a:ext cx="10515600" cy="574334"/>
          </a:xfrm>
        </p:spPr>
        <p:txBody>
          <a:bodyPr/>
          <a:lstStyle/>
          <a:p>
            <a:pPr algn="ctr"/>
            <a:r>
              <a:rPr lang="en-US" sz="3200" dirty="0"/>
              <a:t>Tourism contribution to the EU economy and jobs </a:t>
            </a:r>
            <a:endParaRPr lang="en-GB" sz="3200" dirty="0"/>
          </a:p>
        </p:txBody>
      </p:sp>
      <p:pic>
        <p:nvPicPr>
          <p:cNvPr id="4"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6720" y="985519"/>
            <a:ext cx="8849360" cy="2468881"/>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808480" y="3642065"/>
            <a:ext cx="8623242" cy="2494576"/>
          </a:xfrm>
          <a:prstGeom prst="rect">
            <a:avLst/>
          </a:prstGeom>
          <a:noFill/>
          <a:ln>
            <a:noFill/>
          </a:ln>
        </p:spPr>
      </p:pic>
    </p:spTree>
    <p:extLst>
      <p:ext uri="{BB962C8B-B14F-4D97-AF65-F5344CB8AC3E}">
        <p14:creationId xmlns:p14="http://schemas.microsoft.com/office/powerpoint/2010/main" val="29149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861"/>
            <a:ext cx="10515600" cy="533140"/>
          </a:xfrm>
        </p:spPr>
        <p:txBody>
          <a:bodyPr/>
          <a:lstStyle/>
          <a:p>
            <a:r>
              <a:rPr lang="en-IE" sz="3200" dirty="0"/>
              <a:t>COVID-19 impacts. Tourism ecosystem outlook</a:t>
            </a:r>
            <a:endParaRPr lang="en-GB" sz="3200" dirty="0"/>
          </a:p>
        </p:txBody>
      </p:sp>
      <p:sp>
        <p:nvSpPr>
          <p:cNvPr id="5" name="Rectangle 4"/>
          <p:cNvSpPr/>
          <p:nvPr/>
        </p:nvSpPr>
        <p:spPr>
          <a:xfrm>
            <a:off x="1134205" y="1153897"/>
            <a:ext cx="4766755" cy="6309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Evolution of the Confidence Indicator by Ecosystem: January-November 2020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Source: GROW.A1 elaborations on data by the Joint </a:t>
            </a:r>
            <a:r>
              <a:rPr kumimoji="0" lang="en-US" sz="1000" b="0" i="0" u="none" strike="noStrike" kern="1200" cap="none" spc="0" normalizeH="0" baseline="0" noProof="0" dirty="0" err="1">
                <a:ln>
                  <a:noFill/>
                </a:ln>
                <a:solidFill>
                  <a:srgbClr val="4D4D4D"/>
                </a:solidFill>
                <a:effectLst/>
                <a:uLnTx/>
                <a:uFillTx/>
                <a:latin typeface="Times New Roman" panose="02020603050405020304" pitchFamily="18" charset="0"/>
                <a:ea typeface="Calibri" panose="020F0502020204030204" pitchFamily="34" charset="0"/>
                <a:cs typeface="+mn-cs"/>
              </a:rPr>
              <a:t>Harmonised</a:t>
            </a:r>
            <a:r>
              <a:rPr kumimoji="0" lang="en-US"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 EU </a:t>
            </a:r>
            <a:r>
              <a:rPr kumimoji="0" lang="en-US" sz="1000" b="0" i="0" u="none" strike="noStrike" kern="1200" cap="none" spc="0" normalizeH="0" baseline="0" noProof="0" dirty="0" err="1">
                <a:ln>
                  <a:noFill/>
                </a:ln>
                <a:solidFill>
                  <a:srgbClr val="4D4D4D"/>
                </a:solidFill>
                <a:effectLst/>
                <a:uLnTx/>
                <a:uFillTx/>
                <a:latin typeface="Times New Roman" panose="02020603050405020304" pitchFamily="18" charset="0"/>
                <a:ea typeface="Calibri" panose="020F0502020204030204" pitchFamily="34" charset="0"/>
                <a:cs typeface="+mn-cs"/>
              </a:rPr>
              <a:t>Programme</a:t>
            </a:r>
            <a:r>
              <a:rPr kumimoji="0" lang="en-US"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 of Business and Consumer Surveys. </a:t>
            </a:r>
            <a:endParaRPr kumimoji="0" lang="en-GB"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410960" y="2010519"/>
            <a:ext cx="5156517" cy="3454400"/>
          </a:xfrm>
          <a:prstGeom prst="rect">
            <a:avLst/>
          </a:prstGeom>
          <a:noFill/>
        </p:spPr>
      </p:pic>
      <p:sp>
        <p:nvSpPr>
          <p:cNvPr id="7" name="Rectangle 6"/>
          <p:cNvSpPr/>
          <p:nvPr/>
        </p:nvSpPr>
        <p:spPr>
          <a:xfrm>
            <a:off x="6278438" y="1153897"/>
            <a:ext cx="5913562"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Evolution of the Change in Turnover by Ecosystem: January-August 2020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rPr>
              <a:t>Source: GROW.A1 elaborations on data by Eurostat</a:t>
            </a:r>
            <a:endParaRPr kumimoji="0" lang="en-GB" sz="1000" b="0" i="0" u="none" strike="noStrike" kern="1200" cap="none" spc="0" normalizeH="0" baseline="0" noProof="0" dirty="0">
              <a:ln>
                <a:noFill/>
              </a:ln>
              <a:solidFill>
                <a:srgbClr val="4D4D4D"/>
              </a:solidFill>
              <a:effectLst/>
              <a:uLnTx/>
              <a:uFillTx/>
              <a:latin typeface="Times New Roman" panose="02020603050405020304" pitchFamily="18" charset="0"/>
              <a:ea typeface="Calibri" panose="020F0502020204030204" pitchFamily="34" charset="0"/>
              <a:cs typeface="+mn-cs"/>
            </a:endParaRPr>
          </a:p>
        </p:txBody>
      </p:sp>
      <p:pic>
        <p:nvPicPr>
          <p:cNvPr id="9" name="Content Placeholder 8"/>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34205" y="1922735"/>
            <a:ext cx="4766755" cy="3969222"/>
          </a:xfrm>
          <a:prstGeom prst="rect">
            <a:avLst/>
          </a:prstGeom>
          <a:noFill/>
        </p:spPr>
      </p:pic>
    </p:spTree>
    <p:extLst>
      <p:ext uri="{BB962C8B-B14F-4D97-AF65-F5344CB8AC3E}">
        <p14:creationId xmlns:p14="http://schemas.microsoft.com/office/powerpoint/2010/main" val="260593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482860"/>
            <a:ext cx="10515600" cy="1588530"/>
          </a:xfrm>
        </p:spPr>
        <p:txBody>
          <a:bodyPr/>
          <a:lstStyle/>
          <a:p>
            <a:r>
              <a:rPr lang="en-GB" sz="3200" dirty="0"/>
              <a:t>EU response to save and restart tourism – NEW SO 4.5 is part of a wider response…</a:t>
            </a:r>
            <a:br>
              <a:rPr lang="en-GB" sz="3200" dirty="0"/>
            </a:br>
            <a:endParaRPr lang="en-GB" sz="3200" dirty="0"/>
          </a:p>
        </p:txBody>
      </p:sp>
      <p:pic>
        <p:nvPicPr>
          <p:cNvPr id="5" name="Picture 4"/>
          <p:cNvPicPr>
            <a:picLocks noChangeAspect="1"/>
          </p:cNvPicPr>
          <p:nvPr/>
        </p:nvPicPr>
        <p:blipFill>
          <a:blip r:embed="rId3"/>
          <a:stretch>
            <a:fillRect/>
          </a:stretch>
        </p:blipFill>
        <p:spPr>
          <a:xfrm>
            <a:off x="970722" y="2281171"/>
            <a:ext cx="5038193" cy="3083859"/>
          </a:xfrm>
          <a:prstGeom prst="rect">
            <a:avLst/>
          </a:prstGeom>
        </p:spPr>
      </p:pic>
      <p:pic>
        <p:nvPicPr>
          <p:cNvPr id="6"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89378" y="2281171"/>
            <a:ext cx="3905213" cy="2689412"/>
          </a:xfrm>
        </p:spPr>
      </p:pic>
      <p:sp>
        <p:nvSpPr>
          <p:cNvPr id="2" name="Rectangle 1"/>
          <p:cNvSpPr/>
          <p:nvPr/>
        </p:nvSpPr>
        <p:spPr>
          <a:xfrm>
            <a:off x="6378054" y="5180364"/>
            <a:ext cx="5404043" cy="369332"/>
          </a:xfrm>
          <a:prstGeom prst="rect">
            <a:avLst/>
          </a:prstGeom>
        </p:spPr>
        <p:txBody>
          <a:bodyPr wrap="none">
            <a:spAutoFit/>
          </a:bodyPr>
          <a:lstStyle/>
          <a:p>
            <a:pPr marL="0" marR="0" lvl="0" indent="0" algn="l" defTabSz="914400" rtl="0" eaLnBrk="0" fontAlgn="auto" latinLnBrk="0" hangingPunct="0">
              <a:lnSpc>
                <a:spcPct val="100000"/>
              </a:lnSpc>
              <a:spcBef>
                <a:spcPct val="20000"/>
              </a:spcBef>
              <a:spcAft>
                <a:spcPts val="0"/>
              </a:spcAft>
              <a:buClr>
                <a:srgbClr val="FFFFFF"/>
              </a:buClr>
              <a:buSzTx/>
              <a:buFontTx/>
              <a:buNone/>
              <a:tabLst/>
              <a:defRPr/>
            </a:pPr>
            <a:r>
              <a:rPr kumimoji="0" lang="en-GB" sz="1800" b="1" i="0" u="none" strike="noStrike" kern="0" cap="none" spc="0" normalizeH="0" baseline="0" noProof="0" dirty="0">
                <a:ln>
                  <a:noFill/>
                </a:ln>
                <a:solidFill>
                  <a:srgbClr val="0F5494"/>
                </a:solidFill>
                <a:effectLst/>
                <a:uLnTx/>
                <a:uFillTx/>
                <a:latin typeface="Verdana"/>
                <a:ea typeface="+mn-ea"/>
                <a:cs typeface="+mn-cs"/>
              </a:rPr>
              <a:t>Re-open EU</a:t>
            </a:r>
            <a:r>
              <a:rPr kumimoji="0" lang="en-GB" sz="1800" b="1" i="1" u="none" strike="noStrike" kern="0" cap="none" spc="0" normalizeH="0" baseline="0" noProof="0" dirty="0">
                <a:ln>
                  <a:noFill/>
                </a:ln>
                <a:solidFill>
                  <a:srgbClr val="0F5494"/>
                </a:solidFill>
                <a:effectLst/>
                <a:uLnTx/>
                <a:uFillTx/>
                <a:latin typeface="Verdana"/>
                <a:ea typeface="+mn-ea"/>
                <a:cs typeface="+mn-cs"/>
              </a:rPr>
              <a:t>:</a:t>
            </a:r>
            <a:r>
              <a:rPr kumimoji="0" lang="en-GB" sz="1800" b="0" i="1" u="none" strike="noStrike" kern="0" cap="none" spc="0" normalizeH="0" baseline="0" noProof="0" dirty="0">
                <a:ln>
                  <a:noFill/>
                </a:ln>
                <a:solidFill>
                  <a:srgbClr val="0F5494"/>
                </a:solidFill>
                <a:effectLst/>
                <a:uLnTx/>
                <a:uFillTx/>
                <a:latin typeface="Verdana"/>
                <a:ea typeface="+mn-ea"/>
                <a:cs typeface="+mn-cs"/>
              </a:rPr>
              <a:t> </a:t>
            </a:r>
            <a:r>
              <a:rPr kumimoji="0" lang="en-GB" sz="1800" b="0" i="1" u="none" strike="noStrike" kern="0" cap="none" spc="0" normalizeH="0" baseline="0" noProof="0" dirty="0">
                <a:ln>
                  <a:noFill/>
                </a:ln>
                <a:solidFill>
                  <a:srgbClr val="0F5494"/>
                </a:solidFill>
                <a:effectLst/>
                <a:uLnTx/>
                <a:uFillTx/>
                <a:latin typeface="Verdana"/>
                <a:ea typeface="+mn-ea"/>
                <a:cs typeface="+mn-cs"/>
                <a:hlinkClick r:id="rId5"/>
              </a:rPr>
              <a:t>https://reopen.europa.eu/en/</a:t>
            </a:r>
            <a:r>
              <a:rPr kumimoji="0" lang="en-GB" sz="1800" b="0" i="1" u="none" strike="noStrike" kern="0" cap="none" spc="0" normalizeH="0" baseline="0" noProof="0" dirty="0">
                <a:ln>
                  <a:noFill/>
                </a:ln>
                <a:solidFill>
                  <a:srgbClr val="0F5494"/>
                </a:solidFill>
                <a:effectLst/>
                <a:uLnTx/>
                <a:uFillTx/>
                <a:latin typeface="Verdana"/>
                <a:ea typeface="+mn-ea"/>
                <a:cs typeface="+mn-cs"/>
              </a:rPr>
              <a:t> </a:t>
            </a:r>
          </a:p>
        </p:txBody>
      </p:sp>
    </p:spTree>
    <p:extLst>
      <p:ext uri="{BB962C8B-B14F-4D97-AF65-F5344CB8AC3E}">
        <p14:creationId xmlns:p14="http://schemas.microsoft.com/office/powerpoint/2010/main" val="215856230"/>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901</TotalTime>
  <Words>3639</Words>
  <Application>Microsoft Office PowerPoint</Application>
  <PresentationFormat>Panorámica</PresentationFormat>
  <Paragraphs>210</Paragraphs>
  <Slides>21</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Book Antiqua</vt:lpstr>
      <vt:lpstr>Calibri</vt:lpstr>
      <vt:lpstr>Tempus Sans ITC</vt:lpstr>
      <vt:lpstr>Times New Roman</vt:lpstr>
      <vt:lpstr>Verdana</vt:lpstr>
      <vt:lpstr>Wingdings</vt:lpstr>
      <vt:lpstr>Office Theme</vt:lpstr>
      <vt:lpstr>Tourism and culture in Interreg 2021-2027</vt:lpstr>
      <vt:lpstr>Introduction (1)</vt:lpstr>
      <vt:lpstr>Introduction (2)</vt:lpstr>
      <vt:lpstr>Introduction (3)</vt:lpstr>
      <vt:lpstr>European Industrial Strategy  Tourism ecosystem</vt:lpstr>
      <vt:lpstr>Tourism – visitors economy</vt:lpstr>
      <vt:lpstr>Tourism contribution to the EU economy and jobs </vt:lpstr>
      <vt:lpstr>COVID-19 impacts. Tourism ecosystem outlook</vt:lpstr>
      <vt:lpstr>EU response to save and restart tourism – NEW SO 4.5 is part of a wider response… </vt:lpstr>
      <vt:lpstr>PO1</vt:lpstr>
      <vt:lpstr>PO2</vt:lpstr>
      <vt:lpstr>PO3</vt:lpstr>
      <vt:lpstr>PO4</vt:lpstr>
      <vt:lpstr>PO5</vt:lpstr>
      <vt:lpstr>Recent developments = NEW S.O. </vt:lpstr>
      <vt:lpstr>Possible areas of support under SO 4.5</vt:lpstr>
      <vt:lpstr>Horizontal elements (please check the training event already organised on the intervention logic (video, PPT, Q&amp;A)</vt:lpstr>
      <vt:lpstr>Promoting sustainable tourism actions</vt:lpstr>
      <vt:lpstr> </vt:lpstr>
      <vt:lpstr> </vt:lpstr>
      <vt:lpstr>Q&amp;A</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and culture</dc:title>
  <dc:creator>BAUDELET Olivier (REGIO)</dc:creator>
  <cp:lastModifiedBy>Mercedes Acitores Franzon</cp:lastModifiedBy>
  <cp:revision>101</cp:revision>
  <dcterms:created xsi:type="dcterms:W3CDTF">2020-12-07T15:12:07Z</dcterms:created>
  <dcterms:modified xsi:type="dcterms:W3CDTF">2020-12-15T15:20:24Z</dcterms:modified>
</cp:coreProperties>
</file>