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4" r:id="rId2"/>
    <p:sldId id="352" r:id="rId3"/>
    <p:sldId id="358" r:id="rId4"/>
    <p:sldId id="359" r:id="rId5"/>
    <p:sldId id="360" r:id="rId6"/>
    <p:sldId id="355" r:id="rId7"/>
    <p:sldId id="356" r:id="rId8"/>
    <p:sldId id="357" r:id="rId9"/>
    <p:sldId id="361" r:id="rId10"/>
    <p:sldId id="362" r:id="rId11"/>
    <p:sldId id="363" r:id="rId12"/>
    <p:sldId id="259" r:id="rId13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 Böhme" initials="KB" lastIdx="4" clrIdx="0"/>
  <p:cmAuthor id="1" name="Frank Holstein" initials="F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96"/>
    <a:srgbClr val="D9DBEE"/>
    <a:srgbClr val="191919"/>
    <a:srgbClr val="D80073"/>
    <a:srgbClr val="E6E6E6"/>
    <a:srgbClr val="8D90C6"/>
    <a:srgbClr val="0E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68800" autoAdjust="0"/>
  </p:normalViewPr>
  <p:slideViewPr>
    <p:cSldViewPr snapToObjects="1">
      <p:cViewPr varScale="1">
        <p:scale>
          <a:sx n="79" d="100"/>
          <a:sy n="79" d="100"/>
        </p:scale>
        <p:origin x="-27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6" d="100"/>
          <a:sy n="76" d="100"/>
        </p:scale>
        <p:origin x="-3282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0FEBEE7-1178-4F78-BC8F-E9B75C48F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4F6060F4-7C1E-42AF-87D5-916AE7DE024C}" type="datetime1">
              <a:rPr lang="de-DE"/>
              <a:pPr>
                <a:defRPr/>
              </a:pPr>
              <a:t>10.02.2015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A04F653E-CF54-4984-94BD-93D5A45F74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2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71343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endParaRPr lang="en-GB" sz="1100" dirty="0">
              <a:latin typeface="Trebuchet MS" pitchFamily="34" charset="0"/>
            </a:endParaRPr>
          </a:p>
        </p:txBody>
      </p:sp>
      <p:sp>
        <p:nvSpPr>
          <p:cNvPr id="153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E57B4A4-F9D2-443E-B457-E22B7B09D431}" type="slidenum">
              <a:rPr lang="de-DE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48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C32068-4325-442E-BAB6-2E8D8F56DF83}" type="slidenum">
              <a:rPr lang="de-DE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</a:p>
          <a:p>
            <a:endParaRPr lang="en-US" dirty="0" smtClean="0"/>
          </a:p>
          <a:p>
            <a:r>
              <a:rPr lang="en-US" dirty="0" smtClean="0"/>
              <a:t>Looking at all</a:t>
            </a:r>
            <a:r>
              <a:rPr lang="en-US" baseline="0" dirty="0" smtClean="0"/>
              <a:t> result indicators defined by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2014-2020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Aim of the study;</a:t>
            </a:r>
            <a:r>
              <a:rPr lang="en-US" baseline="0" dirty="0" smtClean="0"/>
              <a:t> compiling the result indicators, looking for similarities and differences in the result indicators and especially </a:t>
            </a:r>
            <a:r>
              <a:rPr lang="en-US" b="1" baseline="0" dirty="0" smtClean="0"/>
              <a:t>focus on data sources</a:t>
            </a:r>
            <a:r>
              <a:rPr lang="en-US" baseline="0" dirty="0" smtClean="0"/>
              <a:t>, to see whether there is room for efficiency gains and cooperation between </a:t>
            </a:r>
            <a:r>
              <a:rPr lang="en-US" baseline="0" dirty="0" err="1" smtClean="0"/>
              <a:t>programmes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Grouped thematically to </a:t>
            </a:r>
            <a:r>
              <a:rPr lang="en-US" baseline="0" dirty="0" err="1" smtClean="0"/>
              <a:t>highligth</a:t>
            </a:r>
            <a:r>
              <a:rPr lang="en-US" baseline="0" dirty="0" smtClean="0"/>
              <a:t> the most frequent used result indicators and assess data </a:t>
            </a:r>
            <a:r>
              <a:rPr lang="en-US" baseline="0" dirty="0" err="1" smtClean="0"/>
              <a:t>avalability</a:t>
            </a:r>
            <a:r>
              <a:rPr lang="en-US" baseline="0" dirty="0" smtClean="0"/>
              <a:t> and highlight data challenges for those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assess the data sources 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wothwhile</a:t>
            </a:r>
            <a:r>
              <a:rPr lang="en-US" baseline="0" dirty="0" smtClean="0"/>
              <a:t> looking at what the result indicators actually measure.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Flows of goods, people, services, information. Special feature of INTERREG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. However only very limited observed in the result indicators included in our study. Most result </a:t>
            </a:r>
            <a:r>
              <a:rPr lang="en-US" baseline="0" dirty="0" err="1" smtClean="0"/>
              <a:t>ind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ETC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traditionally focus on process related result, learning and </a:t>
            </a:r>
            <a:r>
              <a:rPr lang="en-US" baseline="0" dirty="0" err="1" smtClean="0"/>
              <a:t>exhange</a:t>
            </a:r>
            <a:r>
              <a:rPr lang="en-US" baseline="0" dirty="0" smtClean="0"/>
              <a:t> and flows of good, people services and information. This latter makes them different from other ERDF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Result indicators put forward in the draft 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structured the result indicators per TO and how many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it concerns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Tell something about highest</a:t>
            </a:r>
            <a:r>
              <a:rPr lang="en-US" baseline="0" dirty="0" smtClean="0"/>
              <a:t> ranked indicators and make link to data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homogeneous</a:t>
            </a:r>
            <a:r>
              <a:rPr lang="en-US" baseline="0" dirty="0" smtClean="0"/>
              <a:t> and comparable data, on general two major challenges: not on low levels and not comparable across borders due different </a:t>
            </a:r>
            <a:r>
              <a:rPr lang="en-US" baseline="0" dirty="0" err="1" smtClean="0"/>
              <a:t>defintions</a:t>
            </a:r>
            <a:r>
              <a:rPr lang="en-US" baseline="0" dirty="0" smtClean="0"/>
              <a:t>. Methods of collections etc. not </a:t>
            </a:r>
            <a:r>
              <a:rPr lang="en-US" baseline="0" dirty="0" err="1" smtClean="0"/>
              <a:t>harmonised</a:t>
            </a:r>
            <a:r>
              <a:rPr lang="en-US" baseline="0" dirty="0" smtClean="0"/>
              <a:t>. Restrictions national and regional statistics.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share of result indicators</a:t>
            </a:r>
            <a:r>
              <a:rPr lang="en-US" baseline="0" dirty="0" smtClean="0"/>
              <a:t> where surveys are indicated as source of data </a:t>
            </a:r>
            <a:r>
              <a:rPr lang="en-US" baseline="0" dirty="0" err="1" smtClean="0"/>
              <a:t>effciency</a:t>
            </a:r>
            <a:r>
              <a:rPr lang="en-US" baseline="0" dirty="0" smtClean="0"/>
              <a:t> gains; joint development sharing experience definitions etc. second; timing and </a:t>
            </a:r>
            <a:r>
              <a:rPr lang="en-US" baseline="0" dirty="0" err="1" smtClean="0"/>
              <a:t>frequence</a:t>
            </a:r>
            <a:r>
              <a:rPr lang="en-US" baseline="0" dirty="0" smtClean="0"/>
              <a:t> of the same stakeholders targeted by different ETC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. -&gt; they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Overlap interregional – transnational-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cbc</a:t>
            </a:r>
            <a:r>
              <a:rPr lang="en-US" baseline="0" dirty="0" smtClean="0"/>
              <a:t>, but also between </a:t>
            </a:r>
            <a:r>
              <a:rPr lang="en-US" baseline="0" dirty="0" err="1" smtClean="0"/>
              <a:t>transnationals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F653E-CF54-4984-94BD-93D5A45F743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9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687"/>
            <a:ext cx="8569757" cy="3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500" y="2415607"/>
            <a:ext cx="7772400" cy="941385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1500" y="3392974"/>
            <a:ext cx="7772400" cy="9001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E409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71500" y="4869160"/>
            <a:ext cx="7772400" cy="630237"/>
          </a:xfr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46" y="4436479"/>
            <a:ext cx="18002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box &amp; 1 text box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de-DE" sz="2400" dirty="0">
              <a:latin typeface="Trebuchet MS" pitchFamily="34" charset="0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dirty="0">
              <a:latin typeface="Trebuchet MS" pitchFamily="34" charset="0"/>
            </a:endParaRP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1392" y="2085826"/>
            <a:ext cx="8225408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E409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771800" y="155576"/>
            <a:ext cx="5313784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1EA83CC9-8546-4054-B2D5-3574CCE5AD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24" y="41034"/>
            <a:ext cx="676677" cy="7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text boxes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de-DE" sz="2400" dirty="0">
              <a:latin typeface="Trebuchet MS" pitchFamily="34" charset="0"/>
            </a:endParaRP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dirty="0">
              <a:latin typeface="Trebuchet MS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1392" y="2085826"/>
            <a:ext cx="4038600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637856" y="2085826"/>
            <a:ext cx="4038600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buFont typeface="Arial" pitchFamily="34" charset="0"/>
              <a:buNone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E409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771800" y="134467"/>
            <a:ext cx="5313784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5FA6F490-B976-49AE-AAFF-47AC1ADB39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24" y="41034"/>
            <a:ext cx="676677" cy="7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1 text box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699792" y="155576"/>
            <a:ext cx="5457800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 bwMode="auto">
          <a:xfrm>
            <a:off x="395535" y="1268759"/>
            <a:ext cx="8302377" cy="5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BC1ABD88-2F4E-4C5A-B657-B7D125B7D8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24" y="41034"/>
            <a:ext cx="676677" cy="7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7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de-DE" sz="2400" dirty="0">
              <a:latin typeface="Trebuchet MS" pitchFamily="34" charset="0"/>
            </a:endParaRPr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dirty="0">
              <a:latin typeface="Trebuchet MS" pitchFamily="34" charset="0"/>
            </a:endParaRPr>
          </a:p>
        </p:txBody>
      </p:sp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5256584" cy="597173"/>
          </a:xfrm>
        </p:spPr>
        <p:txBody>
          <a:bodyPr/>
          <a:lstStyle>
            <a:lvl1pPr algn="r">
              <a:defRPr sz="1600" b="0" i="0" baseline="0">
                <a:solidFill>
                  <a:srgbClr val="0E4096"/>
                </a:solidFill>
                <a:latin typeface="Trebuchet MS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Zástupný symbol čísla snímky 11"/>
          <p:cNvSpPr>
            <a:spLocks noGrp="1"/>
          </p:cNvSpPr>
          <p:nvPr>
            <p:ph type="sldNum" sz="quarter" idx="10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03FE4905-22A7-416F-80C3-F6A577066C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24" y="41034"/>
            <a:ext cx="676677" cy="7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|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323850" y="5445125"/>
            <a:ext cx="84248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000">
              <a:defRPr/>
            </a:pPr>
            <a:r>
              <a:rPr lang="sk-SK" sz="1400" dirty="0">
                <a:solidFill>
                  <a:srgbClr val="0E4096"/>
                </a:solidFill>
                <a:latin typeface="+mj-lt"/>
                <a:cs typeface="Arial" pitchFamily="34" charset="0"/>
              </a:rPr>
              <a:t>INTERACT Point </a:t>
            </a:r>
            <a:r>
              <a:rPr lang="en-US" sz="1400" dirty="0">
                <a:solidFill>
                  <a:srgbClr val="0E4096"/>
                </a:solidFill>
                <a:latin typeface="+mj-lt"/>
                <a:cs typeface="Arial" pitchFamily="34" charset="0"/>
              </a:rPr>
              <a:t>Vienna</a:t>
            </a:r>
            <a:endParaRPr lang="en-GB" sz="1400" dirty="0">
              <a:solidFill>
                <a:srgbClr val="0E4096"/>
              </a:solidFill>
              <a:latin typeface="+mj-lt"/>
              <a:cs typeface="Arial" pitchFamily="34" charset="0"/>
            </a:endParaRPr>
          </a:p>
          <a:p>
            <a:pPr marL="54000">
              <a:defRPr/>
            </a:pPr>
            <a:r>
              <a:rPr lang="en-US" sz="1400" dirty="0" smtClean="0">
                <a:latin typeface="+mj-lt"/>
                <a:cs typeface="Arial" pitchFamily="34" charset="0"/>
              </a:rPr>
              <a:t>Kirchberggasse 33-35/9		t: +43 1 89 08 088 2384</a:t>
            </a:r>
            <a:r>
              <a:rPr lang="en-GB" sz="1400" dirty="0" smtClean="0">
                <a:latin typeface="+mj-lt"/>
              </a:rPr>
              <a:t>		</a:t>
            </a:r>
            <a:r>
              <a:rPr lang="en-GB" sz="1400" dirty="0" smtClean="0">
                <a:latin typeface="+mj-lt"/>
                <a:cs typeface="Arial" pitchFamily="34" charset="0"/>
              </a:rPr>
              <a:t>ip.vienna@interact-eu.net</a:t>
            </a:r>
          </a:p>
          <a:p>
            <a:pPr marL="54000">
              <a:defRPr/>
            </a:pPr>
            <a:r>
              <a:rPr lang="en-US" sz="1400" dirty="0" smtClean="0">
                <a:latin typeface="+mj-lt"/>
                <a:cs typeface="Arial" pitchFamily="34" charset="0"/>
              </a:rPr>
              <a:t>AT </a:t>
            </a:r>
            <a:r>
              <a:rPr lang="en-US" sz="1400" dirty="0">
                <a:latin typeface="+mj-lt"/>
                <a:cs typeface="Arial" pitchFamily="34" charset="0"/>
              </a:rPr>
              <a:t>- 1070 Vienna 							</a:t>
            </a:r>
            <a:r>
              <a:rPr lang="en-GB" sz="1400" dirty="0">
                <a:latin typeface="+mj-lt"/>
              </a:rPr>
              <a:t>     		</a:t>
            </a:r>
            <a:r>
              <a:rPr lang="en-US" sz="1400" dirty="0">
                <a:latin typeface="+mj-lt"/>
                <a:cs typeface="Arial" pitchFamily="34" charset="0"/>
              </a:rPr>
              <a:t>www.interact-eu.net </a:t>
            </a:r>
            <a:r>
              <a:rPr lang="en-GB" sz="1400" dirty="0">
                <a:latin typeface="+mj-lt"/>
              </a:rPr>
              <a:t>	</a:t>
            </a:r>
            <a:r>
              <a:rPr lang="en-US" sz="1400" dirty="0">
                <a:latin typeface="+mj-lt"/>
                <a:cs typeface="Arial" pitchFamily="34" charset="0"/>
              </a:rPr>
              <a:t>	</a:t>
            </a:r>
          </a:p>
          <a:p>
            <a:pPr marL="54000">
              <a:defRPr/>
            </a:pPr>
            <a:r>
              <a:rPr lang="en-US" sz="1400" dirty="0">
                <a:latin typeface="+mj-lt"/>
                <a:cs typeface="Arial" pitchFamily="34" charset="0"/>
              </a:rPr>
              <a:t>Austria										</a:t>
            </a:r>
          </a:p>
          <a:p>
            <a:pPr marL="54000" algn="r">
              <a:defRPr/>
            </a:pPr>
            <a:endParaRPr lang="de-DE" sz="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mbria"/>
              <a:cs typeface="Times New Roman"/>
            </a:endParaRPr>
          </a:p>
          <a:p>
            <a:pPr marL="54000" algn="r">
              <a:defRPr/>
            </a:pPr>
            <a:r>
              <a:rPr lang="de-DE" sz="800" dirty="0">
                <a:solidFill>
                  <a:srgbClr val="0E4096"/>
                </a:solidFill>
                <a:latin typeface="+mj-lt"/>
                <a:ea typeface="Cambria"/>
                <a:cs typeface="Times New Roman"/>
              </a:rPr>
              <a:t>INTERACT</a:t>
            </a:r>
            <a:r>
              <a:rPr lang="en-GB" sz="800" dirty="0">
                <a:solidFill>
                  <a:srgbClr val="0E4096"/>
                </a:solidFill>
                <a:latin typeface="+mj-lt"/>
                <a:ea typeface="Cambria"/>
                <a:cs typeface="Times New Roman"/>
              </a:rPr>
              <a:t> is</a:t>
            </a:r>
            <a:r>
              <a:rPr lang="de-DE" sz="800" dirty="0">
                <a:solidFill>
                  <a:srgbClr val="0E4096"/>
                </a:solidFill>
                <a:latin typeface="+mj-lt"/>
                <a:ea typeface="Cambria"/>
                <a:cs typeface="Times New Roman"/>
              </a:rPr>
              <a:t> co-financed</a:t>
            </a:r>
            <a:r>
              <a:rPr lang="en-GB" sz="800" dirty="0">
                <a:solidFill>
                  <a:srgbClr val="0E4096"/>
                </a:solidFill>
                <a:latin typeface="+mj-lt"/>
                <a:ea typeface="Cambria"/>
                <a:cs typeface="Times New Roman"/>
              </a:rPr>
              <a:t> by the</a:t>
            </a:r>
            <a:r>
              <a:rPr lang="de-DE" sz="800" dirty="0">
                <a:solidFill>
                  <a:srgbClr val="0E4096"/>
                </a:solidFill>
                <a:latin typeface="+mj-lt"/>
                <a:ea typeface="Cambria"/>
                <a:cs typeface="Times New Roman"/>
              </a:rPr>
              <a:t> European Regional Development Fund (ERDF)  |  European Territorial</a:t>
            </a:r>
            <a:r>
              <a:rPr lang="en-GB" sz="800" dirty="0">
                <a:solidFill>
                  <a:srgbClr val="0E4096"/>
                </a:solidFill>
                <a:latin typeface="+mj-lt"/>
                <a:ea typeface="Cambria"/>
                <a:cs typeface="Times New Roman"/>
              </a:rPr>
              <a:t> Cooperation</a:t>
            </a:r>
            <a:endParaRPr lang="en-GB" sz="2800" dirty="0">
              <a:solidFill>
                <a:srgbClr val="0E4096"/>
              </a:solidFill>
              <a:latin typeface="+mj-lt"/>
              <a:ea typeface="Cambria"/>
              <a:cs typeface="Times New Roman"/>
            </a:endParaRPr>
          </a:p>
          <a:p>
            <a:pPr marL="36000">
              <a:defRPr/>
            </a:pPr>
            <a:r>
              <a:rPr lang="en-GB" sz="1400" dirty="0">
                <a:latin typeface="+mj-lt"/>
                <a:cs typeface="Arial" pitchFamily="34" charset="0"/>
              </a:rPr>
              <a:t/>
            </a:r>
            <a:br>
              <a:rPr lang="en-GB" sz="1400" dirty="0">
                <a:latin typeface="+mj-lt"/>
                <a:cs typeface="Arial" pitchFamily="34" charset="0"/>
              </a:rPr>
            </a:br>
            <a:endParaRPr lang="en-GB" sz="14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n-GB" sz="1400" dirty="0">
              <a:latin typeface="+mj-lt"/>
              <a:cs typeface="Arial" pitchFamily="34" charset="0"/>
            </a:endParaRPr>
          </a:p>
        </p:txBody>
      </p:sp>
      <p:pic>
        <p:nvPicPr>
          <p:cNvPr id="3" name="Picture 2" descr="head_lef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52950"/>
            <a:ext cx="444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ovná spojnica 8"/>
          <p:cNvCxnSpPr/>
          <p:nvPr/>
        </p:nvCxnSpPr>
        <p:spPr>
          <a:xfrm>
            <a:off x="501650" y="4292600"/>
            <a:ext cx="8318500" cy="0"/>
          </a:xfrm>
          <a:prstGeom prst="line">
            <a:avLst/>
          </a:prstGeom>
          <a:ln>
            <a:solidFill>
              <a:srgbClr val="0E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46" y="4365587"/>
            <a:ext cx="1245649" cy="12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5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Sample Slide Headline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your text here</a:t>
            </a:r>
            <a:endParaRPr lang="sk-SK" smtClean="0"/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1C95121D-6EFC-4375-85C3-49C4FDDEB7D3}" type="datetime1">
              <a:rPr lang="en-US"/>
              <a:pPr>
                <a:defRPr/>
              </a:pPr>
              <a:t>2/10/2015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82DAE58-3A72-496D-AAF7-492D35E5B5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rebuchet MS Bold"/>
          <a:ea typeface="ＭＳ Ｐゴシック" pitchFamily="-107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E4096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342724" y="1988033"/>
            <a:ext cx="8304981" cy="941388"/>
          </a:xfrm>
        </p:spPr>
        <p:txBody>
          <a:bodyPr/>
          <a:lstStyle/>
          <a:p>
            <a:r>
              <a:rPr lang="en-US" dirty="0" smtClean="0"/>
              <a:t>Inventory of cross-border and transnational data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 bwMode="auto">
          <a:xfrm>
            <a:off x="342724" y="5030788"/>
            <a:ext cx="7974189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solidFill>
                  <a:srgbClr val="191919"/>
                </a:solidFill>
              </a:rPr>
              <a:t>24 February 2015|  Paris, France</a:t>
            </a:r>
            <a:endParaRPr lang="en-GB" dirty="0" smtClean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342724" y="2929421"/>
            <a:ext cx="7772400" cy="900112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Evaluation Plan Event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Frank Holstein, Spatial Foresight GmbH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S4S 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43" y="260648"/>
            <a:ext cx="1558062" cy="11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Concluding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remarks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15874" y="155679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dirty="0" smtClean="0"/>
              <a:t>SOs from ETC programmes make it difficult to find suitable EU datasets.</a:t>
            </a:r>
          </a:p>
          <a:p>
            <a:pPr>
              <a:buFont typeface="Arial"/>
              <a:buChar char="•"/>
            </a:pPr>
            <a:r>
              <a:rPr lang="en-GB" dirty="0" smtClean="0"/>
              <a:t>Data is not always available at the right geographical level and cross-border data systems might be elaborated or stimulated in particular for flow data.</a:t>
            </a:r>
          </a:p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Similarities of themes addressed by survey-based result indicators can serve as starting point for discussions between ETC programmes.</a:t>
            </a:r>
          </a:p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Programmes might benefit from joint survey development, reducing costs and limiting survey </a:t>
            </a:r>
            <a:r>
              <a:rPr lang="en-GB" dirty="0" err="1" smtClean="0"/>
              <a:t>faigue</a:t>
            </a:r>
            <a:r>
              <a:rPr lang="en-GB" dirty="0" smtClean="0"/>
              <a:t> among stakeholders.</a:t>
            </a:r>
          </a:p>
          <a:p>
            <a:endParaRPr lang="en-GB" dirty="0" smtClean="0"/>
          </a:p>
          <a:p>
            <a:endParaRPr lang="en-GB" sz="2200" dirty="0" smtClean="0">
              <a:solidFill>
                <a:srgbClr val="3366FF"/>
              </a:solidFill>
            </a:endParaRPr>
          </a:p>
          <a:p>
            <a:pPr marL="0" indent="0"/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67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7025" y="1844824"/>
            <a:ext cx="8225408" cy="443951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Where do I get the data from? Is there EU wide data available or other </a:t>
            </a:r>
            <a:r>
              <a:rPr lang="en-US" dirty="0" err="1" smtClean="0"/>
              <a:t>harmonised</a:t>
            </a:r>
            <a:r>
              <a:rPr lang="en-US" dirty="0" smtClean="0"/>
              <a:t> data available?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 case of surveys, which partners could I involve? </a:t>
            </a:r>
          </a:p>
          <a:p>
            <a:pPr marL="0" indent="0"/>
            <a:r>
              <a:rPr lang="en-US" sz="1800" dirty="0" smtClean="0"/>
              <a:t>(whom to carry out the survey? Target group? Similar as other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?)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Are there synergies with other </a:t>
            </a:r>
            <a:r>
              <a:rPr lang="en-US" dirty="0" err="1" smtClean="0"/>
              <a:t>programmes</a:t>
            </a:r>
            <a:r>
              <a:rPr lang="en-US" dirty="0" smtClean="0"/>
              <a:t> with shared areas? </a:t>
            </a:r>
            <a:r>
              <a:rPr lang="en-US" sz="1800" dirty="0" smtClean="0"/>
              <a:t>(reducing costs)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Is it possible </a:t>
            </a:r>
            <a:r>
              <a:rPr lang="en-US" dirty="0" err="1" smtClean="0"/>
              <a:t>harmonise</a:t>
            </a:r>
            <a:r>
              <a:rPr lang="en-US" dirty="0" smtClean="0"/>
              <a:t> the timing of different surveys to limit survey fatigue for respondents?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Inventory of transnational and cross-border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Title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Concluding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remarks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992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feld 3"/>
          <p:cNvSpPr txBox="1">
            <a:spLocks noChangeArrowheads="1"/>
          </p:cNvSpPr>
          <p:nvPr/>
        </p:nvSpPr>
        <p:spPr bwMode="auto">
          <a:xfrm>
            <a:off x="434975" y="620713"/>
            <a:ext cx="83851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191919"/>
                </a:solidFill>
                <a:latin typeface="Trebuchet MS" pitchFamily="34" charset="0"/>
              </a:rPr>
              <a:t>Thank you for your attention</a:t>
            </a:r>
          </a:p>
          <a:p>
            <a:pPr eaLnBrk="1" hangingPunct="1"/>
            <a:endParaRPr lang="en-GB" dirty="0">
              <a:solidFill>
                <a:srgbClr val="191919"/>
              </a:solidFill>
              <a:latin typeface="Trebuchet MS" pitchFamily="34" charset="0"/>
            </a:endParaRPr>
          </a:p>
          <a:p>
            <a:pPr eaLnBrk="1" hangingPunct="1"/>
            <a:r>
              <a:rPr lang="en-GB" sz="2200" dirty="0">
                <a:solidFill>
                  <a:srgbClr val="0E4096"/>
                </a:solidFill>
                <a:latin typeface="Trebuchet MS" pitchFamily="34" charset="0"/>
              </a:rPr>
              <a:t>Please do not hesitate to contact us for any further information </a:t>
            </a:r>
          </a:p>
          <a:p>
            <a:pPr eaLnBrk="1" hangingPunct="1"/>
            <a:r>
              <a:rPr lang="en-GB" sz="2200" dirty="0">
                <a:solidFill>
                  <a:srgbClr val="0E4096"/>
                </a:solidFill>
                <a:latin typeface="Trebuchet MS" pitchFamily="34" charset="0"/>
              </a:rPr>
              <a:t>or visit </a:t>
            </a:r>
            <a:r>
              <a:rPr lang="en-GB" sz="2200" dirty="0" err="1">
                <a:solidFill>
                  <a:srgbClr val="0E4096"/>
                </a:solidFill>
                <a:latin typeface="Trebuchet MS" pitchFamily="34" charset="0"/>
              </a:rPr>
              <a:t>www.interact-eu.net</a:t>
            </a:r>
            <a:r>
              <a:rPr lang="en-GB" sz="2200" dirty="0">
                <a:solidFill>
                  <a:srgbClr val="0E4096"/>
                </a:solidFill>
                <a:latin typeface="Trebuchet MS" pitchFamily="34" charset="0"/>
              </a:rPr>
              <a:t> </a:t>
            </a:r>
            <a:endParaRPr lang="en-GB" sz="2200" dirty="0" smtClean="0">
              <a:solidFill>
                <a:srgbClr val="0E4096"/>
              </a:solidFill>
              <a:latin typeface="Trebuchet MS" pitchFamily="34" charset="0"/>
            </a:endParaRPr>
          </a:p>
          <a:p>
            <a:pPr eaLnBrk="1" hangingPunct="1"/>
            <a:endParaRPr lang="en-GB" sz="2200" dirty="0" smtClean="0">
              <a:solidFill>
                <a:srgbClr val="0E4096"/>
              </a:solidFill>
              <a:latin typeface="Trebuchet MS" pitchFamily="34" charset="0"/>
            </a:endParaRPr>
          </a:p>
          <a:p>
            <a:pPr eaLnBrk="1" hangingPunct="1"/>
            <a:endParaRPr lang="en-GB" sz="2200" dirty="0">
              <a:solidFill>
                <a:srgbClr val="0E4096"/>
              </a:solidFill>
              <a:latin typeface="Trebuchet MS" pitchFamily="34" charset="0"/>
            </a:endParaRPr>
          </a:p>
          <a:p>
            <a:pPr eaLnBrk="1" hangingPunct="1"/>
            <a:r>
              <a:rPr lang="en-GB" sz="2200" dirty="0" smtClean="0">
                <a:solidFill>
                  <a:srgbClr val="0E4096"/>
                </a:solidFill>
                <a:latin typeface="Trebuchet MS" pitchFamily="34" charset="0"/>
              </a:rPr>
              <a:t>				</a:t>
            </a:r>
            <a:r>
              <a:rPr lang="en-GB" sz="2200" b="1" dirty="0" smtClean="0">
                <a:solidFill>
                  <a:srgbClr val="008000"/>
                </a:solidFill>
                <a:latin typeface="Trebuchet MS" pitchFamily="34" charset="0"/>
              </a:rPr>
              <a:t>	Frank Holstein</a:t>
            </a:r>
          </a:p>
          <a:p>
            <a:pPr eaLnBrk="1" hangingPunct="1"/>
            <a:r>
              <a:rPr lang="en-GB" sz="2200" b="1" dirty="0">
                <a:solidFill>
                  <a:srgbClr val="008000"/>
                </a:solidFill>
                <a:latin typeface="Trebuchet MS" pitchFamily="34" charset="0"/>
              </a:rPr>
              <a:t>	</a:t>
            </a:r>
            <a:r>
              <a:rPr lang="en-GB" sz="2200" b="1" dirty="0" smtClean="0">
                <a:solidFill>
                  <a:srgbClr val="008000"/>
                </a:solidFill>
                <a:latin typeface="Trebuchet MS" pitchFamily="34" charset="0"/>
              </a:rPr>
              <a:t>				Spatial Foresight GmbH</a:t>
            </a:r>
          </a:p>
          <a:p>
            <a:pPr eaLnBrk="1" hangingPunct="1"/>
            <a:r>
              <a:rPr lang="en-GB" sz="2200" b="1" dirty="0">
                <a:solidFill>
                  <a:srgbClr val="008000"/>
                </a:solidFill>
                <a:latin typeface="Trebuchet MS" pitchFamily="34" charset="0"/>
              </a:rPr>
              <a:t>	</a:t>
            </a:r>
            <a:r>
              <a:rPr lang="en-GB" sz="2200" b="1" dirty="0" smtClean="0">
                <a:solidFill>
                  <a:srgbClr val="008000"/>
                </a:solidFill>
                <a:latin typeface="Trebuchet MS" pitchFamily="34" charset="0"/>
              </a:rPr>
              <a:t>				www.spatialforesight.eu	</a:t>
            </a:r>
          </a:p>
        </p:txBody>
      </p:sp>
      <p:pic>
        <p:nvPicPr>
          <p:cNvPr id="2" name="Picture 1" descr="S4S log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2636912"/>
            <a:ext cx="2212662" cy="1693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Stocktaking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of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result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indicators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377 Result indicators from draft OPs 2014-2020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36 of 60 Cross-border </a:t>
            </a:r>
            <a:r>
              <a:rPr lang="en-US" sz="2200" dirty="0" err="1"/>
              <a:t>P</a:t>
            </a:r>
            <a:r>
              <a:rPr lang="en-US" sz="2200" dirty="0" err="1" smtClean="0"/>
              <a:t>rogrammes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4 of 12 IPA </a:t>
            </a:r>
            <a:r>
              <a:rPr lang="en-US" sz="2200" dirty="0" err="1" smtClean="0"/>
              <a:t>Programmes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9 of 15 Transnational </a:t>
            </a:r>
            <a:r>
              <a:rPr lang="en-US" sz="2200" dirty="0" err="1" smtClean="0"/>
              <a:t>Programmes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2 of 4 Interregional </a:t>
            </a:r>
            <a:r>
              <a:rPr lang="en-US" sz="2200" dirty="0" err="1" smtClean="0"/>
              <a:t>Programmes</a:t>
            </a:r>
            <a:endParaRPr lang="en-US" sz="2200" dirty="0" smtClean="0"/>
          </a:p>
          <a:p>
            <a:pPr marL="0" indent="0"/>
            <a:endParaRPr lang="en-US" sz="2200" dirty="0"/>
          </a:p>
          <a:p>
            <a:pPr marL="0" indent="0"/>
            <a:r>
              <a:rPr lang="en-US" sz="2200" dirty="0" smtClean="0"/>
              <a:t>Groups of indicators defined based on the related IP and related TO and unit of measurement.</a:t>
            </a:r>
            <a:endParaRPr lang="en-US" sz="2200" dirty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51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What</a:t>
            </a:r>
            <a:r>
              <a:rPr lang="de-AT" sz="2800" b="1" dirty="0" smtClean="0"/>
              <a:t> do </a:t>
            </a:r>
            <a:r>
              <a:rPr lang="de-AT" sz="2800" b="1" dirty="0" err="1" smtClean="0"/>
              <a:t>the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result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indicators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measure</a:t>
            </a:r>
            <a:r>
              <a:rPr lang="de-AT" sz="2800" b="1" dirty="0" smtClean="0"/>
              <a:t>?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 indicators in the draft OPs reflect expected results</a:t>
            </a:r>
          </a:p>
          <a:p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Only 28 result indicators in the database reflect flows (8</a:t>
            </a:r>
            <a:r>
              <a:rPr lang="en-US" sz="2200" dirty="0"/>
              <a:t>%</a:t>
            </a:r>
            <a:r>
              <a:rPr lang="en-US" sz="2200" dirty="0" smtClean="0"/>
              <a:t>). </a:t>
            </a:r>
            <a:r>
              <a:rPr lang="en-US" sz="2200" dirty="0"/>
              <a:t>These result indicators are relatively more observed related to TO1, TO3 and TO7</a:t>
            </a:r>
            <a:r>
              <a:rPr lang="en-US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Most indicators address Thematic Objective 6 addressing the environment (including natural and cultural heritage) and resource efficiency.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 marL="0" indent="0"/>
            <a:endParaRPr lang="en-US" sz="2200" dirty="0"/>
          </a:p>
          <a:p>
            <a:pPr marL="0" indent="0"/>
            <a:endParaRPr lang="en-US" sz="2200" dirty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02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Result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indicators</a:t>
            </a:r>
            <a:r>
              <a:rPr lang="de-AT" sz="2800" b="1" dirty="0" smtClean="0"/>
              <a:t> per TO </a:t>
            </a:r>
            <a:br>
              <a:rPr lang="de-AT" sz="2800" b="1" dirty="0" smtClean="0"/>
            </a:br>
            <a:r>
              <a:rPr lang="de-AT" sz="2800" b="1" dirty="0" err="1" smtClean="0"/>
              <a:t>and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number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of</a:t>
            </a:r>
            <a:r>
              <a:rPr lang="de-AT" sz="2800" b="1" dirty="0" smtClean="0"/>
              <a:t> Programmes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 marL="0" indent="0"/>
            <a:endParaRPr lang="en-US" sz="2200" dirty="0"/>
          </a:p>
          <a:p>
            <a:pPr marL="0" indent="0"/>
            <a:endParaRPr lang="en-US" sz="2200" dirty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61390"/>
            <a:ext cx="9130979" cy="35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Frequency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of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data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sources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indicated</a:t>
            </a:r>
            <a:r>
              <a:rPr lang="de-AT" sz="2800" b="1" dirty="0" smtClean="0"/>
              <a:t> in </a:t>
            </a:r>
            <a:r>
              <a:rPr lang="de-AT" sz="2800" b="1" dirty="0" err="1" smtClean="0"/>
              <a:t>the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draft</a:t>
            </a:r>
            <a:r>
              <a:rPr lang="de-AT" sz="2800" b="1" dirty="0" smtClean="0"/>
              <a:t> OPs per TO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191862" cy="38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Proposed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data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sources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268760"/>
            <a:ext cx="84249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3366FF"/>
                </a:solidFill>
              </a:rPr>
              <a:t>Surveys</a:t>
            </a:r>
            <a:r>
              <a:rPr lang="en-US" sz="2200" dirty="0" smtClean="0">
                <a:solidFill>
                  <a:srgbClr val="3366FF"/>
                </a:solidFill>
              </a:rPr>
              <a:t> will be used for almost half of the result indicators.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Pro: can deliver very specific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Con: require capacity in terms of time and money</a:t>
            </a:r>
          </a:p>
          <a:p>
            <a:pPr lvl="1">
              <a:buFont typeface="Arial" pitchFamily="34" charset="0"/>
              <a:buChar char="•"/>
            </a:pPr>
            <a:endParaRPr lang="en-US" sz="1100" dirty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3366FF"/>
                </a:solidFill>
              </a:rPr>
              <a:t>EU wide available data </a:t>
            </a:r>
            <a:r>
              <a:rPr lang="en-US" sz="2200" dirty="0" smtClean="0">
                <a:solidFill>
                  <a:srgbClr val="3366FF"/>
                </a:solidFill>
              </a:rPr>
              <a:t>(e.g. Eurostat data) will be used for only 5% of the result indicators.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Pro: </a:t>
            </a:r>
            <a:r>
              <a:rPr lang="en-US" sz="2200" dirty="0" err="1" smtClean="0"/>
              <a:t>harmonised</a:t>
            </a:r>
            <a:r>
              <a:rPr lang="en-US" sz="2200" dirty="0" smtClean="0"/>
              <a:t> data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Con: not always available at right geographical scale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with the exactly right focus 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3366FF"/>
                </a:solidFill>
              </a:rPr>
              <a:t>Data from </a:t>
            </a:r>
            <a:r>
              <a:rPr lang="en-US" sz="2200" b="1" dirty="0" smtClean="0">
                <a:solidFill>
                  <a:srgbClr val="3366FF"/>
                </a:solidFill>
              </a:rPr>
              <a:t>national or regional statistic </a:t>
            </a:r>
            <a:r>
              <a:rPr lang="en-US" sz="2200" dirty="0" smtClean="0">
                <a:solidFill>
                  <a:srgbClr val="3366FF"/>
                </a:solidFill>
              </a:rPr>
              <a:t>offices will be used for 20% of the result indicators.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Pro: often available at low geographical scales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Con: risk of no </a:t>
            </a:r>
            <a:r>
              <a:rPr lang="en-US" sz="2200" dirty="0" err="1" smtClean="0"/>
              <a:t>harmonised</a:t>
            </a:r>
            <a:r>
              <a:rPr lang="en-US" sz="2200" dirty="0" smtClean="0"/>
              <a:t> methods and definitions</a:t>
            </a:r>
          </a:p>
          <a:p>
            <a:pPr marL="0" indent="0"/>
            <a:endParaRPr lang="en-US" sz="2200" dirty="0" smtClean="0"/>
          </a:p>
          <a:p>
            <a:pPr marL="0" indent="0"/>
            <a:r>
              <a:rPr lang="en-US" sz="2200" dirty="0" smtClean="0"/>
              <a:t>…</a:t>
            </a:r>
            <a:endParaRPr lang="en-US" sz="2200" dirty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90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Use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of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surveys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and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questionnaires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dirty="0"/>
              <a:t>There might be room for efficiency gains by developing and </a:t>
            </a:r>
            <a:r>
              <a:rPr lang="en-GB" dirty="0">
                <a:solidFill>
                  <a:srgbClr val="3366FF"/>
                </a:solidFill>
              </a:rPr>
              <a:t>designing surveys jointly.</a:t>
            </a:r>
            <a:r>
              <a:rPr lang="de-LU" dirty="0">
                <a:solidFill>
                  <a:srgbClr val="3366FF"/>
                </a:solidFill>
              </a:rPr>
              <a:t> </a:t>
            </a:r>
          </a:p>
          <a:p>
            <a:pPr>
              <a:buFont typeface="Arial"/>
              <a:buChar char="•"/>
            </a:pPr>
            <a:endParaRPr lang="de-LU" dirty="0"/>
          </a:p>
          <a:p>
            <a:pPr>
              <a:buFont typeface="Arial"/>
              <a:buChar char="•"/>
            </a:pPr>
            <a:r>
              <a:rPr lang="en-GB" dirty="0"/>
              <a:t>At the same time coordinating surveys from different programmes might limit a </a:t>
            </a:r>
            <a:r>
              <a:rPr lang="en-GB" dirty="0">
                <a:solidFill>
                  <a:srgbClr val="3366FF"/>
                </a:solidFill>
              </a:rPr>
              <a:t>risk of survey “fatigue”</a:t>
            </a:r>
            <a:r>
              <a:rPr lang="en-GB" dirty="0" smtClean="0"/>
              <a:t>.</a:t>
            </a:r>
            <a:r>
              <a:rPr lang="de-LU" dirty="0" smtClean="0"/>
              <a:t> </a:t>
            </a:r>
          </a:p>
          <a:p>
            <a:endParaRPr lang="de-LU" dirty="0"/>
          </a:p>
          <a:p>
            <a:pPr>
              <a:buFont typeface="Arial"/>
              <a:buChar char="•"/>
            </a:pPr>
            <a:r>
              <a:rPr lang="de-LU" dirty="0" smtClean="0"/>
              <a:t>Similarities of indicators across Europe limited to a few examples, </a:t>
            </a:r>
            <a:r>
              <a:rPr lang="de-LU" dirty="0">
                <a:solidFill>
                  <a:srgbClr val="3366FF"/>
                </a:solidFill>
              </a:rPr>
              <a:t>no critical mass for </a:t>
            </a:r>
            <a:r>
              <a:rPr lang="de-LU" dirty="0" smtClean="0">
                <a:solidFill>
                  <a:srgbClr val="3366FF"/>
                </a:solidFill>
              </a:rPr>
              <a:t>a European </a:t>
            </a:r>
            <a:r>
              <a:rPr lang="de-LU" dirty="0">
                <a:solidFill>
                  <a:srgbClr val="3366FF"/>
                </a:solidFill>
              </a:rPr>
              <a:t>wide survey </a:t>
            </a:r>
            <a:r>
              <a:rPr lang="de-LU" dirty="0" smtClean="0"/>
              <a:t>development due to large differences in result indicators.</a:t>
            </a:r>
            <a:endParaRPr lang="de-LU" dirty="0"/>
          </a:p>
          <a:p>
            <a:endParaRPr lang="de-LU" dirty="0" smtClean="0"/>
          </a:p>
          <a:p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90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35041" y="785813"/>
            <a:ext cx="8507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Cooperation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possibilities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for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data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collection</a:t>
            </a:r>
            <a:r>
              <a:rPr lang="de-AT" sz="2800" b="1" dirty="0" smtClean="0"/>
              <a:t> via </a:t>
            </a:r>
            <a:r>
              <a:rPr lang="de-AT" sz="2800" b="1" dirty="0" err="1" smtClean="0"/>
              <a:t>surveys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and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questionnaires</a:t>
            </a:r>
            <a:r>
              <a:rPr lang="de-AT" sz="2800" b="1" dirty="0" smtClean="0"/>
              <a:t> per transnational </a:t>
            </a:r>
            <a:r>
              <a:rPr lang="de-AT" sz="2800" b="1" dirty="0" err="1" smtClean="0"/>
              <a:t>area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database has been used to identify </a:t>
            </a:r>
            <a:r>
              <a:rPr lang="en-GB" dirty="0">
                <a:solidFill>
                  <a:srgbClr val="3366FF"/>
                </a:solidFill>
              </a:rPr>
              <a:t>geographically overlapping</a:t>
            </a:r>
            <a:r>
              <a:rPr lang="en-GB" dirty="0"/>
              <a:t> ETC-Programmes to identify regions where surveys are anticipated by several ETC-Programmes addressing the same TO.</a:t>
            </a:r>
            <a:r>
              <a:rPr lang="de-LU" dirty="0"/>
              <a:t> </a:t>
            </a:r>
            <a:endParaRPr lang="de-LU" dirty="0" smtClean="0"/>
          </a:p>
          <a:p>
            <a:endParaRPr lang="de-LU" dirty="0"/>
          </a:p>
          <a:p>
            <a:r>
              <a:rPr lang="en-GB" dirty="0"/>
              <a:t>In these regions stakeholders are </a:t>
            </a:r>
            <a:r>
              <a:rPr lang="en-GB" dirty="0" smtClean="0"/>
              <a:t>at </a:t>
            </a:r>
            <a:r>
              <a:rPr lang="en-GB" dirty="0"/>
              <a:t>risk of being </a:t>
            </a:r>
            <a:r>
              <a:rPr lang="en-GB" dirty="0">
                <a:solidFill>
                  <a:srgbClr val="3366FF"/>
                </a:solidFill>
              </a:rPr>
              <a:t>approached by several ETC-surveys </a:t>
            </a:r>
            <a:r>
              <a:rPr lang="en-GB" dirty="0"/>
              <a:t>– which might lead to survey “fatigue” and where programmes might want the </a:t>
            </a:r>
            <a:r>
              <a:rPr lang="en-GB" dirty="0">
                <a:solidFill>
                  <a:srgbClr val="3366FF"/>
                </a:solidFill>
              </a:rPr>
              <a:t>harmonise the surveys regarding topics </a:t>
            </a:r>
            <a:r>
              <a:rPr lang="en-GB" dirty="0"/>
              <a:t>addressed or </a:t>
            </a:r>
            <a:r>
              <a:rPr lang="en-GB" dirty="0">
                <a:solidFill>
                  <a:srgbClr val="3366FF"/>
                </a:solidFill>
              </a:rPr>
              <a:t>regarding the period when the publish the </a:t>
            </a:r>
            <a:r>
              <a:rPr lang="en-GB" dirty="0" smtClean="0">
                <a:solidFill>
                  <a:srgbClr val="3366FF"/>
                </a:solidFill>
              </a:rPr>
              <a:t>surveys</a:t>
            </a:r>
            <a:r>
              <a:rPr lang="en-GB" dirty="0"/>
              <a:t>.</a:t>
            </a:r>
            <a:endParaRPr lang="de-LU" dirty="0" smtClean="0">
              <a:solidFill>
                <a:srgbClr val="3366FF"/>
              </a:solidFill>
            </a:endParaRPr>
          </a:p>
          <a:p>
            <a:endParaRPr lang="en-US" sz="2200" dirty="0" smtClean="0">
              <a:solidFill>
                <a:srgbClr val="3366FF"/>
              </a:solidFill>
            </a:endParaRPr>
          </a:p>
          <a:p>
            <a:pPr marL="0" indent="0"/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90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cross-border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transnational </a:t>
            </a:r>
            <a:r>
              <a:rPr lang="de-AT" dirty="0" err="1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EA83CC9-8546-4054-B2D5-3574CCE5ADA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57200" y="836865"/>
            <a:ext cx="8507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0E4096"/>
                </a:solidFill>
                <a:latin typeface="+mj-lt"/>
                <a:ea typeface="ＭＳ Ｐゴシック" pitchFamily="-107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 Bold" pitchFamily="-107" charset="0"/>
                <a:ea typeface="ＭＳ Ｐゴシック" pitchFamily="-10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algn="ctr"/>
            <a:r>
              <a:rPr lang="de-AT" sz="2800" b="1" dirty="0" err="1" smtClean="0"/>
              <a:t>Cooperation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possibilities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for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data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collection</a:t>
            </a:r>
            <a:r>
              <a:rPr lang="de-AT" sz="2800" b="1" dirty="0" smtClean="0"/>
              <a:t> via </a:t>
            </a:r>
            <a:r>
              <a:rPr lang="de-AT" sz="2800" b="1" dirty="0" err="1" smtClean="0"/>
              <a:t>surveys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and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questionnaires</a:t>
            </a:r>
            <a:r>
              <a:rPr lang="de-AT" sz="2800" b="1" dirty="0" smtClean="0"/>
              <a:t> per transnational </a:t>
            </a:r>
            <a:r>
              <a:rPr lang="de-AT" sz="2800" b="1" dirty="0" err="1" smtClean="0"/>
              <a:t>area</a:t>
            </a:r>
            <a:endParaRPr lang="en-US" sz="2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9552" y="1916832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defRPr sz="2400" kern="1200" baseline="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4096"/>
              </a:buClr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  <a:p>
            <a:pPr marL="0" indent="0"/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pic>
        <p:nvPicPr>
          <p:cNvPr id="7" name="Picture 6" descr="Macintosh HD:Users:Trainee:Dropbox (Spatial Foresight):2014-057 INTERACT Scoping Study:Documents by INTERACT:TN_2014_2020_A3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7464"/>
            <a:ext cx="8147248" cy="532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7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 Vienna_PowerPoint_template_version 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/>
      <a:lstStyle>
        <a:defPPr marL="342900" marR="0" indent="-342900" algn="r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ＭＳ Ｐゴシック" pitchFamily="-107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 Vienna_PowerPoint_template_version 1.1</Template>
  <TotalTime>0</TotalTime>
  <Words>947</Words>
  <Application>Microsoft Office PowerPoint</Application>
  <PresentationFormat>On-screen Show (4:3)</PresentationFormat>
  <Paragraphs>135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IP Vienna_PowerPoint_template_version 1.1</vt:lpstr>
      <vt:lpstr>Inventory of cross-border and transnational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E-TrusEx for e-Cohesion User Reference Group</dc:title>
  <dc:creator>Lukomska Boguslawa</dc:creator>
  <cp:lastModifiedBy>Minichberger Daniela</cp:lastModifiedBy>
  <cp:revision>372</cp:revision>
  <cp:lastPrinted>2014-03-18T09:50:55Z</cp:lastPrinted>
  <dcterms:created xsi:type="dcterms:W3CDTF">2013-02-04T08:58:29Z</dcterms:created>
  <dcterms:modified xsi:type="dcterms:W3CDTF">2015-02-10T09:53:40Z</dcterms:modified>
</cp:coreProperties>
</file>