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340" r:id="rId6"/>
    <p:sldId id="300" r:id="rId7"/>
    <p:sldId id="342" r:id="rId8"/>
    <p:sldId id="343" r:id="rId9"/>
    <p:sldId id="345" r:id="rId10"/>
    <p:sldId id="347" r:id="rId11"/>
    <p:sldId id="346" r:id="rId12"/>
    <p:sldId id="348" r:id="rId13"/>
    <p:sldId id="349" r:id="rId14"/>
    <p:sldId id="350" r:id="rId15"/>
    <p:sldId id="352" r:id="rId16"/>
    <p:sldId id="351" r:id="rId17"/>
    <p:sldId id="353" r:id="rId18"/>
    <p:sldId id="354" r:id="rId19"/>
    <p:sldId id="355" r:id="rId20"/>
    <p:sldId id="357" r:id="rId21"/>
    <p:sldId id="3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93"/>
    <a:srgbClr val="D3218B"/>
    <a:srgbClr val="26B4CB"/>
    <a:srgbClr val="BDCA2A"/>
    <a:srgbClr val="EB9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D7274-B5BC-48A7-A8DC-2E1BFD5DA56D}" v="106" dt="2019-12-03T13:59:21.822"/>
    <p1510:client id="{68A9F7D0-EAB5-4907-92E7-6A0EDA04776F}" v="189" dt="2019-12-03T14:47:52.8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20" autoAdjust="0"/>
    <p:restoredTop sz="86418"/>
  </p:normalViewPr>
  <p:slideViewPr>
    <p:cSldViewPr snapToGrid="0">
      <p:cViewPr varScale="1">
        <p:scale>
          <a:sx n="70" d="100"/>
          <a:sy n="70" d="100"/>
        </p:scale>
        <p:origin x="715" y="62"/>
      </p:cViewPr>
      <p:guideLst/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7" d="100"/>
          <a:sy n="107" d="100"/>
        </p:scale>
        <p:origin x="4304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F02C4-1F6C-47AF-ACC6-2806494C6A9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0A702C5-FD6C-4CE2-A317-C87F4B5F4E7E}">
      <dgm:prSet phldrT="[Tekst]" custT="1"/>
      <dgm:spPr>
        <a:solidFill>
          <a:schemeClr val="accent3"/>
        </a:solidFill>
      </dgm:spPr>
      <dgm:t>
        <a:bodyPr anchor="t"/>
        <a:lstStyle/>
        <a:p>
          <a:r>
            <a:rPr lang="nl-NL" sz="2400" dirty="0" err="1">
              <a:solidFill>
                <a:schemeClr val="tx1"/>
              </a:solidFill>
            </a:rPr>
            <a:t>nutrition</a:t>
          </a:r>
          <a:endParaRPr lang="nl-NL" sz="2400" dirty="0">
            <a:solidFill>
              <a:schemeClr val="tx1"/>
            </a:solidFill>
          </a:endParaRPr>
        </a:p>
      </dgm:t>
    </dgm:pt>
    <dgm:pt modelId="{56A4F3E2-21FD-46B1-96D2-3D15047E46E8}" type="parTrans" cxnId="{0C6AC920-58D1-4E08-B896-214431724F90}">
      <dgm:prSet/>
      <dgm:spPr/>
      <dgm:t>
        <a:bodyPr/>
        <a:lstStyle/>
        <a:p>
          <a:endParaRPr lang="nl-NL"/>
        </a:p>
      </dgm:t>
    </dgm:pt>
    <dgm:pt modelId="{D8965119-63BE-444D-B7CB-5A7B27BB9650}" type="sibTrans" cxnId="{0C6AC920-58D1-4E08-B896-214431724F90}">
      <dgm:prSet/>
      <dgm:spPr/>
      <dgm:t>
        <a:bodyPr/>
        <a:lstStyle/>
        <a:p>
          <a:endParaRPr lang="nl-NL"/>
        </a:p>
      </dgm:t>
    </dgm:pt>
    <dgm:pt modelId="{94F82ED6-D891-4D2F-9B06-ADB17A120D0E}">
      <dgm:prSet phldrT="[Tekst]" custT="1"/>
      <dgm:spPr>
        <a:solidFill>
          <a:srgbClr val="FFCC00"/>
        </a:solidFill>
      </dgm:spPr>
      <dgm:t>
        <a:bodyPr anchor="t"/>
        <a:lstStyle/>
        <a:p>
          <a:r>
            <a:rPr lang="nl-NL" sz="2400" dirty="0" err="1">
              <a:solidFill>
                <a:schemeClr val="tx1"/>
              </a:solidFill>
            </a:rPr>
            <a:t>physical</a:t>
          </a:r>
          <a:r>
            <a:rPr lang="nl-NL" sz="2400" dirty="0">
              <a:solidFill>
                <a:schemeClr val="tx1"/>
              </a:solidFill>
            </a:rPr>
            <a:t> </a:t>
          </a:r>
          <a:r>
            <a:rPr lang="nl-NL" sz="2400" dirty="0" err="1">
              <a:solidFill>
                <a:schemeClr val="tx1"/>
              </a:solidFill>
            </a:rPr>
            <a:t>activity</a:t>
          </a:r>
          <a:endParaRPr lang="nl-NL" sz="2400" dirty="0">
            <a:solidFill>
              <a:schemeClr val="tx1"/>
            </a:solidFill>
          </a:endParaRPr>
        </a:p>
      </dgm:t>
    </dgm:pt>
    <dgm:pt modelId="{02966BD5-5725-49AC-ABB6-5A649046F7B1}" type="parTrans" cxnId="{E858B116-AE4A-4ACA-AFAB-16D848D7E4CA}">
      <dgm:prSet/>
      <dgm:spPr/>
      <dgm:t>
        <a:bodyPr/>
        <a:lstStyle/>
        <a:p>
          <a:endParaRPr lang="nl-NL"/>
        </a:p>
      </dgm:t>
    </dgm:pt>
    <dgm:pt modelId="{D9271C75-6FED-4946-AF66-A0D6A76AF64B}" type="sibTrans" cxnId="{E858B116-AE4A-4ACA-AFAB-16D848D7E4CA}">
      <dgm:prSet/>
      <dgm:spPr/>
      <dgm:t>
        <a:bodyPr/>
        <a:lstStyle/>
        <a:p>
          <a:endParaRPr lang="nl-NL"/>
        </a:p>
      </dgm:t>
    </dgm:pt>
    <dgm:pt modelId="{DD65E8A9-72EC-4DB8-81C0-37B457947B73}">
      <dgm:prSet phldrT="[Tekst]" custT="1"/>
      <dgm:spPr>
        <a:solidFill>
          <a:schemeClr val="accent4"/>
        </a:solidFill>
      </dgm:spPr>
      <dgm:t>
        <a:bodyPr anchor="b"/>
        <a:lstStyle/>
        <a:p>
          <a:r>
            <a:rPr lang="nl-NL" sz="2400" dirty="0">
              <a:solidFill>
                <a:schemeClr val="tx1"/>
              </a:solidFill>
            </a:rPr>
            <a:t>well-</a:t>
          </a:r>
          <a:r>
            <a:rPr lang="nl-NL" sz="2400" dirty="0" err="1">
              <a:solidFill>
                <a:schemeClr val="tx1"/>
              </a:solidFill>
            </a:rPr>
            <a:t>being</a:t>
          </a:r>
          <a:endParaRPr lang="nl-NL" sz="2400" dirty="0">
            <a:solidFill>
              <a:schemeClr val="tx1"/>
            </a:solidFill>
          </a:endParaRPr>
        </a:p>
      </dgm:t>
    </dgm:pt>
    <dgm:pt modelId="{8188F700-2D39-4121-9645-73CF45EEF268}" type="parTrans" cxnId="{3B945762-2313-40CA-B640-A73442AF001E}">
      <dgm:prSet/>
      <dgm:spPr/>
      <dgm:t>
        <a:bodyPr/>
        <a:lstStyle/>
        <a:p>
          <a:endParaRPr lang="nl-NL"/>
        </a:p>
      </dgm:t>
    </dgm:pt>
    <dgm:pt modelId="{FC4427E7-4683-4C52-99C8-79C3FFC4794F}" type="sibTrans" cxnId="{3B945762-2313-40CA-B640-A73442AF001E}">
      <dgm:prSet/>
      <dgm:spPr/>
      <dgm:t>
        <a:bodyPr/>
        <a:lstStyle/>
        <a:p>
          <a:endParaRPr lang="nl-NL"/>
        </a:p>
      </dgm:t>
    </dgm:pt>
    <dgm:pt modelId="{05B8BBDC-E328-4506-8838-D482AEA5DD34}">
      <dgm:prSet phldrT="[Tekst]" custT="1"/>
      <dgm:spPr/>
      <dgm:t>
        <a:bodyPr anchor="b"/>
        <a:lstStyle/>
        <a:p>
          <a:r>
            <a:rPr lang="nl-NL" sz="2400" dirty="0" err="1">
              <a:solidFill>
                <a:schemeClr val="tx1"/>
              </a:solidFill>
            </a:rPr>
            <a:t>education</a:t>
          </a:r>
          <a:endParaRPr lang="nl-NL" sz="2400" dirty="0">
            <a:solidFill>
              <a:schemeClr val="tx1"/>
            </a:solidFill>
          </a:endParaRPr>
        </a:p>
      </dgm:t>
    </dgm:pt>
    <dgm:pt modelId="{AC89F146-AB86-40B2-B2B7-585739C959FE}" type="parTrans" cxnId="{347DEB7C-5552-4D9B-8574-25DBDCD1E3FA}">
      <dgm:prSet/>
      <dgm:spPr/>
      <dgm:t>
        <a:bodyPr/>
        <a:lstStyle/>
        <a:p>
          <a:endParaRPr lang="nl-NL"/>
        </a:p>
      </dgm:t>
    </dgm:pt>
    <dgm:pt modelId="{9F673C9D-A40B-4C61-9F1A-C8AF68B9EC6D}" type="sibTrans" cxnId="{347DEB7C-5552-4D9B-8574-25DBDCD1E3FA}">
      <dgm:prSet/>
      <dgm:spPr/>
      <dgm:t>
        <a:bodyPr/>
        <a:lstStyle/>
        <a:p>
          <a:endParaRPr lang="nl-NL"/>
        </a:p>
      </dgm:t>
    </dgm:pt>
    <dgm:pt modelId="{0233841B-7039-44F3-8D72-1ACB749B4810}">
      <dgm:prSet phldrT="[Tekst]"/>
      <dgm:spPr>
        <a:solidFill>
          <a:schemeClr val="accent6"/>
        </a:solidFill>
      </dgm:spPr>
      <dgm:t>
        <a:bodyPr/>
        <a:lstStyle/>
        <a:p>
          <a:endParaRPr lang="nl-NL" dirty="0"/>
        </a:p>
      </dgm:t>
    </dgm:pt>
    <dgm:pt modelId="{352FAF5D-B467-4A21-A3DF-BE64FBC44C08}" type="parTrans" cxnId="{16827294-1CB9-4E60-A73F-7C5670495E48}">
      <dgm:prSet/>
      <dgm:spPr/>
      <dgm:t>
        <a:bodyPr/>
        <a:lstStyle/>
        <a:p>
          <a:endParaRPr lang="nl-NL"/>
        </a:p>
      </dgm:t>
    </dgm:pt>
    <dgm:pt modelId="{9C474C2B-EF61-431E-9C5A-EBAD167EBD4C}" type="sibTrans" cxnId="{16827294-1CB9-4E60-A73F-7C5670495E48}">
      <dgm:prSet/>
      <dgm:spPr/>
      <dgm:t>
        <a:bodyPr/>
        <a:lstStyle/>
        <a:p>
          <a:endParaRPr lang="nl-NL"/>
        </a:p>
      </dgm:t>
    </dgm:pt>
    <dgm:pt modelId="{CEEC6C47-B27E-4F9E-B4C3-E76379D215BB}" type="pres">
      <dgm:prSet presAssocID="{78DF02C4-1F6C-47AF-ACC6-2806494C6A9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6A45912-8368-4987-850E-CD1D8223E6C4}" type="pres">
      <dgm:prSet presAssocID="{78DF02C4-1F6C-47AF-ACC6-2806494C6A9F}" presName="matrix" presStyleCnt="0"/>
      <dgm:spPr/>
    </dgm:pt>
    <dgm:pt modelId="{1C7087AF-12BD-423C-AF73-7FD3262FDDA2}" type="pres">
      <dgm:prSet presAssocID="{78DF02C4-1F6C-47AF-ACC6-2806494C6A9F}" presName="tile1" presStyleLbl="node1" presStyleIdx="0" presStyleCnt="4"/>
      <dgm:spPr/>
    </dgm:pt>
    <dgm:pt modelId="{4847FEC2-2549-4901-90D0-796C9EE7FE13}" type="pres">
      <dgm:prSet presAssocID="{78DF02C4-1F6C-47AF-ACC6-2806494C6A9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D4893EF-FE29-42DB-BDF7-396568CEB37A}" type="pres">
      <dgm:prSet presAssocID="{78DF02C4-1F6C-47AF-ACC6-2806494C6A9F}" presName="tile2" presStyleLbl="node1" presStyleIdx="1" presStyleCnt="4"/>
      <dgm:spPr/>
    </dgm:pt>
    <dgm:pt modelId="{EC280976-A041-4D55-8CFA-581B4A5DD70C}" type="pres">
      <dgm:prSet presAssocID="{78DF02C4-1F6C-47AF-ACC6-2806494C6A9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07BC5CC-7B64-47AA-A649-BE54E9CF611D}" type="pres">
      <dgm:prSet presAssocID="{78DF02C4-1F6C-47AF-ACC6-2806494C6A9F}" presName="tile3" presStyleLbl="node1" presStyleIdx="2" presStyleCnt="4"/>
      <dgm:spPr/>
    </dgm:pt>
    <dgm:pt modelId="{D2663785-A1C9-4ABB-AFF5-646CC8346920}" type="pres">
      <dgm:prSet presAssocID="{78DF02C4-1F6C-47AF-ACC6-2806494C6A9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C13E0E-2657-407B-BD9B-09A9BD815890}" type="pres">
      <dgm:prSet presAssocID="{78DF02C4-1F6C-47AF-ACC6-2806494C6A9F}" presName="tile4" presStyleLbl="node1" presStyleIdx="3" presStyleCnt="4" custLinFactNeighborX="87411" custLinFactNeighborY="7358"/>
      <dgm:spPr/>
    </dgm:pt>
    <dgm:pt modelId="{B03529C3-95D7-4E93-B7F1-99E5837311B3}" type="pres">
      <dgm:prSet presAssocID="{78DF02C4-1F6C-47AF-ACC6-2806494C6A9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3962887-9E8A-4E83-AEAA-1E4840FCE8DD}" type="pres">
      <dgm:prSet presAssocID="{78DF02C4-1F6C-47AF-ACC6-2806494C6A9F}" presName="centerTile" presStyleLbl="fgShp" presStyleIdx="0" presStyleCnt="1" custScaleX="197797" custScaleY="197797">
        <dgm:presLayoutVars>
          <dgm:chMax val="0"/>
          <dgm:chPref val="0"/>
        </dgm:presLayoutVars>
      </dgm:prSet>
      <dgm:spPr/>
    </dgm:pt>
  </dgm:ptLst>
  <dgm:cxnLst>
    <dgm:cxn modelId="{3733B412-F5B5-4A59-A071-E37E0B3DD9E8}" type="presOf" srcId="{05B8BBDC-E328-4506-8838-D482AEA5DD34}" destId="{B03529C3-95D7-4E93-B7F1-99E5837311B3}" srcOrd="1" destOrd="0" presId="urn:microsoft.com/office/officeart/2005/8/layout/matrix1"/>
    <dgm:cxn modelId="{E858B116-AE4A-4ACA-AFAB-16D848D7E4CA}" srcId="{0233841B-7039-44F3-8D72-1ACB749B4810}" destId="{94F82ED6-D891-4D2F-9B06-ADB17A120D0E}" srcOrd="1" destOrd="0" parTransId="{02966BD5-5725-49AC-ABB6-5A649046F7B1}" sibTransId="{D9271C75-6FED-4946-AF66-A0D6A76AF64B}"/>
    <dgm:cxn modelId="{15237017-C303-4072-85CC-B0CCAC183322}" type="presOf" srcId="{50A702C5-FD6C-4CE2-A317-C87F4B5F4E7E}" destId="{1C7087AF-12BD-423C-AF73-7FD3262FDDA2}" srcOrd="0" destOrd="0" presId="urn:microsoft.com/office/officeart/2005/8/layout/matrix1"/>
    <dgm:cxn modelId="{2C46061C-D52E-4CE5-ADAD-B50F056DB06D}" type="presOf" srcId="{94F82ED6-D891-4D2F-9B06-ADB17A120D0E}" destId="{EC280976-A041-4D55-8CFA-581B4A5DD70C}" srcOrd="1" destOrd="0" presId="urn:microsoft.com/office/officeart/2005/8/layout/matrix1"/>
    <dgm:cxn modelId="{0C6AC920-58D1-4E08-B896-214431724F90}" srcId="{0233841B-7039-44F3-8D72-1ACB749B4810}" destId="{50A702C5-FD6C-4CE2-A317-C87F4B5F4E7E}" srcOrd="0" destOrd="0" parTransId="{56A4F3E2-21FD-46B1-96D2-3D15047E46E8}" sibTransId="{D8965119-63BE-444D-B7CB-5A7B27BB9650}"/>
    <dgm:cxn modelId="{A93BDF32-3BAE-4601-8CAB-5D157C096BC0}" type="presOf" srcId="{0233841B-7039-44F3-8D72-1ACB749B4810}" destId="{93962887-9E8A-4E83-AEAA-1E4840FCE8DD}" srcOrd="0" destOrd="0" presId="urn:microsoft.com/office/officeart/2005/8/layout/matrix1"/>
    <dgm:cxn modelId="{1A3E5B39-14C7-40E4-A103-AE3757CF661F}" type="presOf" srcId="{05B8BBDC-E328-4506-8838-D482AEA5DD34}" destId="{2BC13E0E-2657-407B-BD9B-09A9BD815890}" srcOrd="0" destOrd="0" presId="urn:microsoft.com/office/officeart/2005/8/layout/matrix1"/>
    <dgm:cxn modelId="{3C36B641-8340-415D-ADFE-8EAFBFA7BAD7}" type="presOf" srcId="{50A702C5-FD6C-4CE2-A317-C87F4B5F4E7E}" destId="{4847FEC2-2549-4901-90D0-796C9EE7FE13}" srcOrd="1" destOrd="0" presId="urn:microsoft.com/office/officeart/2005/8/layout/matrix1"/>
    <dgm:cxn modelId="{3B945762-2313-40CA-B640-A73442AF001E}" srcId="{0233841B-7039-44F3-8D72-1ACB749B4810}" destId="{DD65E8A9-72EC-4DB8-81C0-37B457947B73}" srcOrd="2" destOrd="0" parTransId="{8188F700-2D39-4121-9645-73CF45EEF268}" sibTransId="{FC4427E7-4683-4C52-99C8-79C3FFC4794F}"/>
    <dgm:cxn modelId="{347DEB7C-5552-4D9B-8574-25DBDCD1E3FA}" srcId="{0233841B-7039-44F3-8D72-1ACB749B4810}" destId="{05B8BBDC-E328-4506-8838-D482AEA5DD34}" srcOrd="3" destOrd="0" parTransId="{AC89F146-AB86-40B2-B2B7-585739C959FE}" sibTransId="{9F673C9D-A40B-4C61-9F1A-C8AF68B9EC6D}"/>
    <dgm:cxn modelId="{BD6CF07D-4601-481A-8C27-69FEDE0AC7B3}" type="presOf" srcId="{DD65E8A9-72EC-4DB8-81C0-37B457947B73}" destId="{107BC5CC-7B64-47AA-A649-BE54E9CF611D}" srcOrd="0" destOrd="0" presId="urn:microsoft.com/office/officeart/2005/8/layout/matrix1"/>
    <dgm:cxn modelId="{D1E6AB80-E756-400C-86FC-505D2DE7F178}" type="presOf" srcId="{DD65E8A9-72EC-4DB8-81C0-37B457947B73}" destId="{D2663785-A1C9-4ABB-AFF5-646CC8346920}" srcOrd="1" destOrd="0" presId="urn:microsoft.com/office/officeart/2005/8/layout/matrix1"/>
    <dgm:cxn modelId="{16827294-1CB9-4E60-A73F-7C5670495E48}" srcId="{78DF02C4-1F6C-47AF-ACC6-2806494C6A9F}" destId="{0233841B-7039-44F3-8D72-1ACB749B4810}" srcOrd="0" destOrd="0" parTransId="{352FAF5D-B467-4A21-A3DF-BE64FBC44C08}" sibTransId="{9C474C2B-EF61-431E-9C5A-EBAD167EBD4C}"/>
    <dgm:cxn modelId="{EBE05FCA-57CB-418E-8F8E-586FE7DBCB05}" type="presOf" srcId="{94F82ED6-D891-4D2F-9B06-ADB17A120D0E}" destId="{AD4893EF-FE29-42DB-BDF7-396568CEB37A}" srcOrd="0" destOrd="0" presId="urn:microsoft.com/office/officeart/2005/8/layout/matrix1"/>
    <dgm:cxn modelId="{40880FD3-E434-4873-A975-C60479B2DE00}" type="presOf" srcId="{78DF02C4-1F6C-47AF-ACC6-2806494C6A9F}" destId="{CEEC6C47-B27E-4F9E-B4C3-E76379D215BB}" srcOrd="0" destOrd="0" presId="urn:microsoft.com/office/officeart/2005/8/layout/matrix1"/>
    <dgm:cxn modelId="{D9742CF0-1133-4288-9782-4DE4BE863E9B}" type="presParOf" srcId="{CEEC6C47-B27E-4F9E-B4C3-E76379D215BB}" destId="{16A45912-8368-4987-850E-CD1D8223E6C4}" srcOrd="0" destOrd="0" presId="urn:microsoft.com/office/officeart/2005/8/layout/matrix1"/>
    <dgm:cxn modelId="{337F3E74-8EC0-4A76-93B4-CB40E33CB833}" type="presParOf" srcId="{16A45912-8368-4987-850E-CD1D8223E6C4}" destId="{1C7087AF-12BD-423C-AF73-7FD3262FDDA2}" srcOrd="0" destOrd="0" presId="urn:microsoft.com/office/officeart/2005/8/layout/matrix1"/>
    <dgm:cxn modelId="{94DE7B16-8D83-4D01-A374-BAFEFA30D2C3}" type="presParOf" srcId="{16A45912-8368-4987-850E-CD1D8223E6C4}" destId="{4847FEC2-2549-4901-90D0-796C9EE7FE13}" srcOrd="1" destOrd="0" presId="urn:microsoft.com/office/officeart/2005/8/layout/matrix1"/>
    <dgm:cxn modelId="{027645EC-9BBB-4661-84E6-B5DF5F976085}" type="presParOf" srcId="{16A45912-8368-4987-850E-CD1D8223E6C4}" destId="{AD4893EF-FE29-42DB-BDF7-396568CEB37A}" srcOrd="2" destOrd="0" presId="urn:microsoft.com/office/officeart/2005/8/layout/matrix1"/>
    <dgm:cxn modelId="{E2694E11-5B3F-499A-8532-5D194DB9B7D3}" type="presParOf" srcId="{16A45912-8368-4987-850E-CD1D8223E6C4}" destId="{EC280976-A041-4D55-8CFA-581B4A5DD70C}" srcOrd="3" destOrd="0" presId="urn:microsoft.com/office/officeart/2005/8/layout/matrix1"/>
    <dgm:cxn modelId="{91EDD199-2687-4207-80C8-12EA26CD81D6}" type="presParOf" srcId="{16A45912-8368-4987-850E-CD1D8223E6C4}" destId="{107BC5CC-7B64-47AA-A649-BE54E9CF611D}" srcOrd="4" destOrd="0" presId="urn:microsoft.com/office/officeart/2005/8/layout/matrix1"/>
    <dgm:cxn modelId="{104E28B8-31BD-4A35-A979-23FF74916ACF}" type="presParOf" srcId="{16A45912-8368-4987-850E-CD1D8223E6C4}" destId="{D2663785-A1C9-4ABB-AFF5-646CC8346920}" srcOrd="5" destOrd="0" presId="urn:microsoft.com/office/officeart/2005/8/layout/matrix1"/>
    <dgm:cxn modelId="{E94A0FAC-221E-4100-BB2A-AD334352AFDB}" type="presParOf" srcId="{16A45912-8368-4987-850E-CD1D8223E6C4}" destId="{2BC13E0E-2657-407B-BD9B-09A9BD815890}" srcOrd="6" destOrd="0" presId="urn:microsoft.com/office/officeart/2005/8/layout/matrix1"/>
    <dgm:cxn modelId="{39B0F543-4350-4D8C-AC5C-6D8865215814}" type="presParOf" srcId="{16A45912-8368-4987-850E-CD1D8223E6C4}" destId="{B03529C3-95D7-4E93-B7F1-99E5837311B3}" srcOrd="7" destOrd="0" presId="urn:microsoft.com/office/officeart/2005/8/layout/matrix1"/>
    <dgm:cxn modelId="{BAD31A4A-BABF-4A67-9ADD-503741E4A4C6}" type="presParOf" srcId="{CEEC6C47-B27E-4F9E-B4C3-E76379D215BB}" destId="{93962887-9E8A-4E83-AEAA-1E4840FCE8D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322B6B-E476-4A43-B290-24BC6AE5DEB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0ABAEC5-23D4-48B6-904C-CD5BA52F6BAB}">
      <dgm:prSet phldrT="[Text]"/>
      <dgm:spPr>
        <a:solidFill>
          <a:srgbClr val="004293"/>
        </a:solidFill>
      </dgm:spPr>
      <dgm:t>
        <a:bodyPr/>
        <a:lstStyle/>
        <a:p>
          <a:r>
            <a:rPr lang="en-GB" dirty="0"/>
            <a:t>Baseline </a:t>
          </a:r>
        </a:p>
        <a:p>
          <a:r>
            <a:rPr lang="en-GB" dirty="0"/>
            <a:t>(T0) </a:t>
          </a:r>
        </a:p>
      </dgm:t>
    </dgm:pt>
    <dgm:pt modelId="{C5F744DA-EEC8-4316-BE3B-78A9068D9073}" type="parTrans" cxnId="{7EEB4053-D3A1-4F4B-95A0-47F2C6CE0660}">
      <dgm:prSet/>
      <dgm:spPr/>
      <dgm:t>
        <a:bodyPr/>
        <a:lstStyle/>
        <a:p>
          <a:endParaRPr lang="en-GB"/>
        </a:p>
      </dgm:t>
    </dgm:pt>
    <dgm:pt modelId="{37066FE2-7935-40B1-8DC3-C94A6960316A}" type="sibTrans" cxnId="{7EEB4053-D3A1-4F4B-95A0-47F2C6CE0660}">
      <dgm:prSet/>
      <dgm:spPr/>
      <dgm:t>
        <a:bodyPr/>
        <a:lstStyle/>
        <a:p>
          <a:endParaRPr lang="en-GB"/>
        </a:p>
      </dgm:t>
    </dgm:pt>
    <dgm:pt modelId="{89177BDC-885F-417C-AC27-3A8949E7E067}">
      <dgm:prSet/>
      <dgm:spPr>
        <a:solidFill>
          <a:srgbClr val="004293"/>
        </a:solidFill>
      </dgm:spPr>
      <dgm:t>
        <a:bodyPr/>
        <a:lstStyle/>
        <a:p>
          <a:r>
            <a:rPr lang="en-GB" dirty="0"/>
            <a:t>End of programme (T1) </a:t>
          </a:r>
        </a:p>
      </dgm:t>
    </dgm:pt>
    <dgm:pt modelId="{92A37888-D959-4BB0-8418-314949D6D181}" type="parTrans" cxnId="{B0792B4E-69BB-4554-8413-2031E9D63B54}">
      <dgm:prSet/>
      <dgm:spPr/>
      <dgm:t>
        <a:bodyPr/>
        <a:lstStyle/>
        <a:p>
          <a:endParaRPr lang="en-GB"/>
        </a:p>
      </dgm:t>
    </dgm:pt>
    <dgm:pt modelId="{776305E5-06F0-4B9E-B1C7-DE81E7B4A2EF}" type="sibTrans" cxnId="{B0792B4E-69BB-4554-8413-2031E9D63B54}">
      <dgm:prSet/>
      <dgm:spPr/>
      <dgm:t>
        <a:bodyPr/>
        <a:lstStyle/>
        <a:p>
          <a:endParaRPr lang="en-GB"/>
        </a:p>
      </dgm:t>
    </dgm:pt>
    <dgm:pt modelId="{8B496540-2538-4CA5-8EFC-3D66B86983D5}">
      <dgm:prSet/>
      <dgm:spPr>
        <a:solidFill>
          <a:srgbClr val="004293"/>
        </a:solidFill>
      </dgm:spPr>
      <dgm:t>
        <a:bodyPr/>
        <a:lstStyle/>
        <a:p>
          <a:r>
            <a:rPr lang="en-GB" dirty="0"/>
            <a:t>1st Follow up - 6 months post-programme (T2) </a:t>
          </a:r>
        </a:p>
      </dgm:t>
    </dgm:pt>
    <dgm:pt modelId="{A5D94426-C273-4A19-A96D-A71643AC33B0}" type="parTrans" cxnId="{6AE56641-C50A-4236-BF44-CDEF2094A07D}">
      <dgm:prSet/>
      <dgm:spPr/>
      <dgm:t>
        <a:bodyPr/>
        <a:lstStyle/>
        <a:p>
          <a:endParaRPr lang="en-GB"/>
        </a:p>
      </dgm:t>
    </dgm:pt>
    <dgm:pt modelId="{DF3505E8-A541-4E5A-9D5D-A1886E9DC635}" type="sibTrans" cxnId="{6AE56641-C50A-4236-BF44-CDEF2094A07D}">
      <dgm:prSet/>
      <dgm:spPr/>
      <dgm:t>
        <a:bodyPr/>
        <a:lstStyle/>
        <a:p>
          <a:endParaRPr lang="en-GB"/>
        </a:p>
      </dgm:t>
    </dgm:pt>
    <dgm:pt modelId="{AA08FE85-5376-4FF5-BD9A-C9155A4291FF}">
      <dgm:prSet/>
      <dgm:spPr>
        <a:solidFill>
          <a:srgbClr val="004293"/>
        </a:solidFill>
      </dgm:spPr>
      <dgm:t>
        <a:bodyPr/>
        <a:lstStyle/>
        <a:p>
          <a:r>
            <a:rPr lang="en-GB" dirty="0"/>
            <a:t>2nd Follow up - 12 months post-programme (T3)</a:t>
          </a:r>
        </a:p>
      </dgm:t>
    </dgm:pt>
    <dgm:pt modelId="{4458776F-46EF-463E-92A6-94107341A473}" type="parTrans" cxnId="{E0CDDBAA-908B-4D53-98DA-8519E180B80E}">
      <dgm:prSet/>
      <dgm:spPr/>
      <dgm:t>
        <a:bodyPr/>
        <a:lstStyle/>
        <a:p>
          <a:endParaRPr lang="en-GB"/>
        </a:p>
      </dgm:t>
    </dgm:pt>
    <dgm:pt modelId="{C08AC095-2E00-47B2-B43C-3E7F59F455B7}" type="sibTrans" cxnId="{E0CDDBAA-908B-4D53-98DA-8519E180B80E}">
      <dgm:prSet/>
      <dgm:spPr/>
      <dgm:t>
        <a:bodyPr/>
        <a:lstStyle/>
        <a:p>
          <a:endParaRPr lang="en-GB"/>
        </a:p>
      </dgm:t>
    </dgm:pt>
    <dgm:pt modelId="{06788718-B80F-4F44-BAC0-64794A261BF7}" type="pres">
      <dgm:prSet presAssocID="{DE322B6B-E476-4A43-B290-24BC6AE5DEB1}" presName="Name0" presStyleCnt="0">
        <dgm:presLayoutVars>
          <dgm:dir/>
          <dgm:resizeHandles val="exact"/>
        </dgm:presLayoutVars>
      </dgm:prSet>
      <dgm:spPr/>
    </dgm:pt>
    <dgm:pt modelId="{6288373D-1999-413C-98B1-4DE52B7D8FA9}" type="pres">
      <dgm:prSet presAssocID="{10ABAEC5-23D4-48B6-904C-CD5BA52F6BAB}" presName="parTxOnly" presStyleLbl="node1" presStyleIdx="0" presStyleCnt="4" custScaleX="61309">
        <dgm:presLayoutVars>
          <dgm:bulletEnabled val="1"/>
        </dgm:presLayoutVars>
      </dgm:prSet>
      <dgm:spPr/>
    </dgm:pt>
    <dgm:pt modelId="{98639D6C-865F-43B9-9E14-072A4DA0293C}" type="pres">
      <dgm:prSet presAssocID="{37066FE2-7935-40B1-8DC3-C94A6960316A}" presName="parSpace" presStyleCnt="0"/>
      <dgm:spPr/>
    </dgm:pt>
    <dgm:pt modelId="{2668C695-0687-44FB-954C-C6A14F5E7311}" type="pres">
      <dgm:prSet presAssocID="{89177BDC-885F-417C-AC27-3A8949E7E067}" presName="parTxOnly" presStyleLbl="node1" presStyleIdx="1" presStyleCnt="4">
        <dgm:presLayoutVars>
          <dgm:bulletEnabled val="1"/>
        </dgm:presLayoutVars>
      </dgm:prSet>
      <dgm:spPr/>
    </dgm:pt>
    <dgm:pt modelId="{D6499300-0343-44B6-9BC5-ED12751B5960}" type="pres">
      <dgm:prSet presAssocID="{776305E5-06F0-4B9E-B1C7-DE81E7B4A2EF}" presName="parSpace" presStyleCnt="0"/>
      <dgm:spPr/>
    </dgm:pt>
    <dgm:pt modelId="{F5CA2863-01E3-49EF-833F-431F790989E6}" type="pres">
      <dgm:prSet presAssocID="{8B496540-2538-4CA5-8EFC-3D66B86983D5}" presName="parTxOnly" presStyleLbl="node1" presStyleIdx="2" presStyleCnt="4">
        <dgm:presLayoutVars>
          <dgm:bulletEnabled val="1"/>
        </dgm:presLayoutVars>
      </dgm:prSet>
      <dgm:spPr/>
    </dgm:pt>
    <dgm:pt modelId="{95BFC59F-4DD1-41D8-B681-F142A68D8832}" type="pres">
      <dgm:prSet presAssocID="{DF3505E8-A541-4E5A-9D5D-A1886E9DC635}" presName="parSpace" presStyleCnt="0"/>
      <dgm:spPr/>
    </dgm:pt>
    <dgm:pt modelId="{7C7F7F46-C49B-4E28-A0DD-8747DC0454FD}" type="pres">
      <dgm:prSet presAssocID="{AA08FE85-5376-4FF5-BD9A-C9155A4291F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4F945425-5F1C-4FCA-84F4-D0A902B27CB2}" type="presOf" srcId="{89177BDC-885F-417C-AC27-3A8949E7E067}" destId="{2668C695-0687-44FB-954C-C6A14F5E7311}" srcOrd="0" destOrd="0" presId="urn:microsoft.com/office/officeart/2005/8/layout/hChevron3"/>
    <dgm:cxn modelId="{6AE56641-C50A-4236-BF44-CDEF2094A07D}" srcId="{DE322B6B-E476-4A43-B290-24BC6AE5DEB1}" destId="{8B496540-2538-4CA5-8EFC-3D66B86983D5}" srcOrd="2" destOrd="0" parTransId="{A5D94426-C273-4A19-A96D-A71643AC33B0}" sibTransId="{DF3505E8-A541-4E5A-9D5D-A1886E9DC635}"/>
    <dgm:cxn modelId="{B0792B4E-69BB-4554-8413-2031E9D63B54}" srcId="{DE322B6B-E476-4A43-B290-24BC6AE5DEB1}" destId="{89177BDC-885F-417C-AC27-3A8949E7E067}" srcOrd="1" destOrd="0" parTransId="{92A37888-D959-4BB0-8418-314949D6D181}" sibTransId="{776305E5-06F0-4B9E-B1C7-DE81E7B4A2EF}"/>
    <dgm:cxn modelId="{7EEB4053-D3A1-4F4B-95A0-47F2C6CE0660}" srcId="{DE322B6B-E476-4A43-B290-24BC6AE5DEB1}" destId="{10ABAEC5-23D4-48B6-904C-CD5BA52F6BAB}" srcOrd="0" destOrd="0" parTransId="{C5F744DA-EEC8-4316-BE3B-78A9068D9073}" sibTransId="{37066FE2-7935-40B1-8DC3-C94A6960316A}"/>
    <dgm:cxn modelId="{57AF0455-340F-48D0-B38A-FEA79FAA6583}" type="presOf" srcId="{DE322B6B-E476-4A43-B290-24BC6AE5DEB1}" destId="{06788718-B80F-4F44-BAC0-64794A261BF7}" srcOrd="0" destOrd="0" presId="urn:microsoft.com/office/officeart/2005/8/layout/hChevron3"/>
    <dgm:cxn modelId="{91144483-81EE-4350-AE22-96637EA5EDA6}" type="presOf" srcId="{10ABAEC5-23D4-48B6-904C-CD5BA52F6BAB}" destId="{6288373D-1999-413C-98B1-4DE52B7D8FA9}" srcOrd="0" destOrd="0" presId="urn:microsoft.com/office/officeart/2005/8/layout/hChevron3"/>
    <dgm:cxn modelId="{E0CDDBAA-908B-4D53-98DA-8519E180B80E}" srcId="{DE322B6B-E476-4A43-B290-24BC6AE5DEB1}" destId="{AA08FE85-5376-4FF5-BD9A-C9155A4291FF}" srcOrd="3" destOrd="0" parTransId="{4458776F-46EF-463E-92A6-94107341A473}" sibTransId="{C08AC095-2E00-47B2-B43C-3E7F59F455B7}"/>
    <dgm:cxn modelId="{95F49DCB-48B3-4B44-BE4E-1EFB000B7BA1}" type="presOf" srcId="{8B496540-2538-4CA5-8EFC-3D66B86983D5}" destId="{F5CA2863-01E3-49EF-833F-431F790989E6}" srcOrd="0" destOrd="0" presId="urn:microsoft.com/office/officeart/2005/8/layout/hChevron3"/>
    <dgm:cxn modelId="{3AC0E1DF-B643-4975-9BA9-25D306A7E964}" type="presOf" srcId="{AA08FE85-5376-4FF5-BD9A-C9155A4291FF}" destId="{7C7F7F46-C49B-4E28-A0DD-8747DC0454FD}" srcOrd="0" destOrd="0" presId="urn:microsoft.com/office/officeart/2005/8/layout/hChevron3"/>
    <dgm:cxn modelId="{C85165CE-FF84-41C9-91D1-C546DBE2FFC8}" type="presParOf" srcId="{06788718-B80F-4F44-BAC0-64794A261BF7}" destId="{6288373D-1999-413C-98B1-4DE52B7D8FA9}" srcOrd="0" destOrd="0" presId="urn:microsoft.com/office/officeart/2005/8/layout/hChevron3"/>
    <dgm:cxn modelId="{54934F3D-AF30-4DE5-95D6-4F6D29973B45}" type="presParOf" srcId="{06788718-B80F-4F44-BAC0-64794A261BF7}" destId="{98639D6C-865F-43B9-9E14-072A4DA0293C}" srcOrd="1" destOrd="0" presId="urn:microsoft.com/office/officeart/2005/8/layout/hChevron3"/>
    <dgm:cxn modelId="{90DC7393-0DB1-4B8A-BC1E-27168BE2E9BB}" type="presParOf" srcId="{06788718-B80F-4F44-BAC0-64794A261BF7}" destId="{2668C695-0687-44FB-954C-C6A14F5E7311}" srcOrd="2" destOrd="0" presId="urn:microsoft.com/office/officeart/2005/8/layout/hChevron3"/>
    <dgm:cxn modelId="{E7CB93FB-13B3-4813-8D00-ECEC5AD15654}" type="presParOf" srcId="{06788718-B80F-4F44-BAC0-64794A261BF7}" destId="{D6499300-0343-44B6-9BC5-ED12751B5960}" srcOrd="3" destOrd="0" presId="urn:microsoft.com/office/officeart/2005/8/layout/hChevron3"/>
    <dgm:cxn modelId="{D9ED7595-6FAD-414A-9F0A-60A7A49E0829}" type="presParOf" srcId="{06788718-B80F-4F44-BAC0-64794A261BF7}" destId="{F5CA2863-01E3-49EF-833F-431F790989E6}" srcOrd="4" destOrd="0" presId="urn:microsoft.com/office/officeart/2005/8/layout/hChevron3"/>
    <dgm:cxn modelId="{4796FC41-3B9C-4761-BDC8-30376CE35C34}" type="presParOf" srcId="{06788718-B80F-4F44-BAC0-64794A261BF7}" destId="{95BFC59F-4DD1-41D8-B681-F142A68D8832}" srcOrd="5" destOrd="0" presId="urn:microsoft.com/office/officeart/2005/8/layout/hChevron3"/>
    <dgm:cxn modelId="{2693B7FD-E428-4E77-BED6-8136A2A2A36C}" type="presParOf" srcId="{06788718-B80F-4F44-BAC0-64794A261BF7}" destId="{7C7F7F46-C49B-4E28-A0DD-8747DC0454F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087AF-12BD-423C-AF73-7FD3262FDDA2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 err="1">
              <a:solidFill>
                <a:schemeClr val="tx1"/>
              </a:solidFill>
            </a:rPr>
            <a:t>nutrition</a:t>
          </a:r>
          <a:endParaRPr lang="nl-NL" sz="2400" kern="1200" dirty="0">
            <a:solidFill>
              <a:schemeClr val="tx1"/>
            </a:solidFill>
          </a:endParaRPr>
        </a:p>
      </dsp:txBody>
      <dsp:txXfrm rot="5400000">
        <a:off x="0" y="0"/>
        <a:ext cx="3048000" cy="1524000"/>
      </dsp:txXfrm>
    </dsp:sp>
    <dsp:sp modelId="{AD4893EF-FE29-42DB-BDF7-396568CEB37A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rgbClr val="FF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 err="1">
              <a:solidFill>
                <a:schemeClr val="tx1"/>
              </a:solidFill>
            </a:rPr>
            <a:t>physical</a:t>
          </a:r>
          <a:r>
            <a:rPr lang="nl-NL" sz="2400" kern="1200" dirty="0">
              <a:solidFill>
                <a:schemeClr val="tx1"/>
              </a:solidFill>
            </a:rPr>
            <a:t> </a:t>
          </a:r>
          <a:r>
            <a:rPr lang="nl-NL" sz="2400" kern="1200" dirty="0" err="1">
              <a:solidFill>
                <a:schemeClr val="tx1"/>
              </a:solidFill>
            </a:rPr>
            <a:t>activity</a:t>
          </a:r>
          <a:endParaRPr lang="nl-NL" sz="2400" kern="1200" dirty="0">
            <a:solidFill>
              <a:schemeClr val="tx1"/>
            </a:solidFill>
          </a:endParaRPr>
        </a:p>
      </dsp:txBody>
      <dsp:txXfrm>
        <a:off x="3048000" y="0"/>
        <a:ext cx="3048000" cy="1524000"/>
      </dsp:txXfrm>
    </dsp:sp>
    <dsp:sp modelId="{107BC5CC-7B64-47AA-A649-BE54E9CF611D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schemeClr val="tx1"/>
              </a:solidFill>
            </a:rPr>
            <a:t>well-</a:t>
          </a:r>
          <a:r>
            <a:rPr lang="nl-NL" sz="2400" kern="1200" dirty="0" err="1">
              <a:solidFill>
                <a:schemeClr val="tx1"/>
              </a:solidFill>
            </a:rPr>
            <a:t>being</a:t>
          </a:r>
          <a:endParaRPr lang="nl-NL" sz="2400" kern="1200" dirty="0">
            <a:solidFill>
              <a:schemeClr val="tx1"/>
            </a:solidFill>
          </a:endParaRPr>
        </a:p>
      </dsp:txBody>
      <dsp:txXfrm rot="10800000">
        <a:off x="0" y="2539999"/>
        <a:ext cx="3048000" cy="1524000"/>
      </dsp:txXfrm>
    </dsp:sp>
    <dsp:sp modelId="{2BC13E0E-2657-407B-BD9B-09A9BD815890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 err="1">
              <a:solidFill>
                <a:schemeClr val="tx1"/>
              </a:solidFill>
            </a:rPr>
            <a:t>education</a:t>
          </a:r>
          <a:endParaRPr lang="nl-NL" sz="2400" kern="1200" dirty="0">
            <a:solidFill>
              <a:schemeClr val="tx1"/>
            </a:solidFill>
          </a:endParaRPr>
        </a:p>
      </dsp:txBody>
      <dsp:txXfrm rot="-5400000">
        <a:off x="3048000" y="2539999"/>
        <a:ext cx="3048000" cy="1524000"/>
      </dsp:txXfrm>
    </dsp:sp>
    <dsp:sp modelId="{93962887-9E8A-4E83-AEAA-1E4840FCE8DD}">
      <dsp:nvSpPr>
        <dsp:cNvPr id="0" name=""/>
        <dsp:cNvSpPr/>
      </dsp:nvSpPr>
      <dsp:spPr>
        <a:xfrm>
          <a:off x="1239344" y="1027191"/>
          <a:ext cx="3617311" cy="200961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400" kern="1200" dirty="0"/>
        </a:p>
      </dsp:txBody>
      <dsp:txXfrm>
        <a:off x="1337445" y="1125292"/>
        <a:ext cx="3421109" cy="1813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8373D-1999-413C-98B1-4DE52B7D8FA9}">
      <dsp:nvSpPr>
        <dsp:cNvPr id="0" name=""/>
        <dsp:cNvSpPr/>
      </dsp:nvSpPr>
      <dsp:spPr>
        <a:xfrm>
          <a:off x="4529" y="363195"/>
          <a:ext cx="1785684" cy="1165038"/>
        </a:xfrm>
        <a:prstGeom prst="homePlate">
          <a:avLst/>
        </a:prstGeom>
        <a:solidFill>
          <a:srgbClr val="004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Baseline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(T0) </a:t>
          </a:r>
        </a:p>
      </dsp:txBody>
      <dsp:txXfrm>
        <a:off x="4529" y="363195"/>
        <a:ext cx="1494425" cy="1165038"/>
      </dsp:txXfrm>
    </dsp:sp>
    <dsp:sp modelId="{2668C695-0687-44FB-954C-C6A14F5E7311}">
      <dsp:nvSpPr>
        <dsp:cNvPr id="0" name=""/>
        <dsp:cNvSpPr/>
      </dsp:nvSpPr>
      <dsp:spPr>
        <a:xfrm>
          <a:off x="1207694" y="363195"/>
          <a:ext cx="2912597" cy="1165038"/>
        </a:xfrm>
        <a:prstGeom prst="chevron">
          <a:avLst/>
        </a:prstGeom>
        <a:solidFill>
          <a:srgbClr val="004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End of programme (T1) </a:t>
          </a:r>
        </a:p>
      </dsp:txBody>
      <dsp:txXfrm>
        <a:off x="1790213" y="363195"/>
        <a:ext cx="1747559" cy="1165038"/>
      </dsp:txXfrm>
    </dsp:sp>
    <dsp:sp modelId="{F5CA2863-01E3-49EF-833F-431F790989E6}">
      <dsp:nvSpPr>
        <dsp:cNvPr id="0" name=""/>
        <dsp:cNvSpPr/>
      </dsp:nvSpPr>
      <dsp:spPr>
        <a:xfrm>
          <a:off x="3537772" y="363195"/>
          <a:ext cx="2912597" cy="1165038"/>
        </a:xfrm>
        <a:prstGeom prst="chevron">
          <a:avLst/>
        </a:prstGeom>
        <a:solidFill>
          <a:srgbClr val="004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1st Follow up - 6 months post-programme (T2) </a:t>
          </a:r>
        </a:p>
      </dsp:txBody>
      <dsp:txXfrm>
        <a:off x="4120291" y="363195"/>
        <a:ext cx="1747559" cy="1165038"/>
      </dsp:txXfrm>
    </dsp:sp>
    <dsp:sp modelId="{7C7F7F46-C49B-4E28-A0DD-8747DC0454FD}">
      <dsp:nvSpPr>
        <dsp:cNvPr id="0" name=""/>
        <dsp:cNvSpPr/>
      </dsp:nvSpPr>
      <dsp:spPr>
        <a:xfrm>
          <a:off x="5867850" y="363195"/>
          <a:ext cx="2912597" cy="1165038"/>
        </a:xfrm>
        <a:prstGeom prst="chevron">
          <a:avLst/>
        </a:prstGeom>
        <a:solidFill>
          <a:srgbClr val="004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2nd Follow up - 12 months post-programme (T3)</a:t>
          </a:r>
        </a:p>
      </dsp:txBody>
      <dsp:txXfrm>
        <a:off x="6450369" y="363195"/>
        <a:ext cx="1747559" cy="1165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5911B70-ADC4-9D4E-8C45-442CF10B96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4617ED7-9F87-6A48-9BAB-B908B3FD03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8261F-D620-7F4D-9091-1ACB394A60CC}" type="datetimeFigureOut">
              <a:rPr lang="nl-BE" smtClean="0"/>
              <a:t>4/12/2019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931E009-4172-1149-9272-3E334EF4C8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DDF990E-71F4-7641-B3D3-551F789A69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F9E6B-94F4-8F43-9AFF-50A94EAA63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6992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4F526-2076-3944-89A7-722B9B04F935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F604A-4AE5-A34A-80ED-A5DE5A4D34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4EF68-7B49-41FA-82BF-532241BE76F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67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9467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129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5C8A3-C279-1D4C-9354-363618CAE14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5F461D-2080-2240-97DB-AF887B7217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8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472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89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53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007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34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62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7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09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FA5667-7EAE-BE4B-A9BD-853D27955D4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19994" y="6311900"/>
            <a:ext cx="3033806" cy="48214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E93B73C-68B1-422E-8697-8DE8D77CCF75}"/>
              </a:ext>
            </a:extLst>
          </p:cNvPr>
          <p:cNvSpPr txBox="1"/>
          <p:nvPr userDrawn="1"/>
        </p:nvSpPr>
        <p:spPr>
          <a:xfrm>
            <a:off x="838200" y="6387508"/>
            <a:ext cx="1901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>
                <a:solidFill>
                  <a:srgbClr val="D3218B"/>
                </a:solidFill>
              </a:rPr>
              <a:t>www.dwelldiabetes.eu</a:t>
            </a:r>
          </a:p>
        </p:txBody>
      </p:sp>
    </p:spTree>
    <p:extLst>
      <p:ext uri="{BB962C8B-B14F-4D97-AF65-F5344CB8AC3E}">
        <p14:creationId xmlns:p14="http://schemas.microsoft.com/office/powerpoint/2010/main" val="76221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.AppleSystemUIFont" charset="-120"/>
        <a:buChar char="&gt;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.AppleSystemUIFont" charset="-12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.AppleSystemUIFont" charset="-12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.AppleSystemUIFont" charset="-12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.AppleSystemUIFont" charset="-12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Relationship Id="rId1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197C8A1-A6EF-DF4D-B22B-327DCEFDA75E}"/>
              </a:ext>
            </a:extLst>
          </p:cNvPr>
          <p:cNvSpPr/>
          <p:nvPr/>
        </p:nvSpPr>
        <p:spPr>
          <a:xfrm>
            <a:off x="6255657" y="2046514"/>
            <a:ext cx="5080000" cy="34834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AB34530-1BC2-9A4D-9463-241DC86C6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301" y="330304"/>
            <a:ext cx="2732006" cy="149204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852D7E99-DA20-4C29-84BC-7B945F87072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BE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BF59DA8F-F18D-4EA4-8B8B-0D519D57F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7" y="202407"/>
            <a:ext cx="2732006" cy="1655761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12A3E4F0-075E-4C6A-9ABB-E17F8EFDD4C3}"/>
              </a:ext>
            </a:extLst>
          </p:cNvPr>
          <p:cNvSpPr txBox="1"/>
          <p:nvPr/>
        </p:nvSpPr>
        <p:spPr>
          <a:xfrm>
            <a:off x="2448923" y="5515351"/>
            <a:ext cx="943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004293"/>
                </a:solidFill>
              </a:rPr>
              <a:t>Interact – Inclusive Growth On the Road. Health &amp; Ageing</a:t>
            </a:r>
          </a:p>
          <a:p>
            <a:pPr algn="r"/>
            <a:r>
              <a:rPr lang="en-GB" dirty="0">
                <a:solidFill>
                  <a:srgbClr val="004293"/>
                </a:solidFill>
              </a:rPr>
              <a:t>Antwerp, 6</a:t>
            </a:r>
            <a:r>
              <a:rPr lang="en-GB" baseline="30000" dirty="0">
                <a:solidFill>
                  <a:srgbClr val="004293"/>
                </a:solidFill>
              </a:rPr>
              <a:t>th</a:t>
            </a:r>
            <a:r>
              <a:rPr lang="en-GB" dirty="0">
                <a:solidFill>
                  <a:srgbClr val="004293"/>
                </a:solidFill>
              </a:rPr>
              <a:t> December 2019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A6E0107-52C7-4046-B2D2-3680951E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9855"/>
            <a:ext cx="9144000" cy="2387600"/>
          </a:xfrm>
        </p:spPr>
        <p:txBody>
          <a:bodyPr/>
          <a:lstStyle/>
          <a:p>
            <a:r>
              <a:rPr lang="nl-BE" b="1" dirty="0">
                <a:solidFill>
                  <a:srgbClr val="D3218B"/>
                </a:solidFill>
                <a:latin typeface="+mn-lt"/>
              </a:rPr>
              <a:t>DWELL</a:t>
            </a:r>
            <a:br>
              <a:rPr lang="nl-BE" b="1" dirty="0">
                <a:solidFill>
                  <a:srgbClr val="D3218B"/>
                </a:solidFill>
                <a:latin typeface="+mn-lt"/>
              </a:rPr>
            </a:br>
            <a:r>
              <a:rPr lang="nl-BE" b="1" dirty="0">
                <a:solidFill>
                  <a:srgbClr val="D3218B"/>
                </a:solidFill>
                <a:latin typeface="+mn-lt"/>
              </a:rPr>
              <a:t>Diabetes &amp; </a:t>
            </a:r>
            <a:r>
              <a:rPr lang="nl-BE" b="1" dirty="0" err="1">
                <a:solidFill>
                  <a:srgbClr val="D3218B"/>
                </a:solidFill>
                <a:latin typeface="+mn-lt"/>
              </a:rPr>
              <a:t>WELLbeing</a:t>
            </a:r>
            <a:endParaRPr lang="nl-BE" b="1" dirty="0">
              <a:solidFill>
                <a:srgbClr val="D3218B"/>
              </a:solidFill>
              <a:latin typeface="+mn-lt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60C2C22-3837-40C5-A7AC-B695063229C5}"/>
              </a:ext>
            </a:extLst>
          </p:cNvPr>
          <p:cNvSpPr/>
          <p:nvPr/>
        </p:nvSpPr>
        <p:spPr>
          <a:xfrm>
            <a:off x="3207657" y="42122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rgbClr val="004293"/>
                </a:solidFill>
              </a:rPr>
              <a:t>Ruben Vanbosseghem </a:t>
            </a:r>
          </a:p>
          <a:p>
            <a:pPr algn="ctr"/>
            <a:r>
              <a:rPr lang="en-GB" b="1" dirty="0">
                <a:solidFill>
                  <a:srgbClr val="004293"/>
                </a:solidFill>
              </a:rPr>
              <a:t>DWELL Programme Lead </a:t>
            </a:r>
          </a:p>
          <a:p>
            <a:pPr algn="ctr"/>
            <a:r>
              <a:rPr lang="en-GB" b="1" dirty="0">
                <a:solidFill>
                  <a:srgbClr val="004293"/>
                </a:solidFill>
              </a:rPr>
              <a:t>Artevelde University of Applied Sciences</a:t>
            </a:r>
          </a:p>
        </p:txBody>
      </p:sp>
    </p:spTree>
    <p:extLst>
      <p:ext uri="{BB962C8B-B14F-4D97-AF65-F5344CB8AC3E}">
        <p14:creationId xmlns:p14="http://schemas.microsoft.com/office/powerpoint/2010/main" val="110155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71C3B47-0E4B-49F6-A71C-4158535B7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88" y="230188"/>
            <a:ext cx="2187181" cy="132556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0C129E1-A3CA-492D-95A4-847EEB3C7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36" y="1712999"/>
            <a:ext cx="5896691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71D8858B-180E-405F-8BB5-59EB847C8E27}"/>
              </a:ext>
            </a:extLst>
          </p:cNvPr>
          <p:cNvCxnSpPr>
            <a:cxnSpLocks/>
            <a:stCxn id="10" idx="2"/>
            <a:endCxn id="8" idx="2"/>
          </p:cNvCxnSpPr>
          <p:nvPr/>
        </p:nvCxnSpPr>
        <p:spPr>
          <a:xfrm>
            <a:off x="9452563" y="3836670"/>
            <a:ext cx="847728" cy="581429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B92E795-8728-47B4-A09C-3DD09745BCA8}"/>
              </a:ext>
            </a:extLst>
          </p:cNvPr>
          <p:cNvCxnSpPr>
            <a:cxnSpLocks/>
            <a:stCxn id="10" idx="2"/>
            <a:endCxn id="1032" idx="2"/>
          </p:cNvCxnSpPr>
          <p:nvPr/>
        </p:nvCxnSpPr>
        <p:spPr>
          <a:xfrm>
            <a:off x="9452563" y="3836670"/>
            <a:ext cx="1077542" cy="158519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67794DA-F2D8-408D-9199-41207423421F}"/>
              </a:ext>
            </a:extLst>
          </p:cNvPr>
          <p:cNvCxnSpPr>
            <a:cxnSpLocks/>
            <a:stCxn id="10" idx="2"/>
            <a:endCxn id="9" idx="2"/>
          </p:cNvCxnSpPr>
          <p:nvPr/>
        </p:nvCxnSpPr>
        <p:spPr>
          <a:xfrm flipV="1">
            <a:off x="9452563" y="3695700"/>
            <a:ext cx="1552625" cy="14097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AC523095-5D74-4FAF-B9DD-CCD4CEEA970B}"/>
              </a:ext>
            </a:extLst>
          </p:cNvPr>
          <p:cNvCxnSpPr>
            <a:cxnSpLocks/>
            <a:stCxn id="8" idx="2"/>
          </p:cNvCxnSpPr>
          <p:nvPr/>
        </p:nvCxnSpPr>
        <p:spPr>
          <a:xfrm flipV="1">
            <a:off x="10300291" y="3737610"/>
            <a:ext cx="704897" cy="680489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7F377E15-8B6E-4EC3-9FC4-BC9E42D9BF2A}"/>
              </a:ext>
            </a:extLst>
          </p:cNvPr>
          <p:cNvCxnSpPr>
            <a:cxnSpLocks/>
            <a:stCxn id="8" idx="2"/>
            <a:endCxn id="1032" idx="2"/>
          </p:cNvCxnSpPr>
          <p:nvPr/>
        </p:nvCxnSpPr>
        <p:spPr>
          <a:xfrm flipV="1">
            <a:off x="10300291" y="3995189"/>
            <a:ext cx="229814" cy="42291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B46C3A56-374B-42E5-86FC-B74F9ACD8844}"/>
              </a:ext>
            </a:extLst>
          </p:cNvPr>
          <p:cNvCxnSpPr>
            <a:cxnSpLocks/>
            <a:stCxn id="1032" idx="2"/>
            <a:endCxn id="9" idx="2"/>
          </p:cNvCxnSpPr>
          <p:nvPr/>
        </p:nvCxnSpPr>
        <p:spPr>
          <a:xfrm flipV="1">
            <a:off x="10530105" y="3695700"/>
            <a:ext cx="475083" cy="299489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Afbeeldingsresultaat voor pin location">
            <a:extLst>
              <a:ext uri="{FF2B5EF4-FFF2-40B4-BE49-F238E27FC236}">
                <a16:creationId xmlns:a16="http://schemas.microsoft.com/office/drawing/2014/main" id="{A34AE3E7-BCAA-4262-BDB1-267AED425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9321" y="4136159"/>
            <a:ext cx="281940" cy="2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Afbeeldingsresultaat voor pin location">
            <a:extLst>
              <a:ext uri="{FF2B5EF4-FFF2-40B4-BE49-F238E27FC236}">
                <a16:creationId xmlns:a16="http://schemas.microsoft.com/office/drawing/2014/main" id="{4FF66137-629E-4E34-A57F-892C75D3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1593" y="3554730"/>
            <a:ext cx="281940" cy="2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fbeeldingsresultaat voor pin location">
            <a:extLst>
              <a:ext uri="{FF2B5EF4-FFF2-40B4-BE49-F238E27FC236}">
                <a16:creationId xmlns:a16="http://schemas.microsoft.com/office/drawing/2014/main" id="{0B7044D6-0E1A-4758-8189-7A1D73B7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64218" y="3413760"/>
            <a:ext cx="281940" cy="2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pin location">
            <a:extLst>
              <a:ext uri="{FF2B5EF4-FFF2-40B4-BE49-F238E27FC236}">
                <a16:creationId xmlns:a16="http://schemas.microsoft.com/office/drawing/2014/main" id="{7B12EE81-94A6-4EF3-9ECE-D79D701BF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89135" y="3713249"/>
            <a:ext cx="281940" cy="2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4463789-57E6-4370-8A11-F89DBCFB7CC2}"/>
              </a:ext>
            </a:extLst>
          </p:cNvPr>
          <p:cNvSpPr txBox="1">
            <a:spLocks/>
          </p:cNvSpPr>
          <p:nvPr/>
        </p:nvSpPr>
        <p:spPr>
          <a:xfrm>
            <a:off x="827965" y="1144501"/>
            <a:ext cx="10836321" cy="51454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.AppleSystemUIFont" charset="-120"/>
              <a:buChar char="&gt;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EE227B"/>
                </a:solidFill>
              </a:rPr>
              <a:t>Cross border </a:t>
            </a:r>
            <a:r>
              <a:rPr lang="en-GB" b="1" dirty="0">
                <a:solidFill>
                  <a:srgbClr val="004293"/>
                </a:solidFill>
              </a:rPr>
              <a:t>cooperation</a:t>
            </a:r>
            <a:endParaRPr lang="en-GB" dirty="0">
              <a:solidFill>
                <a:srgbClr val="004293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4293"/>
              </a:solidFill>
            </a:endParaRPr>
          </a:p>
          <a:p>
            <a:pPr marL="457200" indent="-457200"/>
            <a:r>
              <a:rPr lang="en-GB" dirty="0">
                <a:solidFill>
                  <a:srgbClr val="004293"/>
                </a:solidFill>
              </a:rPr>
              <a:t>Different countries</a:t>
            </a:r>
          </a:p>
          <a:p>
            <a:pPr marL="457200" indent="-457200"/>
            <a:r>
              <a:rPr lang="en-GB" dirty="0">
                <a:solidFill>
                  <a:srgbClr val="004293"/>
                </a:solidFill>
              </a:rPr>
              <a:t>Different health care systems</a:t>
            </a:r>
          </a:p>
          <a:p>
            <a:pPr marL="457200" indent="-457200"/>
            <a:r>
              <a:rPr lang="en-GB" dirty="0">
                <a:solidFill>
                  <a:srgbClr val="004293"/>
                </a:solidFill>
              </a:rPr>
              <a:t>Different organizations</a:t>
            </a:r>
          </a:p>
          <a:p>
            <a:pPr marL="457200" indent="-457200"/>
            <a:endParaRPr lang="en-GB" dirty="0">
              <a:solidFill>
                <a:srgbClr val="004293"/>
              </a:solidFill>
            </a:endParaRP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Same challenges</a:t>
            </a:r>
          </a:p>
          <a:p>
            <a:pPr marL="914400" lvl="1" indent="-457200"/>
            <a:endParaRPr lang="en-GB" dirty="0">
              <a:solidFill>
                <a:srgbClr val="004293"/>
              </a:solidFill>
            </a:endParaRPr>
          </a:p>
          <a:p>
            <a:pPr marL="0" indent="0">
              <a:buFont typeface=".AppleSystemUIFont" charset="-12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32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D2C1EF-6FB7-4CAE-9C96-C0513C85FF6E}"/>
              </a:ext>
            </a:extLst>
          </p:cNvPr>
          <p:cNvSpPr txBox="1">
            <a:spLocks/>
          </p:cNvSpPr>
          <p:nvPr/>
        </p:nvSpPr>
        <p:spPr>
          <a:xfrm>
            <a:off x="827965" y="1144501"/>
            <a:ext cx="10836321" cy="51454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.AppleSystemUIFont" charset="-120"/>
              <a:buChar char="&gt;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EE227B"/>
                </a:solidFill>
              </a:rPr>
              <a:t>Cross border </a:t>
            </a:r>
            <a:r>
              <a:rPr lang="en-GB" b="1" dirty="0">
                <a:solidFill>
                  <a:srgbClr val="004293"/>
                </a:solidFill>
              </a:rPr>
              <a:t>cooperation</a:t>
            </a:r>
            <a:endParaRPr lang="en-GB" dirty="0">
              <a:solidFill>
                <a:srgbClr val="004293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4293"/>
              </a:solidFill>
            </a:endParaRP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Development of the DWELL programme</a:t>
            </a:r>
          </a:p>
          <a:p>
            <a:pPr marL="457200" indent="-457200"/>
            <a:endParaRPr lang="en-GB" b="1" dirty="0">
              <a:solidFill>
                <a:srgbClr val="004293"/>
              </a:solidFill>
            </a:endParaRPr>
          </a:p>
          <a:p>
            <a:pPr marL="457200" indent="-457200"/>
            <a:endParaRPr lang="en-GB" b="1" dirty="0">
              <a:solidFill>
                <a:srgbClr val="004293"/>
              </a:solidFill>
            </a:endParaRPr>
          </a:p>
          <a:p>
            <a:pPr marL="457200" indent="-457200"/>
            <a:endParaRPr lang="en-GB" b="1" dirty="0">
              <a:solidFill>
                <a:srgbClr val="004293"/>
              </a:solidFill>
            </a:endParaRPr>
          </a:p>
          <a:p>
            <a:pPr marL="457200" indent="-457200"/>
            <a:endParaRPr lang="en-GB" b="1" dirty="0">
              <a:solidFill>
                <a:srgbClr val="004293"/>
              </a:solidFill>
            </a:endParaRP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Implementation of the DWELL programme</a:t>
            </a: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DWELL (patient) ambassadors</a:t>
            </a:r>
          </a:p>
          <a:p>
            <a:pPr marL="457200" indent="-457200"/>
            <a:endParaRPr lang="en-GB" b="1" dirty="0">
              <a:solidFill>
                <a:srgbClr val="004293"/>
              </a:solidFill>
            </a:endParaRPr>
          </a:p>
          <a:p>
            <a:pPr marL="914400" lvl="1" indent="-457200"/>
            <a:endParaRPr lang="en-GB" dirty="0">
              <a:solidFill>
                <a:srgbClr val="004293"/>
              </a:solidFill>
            </a:endParaRPr>
          </a:p>
          <a:p>
            <a:pPr marL="0" indent="0">
              <a:buFont typeface=".AppleSystemUIFont" charset="-120"/>
              <a:buNone/>
            </a:pPr>
            <a:endParaRPr lang="en-GB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B6A04A2-D35E-4A3B-9464-3899ED6C3F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88" y="230188"/>
            <a:ext cx="2187181" cy="1325564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4FB922E9-97A4-41BF-B716-ADAAC850A742}"/>
              </a:ext>
            </a:extLst>
          </p:cNvPr>
          <p:cNvGrpSpPr/>
          <p:nvPr/>
        </p:nvGrpSpPr>
        <p:grpSpPr>
          <a:xfrm>
            <a:off x="3670053" y="3429000"/>
            <a:ext cx="5152144" cy="1388235"/>
            <a:chOff x="2898699" y="23321535"/>
            <a:chExt cx="10863951" cy="3520320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77DA8D63-9077-40C5-84A1-8F758E72FB00}"/>
                </a:ext>
              </a:extLst>
            </p:cNvPr>
            <p:cNvGrpSpPr/>
            <p:nvPr/>
          </p:nvGrpSpPr>
          <p:grpSpPr>
            <a:xfrm>
              <a:off x="2898699" y="23321535"/>
              <a:ext cx="6912051" cy="3492054"/>
              <a:chOff x="16945791" y="25500084"/>
              <a:chExt cx="7528560" cy="3492054"/>
            </a:xfrm>
          </p:grpSpPr>
          <p:sp>
            <p:nvSpPr>
              <p:cNvPr id="10" name="Vrije vorm: vorm 9">
                <a:extLst>
                  <a:ext uri="{FF2B5EF4-FFF2-40B4-BE49-F238E27FC236}">
                    <a16:creationId xmlns:a16="http://schemas.microsoft.com/office/drawing/2014/main" id="{A148B3FF-B857-4F4D-AAEB-CC3720AE886C}"/>
                  </a:ext>
                </a:extLst>
              </p:cNvPr>
              <p:cNvSpPr/>
              <p:nvPr/>
            </p:nvSpPr>
            <p:spPr>
              <a:xfrm>
                <a:off x="16945791" y="25500084"/>
                <a:ext cx="7528560" cy="1524003"/>
              </a:xfrm>
              <a:custGeom>
                <a:avLst/>
                <a:gdLst>
                  <a:gd name="connsiteX0" fmla="*/ 0 w 7528560"/>
                  <a:gd name="connsiteY0" fmla="*/ 0 h 1524003"/>
                  <a:gd name="connsiteX1" fmla="*/ 861060 w 7528560"/>
                  <a:gd name="connsiteY1" fmla="*/ 1524000 h 1524003"/>
                  <a:gd name="connsiteX2" fmla="*/ 1714500 w 7528560"/>
                  <a:gd name="connsiteY2" fmla="*/ 0 h 1524003"/>
                  <a:gd name="connsiteX3" fmla="*/ 2567940 w 7528560"/>
                  <a:gd name="connsiteY3" fmla="*/ 1524000 h 1524003"/>
                  <a:gd name="connsiteX4" fmla="*/ 3406140 w 7528560"/>
                  <a:gd name="connsiteY4" fmla="*/ 15240 h 1524003"/>
                  <a:gd name="connsiteX5" fmla="*/ 4274820 w 7528560"/>
                  <a:gd name="connsiteY5" fmla="*/ 1516380 h 1524003"/>
                  <a:gd name="connsiteX6" fmla="*/ 5135880 w 7528560"/>
                  <a:gd name="connsiteY6" fmla="*/ 7620 h 1524003"/>
                  <a:gd name="connsiteX7" fmla="*/ 5989320 w 7528560"/>
                  <a:gd name="connsiteY7" fmla="*/ 1516380 h 1524003"/>
                  <a:gd name="connsiteX8" fmla="*/ 6850380 w 7528560"/>
                  <a:gd name="connsiteY8" fmla="*/ 30480 h 1524003"/>
                  <a:gd name="connsiteX9" fmla="*/ 7528560 w 7528560"/>
                  <a:gd name="connsiteY9" fmla="*/ 838200 h 15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8560" h="1524003">
                    <a:moveTo>
                      <a:pt x="0" y="0"/>
                    </a:moveTo>
                    <a:cubicBezTo>
                      <a:pt x="287655" y="762000"/>
                      <a:pt x="575310" y="1524000"/>
                      <a:pt x="861060" y="1524000"/>
                    </a:cubicBezTo>
                    <a:cubicBezTo>
                      <a:pt x="1146810" y="1524000"/>
                      <a:pt x="1430020" y="0"/>
                      <a:pt x="1714500" y="0"/>
                    </a:cubicBezTo>
                    <a:cubicBezTo>
                      <a:pt x="1998980" y="0"/>
                      <a:pt x="2286000" y="1521460"/>
                      <a:pt x="2567940" y="1524000"/>
                    </a:cubicBezTo>
                    <a:cubicBezTo>
                      <a:pt x="2849880" y="1526540"/>
                      <a:pt x="3121660" y="16510"/>
                      <a:pt x="3406140" y="15240"/>
                    </a:cubicBezTo>
                    <a:cubicBezTo>
                      <a:pt x="3690620" y="13970"/>
                      <a:pt x="3986530" y="1517650"/>
                      <a:pt x="4274820" y="1516380"/>
                    </a:cubicBezTo>
                    <a:cubicBezTo>
                      <a:pt x="4563110" y="1515110"/>
                      <a:pt x="4850130" y="7620"/>
                      <a:pt x="5135880" y="7620"/>
                    </a:cubicBezTo>
                    <a:cubicBezTo>
                      <a:pt x="5421630" y="7620"/>
                      <a:pt x="5703570" y="1512570"/>
                      <a:pt x="5989320" y="1516380"/>
                    </a:cubicBezTo>
                    <a:cubicBezTo>
                      <a:pt x="6275070" y="1520190"/>
                      <a:pt x="6593840" y="143510"/>
                      <a:pt x="6850380" y="30480"/>
                    </a:cubicBezTo>
                    <a:cubicBezTo>
                      <a:pt x="7106920" y="-82550"/>
                      <a:pt x="7317740" y="377825"/>
                      <a:pt x="7528560" y="83820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" name="Vrije vorm: vorm 10">
                <a:extLst>
                  <a:ext uri="{FF2B5EF4-FFF2-40B4-BE49-F238E27FC236}">
                    <a16:creationId xmlns:a16="http://schemas.microsoft.com/office/drawing/2014/main" id="{55A69561-2453-495A-AA3E-202B6DF758E6}"/>
                  </a:ext>
                </a:extLst>
              </p:cNvPr>
              <p:cNvSpPr/>
              <p:nvPr/>
            </p:nvSpPr>
            <p:spPr>
              <a:xfrm flipV="1">
                <a:off x="16945791" y="26135565"/>
                <a:ext cx="7528560" cy="1524003"/>
              </a:xfrm>
              <a:custGeom>
                <a:avLst/>
                <a:gdLst>
                  <a:gd name="connsiteX0" fmla="*/ 0 w 7528560"/>
                  <a:gd name="connsiteY0" fmla="*/ 0 h 1524003"/>
                  <a:gd name="connsiteX1" fmla="*/ 861060 w 7528560"/>
                  <a:gd name="connsiteY1" fmla="*/ 1524000 h 1524003"/>
                  <a:gd name="connsiteX2" fmla="*/ 1714500 w 7528560"/>
                  <a:gd name="connsiteY2" fmla="*/ 0 h 1524003"/>
                  <a:gd name="connsiteX3" fmla="*/ 2567940 w 7528560"/>
                  <a:gd name="connsiteY3" fmla="*/ 1524000 h 1524003"/>
                  <a:gd name="connsiteX4" fmla="*/ 3406140 w 7528560"/>
                  <a:gd name="connsiteY4" fmla="*/ 15240 h 1524003"/>
                  <a:gd name="connsiteX5" fmla="*/ 4274820 w 7528560"/>
                  <a:gd name="connsiteY5" fmla="*/ 1516380 h 1524003"/>
                  <a:gd name="connsiteX6" fmla="*/ 5135880 w 7528560"/>
                  <a:gd name="connsiteY6" fmla="*/ 7620 h 1524003"/>
                  <a:gd name="connsiteX7" fmla="*/ 5989320 w 7528560"/>
                  <a:gd name="connsiteY7" fmla="*/ 1516380 h 1524003"/>
                  <a:gd name="connsiteX8" fmla="*/ 6850380 w 7528560"/>
                  <a:gd name="connsiteY8" fmla="*/ 30480 h 1524003"/>
                  <a:gd name="connsiteX9" fmla="*/ 7528560 w 7528560"/>
                  <a:gd name="connsiteY9" fmla="*/ 838200 h 15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8560" h="1524003">
                    <a:moveTo>
                      <a:pt x="0" y="0"/>
                    </a:moveTo>
                    <a:cubicBezTo>
                      <a:pt x="287655" y="762000"/>
                      <a:pt x="575310" y="1524000"/>
                      <a:pt x="861060" y="1524000"/>
                    </a:cubicBezTo>
                    <a:cubicBezTo>
                      <a:pt x="1146810" y="1524000"/>
                      <a:pt x="1430020" y="0"/>
                      <a:pt x="1714500" y="0"/>
                    </a:cubicBezTo>
                    <a:cubicBezTo>
                      <a:pt x="1998980" y="0"/>
                      <a:pt x="2286000" y="1521460"/>
                      <a:pt x="2567940" y="1524000"/>
                    </a:cubicBezTo>
                    <a:cubicBezTo>
                      <a:pt x="2849880" y="1526540"/>
                      <a:pt x="3121660" y="16510"/>
                      <a:pt x="3406140" y="15240"/>
                    </a:cubicBezTo>
                    <a:cubicBezTo>
                      <a:pt x="3690620" y="13970"/>
                      <a:pt x="3986530" y="1517650"/>
                      <a:pt x="4274820" y="1516380"/>
                    </a:cubicBezTo>
                    <a:cubicBezTo>
                      <a:pt x="4563110" y="1515110"/>
                      <a:pt x="4850130" y="7620"/>
                      <a:pt x="5135880" y="7620"/>
                    </a:cubicBezTo>
                    <a:cubicBezTo>
                      <a:pt x="5421630" y="7620"/>
                      <a:pt x="5703570" y="1512570"/>
                      <a:pt x="5989320" y="1516380"/>
                    </a:cubicBezTo>
                    <a:cubicBezTo>
                      <a:pt x="6275070" y="1520190"/>
                      <a:pt x="6593840" y="143510"/>
                      <a:pt x="6850380" y="30480"/>
                    </a:cubicBezTo>
                    <a:cubicBezTo>
                      <a:pt x="7106920" y="-82550"/>
                      <a:pt x="7317740" y="377825"/>
                      <a:pt x="7528560" y="838200"/>
                    </a:cubicBezTo>
                  </a:path>
                </a:pathLst>
              </a:cu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95038B2F-7718-446E-8D51-9FA977C0795D}"/>
                  </a:ext>
                </a:extLst>
              </p:cNvPr>
              <p:cNvSpPr/>
              <p:nvPr/>
            </p:nvSpPr>
            <p:spPr>
              <a:xfrm flipV="1">
                <a:off x="16945791" y="27468135"/>
                <a:ext cx="7528560" cy="1524003"/>
              </a:xfrm>
              <a:custGeom>
                <a:avLst/>
                <a:gdLst>
                  <a:gd name="connsiteX0" fmla="*/ 0 w 7528560"/>
                  <a:gd name="connsiteY0" fmla="*/ 0 h 1524003"/>
                  <a:gd name="connsiteX1" fmla="*/ 861060 w 7528560"/>
                  <a:gd name="connsiteY1" fmla="*/ 1524000 h 1524003"/>
                  <a:gd name="connsiteX2" fmla="*/ 1714500 w 7528560"/>
                  <a:gd name="connsiteY2" fmla="*/ 0 h 1524003"/>
                  <a:gd name="connsiteX3" fmla="*/ 2567940 w 7528560"/>
                  <a:gd name="connsiteY3" fmla="*/ 1524000 h 1524003"/>
                  <a:gd name="connsiteX4" fmla="*/ 3406140 w 7528560"/>
                  <a:gd name="connsiteY4" fmla="*/ 15240 h 1524003"/>
                  <a:gd name="connsiteX5" fmla="*/ 4274820 w 7528560"/>
                  <a:gd name="connsiteY5" fmla="*/ 1516380 h 1524003"/>
                  <a:gd name="connsiteX6" fmla="*/ 5135880 w 7528560"/>
                  <a:gd name="connsiteY6" fmla="*/ 7620 h 1524003"/>
                  <a:gd name="connsiteX7" fmla="*/ 5989320 w 7528560"/>
                  <a:gd name="connsiteY7" fmla="*/ 1516380 h 1524003"/>
                  <a:gd name="connsiteX8" fmla="*/ 6850380 w 7528560"/>
                  <a:gd name="connsiteY8" fmla="*/ 30480 h 1524003"/>
                  <a:gd name="connsiteX9" fmla="*/ 7528560 w 7528560"/>
                  <a:gd name="connsiteY9" fmla="*/ 838200 h 15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8560" h="1524003">
                    <a:moveTo>
                      <a:pt x="0" y="0"/>
                    </a:moveTo>
                    <a:cubicBezTo>
                      <a:pt x="287655" y="762000"/>
                      <a:pt x="575310" y="1524000"/>
                      <a:pt x="861060" y="1524000"/>
                    </a:cubicBezTo>
                    <a:cubicBezTo>
                      <a:pt x="1146810" y="1524000"/>
                      <a:pt x="1430020" y="0"/>
                      <a:pt x="1714500" y="0"/>
                    </a:cubicBezTo>
                    <a:cubicBezTo>
                      <a:pt x="1998980" y="0"/>
                      <a:pt x="2286000" y="1521460"/>
                      <a:pt x="2567940" y="1524000"/>
                    </a:cubicBezTo>
                    <a:cubicBezTo>
                      <a:pt x="2849880" y="1526540"/>
                      <a:pt x="3121660" y="16510"/>
                      <a:pt x="3406140" y="15240"/>
                    </a:cubicBezTo>
                    <a:cubicBezTo>
                      <a:pt x="3690620" y="13970"/>
                      <a:pt x="3986530" y="1517650"/>
                      <a:pt x="4274820" y="1516380"/>
                    </a:cubicBezTo>
                    <a:cubicBezTo>
                      <a:pt x="4563110" y="1515110"/>
                      <a:pt x="4850130" y="7620"/>
                      <a:pt x="5135880" y="7620"/>
                    </a:cubicBezTo>
                    <a:cubicBezTo>
                      <a:pt x="5421630" y="7620"/>
                      <a:pt x="5703570" y="1512570"/>
                      <a:pt x="5989320" y="1516380"/>
                    </a:cubicBezTo>
                    <a:cubicBezTo>
                      <a:pt x="6275070" y="1520190"/>
                      <a:pt x="6593840" y="143510"/>
                      <a:pt x="6850380" y="30480"/>
                    </a:cubicBezTo>
                    <a:cubicBezTo>
                      <a:pt x="7106920" y="-82550"/>
                      <a:pt x="7317740" y="377825"/>
                      <a:pt x="7528560" y="838200"/>
                    </a:cubicBezTo>
                  </a:path>
                </a:pathLst>
              </a:cu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0637D9F1-C0D5-4BC4-844F-F49D29BBFBF3}"/>
                  </a:ext>
                </a:extLst>
              </p:cNvPr>
              <p:cNvSpPr/>
              <p:nvPr/>
            </p:nvSpPr>
            <p:spPr>
              <a:xfrm>
                <a:off x="16945791" y="26842466"/>
                <a:ext cx="7528560" cy="1524003"/>
              </a:xfrm>
              <a:custGeom>
                <a:avLst/>
                <a:gdLst>
                  <a:gd name="connsiteX0" fmla="*/ 0 w 7528560"/>
                  <a:gd name="connsiteY0" fmla="*/ 0 h 1524003"/>
                  <a:gd name="connsiteX1" fmla="*/ 861060 w 7528560"/>
                  <a:gd name="connsiteY1" fmla="*/ 1524000 h 1524003"/>
                  <a:gd name="connsiteX2" fmla="*/ 1714500 w 7528560"/>
                  <a:gd name="connsiteY2" fmla="*/ 0 h 1524003"/>
                  <a:gd name="connsiteX3" fmla="*/ 2567940 w 7528560"/>
                  <a:gd name="connsiteY3" fmla="*/ 1524000 h 1524003"/>
                  <a:gd name="connsiteX4" fmla="*/ 3406140 w 7528560"/>
                  <a:gd name="connsiteY4" fmla="*/ 15240 h 1524003"/>
                  <a:gd name="connsiteX5" fmla="*/ 4274820 w 7528560"/>
                  <a:gd name="connsiteY5" fmla="*/ 1516380 h 1524003"/>
                  <a:gd name="connsiteX6" fmla="*/ 5135880 w 7528560"/>
                  <a:gd name="connsiteY6" fmla="*/ 7620 h 1524003"/>
                  <a:gd name="connsiteX7" fmla="*/ 5989320 w 7528560"/>
                  <a:gd name="connsiteY7" fmla="*/ 1516380 h 1524003"/>
                  <a:gd name="connsiteX8" fmla="*/ 6850380 w 7528560"/>
                  <a:gd name="connsiteY8" fmla="*/ 30480 h 1524003"/>
                  <a:gd name="connsiteX9" fmla="*/ 7528560 w 7528560"/>
                  <a:gd name="connsiteY9" fmla="*/ 838200 h 15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8560" h="1524003">
                    <a:moveTo>
                      <a:pt x="0" y="0"/>
                    </a:moveTo>
                    <a:cubicBezTo>
                      <a:pt x="287655" y="762000"/>
                      <a:pt x="575310" y="1524000"/>
                      <a:pt x="861060" y="1524000"/>
                    </a:cubicBezTo>
                    <a:cubicBezTo>
                      <a:pt x="1146810" y="1524000"/>
                      <a:pt x="1430020" y="0"/>
                      <a:pt x="1714500" y="0"/>
                    </a:cubicBezTo>
                    <a:cubicBezTo>
                      <a:pt x="1998980" y="0"/>
                      <a:pt x="2286000" y="1521460"/>
                      <a:pt x="2567940" y="1524000"/>
                    </a:cubicBezTo>
                    <a:cubicBezTo>
                      <a:pt x="2849880" y="1526540"/>
                      <a:pt x="3121660" y="16510"/>
                      <a:pt x="3406140" y="15240"/>
                    </a:cubicBezTo>
                    <a:cubicBezTo>
                      <a:pt x="3690620" y="13970"/>
                      <a:pt x="3986530" y="1517650"/>
                      <a:pt x="4274820" y="1516380"/>
                    </a:cubicBezTo>
                    <a:cubicBezTo>
                      <a:pt x="4563110" y="1515110"/>
                      <a:pt x="4850130" y="7620"/>
                      <a:pt x="5135880" y="7620"/>
                    </a:cubicBezTo>
                    <a:cubicBezTo>
                      <a:pt x="5421630" y="7620"/>
                      <a:pt x="5703570" y="1512570"/>
                      <a:pt x="5989320" y="1516380"/>
                    </a:cubicBezTo>
                    <a:cubicBezTo>
                      <a:pt x="6275070" y="1520190"/>
                      <a:pt x="6593840" y="143510"/>
                      <a:pt x="6850380" y="30480"/>
                    </a:cubicBezTo>
                    <a:cubicBezTo>
                      <a:pt x="7106920" y="-82550"/>
                      <a:pt x="7317740" y="377825"/>
                      <a:pt x="7528560" y="838200"/>
                    </a:cubicBezTo>
                  </a:path>
                </a:pathLst>
              </a:cu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7C8C1C5E-90EA-4E6B-B4E8-FA297ECA06B4}"/>
                </a:ext>
              </a:extLst>
            </p:cNvPr>
            <p:cNvSpPr txBox="1"/>
            <p:nvPr/>
          </p:nvSpPr>
          <p:spPr>
            <a:xfrm>
              <a:off x="10057345" y="23475711"/>
              <a:ext cx="3654603" cy="1404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3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end users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07C3EFD3-B60D-4C54-B877-1531351DA289}"/>
                </a:ext>
              </a:extLst>
            </p:cNvPr>
            <p:cNvSpPr txBox="1"/>
            <p:nvPr/>
          </p:nvSpPr>
          <p:spPr>
            <a:xfrm>
              <a:off x="10062035" y="24183596"/>
              <a:ext cx="3414614" cy="1326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8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academic</a:t>
              </a:r>
              <a:endParaRPr lang="nl-BE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E5A77C7E-A32F-4EB4-B1F3-AA0884141F2E}"/>
                </a:ext>
              </a:extLst>
            </p:cNvPr>
            <p:cNvSpPr txBox="1"/>
            <p:nvPr/>
          </p:nvSpPr>
          <p:spPr>
            <a:xfrm>
              <a:off x="10062035" y="24948403"/>
              <a:ext cx="3316588" cy="1404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30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industry</a:t>
              </a:r>
              <a:endParaRPr lang="nl-BE" sz="3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EC405808-4C5A-4A3A-AD0D-9BF15E5C61E4}"/>
                </a:ext>
              </a:extLst>
            </p:cNvPr>
            <p:cNvSpPr txBox="1"/>
            <p:nvPr/>
          </p:nvSpPr>
          <p:spPr>
            <a:xfrm>
              <a:off x="10057345" y="25671154"/>
              <a:ext cx="3705305" cy="1170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government</a:t>
              </a:r>
              <a:endParaRPr lang="nl-B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1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66E1BF-E826-4969-AE7B-28F61CB9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nl-BE" b="1" dirty="0">
                <a:solidFill>
                  <a:srgbClr val="004293"/>
                </a:solidFill>
              </a:rPr>
              <a:t>The story of … Patrick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35AB8B-C248-4E05-8937-8E670717B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endParaRPr lang="nl-BE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1312D24-56F6-40D8-9637-9CC5627D84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88" y="230188"/>
            <a:ext cx="2187181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0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05817-1376-4969-9895-6478C6DDF056}"/>
              </a:ext>
            </a:extLst>
          </p:cNvPr>
          <p:cNvSpPr txBox="1">
            <a:spLocks/>
          </p:cNvSpPr>
          <p:nvPr/>
        </p:nvSpPr>
        <p:spPr>
          <a:xfrm>
            <a:off x="827965" y="1144501"/>
            <a:ext cx="10836321" cy="51454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.AppleSystemUIFont" charset="-120"/>
              <a:buChar char="&gt;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004293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4293"/>
              </a:solidFill>
            </a:endParaRP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69 years old</a:t>
            </a: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Living together with his wife</a:t>
            </a: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Recently diagnosed with type 2 diabetes</a:t>
            </a:r>
          </a:p>
          <a:p>
            <a:pPr marL="457200" indent="-457200"/>
            <a:endParaRPr lang="en-GB" b="1" dirty="0">
              <a:solidFill>
                <a:srgbClr val="004293"/>
              </a:solidFill>
            </a:endParaRPr>
          </a:p>
          <a:p>
            <a:pPr marL="914400" lvl="1" indent="-457200"/>
            <a:endParaRPr lang="en-GB" dirty="0">
              <a:solidFill>
                <a:srgbClr val="004293"/>
              </a:solidFill>
            </a:endParaRPr>
          </a:p>
          <a:p>
            <a:pPr marL="0" indent="0">
              <a:buFont typeface=".AppleSystemUIFont" charset="-120"/>
              <a:buNone/>
            </a:pPr>
            <a:endParaRPr lang="en-GB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2EFBB92-D370-4BD8-B7B8-F952C5BB90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88" y="230188"/>
            <a:ext cx="2187181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4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05817-1376-4969-9895-6478C6DDF056}"/>
              </a:ext>
            </a:extLst>
          </p:cNvPr>
          <p:cNvSpPr txBox="1">
            <a:spLocks/>
          </p:cNvSpPr>
          <p:nvPr/>
        </p:nvSpPr>
        <p:spPr>
          <a:xfrm>
            <a:off x="827965" y="1144501"/>
            <a:ext cx="10836321" cy="51454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.AppleSystemUIFont" charset="-120"/>
              <a:buChar char="&gt;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004293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4293"/>
              </a:solidFill>
            </a:endParaRP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My GP told me that I have diabetes type 2</a:t>
            </a: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Prescribed some medication</a:t>
            </a: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I couldn’t believe that taking a pill was the only thing I could do…</a:t>
            </a:r>
          </a:p>
          <a:p>
            <a:pPr marL="457200" indent="-457200"/>
            <a:endParaRPr lang="en-GB" b="1" dirty="0">
              <a:solidFill>
                <a:srgbClr val="004293"/>
              </a:solidFill>
            </a:endParaRPr>
          </a:p>
          <a:p>
            <a:pPr marL="914400" lvl="1" indent="-457200"/>
            <a:endParaRPr lang="en-GB" dirty="0">
              <a:solidFill>
                <a:srgbClr val="004293"/>
              </a:solidFill>
            </a:endParaRPr>
          </a:p>
          <a:p>
            <a:pPr marL="0" indent="0">
              <a:buFont typeface=".AppleSystemUIFont" charset="-120"/>
              <a:buNone/>
            </a:pPr>
            <a:endParaRPr lang="en-GB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EA01A2F-E88E-4AA1-A68A-9C372952F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88" y="230188"/>
            <a:ext cx="2187181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7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05817-1376-4969-9895-6478C6DDF056}"/>
              </a:ext>
            </a:extLst>
          </p:cNvPr>
          <p:cNvSpPr txBox="1">
            <a:spLocks/>
          </p:cNvSpPr>
          <p:nvPr/>
        </p:nvSpPr>
        <p:spPr>
          <a:xfrm>
            <a:off x="827965" y="1144501"/>
            <a:ext cx="10836321" cy="51454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.AppleSystemUIFont" charset="-120"/>
              <a:buChar char="&gt;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004293"/>
              </a:solidFill>
            </a:endParaRP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I followed the DWELL programme. It became a habit to go to the sessions for 12 weeks every Friday morning</a:t>
            </a: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I’ve learned a lot about diabetes. When I started, I actually didn’t know what the difference was between type 1 and type 2 diabetes</a:t>
            </a: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Now I have more knowledge and insights in nutrition, portion control, physical activity,…</a:t>
            </a:r>
          </a:p>
          <a:p>
            <a:pPr marL="457200" indent="-457200"/>
            <a:endParaRPr lang="en-GB" b="1" dirty="0">
              <a:solidFill>
                <a:srgbClr val="004293"/>
              </a:solidFill>
            </a:endParaRPr>
          </a:p>
          <a:p>
            <a:pPr marL="914400" lvl="1" indent="-457200"/>
            <a:endParaRPr lang="en-GB" dirty="0">
              <a:solidFill>
                <a:srgbClr val="004293"/>
              </a:solidFill>
            </a:endParaRPr>
          </a:p>
          <a:p>
            <a:pPr marL="0" indent="0">
              <a:buFont typeface=".AppleSystemUIFont" charset="-120"/>
              <a:buNone/>
            </a:pPr>
            <a:endParaRPr lang="en-GB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36FDB6F-0746-4185-AC5B-7DBA62908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88" y="230188"/>
            <a:ext cx="2187181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2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05817-1376-4969-9895-6478C6DDF056}"/>
              </a:ext>
            </a:extLst>
          </p:cNvPr>
          <p:cNvSpPr txBox="1">
            <a:spLocks/>
          </p:cNvSpPr>
          <p:nvPr/>
        </p:nvSpPr>
        <p:spPr>
          <a:xfrm>
            <a:off x="827965" y="1144501"/>
            <a:ext cx="10836321" cy="51454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.AppleSystemUIFont" charset="-120"/>
              <a:buChar char="&gt;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004293"/>
              </a:solidFill>
            </a:endParaRP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I feel like I am able to read food labels when I go to the supermarket</a:t>
            </a: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I eat less carbs and fats, more fruits and vegetables</a:t>
            </a: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I take the stairs more often</a:t>
            </a: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I drink less alcohol</a:t>
            </a: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I even started drinking water in stead of soda and diet coke - my wife doesn’t know what she sees!</a:t>
            </a:r>
          </a:p>
          <a:p>
            <a:pPr marL="457200" indent="-457200"/>
            <a:endParaRPr lang="en-GB" b="1" dirty="0">
              <a:solidFill>
                <a:srgbClr val="004293"/>
              </a:solidFill>
            </a:endParaRPr>
          </a:p>
          <a:p>
            <a:pPr marL="914400" lvl="1" indent="-457200"/>
            <a:endParaRPr lang="en-GB" dirty="0">
              <a:solidFill>
                <a:srgbClr val="004293"/>
              </a:solidFill>
            </a:endParaRPr>
          </a:p>
          <a:p>
            <a:pPr marL="0" indent="0">
              <a:buFont typeface=".AppleSystemUIFont" charset="-120"/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46C79-CF9A-465F-81CE-51BB833EB5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88" y="230188"/>
            <a:ext cx="2187181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27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05817-1376-4969-9895-6478C6DDF056}"/>
              </a:ext>
            </a:extLst>
          </p:cNvPr>
          <p:cNvSpPr txBox="1">
            <a:spLocks/>
          </p:cNvSpPr>
          <p:nvPr/>
        </p:nvSpPr>
        <p:spPr>
          <a:xfrm>
            <a:off x="827965" y="1144501"/>
            <a:ext cx="10836321" cy="51454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.AppleSystemUIFont" charset="-120"/>
              <a:buChar char="&gt;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004293"/>
              </a:solidFill>
            </a:endParaRP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I lost weight and my HbA1c improved</a:t>
            </a: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I have more confidence to make my own decisions</a:t>
            </a: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I have more knowledge now, but it was very interesting to share tips and tricks with peers in our group</a:t>
            </a:r>
          </a:p>
          <a:p>
            <a:pPr marL="457200" indent="-457200"/>
            <a:r>
              <a:rPr lang="en-GB" b="1" dirty="0">
                <a:solidFill>
                  <a:srgbClr val="004293"/>
                </a:solidFill>
              </a:rPr>
              <a:t>This programme has changed my life, it is up to me now to stay motivated</a:t>
            </a:r>
          </a:p>
          <a:p>
            <a:pPr marL="457200" indent="-457200"/>
            <a:endParaRPr lang="en-GB" b="1" dirty="0">
              <a:solidFill>
                <a:srgbClr val="004293"/>
              </a:solidFill>
            </a:endParaRPr>
          </a:p>
          <a:p>
            <a:pPr marL="914400" lvl="1" indent="-457200"/>
            <a:endParaRPr lang="en-GB" dirty="0">
              <a:solidFill>
                <a:srgbClr val="004293"/>
              </a:solidFill>
            </a:endParaRPr>
          </a:p>
          <a:p>
            <a:pPr marL="0" indent="0">
              <a:buFont typeface=".AppleSystemUIFont" charset="-120"/>
              <a:buNone/>
            </a:pPr>
            <a:endParaRPr lang="en-GB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34AFD31-9437-4DF6-889B-42512BF09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88" y="230188"/>
            <a:ext cx="2187181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7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fbeeldingsresultaat voor www vector">
            <a:extLst>
              <a:ext uri="{FF2B5EF4-FFF2-40B4-BE49-F238E27FC236}">
                <a16:creationId xmlns:a16="http://schemas.microsoft.com/office/drawing/2014/main" id="{A5FAA5C9-1F84-41B1-B4C0-2D640E63C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0" b="27561"/>
          <a:stretch/>
        </p:blipFill>
        <p:spPr bwMode="auto">
          <a:xfrm>
            <a:off x="6379808" y="3176939"/>
            <a:ext cx="1187250" cy="66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1201A30-B6DA-4B4B-A753-02FECB8995EB}"/>
              </a:ext>
            </a:extLst>
          </p:cNvPr>
          <p:cNvSpPr txBox="1"/>
          <p:nvPr/>
        </p:nvSpPr>
        <p:spPr>
          <a:xfrm>
            <a:off x="7364718" y="3954042"/>
            <a:ext cx="355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2138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verpleegkundearteveldehogeschool</a:t>
            </a:r>
            <a:endParaRPr kumimoji="0" lang="nl-BE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522E361-540C-4181-99E0-1771F179B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966" y="4576178"/>
            <a:ext cx="675000" cy="54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2C76B68-B316-4DC4-9F1A-8C110FFD4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466" y="3922113"/>
            <a:ext cx="540000" cy="54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96510D6-6B4E-4D9C-9417-4E3A7E58A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466" y="2060958"/>
            <a:ext cx="523220" cy="52322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D6DE0D99-E503-4F98-A8BC-F54B6DCD968C}"/>
              </a:ext>
            </a:extLst>
          </p:cNvPr>
          <p:cNvSpPr txBox="1"/>
          <p:nvPr/>
        </p:nvSpPr>
        <p:spPr>
          <a:xfrm>
            <a:off x="7364718" y="4606653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2138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verpleegkunde.arteveldehs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1024BB0-D36F-4290-A8F3-DACF9B0DF6BF}"/>
              </a:ext>
            </a:extLst>
          </p:cNvPr>
          <p:cNvSpPr txBox="1"/>
          <p:nvPr/>
        </p:nvSpPr>
        <p:spPr>
          <a:xfrm>
            <a:off x="7387176" y="3287661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2138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kern="0" dirty="0"/>
              <a:t>dwelldiabetes.eu – arteveldehogeschool.be</a:t>
            </a:r>
            <a:endParaRPr kumimoji="0" lang="nl-BE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E23D72A-8E8D-4F90-B68D-E415C3FE80E2}"/>
              </a:ext>
            </a:extLst>
          </p:cNvPr>
          <p:cNvSpPr txBox="1"/>
          <p:nvPr/>
        </p:nvSpPr>
        <p:spPr>
          <a:xfrm>
            <a:off x="7387176" y="2077258"/>
            <a:ext cx="386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2138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kern="0" dirty="0"/>
              <a:t>r</a:t>
            </a:r>
            <a:r>
              <a:rPr kumimoji="0" lang="nl-B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uben.vanbosseghem@arteveldehs.be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87C85824-D89F-4D03-BE08-0A68748A01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65" y="2400555"/>
            <a:ext cx="3536846" cy="2143543"/>
          </a:xfrm>
          <a:prstGeom prst="rect">
            <a:avLst/>
          </a:prstGeom>
        </p:spPr>
      </p:pic>
      <p:pic>
        <p:nvPicPr>
          <p:cNvPr id="1026" name="Picture 2" descr="Afbeeldingsresultaat voor twitter logo black">
            <a:extLst>
              <a:ext uri="{FF2B5EF4-FFF2-40B4-BE49-F238E27FC236}">
                <a16:creationId xmlns:a16="http://schemas.microsoft.com/office/drawing/2014/main" id="{E8D9ED0E-9C5F-41A2-B562-5D564490B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3" r="24106"/>
          <a:stretch/>
        </p:blipFill>
        <p:spPr bwMode="auto">
          <a:xfrm>
            <a:off x="6689621" y="2624206"/>
            <a:ext cx="54032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EF2FC2FB-F0F2-4825-A893-367F1842DDC7}"/>
              </a:ext>
            </a:extLst>
          </p:cNvPr>
          <p:cNvSpPr txBox="1"/>
          <p:nvPr/>
        </p:nvSpPr>
        <p:spPr>
          <a:xfrm>
            <a:off x="7387176" y="2684170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2138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kern="0" dirty="0"/>
              <a:t>@</a:t>
            </a:r>
            <a:r>
              <a:rPr lang="nl-BE" kern="0" dirty="0" err="1"/>
              <a:t>rubenvanbo</a:t>
            </a:r>
            <a:endParaRPr kumimoji="0" lang="nl-BE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137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19E66-A21D-4FD2-9C34-E8F5D576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AF432F-65CA-4EEC-BDE5-0B11F35B4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900" b="1" dirty="0">
              <a:solidFill>
                <a:srgbClr val="EE227B"/>
              </a:solidFill>
            </a:endParaRPr>
          </a:p>
          <a:p>
            <a:pPr marL="0" indent="0" algn="ctr">
              <a:buNone/>
            </a:pPr>
            <a:r>
              <a:rPr lang="en-GB" sz="2900" b="1" dirty="0">
                <a:solidFill>
                  <a:srgbClr val="EE227B"/>
                </a:solidFill>
              </a:rPr>
              <a:t>DWELL</a:t>
            </a:r>
            <a:r>
              <a:rPr lang="en-GB" sz="2900" dirty="0">
                <a:solidFill>
                  <a:prstClr val="black"/>
                </a:solidFill>
              </a:rPr>
              <a:t> </a:t>
            </a:r>
            <a:r>
              <a:rPr lang="en-GB" sz="2900" dirty="0">
                <a:solidFill>
                  <a:srgbClr val="004293"/>
                </a:solidFill>
              </a:rPr>
              <a:t>is a cross-border 4 year project with partners in the UK, France, Belgium and the Netherlands.</a:t>
            </a:r>
            <a:br>
              <a:rPr lang="en-GB" sz="2900" dirty="0">
                <a:solidFill>
                  <a:srgbClr val="004293"/>
                </a:solidFill>
              </a:rPr>
            </a:br>
            <a:br>
              <a:rPr lang="en-GB" sz="2900" dirty="0">
                <a:solidFill>
                  <a:srgbClr val="004293"/>
                </a:solidFill>
              </a:rPr>
            </a:br>
            <a:r>
              <a:rPr lang="en-GB" sz="2800" dirty="0">
                <a:solidFill>
                  <a:srgbClr val="004293"/>
                </a:solidFill>
              </a:rPr>
              <a:t>The project has a budget of €3,169,849.95 (EFRO + co-funding)</a:t>
            </a:r>
            <a:r>
              <a:rPr lang="en-GB" sz="2900" dirty="0">
                <a:solidFill>
                  <a:srgbClr val="004293"/>
                </a:solidFill>
              </a:rPr>
              <a:t> and will run until 2020</a:t>
            </a:r>
          </a:p>
          <a:p>
            <a:pPr marL="0" indent="0" algn="ctr">
              <a:buNone/>
            </a:pPr>
            <a:endParaRPr lang="en-GB" sz="29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2FEC03C-E303-4747-8AFF-7DE0B1EDB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88" y="230188"/>
            <a:ext cx="2187181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3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2" y="260648"/>
            <a:ext cx="7380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3399"/>
                </a:solidFill>
              </a:rPr>
              <a:t>Diabetes &amp; Wellbeing - Overview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95" y="1265681"/>
            <a:ext cx="6713593" cy="299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18" y="5594314"/>
            <a:ext cx="4139951" cy="78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651880"/>
            <a:ext cx="4557115" cy="72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7314" y="4526792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C0066"/>
                </a:solidFill>
              </a:rPr>
              <a:t>A holistic 12 week programme </a:t>
            </a:r>
            <a:r>
              <a:rPr lang="en-GB" sz="2000" dirty="0">
                <a:solidFill>
                  <a:srgbClr val="003399"/>
                </a:solidFill>
              </a:rPr>
              <a:t>will provide individual, tailored support, motivating each person to make long-term lifestyle changes necessary to manage their condition successfully.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7314" y="1077959"/>
            <a:ext cx="19442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3399"/>
                </a:solidFill>
              </a:rPr>
              <a:t>DWELL will improve the lives of people with type 2 diabetes, dramatically reducing their risk of developing long-term complications.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05036EA9-B0B7-4B52-9D81-9B26AEABD4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88" y="230188"/>
            <a:ext cx="2187181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4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6367DF-8CFD-4A91-BF91-961FE23580DE}"/>
              </a:ext>
            </a:extLst>
          </p:cNvPr>
          <p:cNvSpPr txBox="1">
            <a:spLocks/>
          </p:cNvSpPr>
          <p:nvPr/>
        </p:nvSpPr>
        <p:spPr>
          <a:xfrm>
            <a:off x="818866" y="1657007"/>
            <a:ext cx="10863618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.AppleSystemUIFont" charset="-120"/>
              <a:buChar char="&gt;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EE227B"/>
                </a:solidFill>
              </a:rPr>
              <a:t>DWELL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srgbClr val="004293"/>
                </a:solidFill>
              </a:rPr>
              <a:t>will:</a:t>
            </a:r>
          </a:p>
          <a:p>
            <a:pPr marL="457200" indent="-457200"/>
            <a:r>
              <a:rPr lang="en-GB" dirty="0">
                <a:solidFill>
                  <a:srgbClr val="004293"/>
                </a:solidFill>
              </a:rPr>
              <a:t>Change the way people with type 2 diabetes are supported</a:t>
            </a:r>
          </a:p>
          <a:p>
            <a:pPr marL="457200" indent="-457200"/>
            <a:r>
              <a:rPr lang="en-GB" dirty="0">
                <a:solidFill>
                  <a:srgbClr val="004293"/>
                </a:solidFill>
              </a:rPr>
              <a:t>Improve their health and wellbeing</a:t>
            </a:r>
          </a:p>
          <a:p>
            <a:pPr marL="457200" indent="-457200"/>
            <a:r>
              <a:rPr lang="en-GB" dirty="0">
                <a:solidFill>
                  <a:srgbClr val="004293"/>
                </a:solidFill>
              </a:rPr>
              <a:t>Reduce the cost of type 2 diabetes to the public purse</a:t>
            </a:r>
          </a:p>
          <a:p>
            <a:pPr marL="457200" indent="-457200"/>
            <a:r>
              <a:rPr lang="en-GB" dirty="0">
                <a:solidFill>
                  <a:srgbClr val="004293"/>
                </a:solidFill>
              </a:rPr>
              <a:t>Empower patients to take control of their own lives</a:t>
            </a:r>
          </a:p>
          <a:p>
            <a:pPr marL="457200" indent="-457200"/>
            <a:r>
              <a:rPr lang="en-GB" dirty="0">
                <a:solidFill>
                  <a:srgbClr val="004293"/>
                </a:solidFill>
              </a:rPr>
              <a:t>Potential for cost effective commissionable service at end of project. </a:t>
            </a:r>
          </a:p>
          <a:p>
            <a:pPr marL="457200" indent="-457200"/>
            <a:endParaRPr lang="en-GB" dirty="0">
              <a:solidFill>
                <a:prstClr val="black"/>
              </a:solidFill>
            </a:endParaRPr>
          </a:p>
          <a:p>
            <a:pPr marL="0" indent="0">
              <a:buFont typeface=".AppleSystemUIFont" charset="-120"/>
              <a:buNone/>
            </a:pPr>
            <a:endParaRPr lang="en-GB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B386367-D620-4DAA-B5EE-128E4C3BB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88" y="230188"/>
            <a:ext cx="2187181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6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9BF3BE7-70CD-4DA2-9B67-2007ED9EEFD0}"/>
              </a:ext>
            </a:extLst>
          </p:cNvPr>
          <p:cNvSpPr txBox="1">
            <a:spLocks/>
          </p:cNvSpPr>
          <p:nvPr/>
        </p:nvSpPr>
        <p:spPr>
          <a:xfrm>
            <a:off x="827965" y="1144501"/>
            <a:ext cx="10836321" cy="51454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.AppleSystemUIFont" charset="-120"/>
              <a:buChar char="&gt;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EE227B"/>
                </a:solidFill>
              </a:rPr>
              <a:t>DWELL</a:t>
            </a:r>
            <a:r>
              <a:rPr lang="en-GB" dirty="0">
                <a:solidFill>
                  <a:srgbClr val="FF3399"/>
                </a:solidFill>
              </a:rPr>
              <a:t> </a:t>
            </a:r>
            <a:r>
              <a:rPr lang="en-GB" dirty="0">
                <a:solidFill>
                  <a:srgbClr val="004293"/>
                </a:solidFill>
              </a:rPr>
              <a:t>will deliver:</a:t>
            </a:r>
          </a:p>
          <a:p>
            <a:pPr marL="457200" indent="-457200"/>
            <a:r>
              <a:rPr lang="en-GB" dirty="0">
                <a:solidFill>
                  <a:srgbClr val="004293"/>
                </a:solidFill>
              </a:rPr>
              <a:t>12 week patient support programme for people with type 2 diabetes delivered to 1000 patients across 4 countries</a:t>
            </a:r>
          </a:p>
          <a:p>
            <a:pPr marL="457200" indent="-457200"/>
            <a:r>
              <a:rPr lang="en-GB" dirty="0">
                <a:solidFill>
                  <a:srgbClr val="004293"/>
                </a:solidFill>
              </a:rPr>
              <a:t>Training programme for staff to successfully deliver to patients</a:t>
            </a:r>
          </a:p>
          <a:p>
            <a:pPr marL="457200" indent="-457200"/>
            <a:r>
              <a:rPr lang="en-GB" dirty="0">
                <a:solidFill>
                  <a:srgbClr val="004293"/>
                </a:solidFill>
              </a:rPr>
              <a:t>New tools to support patients</a:t>
            </a:r>
          </a:p>
          <a:p>
            <a:pPr marL="457200" indent="-457200"/>
            <a:r>
              <a:rPr lang="en-GB" dirty="0">
                <a:solidFill>
                  <a:srgbClr val="004293"/>
                </a:solidFill>
              </a:rPr>
              <a:t>Comprehensive evaluation report</a:t>
            </a:r>
          </a:p>
          <a:p>
            <a:pPr marL="0" indent="0">
              <a:buFont typeface=".AppleSystemUIFont" charset="-120"/>
              <a:buNone/>
            </a:pPr>
            <a:endParaRPr lang="en-GB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71C3B47-0E4B-49F6-A71C-4158535B7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88" y="230188"/>
            <a:ext cx="2187181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1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3493A40-744D-4C0D-9D55-D39D5A24E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471" y="1651379"/>
            <a:ext cx="8151058" cy="41354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3F943-F45B-4501-8FFD-AFD5FD2413B4}"/>
              </a:ext>
            </a:extLst>
          </p:cNvPr>
          <p:cNvSpPr txBox="1"/>
          <p:nvPr/>
        </p:nvSpPr>
        <p:spPr>
          <a:xfrm>
            <a:off x="357681" y="648136"/>
            <a:ext cx="7380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3399"/>
                </a:solidFill>
              </a:rPr>
              <a:t>Methods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DF4C3-569A-4891-9DD3-793F068A0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88" y="230188"/>
            <a:ext cx="2187181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5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C5CF098-2775-4849-86C0-C526101BBBA4}"/>
              </a:ext>
            </a:extLst>
          </p:cNvPr>
          <p:cNvGraphicFramePr/>
          <p:nvPr/>
        </p:nvGraphicFramePr>
        <p:xfrm>
          <a:off x="3048000" y="15911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2BBDEE35-93D1-41C9-AAA7-62362F865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271872"/>
            <a:ext cx="830262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96F2FCC5-5992-4CBA-AF03-6975ED5689BF}"/>
              </a:ext>
            </a:extLst>
          </p:cNvPr>
          <p:cNvGrpSpPr>
            <a:grpSpLocks/>
          </p:cNvGrpSpPr>
          <p:nvPr/>
        </p:nvGrpSpPr>
        <p:grpSpPr bwMode="auto">
          <a:xfrm>
            <a:off x="8076197" y="2337231"/>
            <a:ext cx="784197" cy="660400"/>
            <a:chOff x="105210120" y="113277560"/>
            <a:chExt cx="922966" cy="746459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5E360C54-9DD6-4A19-9DAD-CA179A5AA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10120" y="113277560"/>
              <a:ext cx="724980" cy="746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B26505D3-174A-420E-AB75-CA90AE610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32" t="72646" b="6363"/>
            <a:stretch>
              <a:fillRect/>
            </a:stretch>
          </p:blipFill>
          <p:spPr bwMode="auto">
            <a:xfrm>
              <a:off x="105669372" y="113698297"/>
              <a:ext cx="463714" cy="156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3">
            <a:extLst>
              <a:ext uri="{FF2B5EF4-FFF2-40B4-BE49-F238E27FC236}">
                <a16:creationId xmlns:a16="http://schemas.microsoft.com/office/drawing/2014/main" id="{91EC037D-503D-4D17-B1F6-0AAA10B62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204" y="4242359"/>
            <a:ext cx="100610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10A86A77-12EF-4537-B936-A96A41968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92" y="4334957"/>
            <a:ext cx="899453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5DC8937D-E757-409E-A6DD-EAB53BDCCCE2}"/>
              </a:ext>
            </a:extLst>
          </p:cNvPr>
          <p:cNvGrpSpPr/>
          <p:nvPr/>
        </p:nvGrpSpPr>
        <p:grpSpPr>
          <a:xfrm>
            <a:off x="4859178" y="2563289"/>
            <a:ext cx="2460958" cy="769427"/>
            <a:chOff x="1362062" y="927568"/>
            <a:chExt cx="2460958" cy="769427"/>
          </a:xfrm>
        </p:grpSpPr>
        <p:pic>
          <p:nvPicPr>
            <p:cNvPr id="10" name="Picture 14">
              <a:extLst>
                <a:ext uri="{FF2B5EF4-FFF2-40B4-BE49-F238E27FC236}">
                  <a16:creationId xmlns:a16="http://schemas.microsoft.com/office/drawing/2014/main" id="{49F6A643-CC9D-4960-B3DA-20804A13D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062" y="927568"/>
              <a:ext cx="860982" cy="769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1" name="Text Box 17">
              <a:extLst>
                <a:ext uri="{FF2B5EF4-FFF2-40B4-BE49-F238E27FC236}">
                  <a16:creationId xmlns:a16="http://schemas.microsoft.com/office/drawing/2014/main" id="{55D5BE48-1324-4BEF-A926-10D657D6B4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0512" y="1152597"/>
              <a:ext cx="1572508" cy="358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altLang="nl-BE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</a:t>
              </a:r>
              <a:r>
                <a:rPr kumimoji="0" lang="nl-BE" altLang="nl-BE" sz="200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eer support</a:t>
              </a:r>
              <a:endParaRPr kumimoji="0" lang="nl-BE" altLang="nl-BE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B7F3EA3C-C7BB-435F-A439-77E2A5E3F530}"/>
              </a:ext>
            </a:extLst>
          </p:cNvPr>
          <p:cNvGrpSpPr/>
          <p:nvPr/>
        </p:nvGrpSpPr>
        <p:grpSpPr>
          <a:xfrm>
            <a:off x="4779560" y="3970015"/>
            <a:ext cx="2612584" cy="606160"/>
            <a:chOff x="4345407" y="2220802"/>
            <a:chExt cx="2612584" cy="606160"/>
          </a:xfrm>
        </p:grpSpPr>
        <p:sp>
          <p:nvSpPr>
            <p:cNvPr id="13" name="Text Box 16">
              <a:extLst>
                <a:ext uri="{FF2B5EF4-FFF2-40B4-BE49-F238E27FC236}">
                  <a16:creationId xmlns:a16="http://schemas.microsoft.com/office/drawing/2014/main" id="{CFEDC66D-DE29-43AA-B0E6-63CEB3C78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6250" y="2319816"/>
              <a:ext cx="2051741" cy="302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200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Self</a:t>
              </a:r>
              <a:r>
                <a:rPr lang="nl-BE" altLang="nl-BE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r>
                <a:rPr kumimoji="0" lang="nl-BE" altLang="nl-BE" sz="200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management</a:t>
              </a:r>
              <a:endParaRPr kumimoji="0" lang="nl-BE" altLang="nl-BE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4" name="Picture 19">
              <a:extLst>
                <a:ext uri="{FF2B5EF4-FFF2-40B4-BE49-F238E27FC236}">
                  <a16:creationId xmlns:a16="http://schemas.microsoft.com/office/drawing/2014/main" id="{E4824BC3-B004-4B84-B936-A80A35EC8E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407" y="2220802"/>
              <a:ext cx="537757" cy="60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11BEFFA6-4FCA-4DE2-A172-3D0B234B864A}"/>
              </a:ext>
            </a:extLst>
          </p:cNvPr>
          <p:cNvGrpSpPr/>
          <p:nvPr/>
        </p:nvGrpSpPr>
        <p:grpSpPr>
          <a:xfrm>
            <a:off x="4151784" y="3358984"/>
            <a:ext cx="3672668" cy="501591"/>
            <a:chOff x="3995827" y="1659313"/>
            <a:chExt cx="3672668" cy="501591"/>
          </a:xfrm>
        </p:grpSpPr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DE780C6A-F5D6-4CB8-9BAD-7FAF8C915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5827" y="1725465"/>
              <a:ext cx="3158406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BE" altLang="nl-BE" sz="20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m</a:t>
              </a:r>
              <a:r>
                <a:rPr kumimoji="0" lang="nl-BE" altLang="nl-BE" sz="200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otivational</a:t>
              </a:r>
              <a:r>
                <a:rPr kumimoji="0" lang="nl-BE" altLang="nl-BE" sz="200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nl-BE" altLang="nl-BE" sz="20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interviewing</a:t>
              </a:r>
              <a:endParaRPr kumimoji="0" lang="nl-BE" altLang="nl-BE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7" name="Picture 18">
              <a:extLst>
                <a:ext uri="{FF2B5EF4-FFF2-40B4-BE49-F238E27FC236}">
                  <a16:creationId xmlns:a16="http://schemas.microsoft.com/office/drawing/2014/main" id="{F0A229D2-F2BD-4A38-8F3E-52E4CB748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6960" y="1659313"/>
              <a:ext cx="691535" cy="501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18" name="TextBox 5">
            <a:extLst>
              <a:ext uri="{FF2B5EF4-FFF2-40B4-BE49-F238E27FC236}">
                <a16:creationId xmlns:a16="http://schemas.microsoft.com/office/drawing/2014/main" id="{E6D05796-2563-4F8D-B45C-FD01C3ADEA53}"/>
              </a:ext>
            </a:extLst>
          </p:cNvPr>
          <p:cNvSpPr txBox="1"/>
          <p:nvPr/>
        </p:nvSpPr>
        <p:spPr>
          <a:xfrm>
            <a:off x="98373" y="634489"/>
            <a:ext cx="7380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3399"/>
                </a:solidFill>
              </a:rPr>
              <a:t>DWELL – 12 week programme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F84046CD-0095-48D8-8B9C-26AF5E83462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88" y="230188"/>
            <a:ext cx="2187181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9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507F955-D275-443A-ADBA-45817B0FE76C}"/>
              </a:ext>
            </a:extLst>
          </p:cNvPr>
          <p:cNvSpPr txBox="1">
            <a:spLocks/>
          </p:cNvSpPr>
          <p:nvPr/>
        </p:nvSpPr>
        <p:spPr>
          <a:xfrm>
            <a:off x="1426191" y="1436427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.AppleSystemUIFont" charset="-120"/>
              <a:buChar char="&gt;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dirty="0">
                <a:solidFill>
                  <a:srgbClr val="004293"/>
                </a:solidFill>
                <a:latin typeface="Calibri" panose="020F0502020204030204" pitchFamily="34" charset="0"/>
              </a:rPr>
              <a:t>Mixed methods approach</a:t>
            </a:r>
          </a:p>
          <a:p>
            <a:pPr>
              <a:defRPr/>
            </a:pPr>
            <a:r>
              <a:rPr lang="en-GB" altLang="en-US" dirty="0">
                <a:solidFill>
                  <a:srgbClr val="004293"/>
                </a:solidFill>
                <a:latin typeface="Calibri" panose="020F0502020204030204" pitchFamily="34" charset="0"/>
              </a:rPr>
              <a:t>Repeated measures design:</a:t>
            </a:r>
          </a:p>
          <a:p>
            <a:pPr marL="0" indent="0">
              <a:buFont typeface="Wingdings 3" pitchFamily="18" charset="2"/>
              <a:buNone/>
              <a:defRPr/>
            </a:pPr>
            <a:endParaRPr lang="en-GB" altLang="en-US" dirty="0">
              <a:solidFill>
                <a:srgbClr val="004293"/>
              </a:solidFill>
              <a:latin typeface="Calibri" panose="020F0502020204030204" pitchFamily="34" charset="0"/>
            </a:endParaRPr>
          </a:p>
          <a:p>
            <a:pPr marL="0" indent="0">
              <a:buFont typeface="Wingdings 3" pitchFamily="18" charset="2"/>
              <a:buNone/>
              <a:defRPr/>
            </a:pPr>
            <a:endParaRPr lang="en-GB" altLang="en-US" dirty="0">
              <a:solidFill>
                <a:srgbClr val="004293"/>
              </a:solidFill>
              <a:latin typeface="Calibri" panose="020F0502020204030204" pitchFamily="34" charset="0"/>
            </a:endParaRPr>
          </a:p>
          <a:p>
            <a:pPr marL="0" indent="0">
              <a:buFont typeface="Wingdings 3" pitchFamily="18" charset="2"/>
              <a:buNone/>
              <a:defRPr/>
            </a:pPr>
            <a:endParaRPr lang="en-GB" altLang="en-US" dirty="0">
              <a:solidFill>
                <a:srgbClr val="004293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altLang="en-US" dirty="0">
                <a:solidFill>
                  <a:srgbClr val="004293"/>
                </a:solidFill>
                <a:latin typeface="Calibri" panose="020F0502020204030204" pitchFamily="34" charset="0"/>
              </a:rPr>
              <a:t>Pre-post and post-follow up comparisons </a:t>
            </a:r>
          </a:p>
          <a:p>
            <a:pPr>
              <a:defRPr/>
            </a:pPr>
            <a:r>
              <a:rPr lang="en-GB" altLang="en-US" dirty="0">
                <a:solidFill>
                  <a:srgbClr val="004293"/>
                </a:solidFill>
                <a:latin typeface="Calibri" panose="020F0502020204030204" pitchFamily="34" charset="0"/>
              </a:rPr>
              <a:t>Comparison within and between sites </a:t>
            </a:r>
          </a:p>
          <a:p>
            <a:pPr>
              <a:defRPr/>
            </a:pPr>
            <a:r>
              <a:rPr lang="en-GB" altLang="en-US" dirty="0">
                <a:solidFill>
                  <a:srgbClr val="004293"/>
                </a:solidFill>
                <a:latin typeface="Calibri" panose="020F0502020204030204" pitchFamily="34" charset="0"/>
              </a:rPr>
              <a:t>Process evaluation of intervention</a:t>
            </a:r>
          </a:p>
          <a:p>
            <a:pPr>
              <a:defRPr/>
            </a:pPr>
            <a:r>
              <a:rPr lang="en-GB" altLang="en-US" dirty="0">
                <a:solidFill>
                  <a:srgbClr val="004293"/>
                </a:solidFill>
                <a:latin typeface="Calibri" panose="020F0502020204030204" pitchFamily="34" charset="0"/>
              </a:rPr>
              <a:t>Cost effectiveness analysis of patient outcomes</a:t>
            </a:r>
          </a:p>
          <a:p>
            <a:pPr marL="0" indent="0">
              <a:buFont typeface=".AppleSystemUIFont" charset="-120"/>
              <a:buNone/>
            </a:pPr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D4543E1-ECA5-4BB7-83A8-1BA8ADFEC2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579813"/>
              </p:ext>
            </p:extLst>
          </p:nvPr>
        </p:nvGraphicFramePr>
        <p:xfrm>
          <a:off x="1076494" y="2113099"/>
          <a:ext cx="8784977" cy="1891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5">
            <a:extLst>
              <a:ext uri="{FF2B5EF4-FFF2-40B4-BE49-F238E27FC236}">
                <a16:creationId xmlns:a16="http://schemas.microsoft.com/office/drawing/2014/main" id="{BC5D80E9-1B39-4A0A-AEAD-0BFDF7F401B8}"/>
              </a:ext>
            </a:extLst>
          </p:cNvPr>
          <p:cNvSpPr txBox="1"/>
          <p:nvPr/>
        </p:nvSpPr>
        <p:spPr>
          <a:xfrm>
            <a:off x="533400" y="541667"/>
            <a:ext cx="684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3399"/>
                </a:solidFill>
              </a:rPr>
              <a:t>Evaluation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56AF771-A69B-4CF7-86EB-FDD3773D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88" y="230188"/>
            <a:ext cx="2187181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FF1FF-A9CC-4FD3-9480-FEA83DA517D8}"/>
              </a:ext>
            </a:extLst>
          </p:cNvPr>
          <p:cNvSpPr txBox="1">
            <a:spLocks/>
          </p:cNvSpPr>
          <p:nvPr/>
        </p:nvSpPr>
        <p:spPr>
          <a:xfrm>
            <a:off x="827965" y="1144501"/>
            <a:ext cx="10836321" cy="51454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.AppleSystemUIFont" charset="-120"/>
              <a:buChar char="&gt;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.AppleSystemUIFont" charset="-12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EE227B"/>
                </a:solidFill>
              </a:rPr>
              <a:t>Implementation </a:t>
            </a:r>
            <a:r>
              <a:rPr lang="en-GB" b="1" dirty="0">
                <a:solidFill>
                  <a:srgbClr val="004293"/>
                </a:solidFill>
              </a:rPr>
              <a:t>is ongoing</a:t>
            </a:r>
            <a:endParaRPr lang="en-GB" dirty="0">
              <a:solidFill>
                <a:srgbClr val="004293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4293"/>
              </a:solidFill>
            </a:endParaRPr>
          </a:p>
          <a:p>
            <a:pPr marL="457200" indent="-457200"/>
            <a:r>
              <a:rPr lang="en-GB" dirty="0">
                <a:solidFill>
                  <a:srgbClr val="004293"/>
                </a:solidFill>
              </a:rPr>
              <a:t>In the 4 participating countries</a:t>
            </a:r>
          </a:p>
          <a:p>
            <a:pPr marL="457200" indent="-457200"/>
            <a:r>
              <a:rPr lang="en-GB" dirty="0">
                <a:solidFill>
                  <a:srgbClr val="004293"/>
                </a:solidFill>
              </a:rPr>
              <a:t>Promising preliminary results</a:t>
            </a:r>
          </a:p>
          <a:p>
            <a:pPr marL="914400" lvl="1" indent="-457200"/>
            <a:r>
              <a:rPr lang="en-GB" dirty="0">
                <a:solidFill>
                  <a:srgbClr val="004293"/>
                </a:solidFill>
              </a:rPr>
              <a:t>People are changing their lives</a:t>
            </a:r>
          </a:p>
          <a:p>
            <a:pPr marL="914400" lvl="1" indent="-457200"/>
            <a:r>
              <a:rPr lang="en-GB" dirty="0">
                <a:solidFill>
                  <a:srgbClr val="004293"/>
                </a:solidFill>
              </a:rPr>
              <a:t>Improved health outcomes</a:t>
            </a:r>
          </a:p>
          <a:p>
            <a:pPr marL="914400" lvl="1" indent="-457200"/>
            <a:endParaRPr lang="en-GB" dirty="0">
              <a:solidFill>
                <a:srgbClr val="004293"/>
              </a:solidFill>
            </a:endParaRPr>
          </a:p>
          <a:p>
            <a:pPr marL="0" indent="0">
              <a:buFont typeface=".AppleSystemUIFont" charset="-120"/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295F5-0D01-46BF-B8F4-79978FB67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88" y="230188"/>
            <a:ext cx="2187181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25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AAAAAA"/>
      </a:dk2>
      <a:lt2>
        <a:srgbClr val="E7E6E6"/>
      </a:lt2>
      <a:accent1>
        <a:srgbClr val="EE9900"/>
      </a:accent1>
      <a:accent2>
        <a:srgbClr val="BBCC00"/>
      </a:accent2>
      <a:accent3>
        <a:srgbClr val="CC0077"/>
      </a:accent3>
      <a:accent4>
        <a:srgbClr val="00AACC"/>
      </a:accent4>
      <a:accent5>
        <a:srgbClr val="CF9112"/>
      </a:accent5>
      <a:accent6>
        <a:srgbClr val="88BD47"/>
      </a:accent6>
      <a:hlink>
        <a:srgbClr val="00AACC"/>
      </a:hlink>
      <a:folHlink>
        <a:srgbClr val="CC007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2EE75186EC4D4DA7275BD48A65A6E9" ma:contentTypeVersion="4" ma:contentTypeDescription="Create a new document." ma:contentTypeScope="" ma:versionID="06cd6c9635222997744541a70d486217">
  <xsd:schema xmlns:xsd="http://www.w3.org/2001/XMLSchema" xmlns:xs="http://www.w3.org/2001/XMLSchema" xmlns:p="http://schemas.microsoft.com/office/2006/metadata/properties" xmlns:ns2="f510d864-5b69-4c8c-a321-6b6988eb7f0e" targetNamespace="http://schemas.microsoft.com/office/2006/metadata/properties" ma:root="true" ma:fieldsID="a1a4b26be9f18a6eef858aa4000f87d8" ns2:_="">
    <xsd:import namespace="f510d864-5b69-4c8c-a321-6b6988eb7f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0d864-5b69-4c8c-a321-6b6988eb7f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173741-D04F-4CAD-AD08-3F53C9A8D072}">
  <ds:schemaRefs>
    <ds:schemaRef ds:uri="http://purl.org/dc/dcmitype/"/>
    <ds:schemaRef ds:uri="http://schemas.microsoft.com/office/infopath/2007/PartnerControls"/>
    <ds:schemaRef ds:uri="http://purl.org/dc/elements/1.1/"/>
    <ds:schemaRef ds:uri="f510d864-5b69-4c8c-a321-6b6988eb7f0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2ED529-BD64-4073-B5DE-E7AA52AA30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10d864-5b69-4c8c-a321-6b6988eb7f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684B31-A27C-4D59-8724-FDA81E89DB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584</Words>
  <Application>Microsoft Office PowerPoint</Application>
  <PresentationFormat>Breedbeeld</PresentationFormat>
  <Paragraphs>120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.AppleSystemUIFont</vt:lpstr>
      <vt:lpstr>Arial</vt:lpstr>
      <vt:lpstr>Calibri</vt:lpstr>
      <vt:lpstr>Calibri Light</vt:lpstr>
      <vt:lpstr>Times New Roman</vt:lpstr>
      <vt:lpstr>Wingdings 3</vt:lpstr>
      <vt:lpstr>Office Theme</vt:lpstr>
      <vt:lpstr>DWELL Diabetes &amp; WELLbeing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The story of … Patrick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Ruben Vanbosseghem</dc:creator>
  <cp:lastModifiedBy>Ruben Vanbosseghem</cp:lastModifiedBy>
  <cp:revision>13</cp:revision>
  <dcterms:created xsi:type="dcterms:W3CDTF">2019-11-19T16:31:49Z</dcterms:created>
  <dcterms:modified xsi:type="dcterms:W3CDTF">2019-12-04T20:20:23Z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0x010100792EE75186EC4D4DA7275BD48A65A6E9</vt:lpwstr>
  </property>
</Properties>
</file>