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  <p:sldMasterId id="2147483756" r:id="rId2"/>
    <p:sldMasterId id="2147483762" r:id="rId3"/>
  </p:sldMasterIdLst>
  <p:notesMasterIdLst>
    <p:notesMasterId r:id="rId15"/>
  </p:notesMasterIdLst>
  <p:handoutMasterIdLst>
    <p:handoutMasterId r:id="rId16"/>
  </p:handoutMasterIdLst>
  <p:sldIdLst>
    <p:sldId id="292" r:id="rId4"/>
    <p:sldId id="266" r:id="rId5"/>
    <p:sldId id="267" r:id="rId6"/>
    <p:sldId id="268" r:id="rId7"/>
    <p:sldId id="277" r:id="rId8"/>
    <p:sldId id="289" r:id="rId9"/>
    <p:sldId id="275" r:id="rId10"/>
    <p:sldId id="285" r:id="rId11"/>
    <p:sldId id="291" r:id="rId12"/>
    <p:sldId id="269" r:id="rId13"/>
    <p:sldId id="293" r:id="rId14"/>
  </p:sldIdLst>
  <p:sldSz cx="9144000" cy="6858000" type="screen4x3"/>
  <p:notesSz cx="6724650" cy="97742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78" userDrawn="1">
          <p15:clr>
            <a:srgbClr val="A4A3A4"/>
          </p15:clr>
        </p15:guide>
        <p15:guide id="2" pos="211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F5494"/>
    <a:srgbClr val="3166CF"/>
    <a:srgbClr val="2D5EC1"/>
    <a:srgbClr val="FFD624"/>
    <a:srgbClr val="3E6FD2"/>
    <a:srgbClr val="BDDE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91" autoAdjust="0"/>
  </p:normalViewPr>
  <p:slideViewPr>
    <p:cSldViewPr>
      <p:cViewPr varScale="1">
        <p:scale>
          <a:sx n="57" d="100"/>
          <a:sy n="57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90"/>
      </p:cViewPr>
      <p:guideLst>
        <p:guide orient="horz" pos="3078"/>
        <p:guide pos="21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748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06" tIns="45103" rIns="90206" bIns="45103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8332" y="0"/>
            <a:ext cx="2914748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06" tIns="45103" rIns="90206" bIns="45103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3417"/>
            <a:ext cx="2914748" cy="48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06" tIns="45103" rIns="90206" bIns="45103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8332" y="9283417"/>
            <a:ext cx="2914748" cy="48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06" tIns="45103" rIns="90206" bIns="45103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748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06" tIns="45103" rIns="90206" bIns="45103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8332" y="0"/>
            <a:ext cx="2914748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06" tIns="45103" rIns="90206" bIns="45103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33425"/>
            <a:ext cx="4887912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2151" y="4642490"/>
            <a:ext cx="5380348" cy="439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06" tIns="45103" rIns="90206" bIns="451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3417"/>
            <a:ext cx="2914748" cy="48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06" tIns="45103" rIns="90206" bIns="45103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8332" y="9283417"/>
            <a:ext cx="2914748" cy="48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06" tIns="45103" rIns="90206" bIns="45103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48DAD-A895-45A0-9493-C18C253A36D7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15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0" y="988376"/>
            <a:ext cx="9144000" cy="1655251"/>
          </a:xfrm>
          <a:prstGeom prst="rect">
            <a:avLst/>
          </a:prstGeom>
          <a:ln>
            <a:noFill/>
          </a:ln>
        </p:spPr>
        <p:txBody>
          <a:bodyPr anchor="b" anchorCtr="0">
            <a:normAutofit/>
          </a:bodyPr>
          <a:lstStyle>
            <a:lvl1pPr algn="ctr">
              <a:defRPr sz="5500" b="1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Speaker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2884968"/>
            <a:ext cx="9144000" cy="13241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00" baseline="0">
                <a:solidFill>
                  <a:srgbClr val="FFF8AF"/>
                </a:solidFill>
                <a:latin typeface="Verdana" charset="0"/>
                <a:cs typeface="EC Square Sans Pr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Title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485217"/>
            <a:ext cx="9144000" cy="1276955"/>
          </a:xfrm>
          <a:prstGeom prst="rect">
            <a:avLst/>
          </a:prstGeom>
        </p:spPr>
        <p:txBody>
          <a:bodyPr rIns="360000" anchor="b" anchorCtr="0"/>
          <a:lstStyle>
            <a:lvl1pPr marL="0" indent="0" algn="r">
              <a:buFontTx/>
              <a:buNone/>
              <a:defRPr sz="3500" b="0" i="0">
                <a:solidFill>
                  <a:srgbClr val="FFF8AF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fr-FR" dirty="0"/>
              <a:t>@</a:t>
            </a:r>
            <a:r>
              <a:rPr lang="fr-FR" dirty="0" err="1"/>
              <a:t>name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2144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53E0-E5EB-E54F-BE7E-47886330858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04/12/2019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A135-DFDB-3E42-A517-E833A9513ED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45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53E0-E5EB-E54F-BE7E-47886330858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04/12/2019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A135-DFDB-3E42-A517-E833A9513ED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22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53E0-E5EB-E54F-BE7E-47886330858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04/12/2019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A135-DFDB-3E42-A517-E833A9513ED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23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53E0-E5EB-E54F-BE7E-47886330858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04/12/2019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A135-DFDB-3E42-A517-E833A9513ED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22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53E0-E5EB-E54F-BE7E-47886330858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04/12/2019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A135-DFDB-3E42-A517-E833A9513ED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51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53E0-E5EB-E54F-BE7E-47886330858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04/12/2019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A135-DFDB-3E42-A517-E833A9513ED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12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53E0-E5EB-E54F-BE7E-47886330858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04/12/2019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A135-DFDB-3E42-A517-E833A9513ED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82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377600"/>
          </a:xfrm>
        </p:spPr>
        <p:txBody>
          <a:bodyPr lIns="612000" rIns="90000">
            <a:normAutofit/>
          </a:bodyPr>
          <a:lstStyle>
            <a:lvl1pPr>
              <a:defRPr sz="3600" b="1" i="0" baseline="0">
                <a:solidFill>
                  <a:srgbClr val="17448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nl-BE" dirty="0"/>
              <a:t>Title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490848"/>
            <a:ext cx="9144000" cy="3541543"/>
          </a:xfrm>
        </p:spPr>
        <p:txBody>
          <a:bodyPr lIns="612000"/>
          <a:lstStyle>
            <a:lvl1pPr marL="342900" indent="-342900">
              <a:buClr>
                <a:srgbClr val="E6753F"/>
              </a:buClr>
              <a:buFont typeface="Wingdings" charset="2"/>
              <a:buChar char="§"/>
              <a:defRPr sz="2800">
                <a:solidFill>
                  <a:srgbClr val="174489"/>
                </a:solidFill>
                <a:latin typeface="verdana" charset="0"/>
              </a:defRPr>
            </a:lvl1pPr>
            <a:lvl2pPr marL="651600" indent="-285750">
              <a:buClr>
                <a:srgbClr val="E6753F"/>
              </a:buClr>
              <a:buFont typeface="Arial" charset="0"/>
              <a:buChar char="•"/>
              <a:defRPr sz="2400">
                <a:solidFill>
                  <a:srgbClr val="174489"/>
                </a:solidFill>
                <a:latin typeface="verdana" charset="0"/>
              </a:defRPr>
            </a:lvl2pPr>
            <a:lvl3pPr marL="891000">
              <a:buClr>
                <a:srgbClr val="E6753F"/>
              </a:buClr>
              <a:defRPr>
                <a:solidFill>
                  <a:srgbClr val="174489"/>
                </a:solidFill>
                <a:latin typeface="verdana" charset="0"/>
              </a:defRPr>
            </a:lvl3pPr>
            <a:lvl4pPr marL="1144800" indent="-228600">
              <a:buClr>
                <a:srgbClr val="E6753F"/>
              </a:buClr>
              <a:buFont typeface="Arial" charset="0"/>
              <a:buChar char="•"/>
              <a:defRPr>
                <a:solidFill>
                  <a:srgbClr val="174489"/>
                </a:solidFill>
                <a:latin typeface="verdana" charset="0"/>
              </a:defRPr>
            </a:lvl4pPr>
            <a:lvl5pPr marL="1386000" indent="-228600">
              <a:buClr>
                <a:srgbClr val="E6753F"/>
              </a:buClr>
              <a:buFont typeface="Arial" charset="0"/>
              <a:buChar char="•"/>
              <a:defRPr sz="1400" baseline="0">
                <a:solidFill>
                  <a:srgbClr val="174489"/>
                </a:solidFill>
                <a:latin typeface="verdana" charset="0"/>
              </a:defRPr>
            </a:lvl5pPr>
          </a:lstStyle>
          <a:p>
            <a:pPr lvl="0"/>
            <a:r>
              <a:rPr lang="nl-BE" dirty="0"/>
              <a:t>Title 1</a:t>
            </a:r>
          </a:p>
          <a:p>
            <a:pPr lvl="1"/>
            <a:r>
              <a:rPr lang="nl-BE" dirty="0"/>
              <a:t>Title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984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1377600"/>
          </a:xfrm>
        </p:spPr>
        <p:txBody>
          <a:bodyPr lIns="612000" anchor="b" anchorCtr="0">
            <a:normAutofit/>
          </a:bodyPr>
          <a:lstStyle>
            <a:lvl1pPr algn="l">
              <a:defRPr sz="3600" b="1" i="0" cap="none" baseline="0">
                <a:solidFill>
                  <a:srgbClr val="17448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nl-BE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478401"/>
            <a:ext cx="9144000" cy="5755033"/>
          </a:xfrm>
        </p:spPr>
        <p:txBody>
          <a:bodyPr lIns="61200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174489"/>
                </a:solidFill>
                <a:latin typeface="verdana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65878326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veaux de t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377600"/>
          </a:xfrm>
        </p:spPr>
        <p:txBody>
          <a:bodyPr lIns="612000" rIns="90000">
            <a:normAutofit/>
          </a:bodyPr>
          <a:lstStyle>
            <a:lvl1pPr>
              <a:defRPr sz="3600" b="1" i="0" baseline="0">
                <a:solidFill>
                  <a:srgbClr val="17448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nl-BE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2446812"/>
            <a:ext cx="9144000" cy="3541543"/>
          </a:xfrm>
        </p:spPr>
        <p:txBody>
          <a:bodyPr lIns="612000"/>
          <a:lstStyle>
            <a:lvl1pPr marL="342900" indent="-342900">
              <a:buClr>
                <a:srgbClr val="E6753F"/>
              </a:buClr>
              <a:buFont typeface="Wingdings" charset="2"/>
              <a:buChar char="§"/>
              <a:defRPr sz="2800">
                <a:solidFill>
                  <a:srgbClr val="174489"/>
                </a:solidFill>
                <a:latin typeface="verdana" charset="0"/>
              </a:defRPr>
            </a:lvl1pPr>
            <a:lvl2pPr marL="651600" indent="-285750">
              <a:buClr>
                <a:srgbClr val="E6753F"/>
              </a:buClr>
              <a:buFont typeface="Arial" charset="0"/>
              <a:buChar char="•"/>
              <a:defRPr sz="2400">
                <a:solidFill>
                  <a:srgbClr val="174489"/>
                </a:solidFill>
                <a:latin typeface="verdana" charset="0"/>
              </a:defRPr>
            </a:lvl2pPr>
            <a:lvl3pPr marL="891000">
              <a:buClr>
                <a:srgbClr val="E6753F"/>
              </a:buClr>
              <a:defRPr>
                <a:solidFill>
                  <a:srgbClr val="174489"/>
                </a:solidFill>
                <a:latin typeface="verdana" charset="0"/>
              </a:defRPr>
            </a:lvl3pPr>
            <a:lvl4pPr marL="1144800" indent="-228600">
              <a:buClr>
                <a:srgbClr val="E6753F"/>
              </a:buClr>
              <a:buFont typeface="Arial" charset="0"/>
              <a:buChar char="•"/>
              <a:defRPr>
                <a:solidFill>
                  <a:srgbClr val="174489"/>
                </a:solidFill>
                <a:latin typeface="verdana" charset="0"/>
              </a:defRPr>
            </a:lvl4pPr>
            <a:lvl5pPr marL="1386000" indent="-228600">
              <a:buClr>
                <a:srgbClr val="E6753F"/>
              </a:buClr>
              <a:buFont typeface="Arial" charset="0"/>
              <a:buChar char="•"/>
              <a:defRPr sz="1400" baseline="0">
                <a:solidFill>
                  <a:srgbClr val="174489"/>
                </a:solidFill>
                <a:latin typeface="verdana" charset="0"/>
              </a:defRPr>
            </a:lvl5pPr>
          </a:lstStyle>
          <a:p>
            <a:pPr lvl="0"/>
            <a:r>
              <a:rPr lang="nl-BE" dirty="0"/>
              <a:t>Title 1</a:t>
            </a:r>
          </a:p>
          <a:p>
            <a:pPr lvl="1"/>
            <a:r>
              <a:rPr lang="nl-BE" dirty="0"/>
              <a:t>Title 2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478401"/>
            <a:ext cx="9144000" cy="858400"/>
          </a:xfrm>
        </p:spPr>
        <p:txBody>
          <a:bodyPr lIns="61200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174489"/>
                </a:solidFill>
                <a:latin typeface="verdana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366561079"/>
      </p:ext>
    </p:extLst>
  </p:cSld>
  <p:clrMapOvr>
    <a:masterClrMapping/>
  </p:clrMapOvr>
  <p:transition spd="slow">
    <p:wipe/>
  </p:transition>
  <p:extLst mod="1">
    <p:ext uri="{DCECCB84-F9BA-43D5-87BE-67443E8EF086}">
      <p15:sldGuideLst xmlns=""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377600"/>
          </a:xfrm>
        </p:spPr>
        <p:txBody>
          <a:bodyPr lIns="612000" rIns="90000">
            <a:normAutofit/>
          </a:bodyPr>
          <a:lstStyle>
            <a:lvl1pPr>
              <a:defRPr sz="3600" b="1" i="0" baseline="0">
                <a:solidFill>
                  <a:srgbClr val="17448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nl-BE" dirty="0"/>
              <a:t>Title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490848"/>
            <a:ext cx="9144000" cy="3541543"/>
          </a:xfrm>
        </p:spPr>
        <p:txBody>
          <a:bodyPr lIns="612000"/>
          <a:lstStyle>
            <a:lvl1pPr marL="342900" indent="-342900">
              <a:buClr>
                <a:srgbClr val="E6753F"/>
              </a:buClr>
              <a:buFont typeface="Wingdings" charset="2"/>
              <a:buChar char="§"/>
              <a:defRPr sz="2800">
                <a:solidFill>
                  <a:srgbClr val="174489"/>
                </a:solidFill>
                <a:latin typeface="verdana" charset="0"/>
              </a:defRPr>
            </a:lvl1pPr>
            <a:lvl2pPr marL="651600" indent="-285750">
              <a:buClr>
                <a:srgbClr val="E6753F"/>
              </a:buClr>
              <a:buFont typeface="Arial" charset="0"/>
              <a:buChar char="•"/>
              <a:defRPr sz="2400">
                <a:solidFill>
                  <a:srgbClr val="174489"/>
                </a:solidFill>
                <a:latin typeface="verdana" charset="0"/>
              </a:defRPr>
            </a:lvl2pPr>
            <a:lvl3pPr marL="891000">
              <a:buClr>
                <a:srgbClr val="E6753F"/>
              </a:buClr>
              <a:defRPr>
                <a:solidFill>
                  <a:srgbClr val="174489"/>
                </a:solidFill>
                <a:latin typeface="verdana" charset="0"/>
              </a:defRPr>
            </a:lvl3pPr>
            <a:lvl4pPr marL="1144800" indent="-228600">
              <a:buClr>
                <a:srgbClr val="E6753F"/>
              </a:buClr>
              <a:buFont typeface="Arial" charset="0"/>
              <a:buChar char="•"/>
              <a:defRPr>
                <a:solidFill>
                  <a:srgbClr val="174489"/>
                </a:solidFill>
                <a:latin typeface="verdana" charset="0"/>
              </a:defRPr>
            </a:lvl4pPr>
            <a:lvl5pPr marL="1386000" indent="-228600">
              <a:buClr>
                <a:srgbClr val="E6753F"/>
              </a:buClr>
              <a:buFont typeface="Arial" charset="0"/>
              <a:buChar char="•"/>
              <a:defRPr sz="1400" baseline="0">
                <a:solidFill>
                  <a:srgbClr val="174489"/>
                </a:solidFill>
                <a:latin typeface="verdana" charset="0"/>
              </a:defRPr>
            </a:lvl5pPr>
          </a:lstStyle>
          <a:p>
            <a:pPr lvl="0"/>
            <a:r>
              <a:rPr lang="nl-BE" dirty="0"/>
              <a:t>Title 1</a:t>
            </a:r>
          </a:p>
          <a:p>
            <a:pPr lvl="1"/>
            <a:r>
              <a:rPr lang="nl-BE" dirty="0"/>
              <a:t>Title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955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53E0-E5EB-E54F-BE7E-47886330858C}" type="datetimeFigureOut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04/12/2019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A135-DFDB-3E42-A517-E833A9513ED9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44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53E0-E5EB-E54F-BE7E-47886330858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04/12/2019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A135-DFDB-3E42-A517-E833A9513ED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18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53E0-E5EB-E54F-BE7E-47886330858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04/12/2019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A135-DFDB-3E42-A517-E833A9513ED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51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53E0-E5EB-E54F-BE7E-47886330858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04/12/2019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A135-DFDB-3E42-A517-E833A9513ED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74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53E0-E5EB-E54F-BE7E-47886330858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04/12/2019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A135-DFDB-3E42-A517-E833A9513ED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33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5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35743"/>
            <a:ext cx="8229600" cy="9818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084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srgbClr val="000000">
                  <a:tint val="75000"/>
                </a:srgbClr>
              </a:solidFill>
              <a:latin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srgbClr val="000000">
                  <a:tint val="75000"/>
                </a:srgbClr>
              </a:solidFill>
              <a:latin typeface="Verdan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2C8AAD4-F991-7046-9840-D5F84667C440}" type="slidenum">
              <a:rPr lang="en-US" b="0" smtClean="0">
                <a:solidFill>
                  <a:srgbClr val="000000">
                    <a:tint val="75000"/>
                  </a:srgbClr>
                </a:solidFill>
                <a:latin typeface="Verdan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srgbClr val="000000">
                  <a:tint val="75000"/>
                </a:srgbClr>
              </a:solidFill>
              <a:latin typeface="Verdana"/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78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rgbClr val="008E39"/>
          </a:solidFill>
          <a:latin typeface="ECSquareSansPro-Bold"/>
          <a:ea typeface="+mj-ea"/>
          <a:cs typeface="ECSquareSansPro-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>
              <a:lumMod val="50000"/>
            </a:schemeClr>
          </a:solidFill>
          <a:latin typeface="EC Square Sans Pro Light"/>
          <a:ea typeface="+mn-ea"/>
          <a:cs typeface="EC Square Sans Pro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>
              <a:lumMod val="50000"/>
            </a:schemeClr>
          </a:solidFill>
          <a:latin typeface="EC Square Sans Pro Light"/>
          <a:ea typeface="+mn-ea"/>
          <a:cs typeface="EC Square Sans Pro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bg1">
              <a:lumMod val="50000"/>
            </a:schemeClr>
          </a:solidFill>
          <a:latin typeface="EC Square Sans Pro Light"/>
          <a:ea typeface="+mn-ea"/>
          <a:cs typeface="EC Square Sans Pro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bg1">
              <a:lumMod val="50000"/>
            </a:schemeClr>
          </a:solidFill>
          <a:latin typeface="EC Square Sans Pro Light"/>
          <a:ea typeface="+mn-ea"/>
          <a:cs typeface="EC Square Sans Pro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bg1">
              <a:lumMod val="50000"/>
            </a:schemeClr>
          </a:solidFill>
          <a:latin typeface="EC Square Sans Pro Light"/>
          <a:ea typeface="+mn-ea"/>
          <a:cs typeface="EC Square Sans Pro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2C353E0-E5EB-E54F-BE7E-47886330858C}" type="datetimeFigureOut">
              <a:rPr lang="fr-FR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04/12/2019</a:t>
            </a:fld>
            <a:endParaRPr lang="fr-FR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fr-FR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997A135-DFDB-3E42-A517-E833A9513ED9}" type="slidenum">
              <a:rPr lang="fr-FR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487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Valeria.Cenacchi@ec.europa.e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ec.europa.eu/futurium/en/border-region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futurium/en/border-region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euregha.net/crossborderhealthcar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b-solutionsproject.com/pilot-actions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98D1FE0B-92B0-409E-AE48-5C43254B6C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4744"/>
            <a:ext cx="9144000" cy="1241438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INTERACT </a:t>
            </a:r>
            <a:br>
              <a:rPr lang="en-US" sz="4800" dirty="0" smtClean="0"/>
            </a:br>
            <a:r>
              <a:rPr lang="en-US" sz="4800" dirty="0" smtClean="0"/>
              <a:t>Workshop inclusive growth</a:t>
            </a:r>
            <a:endParaRPr lang="en-US" sz="4800" b="0" dirty="0"/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xmlns="" id="{C402DAAB-D38B-4816-AE88-5D61538A39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766826"/>
            <a:ext cx="9144000" cy="2318358"/>
          </a:xfrm>
        </p:spPr>
        <p:txBody>
          <a:bodyPr/>
          <a:lstStyle/>
          <a:p>
            <a:r>
              <a:rPr lang="en-US" b="1" dirty="0" err="1" smtClean="0"/>
              <a:t>Cross-Border</a:t>
            </a:r>
            <a:r>
              <a:rPr lang="en-US" b="1" dirty="0" smtClean="0"/>
              <a:t> Cooperation</a:t>
            </a:r>
          </a:p>
          <a:p>
            <a:r>
              <a:rPr lang="en-US" dirty="0" smtClean="0"/>
              <a:t>European Commission - DG REGIO </a:t>
            </a:r>
          </a:p>
          <a:p>
            <a:r>
              <a:rPr lang="en-US" dirty="0" smtClean="0">
                <a:hlinkClick r:id="rId2"/>
              </a:rPr>
              <a:t>Valeria.Cenacchi@ec.europa.eu</a:t>
            </a:r>
            <a:endParaRPr lang="en-US" dirty="0" smtClean="0"/>
          </a:p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7376746" y="6049108"/>
            <a:ext cx="1767254" cy="808891"/>
          </a:xfrm>
          <a:prstGeom prst="rect">
            <a:avLst/>
          </a:prstGeom>
          <a:gradFill flip="none" rotWithShape="1">
            <a:gsLst>
              <a:gs pos="5000">
                <a:schemeClr val="accent1">
                  <a:lumMod val="5000"/>
                  <a:lumOff val="9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10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307649" y="575766"/>
            <a:ext cx="8379151" cy="449528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fr-FR" sz="5100" b="1" dirty="0">
                <a:solidFill>
                  <a:srgbClr val="174489"/>
                </a:solidFill>
                <a:latin typeface="Verdana" charset="0"/>
                <a:ea typeface="Verdana" charset="0"/>
                <a:cs typeface="Verdana" charset="0"/>
              </a:rPr>
              <a:t>More Information</a:t>
            </a:r>
          </a:p>
          <a:p>
            <a:pPr marL="0" indent="0" algn="ctr">
              <a:buNone/>
            </a:pPr>
            <a:endParaRPr lang="fr-FR" sz="3500" dirty="0">
              <a:solidFill>
                <a:srgbClr val="174489"/>
              </a:solidFill>
              <a:latin typeface="verdana" charset="0"/>
            </a:endParaRPr>
          </a:p>
          <a:p>
            <a:pPr marL="0" indent="0" algn="just">
              <a:buNone/>
            </a:pPr>
            <a:endParaRPr lang="fr-FR" sz="2000" dirty="0">
              <a:solidFill>
                <a:schemeClr val="tx2"/>
              </a:solidFill>
              <a:latin typeface="Verdana"/>
              <a:cs typeface="Verdana"/>
            </a:endParaRPr>
          </a:p>
          <a:p>
            <a:pPr marL="0" indent="0" algn="just">
              <a:buNone/>
            </a:pPr>
            <a:r>
              <a:rPr lang="fr-FR" sz="2000" dirty="0">
                <a:solidFill>
                  <a:schemeClr val="tx2"/>
                </a:solidFill>
                <a:latin typeface="Verdana"/>
                <a:cs typeface="Verdana"/>
              </a:rPr>
              <a:t>           </a:t>
            </a:r>
          </a:p>
          <a:p>
            <a:pPr marL="0" indent="0" algn="just">
              <a:buNone/>
            </a:pPr>
            <a:endParaRPr lang="fr-FR" sz="2000" dirty="0">
              <a:solidFill>
                <a:schemeClr val="tx2"/>
              </a:solidFill>
              <a:latin typeface="Verdana"/>
              <a:cs typeface="Verdana"/>
            </a:endParaRPr>
          </a:p>
          <a:p>
            <a:pPr marL="0" indent="0" algn="just">
              <a:buNone/>
            </a:pPr>
            <a:endParaRPr lang="fr-FR" sz="2000" dirty="0">
              <a:solidFill>
                <a:schemeClr val="tx2"/>
              </a:solidFill>
              <a:latin typeface="Verdana"/>
              <a:cs typeface="Verdana"/>
            </a:endParaRPr>
          </a:p>
          <a:p>
            <a:pPr marL="0" indent="0" algn="just">
              <a:buNone/>
            </a:pPr>
            <a:endParaRPr lang="fr-FR" sz="2000" dirty="0">
              <a:solidFill>
                <a:schemeClr val="tx2"/>
              </a:solidFill>
              <a:latin typeface="Verdana"/>
              <a:cs typeface="Verdana"/>
            </a:endParaRPr>
          </a:p>
          <a:p>
            <a:pPr marL="0" indent="0" algn="just">
              <a:buNone/>
            </a:pPr>
            <a:r>
              <a:rPr lang="fr-FR" sz="2000" dirty="0">
                <a:solidFill>
                  <a:schemeClr val="tx2"/>
                </a:solidFill>
                <a:latin typeface="Verdana"/>
                <a:cs typeface="Verdana"/>
              </a:rPr>
              <a:t>                  </a:t>
            </a:r>
          </a:p>
          <a:p>
            <a:pPr marL="0" indent="0" algn="just">
              <a:buNone/>
            </a:pPr>
            <a:endParaRPr lang="fr-FR" sz="3500" dirty="0">
              <a:solidFill>
                <a:srgbClr val="174489"/>
              </a:solidFill>
              <a:latin typeface="verdana" charset="0"/>
            </a:endParaRPr>
          </a:p>
          <a:p>
            <a:pPr marL="0" indent="0" algn="just">
              <a:buNone/>
            </a:pPr>
            <a:r>
              <a:rPr lang="fr-FR" sz="2000" dirty="0">
                <a:solidFill>
                  <a:schemeClr val="tx2"/>
                </a:solidFill>
                <a:latin typeface="Verdana"/>
                <a:cs typeface="Verdana"/>
              </a:rPr>
              <a:t>	</a:t>
            </a:r>
            <a:endParaRPr lang="fr-FR" sz="2000" dirty="0" smtClean="0">
              <a:solidFill>
                <a:schemeClr val="tx2"/>
              </a:solidFill>
              <a:latin typeface="Verdana"/>
              <a:cs typeface="Verdana"/>
            </a:endParaRPr>
          </a:p>
          <a:p>
            <a:pPr marL="0" indent="0" algn="just">
              <a:buNone/>
            </a:pPr>
            <a:endParaRPr lang="fr-FR" sz="2000" dirty="0">
              <a:solidFill>
                <a:schemeClr val="tx2"/>
              </a:solidFill>
              <a:latin typeface="Verdana"/>
              <a:cs typeface="Verdana"/>
            </a:endParaRPr>
          </a:p>
          <a:p>
            <a:pPr marL="0" indent="0" algn="just">
              <a:buNone/>
            </a:pPr>
            <a:endParaRPr lang="fr-FR" sz="2000" dirty="0" smtClean="0">
              <a:solidFill>
                <a:schemeClr val="tx2"/>
              </a:solidFill>
              <a:latin typeface="Verdana"/>
              <a:cs typeface="Verdana"/>
            </a:endParaRPr>
          </a:p>
          <a:p>
            <a:pPr marL="0" indent="0" algn="just">
              <a:buNone/>
            </a:pPr>
            <a:endParaRPr lang="fr-FR" sz="2000" dirty="0">
              <a:solidFill>
                <a:schemeClr val="tx2"/>
              </a:solidFill>
              <a:latin typeface="Verdana"/>
              <a:cs typeface="Verdana"/>
            </a:endParaRPr>
          </a:p>
          <a:p>
            <a:pPr marL="0" indent="0" algn="just">
              <a:buNone/>
            </a:pPr>
            <a:r>
              <a:rPr lang="fr-FR" sz="2000" dirty="0">
                <a:solidFill>
                  <a:schemeClr val="tx2"/>
                </a:solidFill>
                <a:latin typeface="Verdana"/>
                <a:cs typeface="Verdana"/>
              </a:rPr>
              <a:t>          </a:t>
            </a:r>
          </a:p>
          <a:p>
            <a:pPr marL="0" indent="0" algn="just">
              <a:buNone/>
            </a:pPr>
            <a:endParaRPr lang="fr-FR" sz="2000" dirty="0">
              <a:solidFill>
                <a:schemeClr val="tx2"/>
              </a:solidFill>
              <a:latin typeface="Verdana"/>
              <a:cs typeface="Verdana"/>
            </a:endParaRPr>
          </a:p>
          <a:p>
            <a:pPr marL="0" indent="0" algn="just">
              <a:buNone/>
            </a:pPr>
            <a:endParaRPr lang="fr-FR" sz="3200" dirty="0">
              <a:solidFill>
                <a:srgbClr val="FF9933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fr-FR" sz="2000" dirty="0">
                <a:solidFill>
                  <a:schemeClr val="tx2"/>
                </a:solidFill>
                <a:latin typeface="Verdana"/>
                <a:cs typeface="Verdana"/>
              </a:rPr>
              <a:t>            </a:t>
            </a:r>
          </a:p>
        </p:txBody>
      </p:sp>
      <p:sp>
        <p:nvSpPr>
          <p:cNvPr id="3" name="AutoShape 4" descr="RÃ©sultat de recherche d'images pour &quot;twitter logo&quot;">
            <a:extLst>
              <a:ext uri="{FF2B5EF4-FFF2-40B4-BE49-F238E27FC236}">
                <a16:creationId xmlns="" xmlns:a16="http://schemas.microsoft.com/office/drawing/2014/main" id="{D3C8202E-7EFF-4206-A846-0B684AD962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fr-FR" sz="1800" b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1032" name="Picture 8" descr="RÃ©sultat de recherche d'images pour &quot;twitter logo&quot;">
            <a:extLst>
              <a:ext uri="{FF2B5EF4-FFF2-40B4-BE49-F238E27FC236}">
                <a16:creationId xmlns="" xmlns:a16="http://schemas.microsoft.com/office/drawing/2014/main" id="{C27A81E4-D7E9-4750-90EA-97C03F02A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96" y="3584694"/>
            <a:ext cx="501588" cy="50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Ã©sultat de recherche d'images pour &quot;website logo&quot;">
            <a:extLst>
              <a:ext uri="{FF2B5EF4-FFF2-40B4-BE49-F238E27FC236}">
                <a16:creationId xmlns="" xmlns:a16="http://schemas.microsoft.com/office/drawing/2014/main" id="{6C0F0EE0-BB42-42D8-BC6A-DA286E37B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31" y="2334216"/>
            <a:ext cx="640396" cy="64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763645F0-F08E-4963-A468-A836DCD76902}"/>
              </a:ext>
            </a:extLst>
          </p:cNvPr>
          <p:cNvSpPr txBox="1"/>
          <p:nvPr/>
        </p:nvSpPr>
        <p:spPr>
          <a:xfrm>
            <a:off x="1664962" y="2261999"/>
            <a:ext cx="70114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2500" dirty="0" err="1" smtClean="0">
                <a:solidFill>
                  <a:srgbClr val="0F5494"/>
                </a:solidFill>
                <a:latin typeface="Verdana"/>
                <a:hlinkClick r:id="rId4"/>
              </a:rPr>
              <a:t>Boosting</a:t>
            </a:r>
            <a:r>
              <a:rPr lang="fr-FR" sz="2500" dirty="0" smtClean="0">
                <a:solidFill>
                  <a:srgbClr val="0F5494"/>
                </a:solidFill>
                <a:latin typeface="Verdana"/>
                <a:hlinkClick r:id="rId4"/>
              </a:rPr>
              <a:t> Border Regions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2000" b="0" dirty="0" smtClean="0">
                <a:solidFill>
                  <a:srgbClr val="000000"/>
                </a:solidFill>
                <a:latin typeface="Verdana"/>
                <a:hlinkClick r:id="rId4"/>
              </a:rPr>
              <a:t>https</a:t>
            </a:r>
            <a:r>
              <a:rPr lang="fr-FR" sz="2000" b="0" dirty="0">
                <a:solidFill>
                  <a:srgbClr val="000000"/>
                </a:solidFill>
                <a:latin typeface="Verdana"/>
                <a:hlinkClick r:id="rId4"/>
              </a:rPr>
              <a:t>://</a:t>
            </a:r>
            <a:r>
              <a:rPr lang="fr-FR" sz="2000" b="0" dirty="0" smtClean="0">
                <a:solidFill>
                  <a:srgbClr val="000000"/>
                </a:solidFill>
                <a:latin typeface="Verdana"/>
                <a:hlinkClick r:id="rId4"/>
              </a:rPr>
              <a:t>ec.europa.eu/futurium/en/border-regions</a:t>
            </a:r>
            <a:r>
              <a:rPr lang="fr-FR" sz="2000" b="0" dirty="0" smtClean="0">
                <a:solidFill>
                  <a:srgbClr val="000000"/>
                </a:solidFill>
                <a:latin typeface="Verdana"/>
              </a:rPr>
              <a:t> </a:t>
            </a:r>
            <a:endParaRPr lang="fr-FR" sz="2000" b="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25A74CAC-19C0-443F-A68E-73C838E360E5}"/>
              </a:ext>
            </a:extLst>
          </p:cNvPr>
          <p:cNvSpPr txBox="1"/>
          <p:nvPr/>
        </p:nvSpPr>
        <p:spPr>
          <a:xfrm>
            <a:off x="1634483" y="3190473"/>
            <a:ext cx="59496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 fontAlgn="auto">
              <a:spcBef>
                <a:spcPts val="0"/>
              </a:spcBef>
              <a:spcAft>
                <a:spcPts val="0"/>
              </a:spcAft>
            </a:pPr>
            <a:endParaRPr lang="fr-FR" sz="2500" b="0" dirty="0" smtClean="0">
              <a:solidFill>
                <a:srgbClr val="174489"/>
              </a:solidFill>
              <a:latin typeface="Century Gothic" panose="020B0502020202020204" pitchFamily="34" charset="0"/>
            </a:endParaRPr>
          </a:p>
          <a:p>
            <a:pPr algn="just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2500" b="0" dirty="0" smtClean="0">
                <a:solidFill>
                  <a:srgbClr val="174489"/>
                </a:solidFill>
                <a:latin typeface="Century Gothic" panose="020B0502020202020204" pitchFamily="34" charset="0"/>
              </a:rPr>
              <a:t>@</a:t>
            </a:r>
            <a:r>
              <a:rPr lang="fr-FR" sz="2500" b="0" dirty="0" err="1">
                <a:solidFill>
                  <a:srgbClr val="174489"/>
                </a:solidFill>
                <a:latin typeface="Century Gothic" panose="020B0502020202020204" pitchFamily="34" charset="0"/>
              </a:rPr>
              <a:t>RegioInterreg</a:t>
            </a:r>
            <a:r>
              <a:rPr lang="fr-FR" sz="2500" b="0" dirty="0">
                <a:solidFill>
                  <a:srgbClr val="174489"/>
                </a:solidFill>
                <a:latin typeface="Century Gothic" panose="020B0502020202020204" pitchFamily="34" charset="0"/>
              </a:rPr>
              <a:t>   #</a:t>
            </a:r>
            <a:r>
              <a:rPr lang="fr-FR" sz="2500" b="0" dirty="0" err="1">
                <a:solidFill>
                  <a:srgbClr val="174489"/>
                </a:solidFill>
                <a:latin typeface="Century Gothic" panose="020B0502020202020204" pitchFamily="34" charset="0"/>
              </a:rPr>
              <a:t>EUBorderRegions</a:t>
            </a:r>
            <a:endParaRPr lang="fr-FR" sz="2500" b="0" dirty="0">
              <a:solidFill>
                <a:srgbClr val="174489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70078" y="6057900"/>
            <a:ext cx="2373922" cy="800099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100000">
                <a:srgbClr val="F5C2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707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60032" y="2996952"/>
            <a:ext cx="42839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endParaRPr lang="en-GB" sz="2200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308883"/>
            <a:ext cx="3888432" cy="3888432"/>
          </a:xfrm>
          <a:prstGeom prst="rect">
            <a:avLst/>
          </a:prstGeom>
        </p:spPr>
      </p:pic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876" y="2780928"/>
            <a:ext cx="434834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2652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6327" y="1124745"/>
            <a:ext cx="8229600" cy="648072"/>
          </a:xfrm>
        </p:spPr>
        <p:txBody>
          <a:bodyPr anchor="ctr">
            <a:normAutofit fontScale="90000"/>
          </a:bodyPr>
          <a:lstStyle/>
          <a:p>
            <a:r>
              <a:rPr lang="en-US" altLang="en-US" b="1" dirty="0" smtClean="0">
                <a:solidFill>
                  <a:schemeClr val="tx2"/>
                </a:solidFill>
              </a:rPr>
              <a:t>Border Regions matter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283968" y="1963136"/>
            <a:ext cx="4536504" cy="416302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solidFill>
                  <a:srgbClr val="174489"/>
                </a:solidFill>
                <a:latin typeface="verdana" charset="0"/>
              </a:rPr>
              <a:t>40% EU territory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solidFill>
                  <a:srgbClr val="174489"/>
                </a:solidFill>
                <a:latin typeface="verdana" charset="0"/>
              </a:rPr>
              <a:t>30% EU population (150m)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solidFill>
                  <a:srgbClr val="174489"/>
                </a:solidFill>
                <a:latin typeface="verdana" charset="0"/>
              </a:rPr>
              <a:t>30% EU </a:t>
            </a:r>
            <a:r>
              <a:rPr lang="en-US" altLang="en-US" dirty="0" smtClean="0">
                <a:solidFill>
                  <a:srgbClr val="174489"/>
                </a:solidFill>
                <a:latin typeface="verdana" charset="0"/>
              </a:rPr>
              <a:t>GDP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altLang="en-US" dirty="0" smtClean="0">
                <a:solidFill>
                  <a:srgbClr val="174489"/>
                </a:solidFill>
                <a:latin typeface="verdana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altLang="en-US" sz="2400" dirty="0" smtClean="0">
                <a:solidFill>
                  <a:srgbClr val="174489"/>
                </a:solidFill>
                <a:latin typeface="verdana" charset="0"/>
                <a:cs typeface="EC Square Sans Pro Light"/>
              </a:rPr>
              <a:t>BUT navigating different </a:t>
            </a:r>
            <a:r>
              <a:rPr lang="en-US" altLang="en-US" sz="2400" dirty="0">
                <a:solidFill>
                  <a:srgbClr val="174489"/>
                </a:solidFill>
                <a:latin typeface="verdana" charset="0"/>
                <a:cs typeface="EC Square Sans Pro Light"/>
              </a:rPr>
              <a:t>legal </a:t>
            </a:r>
            <a:r>
              <a:rPr lang="en-US" altLang="en-US" sz="2400" dirty="0" smtClean="0">
                <a:solidFill>
                  <a:srgbClr val="174489"/>
                </a:solidFill>
                <a:latin typeface="verdana" charset="0"/>
                <a:cs typeface="EC Square Sans Pro Light"/>
              </a:rPr>
              <a:t>and administrative </a:t>
            </a:r>
            <a:r>
              <a:rPr lang="en-US" altLang="en-US" sz="2400" dirty="0">
                <a:solidFill>
                  <a:srgbClr val="174489"/>
                </a:solidFill>
                <a:latin typeface="verdana" charset="0"/>
                <a:cs typeface="EC Square Sans Pro Light"/>
              </a:rPr>
              <a:t>systems is still </a:t>
            </a:r>
            <a:r>
              <a:rPr lang="en-US" altLang="en-US" sz="2400" dirty="0">
                <a:solidFill>
                  <a:srgbClr val="F78221"/>
                </a:solidFill>
                <a:latin typeface="verdana" charset="0"/>
                <a:cs typeface="EC Square Sans Pro Light"/>
              </a:rPr>
              <a:t>complex, long and costly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n-US" altLang="en-US" dirty="0">
              <a:solidFill>
                <a:srgbClr val="174489"/>
              </a:solidFill>
              <a:latin typeface="verdana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altLang="en-US" dirty="0">
              <a:solidFill>
                <a:srgbClr val="174489"/>
              </a:solidFill>
              <a:latin typeface="verdana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n-US" altLang="en-US" dirty="0">
              <a:solidFill>
                <a:srgbClr val="174489"/>
              </a:solidFill>
              <a:latin typeface="verdana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n-US" altLang="en-US" dirty="0">
              <a:solidFill>
                <a:srgbClr val="174489"/>
              </a:solidFill>
              <a:latin typeface="verdana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  <a14:imgEffect>
                      <a14:colorTemperature colorTemp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7" r="17030" b="23268"/>
          <a:stretch/>
        </p:blipFill>
        <p:spPr>
          <a:xfrm rot="16200000">
            <a:off x="-345462" y="2368688"/>
            <a:ext cx="5018334" cy="38265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50412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5128221" y="1596682"/>
            <a:ext cx="3986714" cy="4640629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fr-BE" sz="3000" b="1" dirty="0">
                <a:solidFill>
                  <a:srgbClr val="174489"/>
                </a:solidFill>
                <a:latin typeface="Verdana"/>
              </a:rPr>
              <a:t>A </a:t>
            </a:r>
            <a:r>
              <a:rPr lang="fr-BE" sz="3000" b="1" dirty="0" err="1">
                <a:solidFill>
                  <a:srgbClr val="174489"/>
                </a:solidFill>
                <a:latin typeface="Verdana"/>
              </a:rPr>
              <a:t>huge</a:t>
            </a:r>
            <a:r>
              <a:rPr lang="fr-BE" sz="3000" b="1" dirty="0">
                <a:solidFill>
                  <a:srgbClr val="174489"/>
                </a:solidFill>
                <a:latin typeface="Verdana"/>
              </a:rPr>
              <a:t> </a:t>
            </a:r>
            <a:r>
              <a:rPr lang="fr-BE" sz="3000" b="1" dirty="0" err="1">
                <a:solidFill>
                  <a:srgbClr val="174489"/>
                </a:solidFill>
                <a:latin typeface="Verdana"/>
              </a:rPr>
              <a:t>untapped</a:t>
            </a:r>
            <a:r>
              <a:rPr lang="fr-BE" sz="3000" b="1" dirty="0">
                <a:solidFill>
                  <a:srgbClr val="174489"/>
                </a:solidFill>
                <a:latin typeface="Verdana"/>
              </a:rPr>
              <a:t> </a:t>
            </a:r>
            <a:r>
              <a:rPr lang="fr-BE" sz="3000" b="1" dirty="0" err="1">
                <a:solidFill>
                  <a:srgbClr val="174489"/>
                </a:solidFill>
                <a:latin typeface="Verdana"/>
              </a:rPr>
              <a:t>potential</a:t>
            </a:r>
            <a:endParaRPr lang="fr-BE" sz="3000" b="1" dirty="0">
              <a:solidFill>
                <a:srgbClr val="174489"/>
              </a:solidFill>
              <a:latin typeface="Verdana"/>
            </a:endParaRPr>
          </a:p>
          <a:p>
            <a:pPr algn="ctr">
              <a:spcBef>
                <a:spcPts val="0"/>
              </a:spcBef>
              <a:defRPr/>
            </a:pPr>
            <a:endParaRPr lang="fr-BE" dirty="0">
              <a:solidFill>
                <a:srgbClr val="174489"/>
              </a:solidFill>
              <a:latin typeface="Verdana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fr-BE" sz="3000" b="1" dirty="0" smtClean="0">
              <a:solidFill>
                <a:srgbClr val="174489"/>
              </a:solidFill>
              <a:latin typeface="Verdana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fr-BE" sz="3000" b="1" dirty="0">
              <a:solidFill>
                <a:srgbClr val="174489"/>
              </a:solidFill>
              <a:latin typeface="Verdana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fr-BE" sz="3000" b="1" dirty="0" smtClean="0">
              <a:solidFill>
                <a:srgbClr val="174489"/>
              </a:solidFill>
              <a:latin typeface="Verdana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fr-BE" sz="3000" b="1" dirty="0" smtClean="0">
                <a:solidFill>
                  <a:srgbClr val="174489"/>
                </a:solidFill>
                <a:latin typeface="Verdana"/>
              </a:rPr>
              <a:t>+</a:t>
            </a:r>
            <a:endParaRPr lang="en-GB" sz="3000" b="1" dirty="0">
              <a:solidFill>
                <a:srgbClr val="174489"/>
              </a:solidFill>
              <a:latin typeface="Verdana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GB" sz="3000" b="1" dirty="0" smtClean="0">
                <a:solidFill>
                  <a:srgbClr val="174489"/>
                </a:solidFill>
                <a:latin typeface="Verdana"/>
              </a:rPr>
              <a:t>support </a:t>
            </a:r>
            <a:r>
              <a:rPr lang="en-GB" sz="3000" b="1" dirty="0">
                <a:solidFill>
                  <a:srgbClr val="174489"/>
                </a:solidFill>
                <a:latin typeface="Verdana"/>
              </a:rPr>
              <a:t>beyond funding! </a:t>
            </a:r>
          </a:p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0" y="2452178"/>
            <a:ext cx="42428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0" dirty="0">
                <a:solidFill>
                  <a:srgbClr val="174489"/>
                </a:solidFill>
                <a:latin typeface="Verdana"/>
              </a:rPr>
              <a:t>With only 20% of obstacles lifted, EU Border Regions could gain </a:t>
            </a:r>
            <a:r>
              <a:rPr lang="en-GB" sz="2800" dirty="0">
                <a:solidFill>
                  <a:srgbClr val="174489"/>
                </a:solidFill>
                <a:latin typeface="Verdana"/>
              </a:rPr>
              <a:t>2%</a:t>
            </a:r>
            <a:r>
              <a:rPr lang="en-GB" sz="2800" b="0" dirty="0">
                <a:solidFill>
                  <a:srgbClr val="174489"/>
                </a:solidFill>
                <a:latin typeface="Verdana"/>
              </a:rPr>
              <a:t> in GDP…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5193058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832" y="3129769"/>
            <a:ext cx="3311525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92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04859" y="-78779"/>
            <a:ext cx="8229600" cy="936625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fr-BE" sz="3200" b="1" dirty="0" smtClean="0">
                <a:solidFill>
                  <a:srgbClr val="174489"/>
                </a:solidFill>
                <a:latin typeface="Verdana" charset="0"/>
                <a:ea typeface="Verdana" charset="0"/>
                <a:cs typeface="Verdana" charset="0"/>
              </a:rPr>
              <a:t>BORDER FOCAL POINT</a:t>
            </a:r>
            <a:br>
              <a:rPr lang="fr-BE" sz="3200" b="1" dirty="0" smtClean="0">
                <a:solidFill>
                  <a:srgbClr val="174489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fr-BE" sz="3200" b="1" dirty="0" smtClean="0">
                <a:solidFill>
                  <a:srgbClr val="174489"/>
                </a:solidFill>
                <a:latin typeface="Verdana" charset="0"/>
                <a:ea typeface="Verdana" charset="0"/>
                <a:cs typeface="Verdana" charset="0"/>
              </a:rPr>
              <a:t>Action </a:t>
            </a:r>
            <a:r>
              <a:rPr lang="fr-BE" sz="3200" b="1" dirty="0">
                <a:solidFill>
                  <a:srgbClr val="174489"/>
                </a:solidFill>
                <a:latin typeface="Verdana" charset="0"/>
                <a:ea typeface="Verdana" charset="0"/>
                <a:cs typeface="Verdana" charset="0"/>
              </a:rPr>
              <a:t>Plan</a:t>
            </a:r>
            <a:endParaRPr lang="fr-FR" sz="3200" b="1" dirty="0">
              <a:solidFill>
                <a:srgbClr val="174489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3"/>
            <a:ext cx="8683987" cy="42484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761286" y="6049108"/>
            <a:ext cx="2382714" cy="808891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100000">
                <a:srgbClr val="F5C2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5930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en-GB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5" y="260648"/>
            <a:ext cx="4552925" cy="6264696"/>
          </a:xfr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556792"/>
            <a:ext cx="4604320" cy="4569371"/>
          </a:xfrm>
        </p:spPr>
        <p:txBody>
          <a:bodyPr>
            <a:normAutofit lnSpcReduction="10000"/>
          </a:bodyPr>
          <a:lstStyle/>
          <a:p>
            <a:r>
              <a:rPr lang="en-GB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Boosting EU border regions platform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hlinkClick r:id="rId3"/>
              </a:rPr>
              <a:t>https://ec.europa.eu/futurium/en/border-regions</a:t>
            </a:r>
            <a:endParaRPr lang="en-GB" dirty="0" smtClean="0"/>
          </a:p>
          <a:p>
            <a:pPr marL="0" indent="0">
              <a:buNone/>
            </a:pPr>
            <a:r>
              <a:rPr lang="fr-BE" dirty="0" smtClean="0"/>
              <a:t>	</a:t>
            </a:r>
          </a:p>
          <a:p>
            <a:r>
              <a:rPr lang="fr-BE" sz="240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Health</a:t>
            </a:r>
            <a:r>
              <a:rPr lang="fr-BE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Policy Platform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hlinkClick r:id="rId4"/>
              </a:rPr>
              <a:t>http://www.euregha.net/crossborderhealthcare/</a:t>
            </a:r>
            <a:r>
              <a:rPr lang="en-GB" dirty="0" smtClean="0"/>
              <a:t> 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2996952"/>
            <a:ext cx="42839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endParaRPr lang="en-GB" sz="2200" b="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3218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51520" y="32048"/>
            <a:ext cx="8229600" cy="597198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fr-BE" sz="3200" b="1" dirty="0" smtClean="0">
                <a:solidFill>
                  <a:srgbClr val="174489"/>
                </a:solidFill>
                <a:latin typeface="Verdana" charset="0"/>
                <a:ea typeface="Verdana" charset="0"/>
                <a:cs typeface="Verdana" charset="0"/>
              </a:rPr>
              <a:t/>
            </a:r>
            <a:br>
              <a:rPr lang="fr-BE" sz="3200" b="1" dirty="0" smtClean="0">
                <a:solidFill>
                  <a:srgbClr val="174489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fr-BE" sz="4000" b="1" dirty="0" smtClean="0">
                <a:solidFill>
                  <a:srgbClr val="174489"/>
                </a:solidFill>
                <a:latin typeface="Verdana" charset="0"/>
                <a:ea typeface="Verdana" charset="0"/>
                <a:cs typeface="Verdana" charset="0"/>
              </a:rPr>
              <a:t>B-SOLUTIONS</a:t>
            </a:r>
            <a:endParaRPr lang="fr-FR" sz="4000" b="1" dirty="0">
              <a:solidFill>
                <a:srgbClr val="174489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61286" y="6049108"/>
            <a:ext cx="2382714" cy="808891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100000">
                <a:srgbClr val="F5C2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rgbClr val="FFFF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68553" y="1484784"/>
            <a:ext cx="4283968" cy="36724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b="1" dirty="0" smtClean="0">
                <a:solidFill>
                  <a:srgbClr val="0F5494"/>
                </a:solidFill>
                <a:latin typeface="+mn-lt"/>
              </a:rPr>
              <a:t>Addressing </a:t>
            </a:r>
            <a:r>
              <a:rPr lang="en-GB" sz="3200" b="1" dirty="0" smtClean="0">
                <a:solidFill>
                  <a:srgbClr val="0F5494"/>
                </a:solidFill>
                <a:latin typeface="+mn-lt"/>
              </a:rPr>
              <a:t>border </a:t>
            </a:r>
            <a:r>
              <a:rPr lang="en-GB" sz="3200" b="1" dirty="0" smtClean="0">
                <a:solidFill>
                  <a:srgbClr val="0F5494"/>
                </a:solidFill>
                <a:latin typeface="+mn-lt"/>
              </a:rPr>
              <a:t>obstacles</a:t>
            </a:r>
            <a:endParaRPr lang="en-GB" sz="3200" b="1" dirty="0" smtClean="0">
              <a:solidFill>
                <a:srgbClr val="0F5494"/>
              </a:solidFill>
              <a:latin typeface="+mn-lt"/>
            </a:endParaRPr>
          </a:p>
          <a:p>
            <a:pPr marL="0" indent="0" algn="ctr">
              <a:buNone/>
            </a:pPr>
            <a:endParaRPr lang="en-GB" sz="3200" b="1" dirty="0" smtClean="0">
              <a:solidFill>
                <a:srgbClr val="0F5494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en-GB" sz="2000" dirty="0">
                <a:solidFill>
                  <a:srgbClr val="0F5494"/>
                </a:solidFill>
                <a:latin typeface="+mn-lt"/>
                <a:hlinkClick r:id="rId2"/>
              </a:rPr>
              <a:t>https://</a:t>
            </a:r>
            <a:r>
              <a:rPr lang="en-GB" sz="2000" dirty="0" smtClean="0">
                <a:solidFill>
                  <a:srgbClr val="0F5494"/>
                </a:solidFill>
                <a:latin typeface="+mn-lt"/>
                <a:hlinkClick r:id="rId2"/>
              </a:rPr>
              <a:t>www.b-solutionsproject.com/pilot-actions</a:t>
            </a:r>
            <a:endParaRPr lang="en-GB" sz="2000" dirty="0" smtClean="0">
              <a:solidFill>
                <a:srgbClr val="0F5494"/>
              </a:solidFill>
              <a:latin typeface="+mn-lt"/>
            </a:endParaRPr>
          </a:p>
          <a:p>
            <a:pPr marL="0" indent="0" algn="ctr">
              <a:buNone/>
            </a:pPr>
            <a:endParaRPr lang="en-GB" sz="3200" dirty="0">
              <a:solidFill>
                <a:srgbClr val="0F5494"/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0965"/>
            <a:ext cx="4968552" cy="597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561716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68313" y="1124744"/>
            <a:ext cx="8229600" cy="694560"/>
          </a:xfrm>
        </p:spPr>
        <p:txBody>
          <a:bodyPr>
            <a:normAutofit/>
          </a:bodyPr>
          <a:lstStyle/>
          <a:p>
            <a:r>
              <a:rPr lang="en-US" altLang="en-US" sz="3600" b="1" dirty="0" smtClean="0">
                <a:solidFill>
                  <a:schemeClr val="tx2"/>
                </a:solidFill>
              </a:rPr>
              <a:t>B-solutions - Pilot projects - Healthcare </a:t>
            </a:r>
            <a:endParaRPr lang="fr-FR" sz="3600" b="1" dirty="0">
              <a:solidFill>
                <a:schemeClr val="tx2"/>
              </a:solidFill>
              <a:latin typeface="Verdana"/>
              <a:cs typeface="Verdan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28" y="1867816"/>
            <a:ext cx="4040104" cy="85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28" y="2637614"/>
            <a:ext cx="4040104" cy="6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098" y="1867816"/>
            <a:ext cx="3877658" cy="78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180" y="2632851"/>
            <a:ext cx="3874576" cy="70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5379830" y="5203534"/>
            <a:ext cx="2687060" cy="120072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</a:rPr>
              <a:t>Recognition </a:t>
            </a:r>
            <a:r>
              <a:rPr lang="en-GB" sz="1800" b="0" dirty="0">
                <a:solidFill>
                  <a:prstClr val="black"/>
                </a:solidFill>
              </a:rPr>
              <a:t>of qualifications </a:t>
            </a:r>
            <a:r>
              <a:rPr lang="en-GB" sz="1800" b="0" dirty="0" smtClean="0">
                <a:solidFill>
                  <a:prstClr val="black"/>
                </a:solidFill>
              </a:rPr>
              <a:t>healthcare professional (</a:t>
            </a:r>
            <a:r>
              <a:rPr lang="en-GB" sz="1800" dirty="0" smtClean="0">
                <a:solidFill>
                  <a:prstClr val="black"/>
                </a:solidFill>
              </a:rPr>
              <a:t>FR-ES -Hospital de </a:t>
            </a:r>
            <a:r>
              <a:rPr lang="en-GB" sz="1800" dirty="0" err="1" smtClean="0">
                <a:solidFill>
                  <a:prstClr val="black"/>
                </a:solidFill>
              </a:rPr>
              <a:t>Cerdanya</a:t>
            </a:r>
            <a:r>
              <a:rPr lang="en-GB" sz="1800" b="0" dirty="0" smtClean="0">
                <a:solidFill>
                  <a:prstClr val="black"/>
                </a:solidFill>
              </a:rPr>
              <a:t>)	</a:t>
            </a:r>
            <a:endParaRPr lang="en-GB" sz="1800" b="0" dirty="0">
              <a:solidFill>
                <a:prstClr val="black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50363" y="3596573"/>
            <a:ext cx="2687060" cy="120072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>
                <a:solidFill>
                  <a:prstClr val="black"/>
                </a:solidFill>
              </a:rPr>
              <a:t>Ambulances without </a:t>
            </a:r>
            <a:r>
              <a:rPr lang="en-GB" sz="1800" b="0" dirty="0" smtClean="0">
                <a:solidFill>
                  <a:prstClr val="black"/>
                </a:solidFill>
              </a:rPr>
              <a:t>Borders (</a:t>
            </a:r>
            <a:r>
              <a:rPr lang="en-GB" sz="1800" dirty="0" smtClean="0">
                <a:solidFill>
                  <a:prstClr val="black"/>
                </a:solidFill>
              </a:rPr>
              <a:t>NL-BE)</a:t>
            </a:r>
            <a:endParaRPr lang="en-GB" sz="1800" b="0" dirty="0">
              <a:solidFill>
                <a:prstClr val="black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24252" y="3596573"/>
            <a:ext cx="2687060" cy="120072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>
                <a:solidFill>
                  <a:prstClr val="black"/>
                </a:solidFill>
              </a:rPr>
              <a:t>Cross-border health care (</a:t>
            </a:r>
            <a:r>
              <a:rPr lang="en-GB" sz="1800" dirty="0" err="1">
                <a:solidFill>
                  <a:prstClr val="black"/>
                </a:solidFill>
              </a:rPr>
              <a:t>Euroregion</a:t>
            </a:r>
            <a:r>
              <a:rPr lang="en-GB" sz="1800" dirty="0">
                <a:solidFill>
                  <a:prstClr val="black"/>
                </a:solidFill>
              </a:rPr>
              <a:t> </a:t>
            </a:r>
            <a:r>
              <a:rPr lang="en-GB" sz="1800" dirty="0" err="1">
                <a:solidFill>
                  <a:prstClr val="black"/>
                </a:solidFill>
              </a:rPr>
              <a:t>Nisa</a:t>
            </a:r>
            <a:r>
              <a:rPr lang="en-GB" sz="1800" dirty="0" smtClean="0">
                <a:solidFill>
                  <a:prstClr val="black"/>
                </a:solidFill>
              </a:rPr>
              <a:t>, CZ-DE</a:t>
            </a:r>
            <a:r>
              <a:rPr lang="en-GB" sz="1800" b="0" dirty="0" smtClean="0">
                <a:solidFill>
                  <a:prstClr val="black"/>
                </a:solidFill>
              </a:rPr>
              <a:t>)</a:t>
            </a:r>
            <a:endParaRPr lang="en-GB" sz="1800" b="0" dirty="0">
              <a:solidFill>
                <a:prstClr val="black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693551" y="3596573"/>
            <a:ext cx="2043257" cy="120072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</a:rPr>
              <a:t>CB </a:t>
            </a:r>
            <a:r>
              <a:rPr lang="en-GB" sz="1800" b="0" dirty="0">
                <a:solidFill>
                  <a:prstClr val="black"/>
                </a:solidFill>
              </a:rPr>
              <a:t>Emergency Medical Services (EMS) </a:t>
            </a:r>
            <a:r>
              <a:rPr lang="en-GB" sz="1800" b="0" dirty="0" smtClean="0">
                <a:solidFill>
                  <a:prstClr val="black"/>
                </a:solidFill>
              </a:rPr>
              <a:t>(</a:t>
            </a:r>
            <a:r>
              <a:rPr lang="en-GB" sz="1800" dirty="0" smtClean="0">
                <a:solidFill>
                  <a:prstClr val="black"/>
                </a:solidFill>
              </a:rPr>
              <a:t>FR-BE</a:t>
            </a:r>
            <a:r>
              <a:rPr lang="en-GB" sz="1800" b="0" dirty="0" smtClean="0">
                <a:solidFill>
                  <a:prstClr val="black"/>
                </a:solidFill>
              </a:rPr>
              <a:t>)</a:t>
            </a:r>
            <a:endParaRPr lang="en-GB" sz="1800" b="0" dirty="0">
              <a:solidFill>
                <a:prstClr val="black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337418" y="5203534"/>
            <a:ext cx="2687060" cy="120072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>
                <a:solidFill>
                  <a:prstClr val="black"/>
                </a:solidFill>
              </a:rPr>
              <a:t>CB </a:t>
            </a:r>
            <a:r>
              <a:rPr lang="en-GB" sz="1800" b="0" dirty="0">
                <a:solidFill>
                  <a:prstClr val="black"/>
                </a:solidFill>
              </a:rPr>
              <a:t>health care </a:t>
            </a:r>
            <a:r>
              <a:rPr lang="en-GB" sz="1800" b="0" dirty="0" err="1" smtClean="0">
                <a:solidFill>
                  <a:prstClr val="black"/>
                </a:solidFill>
              </a:rPr>
              <a:t>acess</a:t>
            </a:r>
            <a:r>
              <a:rPr lang="en-GB" sz="1800" b="0" dirty="0" smtClean="0">
                <a:solidFill>
                  <a:prstClr val="black"/>
                </a:solidFill>
              </a:rPr>
              <a:t> </a:t>
            </a:r>
            <a:r>
              <a:rPr lang="en-GB" sz="1800" b="0" dirty="0" err="1" smtClean="0">
                <a:solidFill>
                  <a:prstClr val="black"/>
                </a:solidFill>
              </a:rPr>
              <a:t>Valga</a:t>
            </a:r>
            <a:r>
              <a:rPr lang="en-GB" sz="1800" b="0" dirty="0" smtClean="0">
                <a:solidFill>
                  <a:prstClr val="black"/>
                </a:solidFill>
              </a:rPr>
              <a:t> and </a:t>
            </a:r>
            <a:r>
              <a:rPr lang="en-GB" sz="1800" b="0" dirty="0">
                <a:solidFill>
                  <a:prstClr val="black"/>
                </a:solidFill>
              </a:rPr>
              <a:t>Valka </a:t>
            </a:r>
            <a:r>
              <a:rPr lang="en-GB" sz="1800" b="0" dirty="0" smtClean="0">
                <a:solidFill>
                  <a:prstClr val="black"/>
                </a:solidFill>
              </a:rPr>
              <a:t>(</a:t>
            </a:r>
            <a:r>
              <a:rPr lang="en-GB" sz="1800" dirty="0" smtClean="0">
                <a:solidFill>
                  <a:prstClr val="black"/>
                </a:solidFill>
              </a:rPr>
              <a:t>EE-LV</a:t>
            </a:r>
            <a:r>
              <a:rPr lang="en-GB" sz="1800" b="0" dirty="0" smtClean="0">
                <a:solidFill>
                  <a:prstClr val="black"/>
                </a:solidFill>
              </a:rPr>
              <a:t>)</a:t>
            </a:r>
            <a:endParaRPr lang="en-GB" sz="1800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02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117" y="1263898"/>
            <a:ext cx="8229600" cy="580926"/>
          </a:xfrm>
        </p:spPr>
        <p:txBody>
          <a:bodyPr>
            <a:normAutofit fontScale="90000"/>
          </a:bodyPr>
          <a:lstStyle/>
          <a:p>
            <a:pPr algn="ctr"/>
            <a:r>
              <a:rPr lang="fr-BE" b="1" dirty="0" smtClean="0">
                <a:solidFill>
                  <a:schemeClr val="tx2"/>
                </a:solidFill>
              </a:rPr>
              <a:t>Policy Objectives 2021-2027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2204864"/>
            <a:ext cx="5472608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1800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smarter </a:t>
            </a:r>
            <a:r>
              <a:rPr lang="en-GB" sz="1800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 (innovative &amp; smart economic transformation)</a:t>
            </a:r>
          </a:p>
          <a:p>
            <a:pPr marL="457200" indent="-457200" fontAlgn="auto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1800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greener</a:t>
            </a:r>
            <a:r>
              <a:rPr lang="en-GB" sz="1800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low-carbon Europe (including energy transition, the circular economy, climate adaptation and risk management)</a:t>
            </a:r>
          </a:p>
          <a:p>
            <a:pPr marL="457200" indent="-457200" fontAlgn="auto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1800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more </a:t>
            </a:r>
            <a:r>
              <a:rPr lang="en-GB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connected</a:t>
            </a:r>
            <a:r>
              <a:rPr lang="en-GB" sz="1800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Europe (mobility and ICT connectivity)</a:t>
            </a:r>
          </a:p>
          <a:p>
            <a:pPr marL="457200" indent="-457200" fontAlgn="auto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1800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more</a:t>
            </a:r>
            <a:r>
              <a:rPr lang="en-GB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social </a:t>
            </a:r>
            <a:r>
              <a:rPr lang="en-GB" sz="1800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 (the European Pillar of Social Rights)</a:t>
            </a:r>
          </a:p>
          <a:p>
            <a:pPr marL="457200" indent="-457200" fontAlgn="auto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GB" sz="1800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Europe </a:t>
            </a:r>
            <a:r>
              <a:rPr lang="en-GB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closer</a:t>
            </a:r>
            <a:r>
              <a:rPr lang="en-GB" sz="1800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citizens (sustainable development of urban, rural and coastal areas and local initiatives)</a:t>
            </a:r>
            <a:endParaRPr lang="en-GB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72608" y="2060848"/>
            <a:ext cx="3671392" cy="3065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+ 2 horizontal objectives</a:t>
            </a:r>
            <a:r>
              <a:rPr lang="en-GB" sz="2200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en-GB" sz="18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1800" b="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Administrative capacity </a:t>
            </a:r>
            <a:r>
              <a:rPr lang="en-GB" sz="1800" b="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(CBC governance)</a:t>
            </a:r>
            <a:endParaRPr lang="en-GB" sz="1800" b="0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1800" b="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Co-operation between regions </a:t>
            </a:r>
            <a:r>
              <a:rPr lang="en-GB" sz="1800" b="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800" b="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 borders (</a:t>
            </a:r>
            <a:r>
              <a:rPr lang="en-GB" sz="1800" b="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embedding </a:t>
            </a:r>
            <a:r>
              <a:rPr lang="en-GB" sz="1800" b="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co-operation in mainstream)</a:t>
            </a:r>
          </a:p>
          <a:p>
            <a:endParaRPr lang="en-GB" sz="1800" b="0" dirty="0" err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2608" y="5039212"/>
            <a:ext cx="3671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solidFill>
                  <a:srgbClr val="1744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ECBM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800" b="0" dirty="0" err="1" smtClean="0">
                <a:solidFill>
                  <a:srgbClr val="1744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fr-BE" sz="1800" b="0" dirty="0" smtClean="0">
                <a:solidFill>
                  <a:srgbClr val="1744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Cross Border </a:t>
            </a:r>
            <a:r>
              <a:rPr lang="fr-BE" sz="1800" b="0" dirty="0" err="1" smtClean="0">
                <a:solidFill>
                  <a:srgbClr val="1744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</a:t>
            </a:r>
            <a:endParaRPr lang="en-GB" sz="1800" b="0" dirty="0">
              <a:solidFill>
                <a:srgbClr val="1744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4656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7504" y="1196752"/>
            <a:ext cx="871296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 smtClean="0">
                <a:solidFill>
                  <a:srgbClr val="174489"/>
                </a:solidFill>
                <a:latin typeface="verdana" charset="0"/>
              </a:rPr>
              <a:t>Synergies and cumulative effect</a:t>
            </a:r>
          </a:p>
          <a:p>
            <a:pPr algn="just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800" dirty="0" smtClean="0">
              <a:solidFill>
                <a:srgbClr val="174489"/>
              </a:solidFill>
              <a:latin typeface="verdana" charset="0"/>
            </a:endParaRPr>
          </a:p>
          <a:p>
            <a:pPr marL="285750" indent="-285750" algn="just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1800" b="0" dirty="0">
                <a:solidFill>
                  <a:srgbClr val="174489"/>
                </a:solidFill>
                <a:latin typeface="verdana" charset="0"/>
              </a:rPr>
              <a:t>Enabling condition: </a:t>
            </a:r>
            <a:r>
              <a:rPr lang="en-US" altLang="en-US" sz="1800" dirty="0" smtClean="0">
                <a:solidFill>
                  <a:srgbClr val="174489"/>
                </a:solidFill>
                <a:latin typeface="verdana" charset="0"/>
              </a:rPr>
              <a:t>strategic </a:t>
            </a:r>
            <a:r>
              <a:rPr lang="en-US" altLang="en-US" sz="1800" dirty="0">
                <a:solidFill>
                  <a:srgbClr val="174489"/>
                </a:solidFill>
                <a:latin typeface="verdana" charset="0"/>
              </a:rPr>
              <a:t>policy framework for health</a:t>
            </a:r>
            <a:r>
              <a:rPr lang="en-US" altLang="en-US" sz="1800" b="0" dirty="0">
                <a:solidFill>
                  <a:srgbClr val="174489"/>
                </a:solidFill>
                <a:latin typeface="verdana" charset="0"/>
              </a:rPr>
              <a:t>, including mapping infrastructure needs </a:t>
            </a:r>
          </a:p>
          <a:p>
            <a:pPr marL="285750" indent="-285750" algn="just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altLang="en-US" sz="1800" dirty="0" smtClean="0">
              <a:solidFill>
                <a:srgbClr val="174489"/>
              </a:solidFill>
              <a:latin typeface="verdana" charset="0"/>
            </a:endParaRPr>
          </a:p>
          <a:p>
            <a:pPr marL="285750" indent="-285750" algn="just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1800" b="0" dirty="0" smtClean="0">
                <a:solidFill>
                  <a:srgbClr val="174489"/>
                </a:solidFill>
                <a:latin typeface="verdana" charset="0"/>
              </a:rPr>
              <a:t>Investments </a:t>
            </a:r>
            <a:r>
              <a:rPr lang="en-US" altLang="en-US" sz="1800" b="0" dirty="0">
                <a:solidFill>
                  <a:srgbClr val="174489"/>
                </a:solidFill>
                <a:latin typeface="verdana" charset="0"/>
              </a:rPr>
              <a:t>in health may be envisaged both under </a:t>
            </a:r>
            <a:r>
              <a:rPr lang="en-US" altLang="en-US" sz="1800" b="0" dirty="0" smtClean="0">
                <a:solidFill>
                  <a:srgbClr val="174489"/>
                </a:solidFill>
                <a:latin typeface="verdana" charset="0"/>
              </a:rPr>
              <a:t>PO1 (</a:t>
            </a:r>
            <a:r>
              <a:rPr lang="en-US" altLang="en-US" sz="1800" b="0" dirty="0" smtClean="0">
                <a:solidFill>
                  <a:srgbClr val="174489"/>
                </a:solidFill>
                <a:latin typeface="verdana" charset="0"/>
              </a:rPr>
              <a:t>leverage for </a:t>
            </a:r>
            <a:r>
              <a:rPr lang="en-US" altLang="en-US" sz="1800" b="0" dirty="0" smtClean="0">
                <a:solidFill>
                  <a:srgbClr val="174489"/>
                </a:solidFill>
                <a:latin typeface="verdana" charset="0"/>
              </a:rPr>
              <a:t>regional </a:t>
            </a:r>
            <a:r>
              <a:rPr lang="en-US" altLang="en-US" sz="1800" b="0" dirty="0">
                <a:solidFill>
                  <a:srgbClr val="174489"/>
                </a:solidFill>
                <a:latin typeface="verdana" charset="0"/>
              </a:rPr>
              <a:t>economic development </a:t>
            </a:r>
            <a:r>
              <a:rPr lang="en-US" altLang="en-US" sz="1800" b="0" dirty="0" smtClean="0">
                <a:solidFill>
                  <a:srgbClr val="174489"/>
                </a:solidFill>
                <a:latin typeface="verdana" charset="0"/>
              </a:rPr>
              <a:t>– 3S) and PO4 </a:t>
            </a:r>
            <a:r>
              <a:rPr lang="en-US" altLang="en-US" sz="1800" b="0" dirty="0">
                <a:solidFill>
                  <a:srgbClr val="174489"/>
                </a:solidFill>
                <a:latin typeface="verdana" charset="0"/>
              </a:rPr>
              <a:t>(</a:t>
            </a:r>
            <a:r>
              <a:rPr lang="en-US" altLang="en-US" sz="1800" b="0" dirty="0" smtClean="0">
                <a:solidFill>
                  <a:srgbClr val="174489"/>
                </a:solidFill>
                <a:latin typeface="verdana" charset="0"/>
              </a:rPr>
              <a:t>better access, </a:t>
            </a:r>
            <a:r>
              <a:rPr lang="en-US" altLang="en-US" sz="1800" b="0" dirty="0" err="1" smtClean="0">
                <a:solidFill>
                  <a:srgbClr val="174489"/>
                </a:solidFill>
                <a:latin typeface="verdana" charset="0"/>
              </a:rPr>
              <a:t>marginalised</a:t>
            </a:r>
            <a:r>
              <a:rPr lang="en-US" altLang="en-US" sz="1800" b="0" dirty="0" smtClean="0">
                <a:solidFill>
                  <a:srgbClr val="174489"/>
                </a:solidFill>
                <a:latin typeface="verdana" charset="0"/>
              </a:rPr>
              <a:t> categories)</a:t>
            </a:r>
          </a:p>
          <a:p>
            <a:pPr marL="342900" indent="-342900" algn="just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altLang="en-US" sz="1800" b="0" dirty="0">
              <a:solidFill>
                <a:srgbClr val="174489"/>
              </a:solidFill>
              <a:latin typeface="verdana" charset="0"/>
            </a:endParaRPr>
          </a:p>
          <a:p>
            <a:pPr marL="342900" indent="-342900" algn="just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1800" b="0" dirty="0" smtClean="0">
                <a:solidFill>
                  <a:srgbClr val="174489"/>
                </a:solidFill>
                <a:latin typeface="verdana" charset="0"/>
              </a:rPr>
              <a:t>Combine other funding sources (R&amp;D, digitization)</a:t>
            </a:r>
          </a:p>
          <a:p>
            <a:pPr marL="342900" indent="-342900" algn="just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altLang="en-US" sz="1800" b="0" dirty="0" smtClean="0">
              <a:solidFill>
                <a:srgbClr val="174489"/>
              </a:solidFill>
              <a:latin typeface="verdana" charset="0"/>
            </a:endParaRPr>
          </a:p>
          <a:p>
            <a:pPr marL="342900" indent="-342900" algn="just" defTabSz="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1800" dirty="0" smtClean="0">
                <a:solidFill>
                  <a:srgbClr val="174489"/>
                </a:solidFill>
                <a:latin typeface="verdana" charset="0"/>
              </a:rPr>
              <a:t>Non-funding tools !</a:t>
            </a:r>
            <a:endParaRPr lang="en-US" altLang="en-US" sz="1800" dirty="0">
              <a:solidFill>
                <a:srgbClr val="174489"/>
              </a:solidFill>
              <a:latin typeface="verdana" charset="0"/>
            </a:endParaRPr>
          </a:p>
          <a:p>
            <a:pPr algn="just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600" dirty="0" smtClean="0">
              <a:solidFill>
                <a:srgbClr val="174489"/>
              </a:solidFill>
              <a:latin typeface="verdana" charset="0"/>
            </a:endParaRPr>
          </a:p>
          <a:p>
            <a:pPr algn="just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 b="0" dirty="0">
                <a:solidFill>
                  <a:srgbClr val="174489"/>
                </a:solidFill>
                <a:latin typeface="verdana" charset="0"/>
              </a:rPr>
              <a:t>Post 2020 provisions provide </a:t>
            </a:r>
            <a:r>
              <a:rPr lang="en-US" altLang="en-US" sz="1600" dirty="0">
                <a:solidFill>
                  <a:srgbClr val="174489"/>
                </a:solidFill>
                <a:latin typeface="verdana" charset="0"/>
              </a:rPr>
              <a:t>high potential for more complex cross border investments in health</a:t>
            </a:r>
            <a:r>
              <a:rPr lang="en-US" altLang="en-US" sz="1600" b="0" dirty="0">
                <a:solidFill>
                  <a:srgbClr val="174489"/>
                </a:solidFill>
                <a:latin typeface="verdana" charset="0"/>
              </a:rPr>
              <a:t> which can combine different strands (mainstream, </a:t>
            </a:r>
            <a:r>
              <a:rPr lang="en-US" altLang="en-US" sz="1600" b="0" dirty="0" err="1">
                <a:solidFill>
                  <a:srgbClr val="174489"/>
                </a:solidFill>
                <a:latin typeface="verdana" charset="0"/>
              </a:rPr>
              <a:t>Interreg</a:t>
            </a:r>
            <a:r>
              <a:rPr lang="en-US" altLang="en-US" sz="1600" b="0" dirty="0">
                <a:solidFill>
                  <a:srgbClr val="174489"/>
                </a:solidFill>
                <a:latin typeface="verdana" charset="0"/>
              </a:rPr>
              <a:t>, ECBM, ERDF/ESF) and address different needs (framework conditions, infrastructure</a:t>
            </a:r>
            <a:r>
              <a:rPr lang="en-US" altLang="en-US" sz="1600" b="0" dirty="0" smtClean="0">
                <a:solidFill>
                  <a:srgbClr val="174489"/>
                </a:solidFill>
                <a:latin typeface="verdana" charset="0"/>
              </a:rPr>
              <a:t>, research, innovation, digitization, </a:t>
            </a:r>
            <a:r>
              <a:rPr lang="en-US" altLang="en-US" sz="1600" b="0" dirty="0">
                <a:solidFill>
                  <a:srgbClr val="174489"/>
                </a:solidFill>
                <a:latin typeface="verdana" charset="0"/>
              </a:rPr>
              <a:t>services accessibility, human resources capacity, legal </a:t>
            </a:r>
            <a:r>
              <a:rPr lang="en-US" altLang="en-US" sz="1600" b="0" dirty="0" smtClean="0">
                <a:solidFill>
                  <a:srgbClr val="174489"/>
                </a:solidFill>
                <a:latin typeface="verdana" charset="0"/>
              </a:rPr>
              <a:t>harmonization) </a:t>
            </a:r>
            <a:r>
              <a:rPr lang="en-US" altLang="en-US" sz="1600" b="0" dirty="0">
                <a:solidFill>
                  <a:srgbClr val="174489"/>
                </a:solidFill>
                <a:latin typeface="verdana" charset="0"/>
              </a:rPr>
              <a:t>for more </a:t>
            </a:r>
            <a:r>
              <a:rPr lang="en-US" altLang="en-US" sz="1600" b="0" dirty="0" smtClean="0">
                <a:solidFill>
                  <a:srgbClr val="174489"/>
                </a:solidFill>
                <a:latin typeface="verdana" charset="0"/>
              </a:rPr>
              <a:t>impact!</a:t>
            </a:r>
            <a:endParaRPr lang="en-US" altLang="en-US" sz="2400" b="0" dirty="0">
              <a:solidFill>
                <a:srgbClr val="174489"/>
              </a:solidFill>
              <a:latin typeface="verdana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78870" y="6057900"/>
            <a:ext cx="2365130" cy="800099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100000">
                <a:srgbClr val="F5C2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9965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Personnalisée 3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00B1DD"/>
      </a:accent5>
      <a:accent6>
        <a:srgbClr val="0989B1"/>
      </a:accent6>
      <a:hlink>
        <a:srgbClr val="6B9F25"/>
      </a:hlink>
      <a:folHlink>
        <a:srgbClr val="BA6906"/>
      </a:folHlink>
    </a:clrScheme>
    <a:fontScheme name="Consolas-Verdana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685</TotalTime>
  <Words>372</Words>
  <Application>Microsoft Office PowerPoint</Application>
  <PresentationFormat>On-screen Show (4:3)</PresentationFormat>
  <Paragraphs>83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1_Conception personnalisée</vt:lpstr>
      <vt:lpstr>Office Theme</vt:lpstr>
      <vt:lpstr>1_Thème Office</vt:lpstr>
      <vt:lpstr>INTERACT  Workshop inclusive growth</vt:lpstr>
      <vt:lpstr>Border Regions matter</vt:lpstr>
      <vt:lpstr>PowerPoint Presentation</vt:lpstr>
      <vt:lpstr>BORDER FOCAL POINT Action Plan</vt:lpstr>
      <vt:lpstr>PowerPoint Presentation</vt:lpstr>
      <vt:lpstr> B-SOLUTIONS</vt:lpstr>
      <vt:lpstr>B-solutions - Pilot projects - Healthcare </vt:lpstr>
      <vt:lpstr>Policy Objectives 2021-2027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 Lena Anderson Pench</dc:title>
  <dc:creator>CENACCHI Valeria (REGIO)</dc:creator>
  <cp:lastModifiedBy>CENACCHI Valeria (REGIO)</cp:lastModifiedBy>
  <cp:revision>49</cp:revision>
  <cp:lastPrinted>2019-11-13T10:24:49Z</cp:lastPrinted>
  <dcterms:created xsi:type="dcterms:W3CDTF">2018-11-28T11:34:53Z</dcterms:created>
  <dcterms:modified xsi:type="dcterms:W3CDTF">2019-12-04T16:51:35Z</dcterms:modified>
</cp:coreProperties>
</file>