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1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9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0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2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23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4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4"/>
    <p:sldMasterId id="2147483702" r:id="rId5"/>
    <p:sldMasterId id="2147483708" r:id="rId6"/>
    <p:sldMasterId id="2147483724" r:id="rId7"/>
    <p:sldMasterId id="2147483730" r:id="rId8"/>
    <p:sldMasterId id="2147483736" r:id="rId9"/>
    <p:sldMasterId id="2147483753" r:id="rId10"/>
    <p:sldMasterId id="2147483766" r:id="rId11"/>
    <p:sldMasterId id="2147483773" r:id="rId12"/>
    <p:sldMasterId id="2147483788" r:id="rId13"/>
    <p:sldMasterId id="2147483836" r:id="rId14"/>
    <p:sldMasterId id="2147483840" r:id="rId15"/>
    <p:sldMasterId id="2147483844" r:id="rId16"/>
    <p:sldMasterId id="2147483849" r:id="rId17"/>
    <p:sldMasterId id="2147483854" r:id="rId18"/>
    <p:sldMasterId id="2147483859" r:id="rId19"/>
    <p:sldMasterId id="2147483890" r:id="rId20"/>
    <p:sldMasterId id="2147483898" r:id="rId21"/>
    <p:sldMasterId id="2147483911" r:id="rId22"/>
    <p:sldMasterId id="2147483918" r:id="rId23"/>
    <p:sldMasterId id="2147483948" r:id="rId24"/>
    <p:sldMasterId id="2147483985" r:id="rId25"/>
    <p:sldMasterId id="2147484007" r:id="rId26"/>
    <p:sldMasterId id="2147484021" r:id="rId27"/>
    <p:sldMasterId id="2147484029" r:id="rId28"/>
  </p:sldMasterIdLst>
  <p:notesMasterIdLst>
    <p:notesMasterId r:id="rId49"/>
  </p:notesMasterIdLst>
  <p:handoutMasterIdLst>
    <p:handoutMasterId r:id="rId50"/>
  </p:handoutMasterIdLst>
  <p:sldIdLst>
    <p:sldId id="471" r:id="rId29"/>
    <p:sldId id="506" r:id="rId30"/>
    <p:sldId id="511" r:id="rId31"/>
    <p:sldId id="513" r:id="rId32"/>
    <p:sldId id="515" r:id="rId33"/>
    <p:sldId id="389" r:id="rId34"/>
    <p:sldId id="435" r:id="rId35"/>
    <p:sldId id="311" r:id="rId36"/>
    <p:sldId id="502" r:id="rId37"/>
    <p:sldId id="503" r:id="rId38"/>
    <p:sldId id="504" r:id="rId39"/>
    <p:sldId id="480" r:id="rId40"/>
    <p:sldId id="478" r:id="rId41"/>
    <p:sldId id="516" r:id="rId42"/>
    <p:sldId id="517" r:id="rId43"/>
    <p:sldId id="523" r:id="rId44"/>
    <p:sldId id="519" r:id="rId45"/>
    <p:sldId id="520" r:id="rId46"/>
    <p:sldId id="521" r:id="rId47"/>
    <p:sldId id="522" r:id="rId48"/>
  </p:sldIdLst>
  <p:sldSz cx="9144000" cy="6858000" type="screen4x3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490F"/>
    <a:srgbClr val="EB6115"/>
    <a:srgbClr val="0F1EB1"/>
    <a:srgbClr val="1E34A2"/>
    <a:srgbClr val="EA6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80343" autoAdjust="0"/>
  </p:normalViewPr>
  <p:slideViewPr>
    <p:cSldViewPr snapToGrid="0" snapToObjects="1">
      <p:cViewPr varScale="1">
        <p:scale>
          <a:sx n="58" d="100"/>
          <a:sy n="58" d="100"/>
        </p:scale>
        <p:origin x="-18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-6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" Target="slides/slide8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89877" tIns="44938" rIns="89877" bIns="4493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89877" tIns="44938" rIns="89877" bIns="44938" rtlCol="0"/>
          <a:lstStyle>
            <a:lvl1pPr algn="r">
              <a:defRPr sz="1200"/>
            </a:lvl1pPr>
          </a:lstStyle>
          <a:p>
            <a:fld id="{3D0D0265-F8EF-48A5-87CD-DB3697DBCEB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89877" tIns="44938" rIns="89877" bIns="4493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89877" tIns="44938" rIns="89877" bIns="44938" rtlCol="0" anchor="b"/>
          <a:lstStyle>
            <a:lvl1pPr algn="r">
              <a:defRPr sz="1200"/>
            </a:lvl1pPr>
          </a:lstStyle>
          <a:p>
            <a:fld id="{74ED8391-A2A4-451E-98E4-493D8F28C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3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89877" tIns="44938" rIns="89877" bIns="4493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89877" tIns="44938" rIns="89877" bIns="44938" rtlCol="0"/>
          <a:lstStyle>
            <a:lvl1pPr algn="r">
              <a:defRPr sz="1200"/>
            </a:lvl1pPr>
          </a:lstStyle>
          <a:p>
            <a:fld id="{16415E60-95CE-46A7-8625-8E683D553A99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77" tIns="44938" rIns="89877" bIns="449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89877" tIns="44938" rIns="89877" bIns="449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89877" tIns="44938" rIns="89877" bIns="4493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89877" tIns="44938" rIns="89877" bIns="44938" rtlCol="0" anchor="b"/>
          <a:lstStyle>
            <a:lvl1pPr algn="r">
              <a:defRPr sz="1200"/>
            </a:lvl1pPr>
          </a:lstStyle>
          <a:p>
            <a:fld id="{10DCAB6E-73BA-46A8-AEDA-732A7AFE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18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CAB6E-73BA-46A8-AEDA-732A7AFE36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290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921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850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CAB6E-73BA-46A8-AEDA-732A7AFE363E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94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14346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I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390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EB122-6C2B-48D8-AAAC-D4B250E19AB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08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i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CAB6E-73BA-46A8-AEDA-732A7AFE363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408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CAB6E-73BA-46A8-AEDA-732A7AFE36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17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CAB6E-73BA-46A8-AEDA-732A7AFE36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933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BA646-7470-4527-AE1A-CA99CBED4E7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394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 startAt="3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CAB6E-73BA-46A8-AEDA-732A7AFE36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51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B684-E32D-F440-AC50-44875B82B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97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B684-E32D-F440-AC50-44875B82B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55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CAB6E-73BA-46A8-AEDA-732A7AFE36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826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de-D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98EB8-AB0F-497B-8AD5-FE7CFA1A88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761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CAB6E-73BA-46A8-AEDA-732A7AFE36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909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CAB6E-73BA-46A8-AEDA-732A7AFE36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078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CAB6E-73BA-46A8-AEDA-732A7AFE36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718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CAB6E-73BA-46A8-AEDA-732A7AFE363E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4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9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42"/>
            <a:ext cx="9144000" cy="5732463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>
              <a:solidFill>
                <a:srgbClr val="FFFFFF"/>
              </a:solidFill>
              <a:ea typeface="ＭＳ Ｐゴシック" charset="0"/>
              <a:cs typeface="+mn-cs"/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85AAEB-A3EC-274D-8331-EC56B663338C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9" name="Picture 8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6405297"/>
            <a:ext cx="684661" cy="4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42"/>
            <a:ext cx="9144000" cy="5732463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85AAEB-A3EC-274D-8331-EC56B663338C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6405297"/>
            <a:ext cx="684661" cy="4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738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4404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0735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379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3660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1788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7897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530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1072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2658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3" name="Picture 2" descr="elements-06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1" y="6405298"/>
            <a:ext cx="684661" cy="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7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7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4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6405297"/>
            <a:ext cx="684661" cy="4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2257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7384"/>
            <a:ext cx="9144000" cy="1343755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9" name="Picture 9" descr="logo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0504"/>
            <a:ext cx="1440160" cy="135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38" y="6284251"/>
            <a:ext cx="67468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3475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3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85AAEB-A3EC-274D-8331-EC56B663338C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6405297"/>
            <a:ext cx="684661" cy="4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642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3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3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6405297"/>
            <a:ext cx="684661" cy="4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685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16005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4748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95078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39775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8066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3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85AAEB-A3EC-274D-8331-EC56B663338C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6405297"/>
            <a:ext cx="684661" cy="4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426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3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3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6405297"/>
            <a:ext cx="684661" cy="4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39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42"/>
            <a:ext cx="9144000" cy="5732463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85AAEB-A3EC-274D-8331-EC56B663338C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6405297"/>
            <a:ext cx="684661" cy="4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57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7383"/>
            <a:ext cx="9144000" cy="1343755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9" descr="logo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0505"/>
            <a:ext cx="1440160" cy="135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39" y="6284252"/>
            <a:ext cx="67468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6752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6582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396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6349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9506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7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4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6405297"/>
            <a:ext cx="684661" cy="4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27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5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3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442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5805488"/>
          </a:xfrm>
          <a:prstGeom prst="rect">
            <a:avLst/>
          </a:prstGeom>
          <a:solidFill>
            <a:srgbClr val="0F5494"/>
          </a:solidFill>
          <a:ln w="63500" algn="ctr">
            <a:noFill/>
            <a:miter lim="800000"/>
            <a:headEnd/>
            <a:tailEnd/>
          </a:ln>
          <a:effectLst>
            <a:outerShdw dist="23000" dir="5400000" rotWithShape="0">
              <a:schemeClr val="accent3">
                <a:alpha val="3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1484316"/>
            <a:ext cx="4344988" cy="412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7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3" y="548683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 algn="ctr">
              <a:defRPr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63892" y="1844676"/>
            <a:ext cx="2016223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555777" y="3645024"/>
            <a:ext cx="200017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4009" y="3645024"/>
            <a:ext cx="193300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tabLst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644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8ED2DFA-C7FB-4B09-95FB-A23A88FE39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87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42"/>
            <a:ext cx="9144000" cy="5732463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85AAEB-A3EC-274D-8331-EC56B663338C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6405297"/>
            <a:ext cx="684661" cy="4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7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4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6405297"/>
            <a:ext cx="684661" cy="4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1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5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3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67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7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4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3" name="Picture 2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6405297"/>
            <a:ext cx="684661" cy="4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90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5805488"/>
          </a:xfrm>
          <a:prstGeom prst="rect">
            <a:avLst/>
          </a:prstGeom>
          <a:solidFill>
            <a:srgbClr val="0F5494"/>
          </a:solidFill>
          <a:ln w="63500" algn="ctr">
            <a:noFill/>
            <a:miter lim="800000"/>
            <a:headEnd/>
            <a:tailEnd/>
          </a:ln>
          <a:effectLst>
            <a:outerShdw dist="23000" dir="5400000" rotWithShape="0">
              <a:schemeClr val="accent3">
                <a:alpha val="3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1484316"/>
            <a:ext cx="4344988" cy="412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7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3" y="548683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 algn="ctr">
              <a:defRPr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63892" y="1844676"/>
            <a:ext cx="2016223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555777" y="3645024"/>
            <a:ext cx="200017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4009" y="3645024"/>
            <a:ext cx="193300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tabLst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618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8ED2DFA-C7FB-4B09-95FB-A23A88FE39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00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42"/>
            <a:ext cx="9144000" cy="5732463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85AAEB-A3EC-274D-8331-EC56B663338C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6405297"/>
            <a:ext cx="684661" cy="4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00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7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4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6405297"/>
            <a:ext cx="684661" cy="4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17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8ED2DFA-C7FB-4B09-95FB-A23A88FE39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93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5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3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586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85AAEB-A3EC-274D-8331-EC56B663338C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1" y="6405298"/>
            <a:ext cx="684661" cy="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63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1" y="6405298"/>
            <a:ext cx="684661" cy="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00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12/03/2015</a:t>
            </a: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D019E4-7C71-4300-A3F0-45E802FDC7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49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 b="0" i="0" baseline="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7037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8ED2DFA-C7FB-4B09-95FB-A23A88FE39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74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12/03/2015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3E8468-CD05-4A6D-840F-584CE6935E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86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>
                <a:solidFill>
                  <a:srgbClr val="00529F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529F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12/03/2015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336BC-011D-4636-A3D4-1433334BD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1979613" y="6453188"/>
            <a:ext cx="5402262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0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384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3029-188D-40BC-A5D8-A2C53B6E5F94}" type="datetimeFigureOut">
              <a:rPr lang="en-GB" smtClean="0">
                <a:solidFill>
                  <a:srgbClr val="FFFFFF"/>
                </a:solidFill>
              </a:rPr>
              <a:pPr/>
              <a:t>04/12/2019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0CF4-AD8C-404E-A013-BA0BE9167E99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2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85AAEB-A3EC-274D-8331-EC56B663338C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1" y="6405298"/>
            <a:ext cx="684661" cy="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45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1" y="6405298"/>
            <a:ext cx="684661" cy="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61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85AAEB-A3EC-274D-8331-EC56B663338C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1" y="6405298"/>
            <a:ext cx="684661" cy="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40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1" y="6405298"/>
            <a:ext cx="684661" cy="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3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8ED2DFA-C7FB-4B09-95FB-A23A88FE39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47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612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85AAEB-A3EC-274D-8331-EC56B663338C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1" y="6405298"/>
            <a:ext cx="684661" cy="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2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5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3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871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1" y="6405298"/>
            <a:ext cx="684661" cy="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12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4141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85AAEB-A3EC-274D-8331-EC56B663338C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1" y="6405298"/>
            <a:ext cx="684661" cy="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35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1" y="6405298"/>
            <a:ext cx="684661" cy="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97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901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85AAEB-A3EC-274D-8331-EC56B663338C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1" y="6405298"/>
            <a:ext cx="684661" cy="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295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1" y="6405298"/>
            <a:ext cx="684661" cy="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50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8ED2DFA-C7FB-4B09-95FB-A23A88FE39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52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965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85AAEB-A3EC-274D-8331-EC56B663338C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1" y="6405298"/>
            <a:ext cx="684661" cy="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8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12/03/2015</a:t>
            </a: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D019E4-7C71-4300-A3F0-45E802FDC7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457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1" y="6405298"/>
            <a:ext cx="684661" cy="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812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8ED2DFA-C7FB-4B09-95FB-A23A88FE39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68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3018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85AAEB-A3EC-274D-8331-EC56B663338C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1" y="6405298"/>
            <a:ext cx="684661" cy="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377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1" y="6405298"/>
            <a:ext cx="684661" cy="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715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8ED2DFA-C7FB-4B09-95FB-A23A88FE39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879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7327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85AAEB-A3EC-274D-8331-EC56B663338C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1" y="6405298"/>
            <a:ext cx="684661" cy="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345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1" y="6405298"/>
            <a:ext cx="684661" cy="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73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8ED2DFA-C7FB-4B09-95FB-A23A88FE39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4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 b="0" i="0" baseline="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09630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8989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3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85AAEB-A3EC-274D-8331-EC56B663338C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6405297"/>
            <a:ext cx="684661" cy="4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030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3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3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6405297"/>
            <a:ext cx="684661" cy="4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164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6759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7875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29207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1373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3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85AAEB-A3EC-274D-8331-EC56B663338C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6405297"/>
            <a:ext cx="684661" cy="4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905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3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3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6405297"/>
            <a:ext cx="684661" cy="4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22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580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12/03/2015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3E8468-CD05-4A6D-840F-584CE6935E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788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1328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45495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98875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86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4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745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589240"/>
            <a:ext cx="2015901" cy="5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3"/>
          <a:stretch/>
        </p:blipFill>
        <p:spPr>
          <a:xfrm>
            <a:off x="3649648" y="0"/>
            <a:ext cx="5494351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4975"/>
            <a:ext cx="9144000" cy="573024"/>
          </a:xfrm>
          <a:prstGeom prst="rect">
            <a:avLst/>
          </a:prstGeom>
        </p:spPr>
      </p:pic>
      <p:pic>
        <p:nvPicPr>
          <p:cNvPr id="6" name="Picture 1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6648" y="5592996"/>
            <a:ext cx="2015901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77677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5A4E67C-3AF2-4DF3-B448-98935EB1A9C0}" type="slidenum">
              <a:rPr lang="en-GB" altLang="en-US" sz="7600" b="1">
                <a:solidFill>
                  <a:srgbClr val="FFD624"/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7600" b="1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765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75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93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 algn="ctr">
              <a:defRPr sz="4000">
                <a:solidFill>
                  <a:srgbClr val="00529F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529F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12/03/2015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336BC-011D-4636-A3D4-1433334BD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1979613" y="6453191"/>
            <a:ext cx="5402262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05000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7864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07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916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627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66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173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19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75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828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003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3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>
              <a:solidFill>
                <a:srgbClr val="FFFFFF"/>
              </a:solidFill>
              <a:ea typeface="ＭＳ Ｐゴシック" charset="0"/>
              <a:cs typeface="+mn-cs"/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85AAEB-A3EC-274D-8331-EC56B663338C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9" name="Picture 8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6405297"/>
            <a:ext cx="684661" cy="4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0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3029-188D-40BC-A5D8-A2C53B6E5F94}" type="datetimeFigureOut">
              <a:rPr lang="en-GB" smtClean="0">
                <a:solidFill>
                  <a:srgbClr val="FFFFFF"/>
                </a:solidFill>
              </a:rPr>
              <a:pPr/>
              <a:t>04/12/2019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0CF4-AD8C-404E-A013-BA0BE9167E99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604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3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3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3" name="Picture 2" descr="elements-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6405297"/>
            <a:ext cx="684661" cy="4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197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7383"/>
            <a:ext cx="9144000" cy="1343755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9" name="Picture 9" descr="logo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0505"/>
            <a:ext cx="1440160" cy="135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39" y="6284252"/>
            <a:ext cx="67468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6862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9"/>
            <a:ext cx="9144000" cy="5732463"/>
          </a:xfrm>
          <a:prstGeom prst="rect">
            <a:avLst/>
          </a:prstGeom>
          <a:solidFill>
            <a:srgbClr val="0F5494"/>
          </a:solidFill>
          <a:ln w="38100" cmpd="sng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7" y="6405564"/>
            <a:ext cx="674687" cy="45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971F028-AC28-984E-A409-73F1327CA23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529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7383"/>
            <a:ext cx="9144000" cy="1343755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9" descr="logo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0505"/>
            <a:ext cx="1440160" cy="135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39" y="6284252"/>
            <a:ext cx="67468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5763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_horizotal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21391"/>
            <a:ext cx="23050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5202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64000"/>
            <a:ext cx="8229600" cy="3825240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56932F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84B34-050F-DE48-AD86-239871D8569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330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4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4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3" name="Picture 2" descr="elements-06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6405297"/>
            <a:ext cx="684661" cy="4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776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6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4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4948F78E-6F67-CA41-BCD3-B40877AD609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elements-06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6405297"/>
            <a:ext cx="684661" cy="4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502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7383"/>
            <a:ext cx="9144000" cy="1343755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9" name="Picture 9" descr="logo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0505"/>
            <a:ext cx="1440160" cy="135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39" y="6284252"/>
            <a:ext cx="67468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5871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208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8341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3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48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52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5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60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theme" Target="../theme/theme19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theme" Target="../theme/theme22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6C2F-9099-DB47-AD16-BA48A9EA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5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6C2F-9099-DB47-AD16-BA48A9EA5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2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6C2F-9099-DB47-AD16-BA48A9EA5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5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6C2F-9099-DB47-AD16-BA48A9EA5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8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6C2F-9099-DB47-AD16-BA48A9EA5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2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6C2F-9099-DB47-AD16-BA48A9EA5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5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6C2F-9099-DB47-AD16-BA48A9EA5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9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6C2F-9099-DB47-AD16-BA48A9EA5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BA6F5-20B0-0349-AB4C-59B73B73A7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6C2F-9099-DB47-AD16-BA48A9EA5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3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BA6F5-20B0-0349-AB4C-59B73B73A7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6C2F-9099-DB47-AD16-BA48A9EA5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1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2" r:id="rId3"/>
    <p:sldLayoutId id="2147483903" r:id="rId4"/>
    <p:sldLayoutId id="2147483904" r:id="rId5"/>
    <p:sldLayoutId id="214748390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97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7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51934"/>
            <a:ext cx="648176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64235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24630"/>
            <a:ext cx="990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12/03/2015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24630"/>
            <a:ext cx="990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58A0D14A-241B-4136-9133-431034B058DC}" type="slidenum">
              <a:rPr lang="en-US">
                <a:solidFill>
                  <a:srgbClr val="FFFFFF"/>
                </a:solidFill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524630"/>
            <a:ext cx="63373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2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5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BA6F5-20B0-0349-AB4C-59B73B73A7DB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6C2F-9099-DB47-AD16-BA48A9EA5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3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2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Et dolor fragum</a:t>
            </a:r>
            <a:endParaRPr lang="en-GB"/>
          </a:p>
          <a:p>
            <a:pPr lvl="1"/>
            <a:r>
              <a:rPr lang="en-GB"/>
              <a:t>Et dolor fragum</a:t>
            </a:r>
          </a:p>
          <a:p>
            <a:pPr lvl="2"/>
            <a:r>
              <a:rPr lang="en-GB"/>
              <a:t>- Et dolor fragum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2825"/>
            <a:ext cx="2133600" cy="47625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11642" y="6092825"/>
            <a:ext cx="693737" cy="47625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B4FF6E-4798-274A-80E0-5F2CD516518B}" type="slidenum">
              <a:rPr lang="en-GB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4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</p:sldLayoutIdLst>
  <p:timing>
    <p:tnLst>
      <p:par>
        <p:cTn id="1" dur="indefinite" restart="never" nodeType="tmRoot"/>
      </p:par>
    </p:tnLst>
  </p:timing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6932F"/>
        </a:buClr>
        <a:buChar char="•"/>
        <a:defRPr sz="2000" b="1">
          <a:solidFill>
            <a:srgbClr val="0F549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4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BA6F5-20B0-0349-AB4C-59B73B73A7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6C2F-9099-DB47-AD16-BA48A9EA5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9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BA6F5-20B0-0349-AB4C-59B73B73A7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6C2F-9099-DB47-AD16-BA48A9EA5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7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BA6F5-20B0-0349-AB4C-59B73B73A7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6C2F-9099-DB47-AD16-BA48A9EA5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2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6C2F-9099-DB47-AD16-BA48A9EA5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6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6C2F-9099-DB47-AD16-BA48A9EA5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5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6C2F-9099-DB47-AD16-BA48A9EA5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0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BA6F5-20B0-0349-AB4C-59B73B73A7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6C2F-9099-DB47-AD16-BA48A9EA5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6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51929"/>
            <a:ext cx="648176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64235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12/03/2015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58A0D14A-241B-4136-9133-431034B058DC}" type="slidenum">
              <a:rPr lang="en-US">
                <a:solidFill>
                  <a:srgbClr val="FFFFFF"/>
                </a:solidFill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524625"/>
            <a:ext cx="63373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0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BA6F5-20B0-0349-AB4C-59B73B73A7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6C2F-9099-DB47-AD16-BA48A9EA5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6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gional_policy/index.cfm/en/policy/how/improving-investment/taiex-regio-peer-2-pee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0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1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ebgate.ec.europa.eu/dyna/bp-porta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gate.ec.europa.eu/hpf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38" y="2457176"/>
            <a:ext cx="8307966" cy="25181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</a:rPr>
              <a:t>EU tools to support 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Member </a:t>
            </a:r>
            <a:r>
              <a:rPr lang="en-US" sz="3200" b="1" dirty="0" smtClean="0">
                <a:solidFill>
                  <a:schemeClr val="bg1"/>
                </a:solidFill>
              </a:rPr>
              <a:t>States </a:t>
            </a:r>
            <a:r>
              <a:rPr lang="en-US" sz="3200" b="1" dirty="0">
                <a:solidFill>
                  <a:schemeClr val="bg1"/>
                </a:solidFill>
              </a:rPr>
              <a:t>cooperation and investments </a:t>
            </a:r>
            <a:r>
              <a:rPr lang="en-US" sz="3200" b="1" dirty="0" smtClean="0">
                <a:solidFill>
                  <a:schemeClr val="bg1"/>
                </a:solidFill>
              </a:rPr>
              <a:t>in health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23850" y="4985836"/>
            <a:ext cx="864235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en-GB" altLang="en-US" sz="1600" b="0" kern="0" dirty="0" smtClean="0">
                <a:ea typeface="ＭＳ Ｐゴシック" pitchFamily="34" charset="-128"/>
              </a:rPr>
              <a:t>Unit </a:t>
            </a:r>
            <a:r>
              <a:rPr lang="en-GB" altLang="en-US" sz="1600" b="0" kern="0" dirty="0">
                <a:ea typeface="ＭＳ Ｐゴシック" pitchFamily="34" charset="-128"/>
              </a:rPr>
              <a:t>"Performance of national health systems"</a:t>
            </a:r>
          </a:p>
          <a:p>
            <a:pPr algn="r">
              <a:defRPr/>
            </a:pPr>
            <a:r>
              <a:rPr lang="en-GB" altLang="en-US" sz="1600" b="0" kern="0" dirty="0">
                <a:ea typeface="ＭＳ Ｐゴシック" pitchFamily="34" charset="-128"/>
              </a:rPr>
              <a:t>Directorate-General for Health and Food Safety</a:t>
            </a:r>
          </a:p>
          <a:p>
            <a:pPr algn="r">
              <a:defRPr/>
            </a:pPr>
            <a:r>
              <a:rPr lang="en-GB" altLang="en-US" sz="1600" b="0" kern="0" dirty="0">
                <a:ea typeface="ＭＳ Ｐゴシック" pitchFamily="34" charset="-128"/>
              </a:rPr>
              <a:t>European Commission</a:t>
            </a:r>
            <a:endParaRPr lang="en-US" altLang="en-US" sz="1600" b="0" kern="0" dirty="0">
              <a:ea typeface="ＭＳ Ｐゴシック" pitchFamily="3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660074" y="1531364"/>
            <a:ext cx="6473294" cy="102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en-IE" altLang="en-US" sz="1600" b="0" i="1" kern="0" dirty="0" smtClean="0">
                <a:ea typeface="ＭＳ Ｐゴシック" pitchFamily="34" charset="-128"/>
              </a:rPr>
              <a:t>5 </a:t>
            </a:r>
            <a:r>
              <a:rPr lang="en-IE" altLang="en-US" sz="1600" b="0" i="1" kern="0" dirty="0">
                <a:ea typeface="ＭＳ Ｐゴシック" pitchFamily="34" charset="-128"/>
              </a:rPr>
              <a:t>D</a:t>
            </a:r>
            <a:r>
              <a:rPr lang="en-IE" altLang="en-US" sz="1600" b="0" i="1" kern="0" dirty="0" smtClean="0">
                <a:ea typeface="ＭＳ Ｐゴシック" pitchFamily="34" charset="-128"/>
              </a:rPr>
              <a:t>ecember </a:t>
            </a:r>
            <a:r>
              <a:rPr lang="en-GB" altLang="en-US" sz="1600" b="0" i="1" kern="0" dirty="0" smtClean="0">
                <a:ea typeface="ＭＳ Ｐゴシック" pitchFamily="34" charset="-128"/>
              </a:rPr>
              <a:t> 2019</a:t>
            </a:r>
            <a:endParaRPr lang="en-US" altLang="en-US" sz="1600" b="0" i="1" kern="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26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196752"/>
            <a:ext cx="8705850" cy="13589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</p:pic>
      <p:cxnSp>
        <p:nvCxnSpPr>
          <p:cNvPr id="4" name="Straight Connector 3"/>
          <p:cNvCxnSpPr/>
          <p:nvPr/>
        </p:nvCxnSpPr>
        <p:spPr bwMode="auto">
          <a:xfrm>
            <a:off x="2843808" y="2195612"/>
            <a:ext cx="3384376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19075" y="476672"/>
            <a:ext cx="870585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The structural reform support programme (SRSP)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075" y="3068960"/>
            <a:ext cx="87058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 takeaways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9900"/>
              </a:buClr>
              <a:buSzTx/>
              <a:buFont typeface="MS Mincho" panose="02020609040205080304" pitchFamily="49" charset="-128"/>
              <a:buChar char="☑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Technical support is demand-driven, based on request from Member States;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9900"/>
              </a:buClr>
              <a:buSzTx/>
              <a:buFont typeface="MS Mincho" panose="02020609040205080304" pitchFamily="49" charset="-128"/>
              <a:buChar char="☑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is available to all Member States;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9900"/>
              </a:buClr>
              <a:buSzTx/>
              <a:buFont typeface="MS Mincho" panose="02020609040205080304" pitchFamily="49" charset="-128"/>
              <a:buChar char="☑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Technical support covers the entire process of reform: from design to completion;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9900"/>
              </a:buClr>
              <a:buSzTx/>
              <a:buFont typeface="MS Mincho" panose="02020609040205080304" pitchFamily="49" charset="-128"/>
              <a:buChar char="☑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co-financing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required;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00"/>
              </a:buClr>
              <a:buSzTx/>
              <a:buFont typeface="MS Mincho" panose="02020609040205080304" pitchFamily="49" charset="-128"/>
              <a:buChar char="☑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SRSS engages in dialogue with Member States to discuss technical support needs and to agree on cooperation and support plans.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00"/>
              </a:buClr>
              <a:buSzTx/>
              <a:buFont typeface="MS Mincho" panose="02020609040205080304" pitchFamily="49" charset="-128"/>
              <a:buChar char="☑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EC8A20-BA03-4FF7-8742-03D8AD4CA4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81407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3528" y="332656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TECHNICAL SUPPORT PROJECTS ON HEALTH in 21 countries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on-going and under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preparation</a:t>
            </a:r>
            <a:r>
              <a:rPr kumimoji="0" lang="en-GB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9513" y="2447289"/>
            <a:ext cx="44782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Some examples:</a:t>
            </a:r>
            <a:endParaRPr kumimoji="0" lang="en-GB" sz="1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• INTEGRATED SERVICE PROVISION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all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• National </a:t>
            </a:r>
            <a:r>
              <a:rPr kumimoji="0" lang="en-GB" sz="1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e-health centre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all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• Capacity building for infrastructure </a:t>
            </a:r>
            <a:r>
              <a:rPr kumimoji="0" lang="en-GB" sz="1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all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• Functional Integration of Hospitals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all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• Primary Health care </a:t>
            </a:r>
            <a:r>
              <a:rPr kumimoji="0" lang="en-GB" sz="1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reform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all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• cancer Screening programmes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• DRG system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• SPENDING </a:t>
            </a:r>
            <a:r>
              <a:rPr kumimoji="0" lang="en-GB" sz="1400" b="0" i="0" u="none" strike="noStrike" kern="1200" cap="all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REVIEW ON MEDICINES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• centralised procurement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• Health system performance assessment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4" y="5178850"/>
            <a:ext cx="4095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EC8A20-BA03-4FF7-8742-03D8AD4CA4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761" y="1240315"/>
            <a:ext cx="4657043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3611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323851" y="1628776"/>
            <a:ext cx="856932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6932F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788" y="1477226"/>
            <a:ext cx="8980212" cy="4532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endParaRPr lang="en-GB" sz="800" u="sng" dirty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IE" sz="2000" b="1" dirty="0" smtClean="0">
                <a:solidFill>
                  <a:srgbClr val="B149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TAIEX-REGIO </a:t>
            </a:r>
            <a:r>
              <a:rPr lang="en-IE" sz="2000" b="1" dirty="0">
                <a:solidFill>
                  <a:srgbClr val="B149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PEER 2 </a:t>
            </a:r>
            <a:r>
              <a:rPr lang="en-IE" sz="2000" b="1" dirty="0" smtClean="0">
                <a:solidFill>
                  <a:srgbClr val="B149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PEER </a:t>
            </a:r>
            <a:r>
              <a:rPr lang="en-IE" sz="2000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scheme</a:t>
            </a:r>
            <a:endParaRPr lang="en-GB" sz="2000" dirty="0" smtClean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GB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 to the </a:t>
            </a:r>
            <a:r>
              <a:rPr lang="en-US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</a:t>
            </a:r>
            <a:r>
              <a:rPr lang="en-US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 Development Fund (ERDF) and the Cohesion </a:t>
            </a:r>
            <a:r>
              <a:rPr lang="en-US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Helps </a:t>
            </a:r>
            <a:r>
              <a:rPr lang="en-US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officials </a:t>
            </a:r>
            <a:r>
              <a:rPr lang="en-US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exchange </a:t>
            </a:r>
            <a:r>
              <a:rPr lang="en-US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knowledge, good practice and practical solutions to concrete problems -</a:t>
            </a:r>
            <a:r>
              <a:rPr lang="en-US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 better </a:t>
            </a:r>
            <a:r>
              <a:rPr lang="en-US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</a:t>
            </a:r>
            <a:r>
              <a:rPr lang="en-US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EU Structural Funds investments</a:t>
            </a:r>
            <a:endParaRPr lang="en-GB" dirty="0" smtClean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 </a:t>
            </a:r>
            <a:r>
              <a:rPr lang="en-US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missions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 visits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 </a:t>
            </a:r>
            <a:r>
              <a:rPr lang="en-US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multi-country workshops </a:t>
            </a:r>
            <a:endParaRPr lang="en-US" dirty="0" smtClean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en-US" sz="800" dirty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spcAft>
                <a:spcPts val="1800"/>
              </a:spcAft>
              <a:defRPr/>
            </a:pPr>
            <a:r>
              <a:rPr lang="en-GB" u="sng" dirty="0">
                <a:hlinkClick r:id="rId3"/>
              </a:rPr>
              <a:t>https://ec.europa.eu/regional_policy/index.cfm/en/policy/how/improving-investment/taiex-regio-peer-2-peer</a:t>
            </a:r>
            <a:r>
              <a:rPr lang="en-GB" u="sng" dirty="0" smtClean="0">
                <a:hlinkClick r:id="rId3"/>
              </a:rPr>
              <a:t>/</a:t>
            </a:r>
            <a:r>
              <a:rPr lang="en-GB" u="sng" dirty="0" smtClean="0"/>
              <a:t> </a:t>
            </a:r>
            <a:endParaRPr lang="en-GB" sz="2000" dirty="0" smtClean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60" y="-124103"/>
            <a:ext cx="4144205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Technical assistance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57308" y="27214"/>
            <a:ext cx="3637865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Current schemes in ESIF 2014-2020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774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188" y="1247521"/>
            <a:ext cx="2096757" cy="93662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2014 - 2020</a:t>
            </a:r>
            <a:endParaRPr lang="en-US" sz="28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005" y="111526"/>
            <a:ext cx="3951287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EU level financing possibilities</a:t>
            </a:r>
            <a:endParaRPr lang="en-US" sz="3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20674" y="1162424"/>
            <a:ext cx="24003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EC proposals for 2021 - 2027</a:t>
            </a:r>
            <a:endParaRPr lang="en-US" sz="28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761" y="2295627"/>
            <a:ext cx="3740722" cy="37132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6882" y="2459889"/>
            <a:ext cx="3538848" cy="3380779"/>
          </a:xfrm>
        </p:spPr>
        <p:txBody>
          <a:bodyPr>
            <a:noAutofit/>
          </a:bodyPr>
          <a:lstStyle/>
          <a:p>
            <a:pPr indent="1778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EA6014"/>
              </a:buClr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Horizon 2020</a:t>
            </a:r>
          </a:p>
          <a:p>
            <a:pPr indent="1778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EA6014"/>
              </a:buClr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Health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Programme</a:t>
            </a:r>
          </a:p>
          <a:p>
            <a:pPr indent="1778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EA6014"/>
              </a:buClr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Structural Funds </a:t>
            </a:r>
            <a:b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  (ERDF/ESF)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indent="1778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EA6014"/>
              </a:buClr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Investment Plan for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Europe</a:t>
            </a:r>
          </a:p>
          <a:p>
            <a:pPr indent="1778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EA6014"/>
              </a:buClr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EIB financing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EA6014"/>
              </a:buClr>
            </a:pP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55780" y="73926"/>
            <a:ext cx="3951287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Supporting </a:t>
            </a:r>
            <a:b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Integrated Care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9507" y="2153376"/>
            <a:ext cx="4108862" cy="468310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923279" y="2376764"/>
            <a:ext cx="4078225" cy="4292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Clr>
                <a:srgbClr val="0F5494"/>
              </a:buClr>
              <a:buSzPct val="12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FC55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Tx/>
              <a:buChar char="-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778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B1490F"/>
              </a:buClr>
            </a:pPr>
            <a:r>
              <a:rPr lang="en-US" sz="1600" b="1" dirty="0" smtClean="0">
                <a:solidFill>
                  <a:srgbClr val="B1490F"/>
                </a:solidFill>
              </a:rPr>
              <a:t>Horizon Europe</a:t>
            </a:r>
          </a:p>
          <a:p>
            <a:pPr indent="1778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B1490F"/>
              </a:buClr>
            </a:pPr>
            <a:r>
              <a:rPr lang="en-US" sz="1600" b="1" dirty="0" smtClean="0">
                <a:solidFill>
                  <a:srgbClr val="B1490F"/>
                </a:solidFill>
              </a:rPr>
              <a:t>Digital Europe Programme</a:t>
            </a:r>
          </a:p>
          <a:p>
            <a:pPr indent="1778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B1490F"/>
              </a:buClr>
            </a:pPr>
            <a:r>
              <a:rPr lang="en-US" sz="1600" b="1" dirty="0" smtClean="0">
                <a:solidFill>
                  <a:srgbClr val="B1490F"/>
                </a:solidFill>
              </a:rPr>
              <a:t>Structural Funds</a:t>
            </a:r>
          </a:p>
          <a:p>
            <a:pPr marL="628650" lvl="1" indent="-2730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B1490F"/>
              </a:buClr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B1490F"/>
                </a:solidFill>
              </a:rPr>
              <a:t>ERDF</a:t>
            </a:r>
          </a:p>
          <a:p>
            <a:pPr marL="628650" lvl="1" indent="-2730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B1490F"/>
              </a:buClr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B1490F"/>
                </a:solidFill>
              </a:rPr>
              <a:t>ESF+ </a:t>
            </a:r>
            <a:r>
              <a:rPr lang="en-US" sz="1600" i="1" dirty="0" smtClean="0">
                <a:solidFill>
                  <a:srgbClr val="B1490F"/>
                </a:solidFill>
              </a:rPr>
              <a:t>with</a:t>
            </a:r>
            <a:r>
              <a:rPr lang="en-US" sz="1600" b="1" dirty="0" smtClean="0">
                <a:solidFill>
                  <a:srgbClr val="B1490F"/>
                </a:solidFill>
              </a:rPr>
              <a:t> Health strand</a:t>
            </a:r>
          </a:p>
          <a:p>
            <a:pPr indent="1778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B1490F"/>
              </a:buClr>
            </a:pPr>
            <a:r>
              <a:rPr lang="en-US" sz="1600" b="1" dirty="0" err="1" smtClean="0">
                <a:solidFill>
                  <a:srgbClr val="B1490F"/>
                </a:solidFill>
              </a:rPr>
              <a:t>InvestEU</a:t>
            </a:r>
            <a:r>
              <a:rPr lang="en-US" sz="1600" b="1" dirty="0" smtClean="0">
                <a:solidFill>
                  <a:srgbClr val="B1490F"/>
                </a:solidFill>
              </a:rPr>
              <a:t> Programme </a:t>
            </a:r>
            <a:br>
              <a:rPr lang="en-US" sz="1600" b="1" dirty="0" smtClean="0">
                <a:solidFill>
                  <a:srgbClr val="B1490F"/>
                </a:solidFill>
              </a:rPr>
            </a:br>
            <a:r>
              <a:rPr lang="en-US" sz="1400" b="1" dirty="0" smtClean="0">
                <a:solidFill>
                  <a:srgbClr val="B1490F"/>
                </a:solidFill>
              </a:rPr>
              <a:t>    </a:t>
            </a:r>
            <a:r>
              <a:rPr lang="en-US" sz="1400" dirty="0" smtClean="0">
                <a:solidFill>
                  <a:srgbClr val="B1490F"/>
                </a:solidFill>
              </a:rPr>
              <a:t>(Implementation + Advisory Services)</a:t>
            </a:r>
            <a:endParaRPr lang="en-US" sz="1600" dirty="0" smtClean="0">
              <a:solidFill>
                <a:srgbClr val="B1490F"/>
              </a:solidFill>
            </a:endParaRPr>
          </a:p>
          <a:p>
            <a:pPr indent="1778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B1490F"/>
              </a:buClr>
            </a:pPr>
            <a:r>
              <a:rPr lang="en-US" sz="1600" b="1" dirty="0" smtClean="0">
                <a:solidFill>
                  <a:srgbClr val="B1490F"/>
                </a:solidFill>
              </a:rPr>
              <a:t>Reform Support Programme</a:t>
            </a:r>
            <a:br>
              <a:rPr lang="en-US" sz="1600" b="1" dirty="0" smtClean="0">
                <a:solidFill>
                  <a:srgbClr val="B1490F"/>
                </a:solidFill>
              </a:rPr>
            </a:br>
            <a:r>
              <a:rPr lang="en-US" sz="1400" dirty="0" smtClean="0">
                <a:solidFill>
                  <a:srgbClr val="B1490F"/>
                </a:solidFill>
              </a:rPr>
              <a:t>     (Implementation + Technical Support)</a:t>
            </a:r>
          </a:p>
          <a:p>
            <a:pPr indent="1778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B1490F"/>
              </a:buClr>
            </a:pPr>
            <a:r>
              <a:rPr lang="en-US" sz="1800" b="1" dirty="0" smtClean="0">
                <a:solidFill>
                  <a:srgbClr val="B1490F"/>
                </a:solidFill>
              </a:rPr>
              <a:t>EIB financing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043608" y="303039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00A3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REGIONAL DEVELOPMENT AND COHESION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77640" y="5547598"/>
            <a:ext cx="1254600" cy="741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010" y="134712"/>
            <a:ext cx="702000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1052736"/>
            <a:ext cx="7451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strengthened link with the European Semester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simplified framework and less red tape for the beneficiaries of the funds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more tailored approach to regional development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578" y="6381328"/>
            <a:ext cx="2019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Source: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European Commission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" y="2595968"/>
            <a:ext cx="8046719" cy="332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6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101600" y="1749425"/>
            <a:ext cx="8229600" cy="527050"/>
          </a:xfrm>
        </p:spPr>
        <p:txBody>
          <a:bodyPr>
            <a:noAutofit/>
          </a:bodyPr>
          <a:lstStyle/>
          <a:p>
            <a:r>
              <a:rPr lang="en-GB" altLang="en-US" sz="3600" b="1" dirty="0">
                <a:solidFill>
                  <a:schemeClr val="tx2"/>
                </a:solidFill>
              </a:rPr>
              <a:t>Cohesion Policy Objectives in 2021-2027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9100" y="2679700"/>
            <a:ext cx="8229600" cy="3633788"/>
          </a:xfrm>
        </p:spPr>
        <p:txBody>
          <a:bodyPr>
            <a:normAutofit fontScale="92500" lnSpcReduction="10000"/>
          </a:bodyPr>
          <a:lstStyle/>
          <a:p>
            <a:pPr marL="541338" lvl="1" indent="-84138" eaLnBrk="1" hangingPunct="1">
              <a:spcBef>
                <a:spcPts val="0"/>
              </a:spcBef>
              <a:spcAft>
                <a:spcPts val="0"/>
              </a:spcAft>
              <a:buClr>
                <a:srgbClr val="20AA63"/>
              </a:buClr>
              <a:buFont typeface="Wingdings" panose="05000000000000000000" pitchFamily="2" charset="2"/>
              <a:buChar char="§"/>
              <a:defRPr/>
            </a:pPr>
            <a:r>
              <a:rPr lang="en-GB" sz="2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1: a smarter Europe…</a:t>
            </a:r>
          </a:p>
          <a:p>
            <a:pPr marL="541338" lvl="1" indent="-84138" eaLnBrk="1" hangingPunct="1">
              <a:spcBef>
                <a:spcPts val="0"/>
              </a:spcBef>
              <a:spcAft>
                <a:spcPts val="0"/>
              </a:spcAft>
              <a:buClr>
                <a:srgbClr val="20AA63"/>
              </a:buClr>
              <a:buFont typeface="Wingdings" panose="05000000000000000000" pitchFamily="2" charset="2"/>
              <a:buChar char="§"/>
              <a:defRPr/>
            </a:pPr>
            <a:r>
              <a:rPr lang="en-GB" sz="2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2: a greener Europe…</a:t>
            </a:r>
          </a:p>
          <a:p>
            <a:pPr marL="541338" lvl="1" indent="-84138" eaLnBrk="1" hangingPunct="1">
              <a:spcBef>
                <a:spcPts val="0"/>
              </a:spcBef>
              <a:spcAft>
                <a:spcPts val="0"/>
              </a:spcAft>
              <a:buClr>
                <a:srgbClr val="20AA63"/>
              </a:buClr>
              <a:buFont typeface="Wingdings" panose="05000000000000000000" pitchFamily="2" charset="2"/>
              <a:buChar char="§"/>
              <a:defRPr/>
            </a:pPr>
            <a:r>
              <a:rPr lang="en-GB" sz="2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3: a more connected Europe...</a:t>
            </a:r>
          </a:p>
          <a:p>
            <a:pPr marL="541338" lvl="1" indent="-84138" eaLnBrk="1" hangingPunct="1">
              <a:spcBef>
                <a:spcPts val="0"/>
              </a:spcBef>
              <a:spcAft>
                <a:spcPts val="0"/>
              </a:spcAft>
              <a:buClr>
                <a:srgbClr val="20AA63"/>
              </a:buClr>
              <a:buFont typeface="Wingdings" panose="05000000000000000000" pitchFamily="2" charset="2"/>
              <a:buChar char="§"/>
              <a:defRPr/>
            </a:pPr>
            <a:r>
              <a:rPr lang="en-GB" sz="2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4: a more social Europe…</a:t>
            </a:r>
          </a:p>
          <a:p>
            <a:pPr marL="541338" lvl="1" indent="-84138" eaLnBrk="1" hangingPunct="1">
              <a:spcBef>
                <a:spcPts val="0"/>
              </a:spcBef>
              <a:spcAft>
                <a:spcPts val="0"/>
              </a:spcAft>
              <a:buClr>
                <a:srgbClr val="20AA63"/>
              </a:buClr>
              <a:buFont typeface="Wingdings" panose="05000000000000000000" pitchFamily="2" charset="2"/>
              <a:buChar char="§"/>
              <a:defRPr/>
            </a:pPr>
            <a:r>
              <a:rPr lang="en-GB" sz="2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5: a Europe closer to citizens…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0"/>
              </a:spcAft>
              <a:buClr>
                <a:srgbClr val="20AA63"/>
              </a:buClr>
              <a:buFontTx/>
              <a:buNone/>
              <a:defRPr/>
            </a:pPr>
            <a:endParaRPr lang="en-GB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1200"/>
              </a:spcAft>
              <a:buClr>
                <a:srgbClr val="20AA63"/>
              </a:buClr>
              <a:buFont typeface="Wingdings" panose="05000000000000000000" pitchFamily="2" charset="2"/>
              <a:buChar char="§"/>
              <a:defRPr/>
            </a:pPr>
            <a:r>
              <a:rPr lang="en-GB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ESF+ specific objectives fall under PO 4 : “a more social Europe, implementing the European Pillar of Social Rights”</a:t>
            </a:r>
          </a:p>
          <a:p>
            <a:pPr>
              <a:spcAft>
                <a:spcPts val="1200"/>
              </a:spcAft>
              <a:buClr>
                <a:srgbClr val="20AA63"/>
              </a:buClr>
              <a:buFont typeface="Wingdings" panose="05000000000000000000" pitchFamily="2" charset="2"/>
              <a:buChar char="§"/>
              <a:defRPr/>
            </a:pPr>
            <a:r>
              <a:rPr lang="en-GB" sz="2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in health and long-term care </a:t>
            </a:r>
            <a:r>
              <a:rPr lang="en-GB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envisaged</a:t>
            </a:r>
            <a:r>
              <a:rPr lang="en-GB" sz="2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both </a:t>
            </a:r>
            <a:r>
              <a:rPr lang="en-GB" sz="2200" b="1" i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PO1 and PO4.</a:t>
            </a:r>
            <a:endParaRPr lang="en-GB" sz="22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71919-6519-4A34-B2BE-BDEDE02C21D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D5EC1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2D5EC1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70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5527"/>
            <a:ext cx="9143999" cy="936625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Structural funds in 2021-2027 to support: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45" y="2522744"/>
            <a:ext cx="8626415" cy="372381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GB" sz="1700" dirty="0">
                <a:solidFill>
                  <a:schemeClr val="tx2"/>
                </a:solidFill>
              </a:rPr>
              <a:t>Important health needs in a number of areas, in line with health reforms</a:t>
            </a:r>
          </a:p>
          <a:p>
            <a:pPr>
              <a:spcAft>
                <a:spcPts val="1200"/>
              </a:spcAft>
            </a:pPr>
            <a:r>
              <a:rPr lang="en-GB" sz="1700" dirty="0">
                <a:solidFill>
                  <a:schemeClr val="tx2"/>
                </a:solidFill>
              </a:rPr>
              <a:t>Improve accessibility, effectiveness and resilience of healthcare systems </a:t>
            </a:r>
          </a:p>
          <a:p>
            <a:pPr>
              <a:spcAft>
                <a:spcPts val="1200"/>
              </a:spcAft>
            </a:pPr>
            <a:r>
              <a:rPr lang="en-GB" sz="1700" dirty="0">
                <a:solidFill>
                  <a:schemeClr val="tx2"/>
                </a:solidFill>
              </a:rPr>
              <a:t>Enhance access to affordable, sustainable and high-quality healthcare</a:t>
            </a:r>
            <a:br>
              <a:rPr lang="en-GB" sz="1700" dirty="0">
                <a:solidFill>
                  <a:schemeClr val="tx2"/>
                </a:solidFill>
              </a:rPr>
            </a:br>
            <a:r>
              <a:rPr lang="en-GB" sz="1700" dirty="0">
                <a:solidFill>
                  <a:schemeClr val="tx2"/>
                </a:solidFill>
              </a:rPr>
              <a:t>	with a view to reducing health inequalities</a:t>
            </a:r>
          </a:p>
          <a:p>
            <a:pPr lvl="0"/>
            <a:r>
              <a:rPr lang="en-IE" sz="1700" dirty="0">
                <a:solidFill>
                  <a:schemeClr val="tx2"/>
                </a:solidFill>
              </a:rPr>
              <a:t>Examples</a:t>
            </a:r>
            <a:r>
              <a:rPr lang="en-IE" sz="1800" dirty="0">
                <a:solidFill>
                  <a:schemeClr val="tx2"/>
                </a:solidFill>
              </a:rPr>
              <a:t>:</a:t>
            </a:r>
            <a:endParaRPr lang="en-GB" sz="1800" dirty="0">
              <a:solidFill>
                <a:schemeClr val="tx2"/>
              </a:solidFill>
            </a:endParaRP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stronger primary care 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health promotion and disease prevention 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active and healthy ageing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integration of care 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health workforce training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eHealth</a:t>
            </a:r>
          </a:p>
          <a:p>
            <a:pPr lvl="1"/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90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1871662" cy="936625"/>
          </a:xfrm>
        </p:spPr>
        <p:txBody>
          <a:bodyPr/>
          <a:lstStyle/>
          <a:p>
            <a:pPr algn="l" eaLnBrk="1" hangingPunct="1"/>
            <a:r>
              <a:rPr lang="en-US" altLang="en-US" sz="2800" b="1" dirty="0"/>
              <a:t>Now…</a:t>
            </a:r>
          </a:p>
        </p:txBody>
      </p:sp>
      <p:sp>
        <p:nvSpPr>
          <p:cNvPr id="9" name="Isosceles Triangle 8"/>
          <p:cNvSpPr/>
          <p:nvPr/>
        </p:nvSpPr>
        <p:spPr bwMode="auto">
          <a:xfrm>
            <a:off x="3201988" y="2647950"/>
            <a:ext cx="2808287" cy="2303463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lgDashDot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Connector 9"/>
          <p:cNvSpPr/>
          <p:nvPr/>
        </p:nvSpPr>
        <p:spPr bwMode="auto">
          <a:xfrm>
            <a:off x="4389438" y="2487613"/>
            <a:ext cx="431800" cy="431800"/>
          </a:xfrm>
          <a:prstGeom prst="flowChartConnector">
            <a:avLst/>
          </a:prstGeom>
          <a:solidFill>
            <a:srgbClr val="3166CF"/>
          </a:solidFill>
          <a:ln w="9525" cap="flat" cmpd="sng" algn="ctr">
            <a:solidFill>
              <a:srgbClr val="3166C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317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lowchart: Connector 10"/>
          <p:cNvSpPr/>
          <p:nvPr/>
        </p:nvSpPr>
        <p:spPr bwMode="auto">
          <a:xfrm>
            <a:off x="3025775" y="4735513"/>
            <a:ext cx="431800" cy="431800"/>
          </a:xfrm>
          <a:prstGeom prst="flowChartConnector">
            <a:avLst/>
          </a:prstGeom>
          <a:solidFill>
            <a:srgbClr val="3166CF"/>
          </a:solidFill>
          <a:ln w="9525" cap="flat" cmpd="sng" algn="ctr">
            <a:solidFill>
              <a:srgbClr val="3166C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317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lowchart: Connector 11"/>
          <p:cNvSpPr/>
          <p:nvPr/>
        </p:nvSpPr>
        <p:spPr bwMode="auto">
          <a:xfrm>
            <a:off x="5722938" y="4735513"/>
            <a:ext cx="431800" cy="431800"/>
          </a:xfrm>
          <a:prstGeom prst="flowChartConnector">
            <a:avLst/>
          </a:prstGeom>
          <a:solidFill>
            <a:srgbClr val="3166CF"/>
          </a:solidFill>
          <a:ln w="9525" cap="flat" cmpd="sng" algn="ctr">
            <a:solidFill>
              <a:srgbClr val="3166C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317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4438" y="5245100"/>
            <a:ext cx="16525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Infrastructure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(hospitals)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1713" y="5195888"/>
            <a:ext cx="2497137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Medical innovations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(medicines, imaging,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diagnostics, devices…)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57588" y="1844675"/>
            <a:ext cx="20748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care models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services</a:t>
            </a:r>
          </a:p>
        </p:txBody>
      </p:sp>
      <p:cxnSp>
        <p:nvCxnSpPr>
          <p:cNvPr id="9226" name="Straight Arrow Connector 22"/>
          <p:cNvCxnSpPr>
            <a:cxnSpLocks noChangeShapeType="1"/>
          </p:cNvCxnSpPr>
          <p:nvPr/>
        </p:nvCxnSpPr>
        <p:spPr bwMode="auto">
          <a:xfrm flipV="1">
            <a:off x="3201988" y="4951413"/>
            <a:ext cx="2808287" cy="1905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Elbow Connector 24"/>
          <p:cNvCxnSpPr/>
          <p:nvPr/>
        </p:nvCxnSpPr>
        <p:spPr bwMode="auto">
          <a:xfrm rot="20100000">
            <a:off x="2908497" y="3669745"/>
            <a:ext cx="3240000" cy="249269"/>
          </a:xfrm>
          <a:prstGeom prst="bentConnector3">
            <a:avLst/>
          </a:prstGeom>
          <a:noFill/>
          <a:ln w="38100" cap="flat" cmpd="sng" algn="ctr">
            <a:solidFill>
              <a:srgbClr val="FF00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Smiley Face 26"/>
          <p:cNvSpPr/>
          <p:nvPr/>
        </p:nvSpPr>
        <p:spPr>
          <a:xfrm>
            <a:off x="2014538" y="4459288"/>
            <a:ext cx="752475" cy="733425"/>
          </a:xfrm>
          <a:prstGeom prst="smileyFac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Smiley Face 27"/>
          <p:cNvSpPr/>
          <p:nvPr/>
        </p:nvSpPr>
        <p:spPr>
          <a:xfrm>
            <a:off x="6453188" y="4433888"/>
            <a:ext cx="752475" cy="733425"/>
          </a:xfrm>
          <a:prstGeom prst="smileyFac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912938"/>
            <a:ext cx="8826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93675" y="44450"/>
            <a:ext cx="84820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Investments in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healthcare</a:t>
            </a:r>
          </a:p>
        </p:txBody>
      </p:sp>
    </p:spTree>
    <p:extLst>
      <p:ext uri="{BB962C8B-B14F-4D97-AF65-F5344CB8AC3E}">
        <p14:creationId xmlns:p14="http://schemas.microsoft.com/office/powerpoint/2010/main" val="1096187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-107950" y="-244473"/>
            <a:ext cx="9251950" cy="9366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323851" y="1628776"/>
            <a:ext cx="856932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6932F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7600" b="0" i="0" u="none" strike="noStrike" kern="1200" cap="none" spc="0" normalizeH="0" baseline="0" noProof="0">
              <a:ln>
                <a:noFill/>
              </a:ln>
              <a:solidFill>
                <a:srgbClr val="FFD624"/>
              </a:solidFill>
              <a:effectLst/>
              <a:uLnTx/>
              <a:uFillTx/>
              <a:latin typeface="Verdana" pitchFamily="34" charset="0"/>
              <a:ea typeface="ＭＳ Ｐゴシック" pitchFamily="34" charset="-128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788" y="1893638"/>
            <a:ext cx="8980212" cy="4193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messages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400" b="0" i="0" u="sng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Long-term investment strategies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meet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reform needs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health systems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Integrated approach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investments: consider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together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investment needs for </a:t>
            </a: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4925" y="-100012"/>
            <a:ext cx="8482013" cy="93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eminar on "Strategic investments for the future of healthcare"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ＭＳ Ｐゴシック" pitchFamily="34" charset="-128"/>
              <a:cs typeface="Verdana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8AF83B7A-DCEA-4B91-92A9-8AB5F62DB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175" y="372270"/>
            <a:ext cx="3257550" cy="93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February 2017</a:t>
            </a:r>
            <a:endParaRPr kumimoji="0" lang="en-US" altLang="en-US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ＭＳ Ｐゴシック" pitchFamily="34" charset="-128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-242888"/>
            <a:ext cx="8482013" cy="936627"/>
          </a:xfrm>
        </p:spPr>
        <p:txBody>
          <a:bodyPr/>
          <a:lstStyle/>
          <a:p>
            <a:pPr marL="0" indent="0" algn="ctr"/>
            <a:r>
              <a:rPr lang="en-US" altLang="en-US" sz="2400" b="1" dirty="0">
                <a:solidFill>
                  <a:schemeClr val="bg1"/>
                </a:solidFill>
                <a:ea typeface="ＭＳ Ｐゴシック" pitchFamily="34" charset="-128"/>
              </a:rPr>
              <a:t>The investment triangle in health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69850" y="1322388"/>
            <a:ext cx="242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6932F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The future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ＭＳ Ｐゴシック" pitchFamily="34" charset="-128"/>
              <a:cs typeface="Verdana" pitchFamily="34" charset="0"/>
            </a:endParaRPr>
          </a:p>
        </p:txBody>
      </p:sp>
      <p:sp>
        <p:nvSpPr>
          <p:cNvPr id="11268" name="TextBox 9"/>
          <p:cNvSpPr txBox="1">
            <a:spLocks noChangeArrowheads="1"/>
          </p:cNvSpPr>
          <p:nvPr/>
        </p:nvSpPr>
        <p:spPr bwMode="auto">
          <a:xfrm>
            <a:off x="1258888" y="5551494"/>
            <a:ext cx="26400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6932F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Verdana" pitchFamily="34" charset="0"/>
              </a:rPr>
              <a:t>Infrastructure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Verdana" pitchFamily="34" charset="0"/>
              </a:rPr>
              <a:t>(hospitals, primary care &amp; community care centres)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Verdana" pitchFamily="34" charset="0"/>
            </a:endParaRPr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5410194" y="5581651"/>
            <a:ext cx="275274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6932F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Verdana" pitchFamily="34" charset="0"/>
              </a:rPr>
              <a:t>Medical innovations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Verdana" pitchFamily="34" charset="0"/>
              </a:rPr>
              <a:t>(diagnostics, data analytics,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Verdana" pitchFamily="34" charset="0"/>
              </a:rPr>
              <a:t>decision support systems,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Verdana" pitchFamily="34" charset="0"/>
              </a:rPr>
              <a:t>eHealth/mHealth)</a:t>
            </a:r>
          </a:p>
        </p:txBody>
      </p:sp>
      <p:sp>
        <p:nvSpPr>
          <p:cNvPr id="11270" name="TextBox 12"/>
          <p:cNvSpPr txBox="1">
            <a:spLocks noChangeArrowheads="1"/>
          </p:cNvSpPr>
          <p:nvPr/>
        </p:nvSpPr>
        <p:spPr bwMode="auto">
          <a:xfrm>
            <a:off x="5634192" y="3309943"/>
            <a:ext cx="22333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6932F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investment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triangle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68538" y="1385024"/>
            <a:ext cx="5256212" cy="12311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care models &amp; services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(prevention programmes, integrated care,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 pathways; workforce skills and roles;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 re-organisation and governance, …)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miley Face 17"/>
          <p:cNvSpPr/>
          <p:nvPr/>
        </p:nvSpPr>
        <p:spPr>
          <a:xfrm>
            <a:off x="2014541" y="4778381"/>
            <a:ext cx="752475" cy="733425"/>
          </a:xfrm>
          <a:prstGeom prst="smileyFace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miley Face 18"/>
          <p:cNvSpPr/>
          <p:nvPr/>
        </p:nvSpPr>
        <p:spPr>
          <a:xfrm>
            <a:off x="3459171" y="2624144"/>
            <a:ext cx="752475" cy="733425"/>
          </a:xfrm>
          <a:prstGeom prst="smileyFace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6267458" y="4757744"/>
            <a:ext cx="752475" cy="733425"/>
          </a:xfrm>
          <a:prstGeom prst="smileyFace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275" name="Group 20"/>
          <p:cNvGrpSpPr>
            <a:grpSpLocks/>
          </p:cNvGrpSpPr>
          <p:nvPr/>
        </p:nvGrpSpPr>
        <p:grpSpPr bwMode="auto">
          <a:xfrm>
            <a:off x="2843213" y="2852739"/>
            <a:ext cx="3352800" cy="2601912"/>
            <a:chOff x="2267744" y="2341216"/>
            <a:chExt cx="4032448" cy="3192790"/>
          </a:xfrm>
        </p:grpSpPr>
        <p:sp>
          <p:nvSpPr>
            <p:cNvPr id="22" name="Oval 21"/>
            <p:cNvSpPr/>
            <p:nvPr/>
          </p:nvSpPr>
          <p:spPr bwMode="auto">
            <a:xfrm rot="5400000">
              <a:off x="4205002" y="3644647"/>
              <a:ext cx="261034" cy="3287820"/>
            </a:xfrm>
            <a:prstGeom prst="ellipse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3175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 rot="1860336">
              <a:off x="3319769" y="2341216"/>
              <a:ext cx="238663" cy="3031106"/>
            </a:xfrm>
            <a:prstGeom prst="ellipse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3175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 rot="19720052">
              <a:off x="5148882" y="2395760"/>
              <a:ext cx="229116" cy="3031106"/>
            </a:xfrm>
            <a:prstGeom prst="ellipse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3175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79" name="Flowchart: Connector 24"/>
            <p:cNvSpPr>
              <a:spLocks noChangeArrowheads="1"/>
            </p:cNvSpPr>
            <p:nvPr/>
          </p:nvSpPr>
          <p:spPr bwMode="auto">
            <a:xfrm>
              <a:off x="4025108" y="2348880"/>
              <a:ext cx="556653" cy="513275"/>
            </a:xfrm>
            <a:prstGeom prst="flowChartConnector">
              <a:avLst/>
            </a:prstGeom>
            <a:solidFill>
              <a:srgbClr val="3166CF"/>
            </a:solidFill>
            <a:ln w="9525" algn="ctr">
              <a:solidFill>
                <a:srgbClr val="3166CF"/>
              </a:solidFill>
              <a:round/>
              <a:headEnd/>
              <a:tailEnd/>
            </a:ln>
          </p:spPr>
          <p:txBody>
            <a:bodyPr anchor="ctr"/>
            <a:lstStyle>
              <a:lvl1pPr marL="3175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marL="3175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280" name="Flowchart: Connector 25"/>
            <p:cNvSpPr>
              <a:spLocks noChangeArrowheads="1"/>
            </p:cNvSpPr>
            <p:nvPr/>
          </p:nvSpPr>
          <p:spPr bwMode="auto">
            <a:xfrm>
              <a:off x="2267744" y="5020731"/>
              <a:ext cx="556653" cy="513275"/>
            </a:xfrm>
            <a:prstGeom prst="flowChartConnector">
              <a:avLst/>
            </a:prstGeom>
            <a:solidFill>
              <a:srgbClr val="3166CF"/>
            </a:solidFill>
            <a:ln w="9525" algn="ctr">
              <a:solidFill>
                <a:srgbClr val="3166CF"/>
              </a:solidFill>
              <a:round/>
              <a:headEnd/>
              <a:tailEnd/>
            </a:ln>
          </p:spPr>
          <p:txBody>
            <a:bodyPr anchor="ctr"/>
            <a:lstStyle>
              <a:lvl1pPr marL="3175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marL="3175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281" name="Flowchart: Connector 26"/>
            <p:cNvSpPr>
              <a:spLocks noChangeArrowheads="1"/>
            </p:cNvSpPr>
            <p:nvPr/>
          </p:nvSpPr>
          <p:spPr bwMode="auto">
            <a:xfrm>
              <a:off x="5743539" y="5020731"/>
              <a:ext cx="556653" cy="513275"/>
            </a:xfrm>
            <a:prstGeom prst="flowChartConnector">
              <a:avLst/>
            </a:prstGeom>
            <a:solidFill>
              <a:srgbClr val="3166CF"/>
            </a:solidFill>
            <a:ln w="9525" algn="ctr">
              <a:solidFill>
                <a:srgbClr val="3166CF"/>
              </a:solidFill>
              <a:round/>
              <a:headEnd/>
              <a:tailEnd/>
            </a:ln>
          </p:spPr>
          <p:txBody>
            <a:bodyPr anchor="ctr"/>
            <a:lstStyle>
              <a:lvl1pPr marL="3175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marL="3175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556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796820"/>
            <a:ext cx="3456384" cy="44148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824" y="1728872"/>
            <a:ext cx="8578902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Supporting the transformation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of national health systems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Similar challenges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Shared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values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Common policy objectives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Same investment needs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203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-107950" y="-244473"/>
            <a:ext cx="9251950" cy="9366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323851" y="1628776"/>
            <a:ext cx="856932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6932F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7600" b="0" i="0" u="none" strike="noStrike" kern="1200" cap="none" spc="0" normalizeH="0" baseline="0" noProof="0">
              <a:ln>
                <a:noFill/>
              </a:ln>
              <a:solidFill>
                <a:srgbClr val="FFD624"/>
              </a:solidFill>
              <a:effectLst/>
              <a:uLnTx/>
              <a:uFillTx/>
              <a:latin typeface="Verdana" pitchFamily="34" charset="0"/>
              <a:ea typeface="ＭＳ Ｐゴシック" pitchFamily="34" charset="-128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788" y="1493588"/>
            <a:ext cx="8644540" cy="4747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messages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800" b="0" i="0" u="sng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Combine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financing instruments and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blend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financing from various sources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 beyond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budgets and EU grants - develop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new stakeholders and learn to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 new financing instruments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Contracting and payments models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be considered in conjunction with the planned investments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these will determine whether the investments will turn into successful service provision or not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4925" y="-100012"/>
            <a:ext cx="8482013" cy="93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eminar on "Strategic investments for the future of healthcare"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ＭＳ Ｐゴシック" pitchFamily="34" charset="-128"/>
              <a:cs typeface="Verdana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8AF83B7A-DCEA-4B91-92A9-8AB5F62DB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675" y="372270"/>
            <a:ext cx="3257550" cy="93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February 2017</a:t>
            </a:r>
            <a:endParaRPr kumimoji="0" lang="en-US" altLang="en-US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ＭＳ Ｐゴシック" pitchFamily="34" charset="-128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796820"/>
            <a:ext cx="3456384" cy="44148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824" y="1739630"/>
            <a:ext cx="857890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EC Square Sans Pro" panose="020B0506040000020004" pitchFamily="34" charset="0"/>
                <a:ea typeface="ＭＳ Ｐゴシック"/>
                <a:cs typeface="Verdana"/>
              </a:rPr>
              <a:t>What role for the EU level ?</a:t>
            </a:r>
            <a:endParaRPr kumimoji="0" lang="en-GB" sz="3600" b="1" i="1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EC Square Sans Pro" panose="020B0506040000020004" pitchFamily="34" charset="0"/>
              <a:ea typeface="ＭＳ Ｐゴシック"/>
              <a:cs typeface="Verdana"/>
            </a:endParaRP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EC Square Sans Pro" panose="020B0506040000020004" pitchFamily="34" charset="0"/>
              <a:ea typeface="ＭＳ Ｐゴシック"/>
              <a:cs typeface="Verdan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EC Square Sans Pro" panose="020B0506040000020004" pitchFamily="34" charset="0"/>
                <a:ea typeface="ＭＳ Ｐゴシック"/>
                <a:cs typeface="Verdana"/>
              </a:rPr>
              <a:t>Policy framework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EC Square Sans Pro" panose="020B0506040000020004" pitchFamily="34" charset="0"/>
              <a:ea typeface="ＭＳ Ｐゴシック"/>
              <a:cs typeface="Verdana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F5494"/>
                </a:solidFill>
                <a:latin typeface="EC Square Sans Pro" panose="020B0506040000020004" pitchFamily="34" charset="0"/>
              </a:rPr>
              <a:t>Coordination of economic policy – </a:t>
            </a:r>
            <a:r>
              <a:rPr lang="en-GB" sz="2800" b="1" dirty="0">
                <a:solidFill>
                  <a:srgbClr val="0F5494"/>
                </a:solidFill>
                <a:latin typeface="EC Square Sans Pro" panose="020B0506040000020004" pitchFamily="34" charset="0"/>
              </a:rPr>
              <a:t>the European Semester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EC Square Sans Pro" panose="020B0506040000020004" pitchFamily="34" charset="0"/>
              <a:ea typeface="ＭＳ Ｐゴシック"/>
              <a:cs typeface="Verdan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EC Square Sans Pro" panose="020B0506040000020004" pitchFamily="34" charset="0"/>
                <a:ea typeface="ＭＳ Ｐゴシック"/>
                <a:cs typeface="Verdana"/>
              </a:rPr>
              <a:t>Knowledge brokering –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EC Square Sans Pro" panose="020B0506040000020004" pitchFamily="34" charset="0"/>
                <a:ea typeface="ＭＳ Ｐゴシック"/>
                <a:cs typeface="Verdana"/>
              </a:rPr>
              <a:t>State of Health in the EU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EC Square Sans Pro" panose="020B0506040000020004" pitchFamily="34" charset="0"/>
              <a:ea typeface="ＭＳ Ｐゴシック"/>
              <a:cs typeface="Verdan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EC Square Sans Pro" panose="020B0506040000020004" pitchFamily="34" charset="0"/>
                <a:ea typeface="ＭＳ Ｐゴシック"/>
                <a:cs typeface="Verdana"/>
              </a:rPr>
              <a:t>Co-operation, mutual learning, technical and financial support 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EC Square Sans Pro" panose="020B0506040000020004" pitchFamily="34" charset="0"/>
              <a:ea typeface="ＭＳ Ｐゴシック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17824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73393"/>
            <a:ext cx="8229600" cy="9366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/>
                <a:cs typeface="Arial"/>
              </a:rPr>
              <a:t>What is available?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1986"/>
            <a:ext cx="8229600" cy="3748742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Country-specific knowledge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Practices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Guidance material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Tools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Dedicated events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Twinning schemes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Technical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support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Financing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instruments</a:t>
            </a:r>
          </a:p>
          <a:p>
            <a:pPr algn="just">
              <a:spcAft>
                <a:spcPts val="1200"/>
              </a:spcAft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881" y="-71243"/>
            <a:ext cx="25683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mechanisms</a:t>
            </a:r>
          </a:p>
        </p:txBody>
      </p:sp>
    </p:spTree>
    <p:extLst>
      <p:ext uri="{BB962C8B-B14F-4D97-AF65-F5344CB8AC3E}">
        <p14:creationId xmlns:p14="http://schemas.microsoft.com/office/powerpoint/2010/main" val="21024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4414"/>
            <a:ext cx="9144000" cy="27291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5" y="4733097"/>
            <a:ext cx="2267745" cy="2124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094" y="1271433"/>
            <a:ext cx="7381114" cy="997377"/>
          </a:xfrm>
        </p:spPr>
        <p:txBody>
          <a:bodyPr>
            <a:noAutofit/>
          </a:bodyPr>
          <a:lstStyle/>
          <a:p>
            <a:pPr algn="ctr"/>
            <a:r>
              <a:rPr lang="en-GB" sz="3200" cap="small" dirty="0">
                <a:solidFill>
                  <a:srgbClr val="008EC3"/>
                </a:solidFill>
                <a:latin typeface="EC Square Sans Pro" panose="020B0506040000020004" pitchFamily="34" charset="0"/>
                <a:cs typeface="Verdana"/>
              </a:rPr>
              <a:t>STATE OF HEALTH IN THE </a:t>
            </a:r>
            <a:r>
              <a:rPr lang="en-GB" sz="3200" cap="small" dirty="0" smtClean="0">
                <a:solidFill>
                  <a:srgbClr val="008EC3"/>
                </a:solidFill>
                <a:latin typeface="EC Square Sans Pro" panose="020B0506040000020004" pitchFamily="34" charset="0"/>
                <a:cs typeface="Verdana"/>
              </a:rPr>
              <a:t>EU</a:t>
            </a:r>
            <a:endParaRPr lang="en-GB" sz="4200" b="1" dirty="0">
              <a:solidFill>
                <a:schemeClr val="tx2"/>
              </a:solidFill>
              <a:latin typeface="EC Square Sans Pro" panose="020B0506040000020004" pitchFamily="34" charset="0"/>
              <a:cs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3946814"/>
            <a:ext cx="933450" cy="285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381" y="46102"/>
            <a:ext cx="25442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Knowledge </a:t>
            </a:r>
          </a:p>
          <a:p>
            <a:r>
              <a:rPr lang="en-GB" sz="2800" b="1" dirty="0" smtClean="0">
                <a:solidFill>
                  <a:schemeClr val="bg1"/>
                </a:solidFill>
              </a:rPr>
              <a:t>Brokering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75611" y="4907011"/>
            <a:ext cx="5808069" cy="1452550"/>
            <a:chOff x="0" y="2636912"/>
            <a:chExt cx="9144000" cy="2323852"/>
          </a:xfrm>
        </p:grpSpPr>
        <p:sp>
          <p:nvSpPr>
            <p:cNvPr id="8" name="Rectangle 7"/>
            <p:cNvSpPr/>
            <p:nvPr/>
          </p:nvSpPr>
          <p:spPr>
            <a:xfrm>
              <a:off x="0" y="3429000"/>
              <a:ext cx="9144000" cy="648072"/>
            </a:xfrm>
            <a:prstGeom prst="rect">
              <a:avLst/>
            </a:prstGeom>
            <a:solidFill>
              <a:srgbClr val="133176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36580" y="2636912"/>
              <a:ext cx="2323852" cy="23238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3972" y="2636912"/>
              <a:ext cx="2323852" cy="23238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00276" y="2636912"/>
              <a:ext cx="2323852" cy="23238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529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00121" y="118249"/>
            <a:ext cx="3951287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r"/>
            <a:r>
              <a:rPr lang="en-US" sz="3200" b="1" dirty="0" smtClean="0">
                <a:solidFill>
                  <a:prstClr val="white"/>
                </a:solidFill>
                <a:latin typeface="Arial"/>
                <a:cs typeface="Arial"/>
              </a:rPr>
              <a:t>Best Practice Portal</a:t>
            </a:r>
            <a:endParaRPr lang="en-US" sz="32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59256" y="-59375"/>
            <a:ext cx="4477126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fr-FR" altLang="en-US" sz="2800" kern="0" dirty="0" smtClean="0">
                <a:solidFill>
                  <a:schemeClr val="bg1"/>
                </a:solidFill>
                <a:ea typeface="MS PGothic" pitchFamily="34" charset="-128"/>
              </a:rPr>
              <a:t>Non-communicable</a:t>
            </a:r>
            <a:endParaRPr lang="fr-FR" altLang="en-US" sz="2800" kern="0" dirty="0">
              <a:solidFill>
                <a:schemeClr val="bg1"/>
              </a:solidFill>
              <a:ea typeface="MS PGothic" pitchFamily="34" charset="-128"/>
            </a:endParaRPr>
          </a:p>
          <a:p>
            <a:pPr defTabSz="914400"/>
            <a:r>
              <a:rPr lang="fr-FR" altLang="en-US" sz="2800" kern="0" dirty="0" err="1">
                <a:solidFill>
                  <a:schemeClr val="bg1"/>
                </a:solidFill>
                <a:ea typeface="MS PGothic" pitchFamily="34" charset="-128"/>
              </a:rPr>
              <a:t>Diseases</a:t>
            </a:r>
            <a:endParaRPr lang="fr-FR" altLang="en-US" sz="2800" kern="0" dirty="0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66" y="1490583"/>
            <a:ext cx="7837843" cy="440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0859" y="6024425"/>
            <a:ext cx="5093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000" u="sng" dirty="0">
                <a:solidFill>
                  <a:srgbClr val="0F1EB1"/>
                </a:solidFill>
                <a:hlinkClick r:id="rId4"/>
              </a:rPr>
              <a:t>https://webgate.ec.europa.eu/dyna/bp-portal</a:t>
            </a:r>
            <a:r>
              <a:rPr lang="en-GB" sz="2000" u="sng" dirty="0" smtClean="0">
                <a:solidFill>
                  <a:srgbClr val="0F1EB1"/>
                </a:solidFill>
                <a:hlinkClick r:id="rId4"/>
              </a:rPr>
              <a:t>/</a:t>
            </a:r>
            <a:endParaRPr lang="en-GB" sz="2000" u="sng" dirty="0">
              <a:solidFill>
                <a:srgbClr val="0F1E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59476" y="1220113"/>
            <a:ext cx="9029606" cy="826858"/>
          </a:xfrm>
        </p:spPr>
        <p:txBody>
          <a:bodyPr>
            <a:normAutofit/>
          </a:bodyPr>
          <a:lstStyle/>
          <a:p>
            <a:pPr lvl="0"/>
            <a:r>
              <a:rPr lang="en-GB" sz="2000" b="1" dirty="0">
                <a:solidFill>
                  <a:srgbClr val="0070C0"/>
                </a:solidFill>
              </a:rPr>
              <a:t>Collection of knowledge resources – support implementation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00800" y="80223"/>
            <a:ext cx="2628907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r"/>
            <a:r>
              <a:rPr lang="en-US" sz="3000" b="1" dirty="0">
                <a:solidFill>
                  <a:schemeClr val="bg1"/>
                </a:solidFill>
              </a:rPr>
              <a:t>Resource Centre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100" y="119817"/>
            <a:ext cx="3951287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Integrated </a:t>
            </a:r>
          </a:p>
          <a:p>
            <a:pPr algn="l"/>
            <a:r>
              <a:rPr lang="en-US" sz="2800" b="1" dirty="0">
                <a:solidFill>
                  <a:schemeClr val="bg1"/>
                </a:solidFill>
              </a:rPr>
              <a:t>Care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8" y="1941592"/>
            <a:ext cx="6758254" cy="44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21670" y="5036949"/>
            <a:ext cx="42793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400" b="1" dirty="0">
                <a:solidFill>
                  <a:srgbClr val="00B050"/>
                </a:solidFill>
              </a:rPr>
              <a:t>EU Health Policy Platform</a:t>
            </a:r>
          </a:p>
          <a:p>
            <a:pPr algn="r"/>
            <a:endParaRPr lang="en-GB" sz="1000" u="sng" dirty="0">
              <a:solidFill>
                <a:srgbClr val="0F1EB1"/>
              </a:solidFill>
            </a:endParaRPr>
          </a:p>
          <a:p>
            <a:pPr algn="r"/>
            <a:r>
              <a:rPr lang="en-GB" sz="2200" u="sng" dirty="0">
                <a:solidFill>
                  <a:srgbClr val="0F1EB1"/>
                </a:solidFill>
                <a:hlinkClick r:id="rId4"/>
              </a:rPr>
              <a:t>https://webgate.ec.europa.eu/hpf</a:t>
            </a:r>
            <a:r>
              <a:rPr lang="en-GB" sz="2200" u="sng" dirty="0" smtClean="0">
                <a:solidFill>
                  <a:srgbClr val="0F1EB1"/>
                </a:solidFill>
                <a:hlinkClick r:id="rId4"/>
              </a:rPr>
              <a:t>/</a:t>
            </a:r>
            <a:endParaRPr lang="en-GB" sz="2200" u="sng" dirty="0">
              <a:solidFill>
                <a:srgbClr val="0F1E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275" y="1574529"/>
            <a:ext cx="86487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“Implementation Rooms”</a:t>
            </a:r>
            <a:r>
              <a:rPr lang="en-GB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4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design and implement integrated care: </a:t>
            </a:r>
          </a:p>
          <a:p>
            <a:pPr algn="ctr"/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Lessons from early adopters in Europe</a:t>
            </a:r>
          </a:p>
          <a:p>
            <a:pPr algn="ctr"/>
            <a:endParaRPr lang="en-GB" sz="24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 </a:t>
            </a:r>
            <a:r>
              <a:rPr lang="en-GB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ICIC17 in </a:t>
            </a:r>
            <a:r>
              <a:rPr lang="en-GB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Dublin  &amp;  </a:t>
            </a:r>
            <a:r>
              <a:rPr lang="en-GB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ICIC18 in Utrecht</a:t>
            </a:r>
            <a:endParaRPr lang="en-GB" sz="2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Focusing on successful examples from European regions and transferring knowledge in relation to aspects important for deployment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management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Political engagement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 engagement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ICT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 and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Workforce/patients education and training </a:t>
            </a: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Incentives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550" y="-145619"/>
            <a:ext cx="4144205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Knowledge transfer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31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323851" y="1628776"/>
            <a:ext cx="856932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6932F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407" y="1606311"/>
            <a:ext cx="8980212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Aft>
                <a:spcPts val="2400"/>
              </a:spcAft>
              <a:defRPr/>
            </a:pPr>
            <a:r>
              <a:rPr lang="en-IE" sz="2400" b="1" dirty="0" smtClean="0">
                <a:solidFill>
                  <a:srgbClr val="B149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from EU Programmes</a:t>
            </a:r>
            <a:endParaRPr lang="en-IE" sz="800" b="1" i="1" dirty="0" smtClean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IE" b="1" i="1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SCIROCCO </a:t>
            </a:r>
            <a:r>
              <a:rPr lang="en-IE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Exchange </a:t>
            </a:r>
            <a:r>
              <a:rPr lang="en-IE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IE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VIGOUR</a:t>
            </a:r>
            <a:r>
              <a:rPr lang="en-IE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projects </a:t>
            </a:r>
            <a:r>
              <a:rPr lang="en-IE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launched in 2019 – Health Programme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IE" b="1" i="1" dirty="0" err="1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DigitalHealthEurope</a:t>
            </a:r>
            <a:r>
              <a:rPr lang="en-IE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E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launched in 2019 – </a:t>
            </a:r>
            <a:r>
              <a:rPr lang="en-IE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 2020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n-GB" dirty="0" smtClean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Bring together “</a:t>
            </a:r>
            <a:r>
              <a:rPr lang="en-GB" b="1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</a:t>
            </a:r>
            <a:r>
              <a:rPr lang="en-GB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adopters” of integrated care with “</a:t>
            </a:r>
            <a:r>
              <a:rPr lang="en-GB" b="1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r>
              <a:rPr lang="en-GB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adopters”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GB" b="1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</a:t>
            </a:r>
            <a:r>
              <a:rPr lang="en-GB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adopters” </a:t>
            </a:r>
            <a:r>
              <a:rPr lang="en-GB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 the “</a:t>
            </a:r>
            <a:r>
              <a:rPr lang="en-GB" b="1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r>
              <a:rPr lang="en-GB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adopters” </a:t>
            </a:r>
            <a:endParaRPr lang="en-GB" dirty="0" smtClean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prepare the local environment for implementation 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 </a:t>
            </a:r>
            <a:r>
              <a:rPr lang="en-GB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knowledge and good </a:t>
            </a:r>
            <a:r>
              <a:rPr lang="en-GB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dedicated </a:t>
            </a:r>
            <a:r>
              <a:rPr lang="en-US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seminars and </a:t>
            </a:r>
            <a:r>
              <a:rPr lang="en-US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workshops </a:t>
            </a:r>
          </a:p>
          <a:p>
            <a:pPr marL="1371600" lvl="2" indent="-457200"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 </a:t>
            </a:r>
            <a:r>
              <a:rPr lang="en-US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visits, </a:t>
            </a:r>
            <a:r>
              <a:rPr lang="en-US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mentoring, etc.</a:t>
            </a:r>
            <a:endParaRPr lang="en-GB" dirty="0" smtClean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60" y="-124103"/>
            <a:ext cx="4144205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“Twinning” projects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8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8_Blank">
  <a:themeElements>
    <a:clrScheme name="MFF Sector Colour 1">
      <a:dk1>
        <a:srgbClr val="FBC400"/>
      </a:dk1>
      <a:lt1>
        <a:srgbClr val="FFFFFF"/>
      </a:lt1>
      <a:dk2>
        <a:srgbClr val="FBC400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_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E44281D2671B4F991506ADBB0137F9" ma:contentTypeVersion="1" ma:contentTypeDescription="Create a new document." ma:contentTypeScope="" ma:versionID="f0cf963e849c4e63e37ac65930c936d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D93EB96-D020-47E0-8024-929BDBECA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109782-1B4C-40E8-AD4F-22DF0CAB7A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AC4E4A-0D56-4D26-8117-4382B16420B4}">
  <ds:schemaRefs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2640</TotalTime>
  <Words>786</Words>
  <Application>Microsoft Office PowerPoint</Application>
  <PresentationFormat>On-screen Show (4:3)</PresentationFormat>
  <Paragraphs>213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25</vt:i4>
      </vt:variant>
      <vt:variant>
        <vt:lpstr>Slide Titles</vt:lpstr>
      </vt:variant>
      <vt:variant>
        <vt:i4>20</vt:i4>
      </vt:variant>
    </vt:vector>
  </HeadingPairs>
  <TitlesOfParts>
    <vt:vector size="45" baseType="lpstr">
      <vt:lpstr>1_Office Theme</vt:lpstr>
      <vt:lpstr>2_Inside</vt:lpstr>
      <vt:lpstr>2_Office Theme</vt:lpstr>
      <vt:lpstr>4_Office Theme</vt:lpstr>
      <vt:lpstr>5_Office Theme</vt:lpstr>
      <vt:lpstr>6_Office Theme</vt:lpstr>
      <vt:lpstr>7_Office Theme</vt:lpstr>
      <vt:lpstr>3_Inside</vt:lpstr>
      <vt:lpstr>9_Office Theme</vt:lpstr>
      <vt:lpstr>10_Office Theme</vt:lpstr>
      <vt:lpstr>12_Office Theme</vt:lpstr>
      <vt:lpstr>13_Office Theme</vt:lpstr>
      <vt:lpstr>3_Office Theme</vt:lpstr>
      <vt:lpstr>8_Office Theme</vt:lpstr>
      <vt:lpstr>11_Office Theme</vt:lpstr>
      <vt:lpstr>14_Office Theme</vt:lpstr>
      <vt:lpstr>16_Office Theme</vt:lpstr>
      <vt:lpstr>17_Office Theme</vt:lpstr>
      <vt:lpstr>8_Blank</vt:lpstr>
      <vt:lpstr>Blank</vt:lpstr>
      <vt:lpstr>15_Office Theme</vt:lpstr>
      <vt:lpstr>7_Default Design</vt:lpstr>
      <vt:lpstr>3_Blank</vt:lpstr>
      <vt:lpstr>18_Office Theme</vt:lpstr>
      <vt:lpstr>19_Office Theme</vt:lpstr>
      <vt:lpstr>EU tools to support  Member States cooperation and investments in health</vt:lpstr>
      <vt:lpstr>PowerPoint Presentation</vt:lpstr>
      <vt:lpstr>PowerPoint Presentation</vt:lpstr>
      <vt:lpstr>What is available?</vt:lpstr>
      <vt:lpstr>STATE OF HEALTH IN THE EU</vt:lpstr>
      <vt:lpstr>PowerPoint Presentation</vt:lpstr>
      <vt:lpstr>Collection of knowledge resources – support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2014 - 2020</vt:lpstr>
      <vt:lpstr>PowerPoint Presentation</vt:lpstr>
      <vt:lpstr>Cohesion Policy Objectives in 2021-2027</vt:lpstr>
      <vt:lpstr>Structural funds in 2021-2027 to support:</vt:lpstr>
      <vt:lpstr>Now…</vt:lpstr>
      <vt:lpstr>PowerPoint Presentation</vt:lpstr>
      <vt:lpstr>The investment triangle in health</vt:lpstr>
      <vt:lpstr>PowerPoint Presentation</vt:lpstr>
    </vt:vector>
  </TitlesOfParts>
  <Company>sanco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Marianna Fassio</dc:creator>
  <cp:lastModifiedBy>KIELAR Katarzyna (SANTE)</cp:lastModifiedBy>
  <cp:revision>271</cp:revision>
  <cp:lastPrinted>2019-03-25T15:28:08Z</cp:lastPrinted>
  <dcterms:created xsi:type="dcterms:W3CDTF">2014-09-17T09:48:16Z</dcterms:created>
  <dcterms:modified xsi:type="dcterms:W3CDTF">2019-12-04T15:34:24Z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0x01010015E44281D2671B4F991506ADBB0137F9</vt:lpwstr>
  </property>
</Properties>
</file>