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sldIdLst>
    <p:sldId id="256" r:id="rId6"/>
    <p:sldId id="282" r:id="rId7"/>
    <p:sldId id="275" r:id="rId8"/>
    <p:sldId id="274" r:id="rId9"/>
    <p:sldId id="272" r:id="rId10"/>
    <p:sldId id="267" r:id="rId11"/>
    <p:sldId id="277" r:id="rId12"/>
    <p:sldId id="278" r:id="rId13"/>
    <p:sldId id="279" r:id="rId14"/>
    <p:sldId id="280" r:id="rId15"/>
    <p:sldId id="281" r:id="rId16"/>
    <p:sldId id="261" r:id="rId17"/>
    <p:sldId id="276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 Macher" initials="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B79"/>
    <a:srgbClr val="980291"/>
    <a:srgbClr val="82027C"/>
    <a:srgbClr val="5D265E"/>
    <a:srgbClr val="EDE5F7"/>
    <a:srgbClr val="94BBFA"/>
    <a:srgbClr val="CC99FF"/>
    <a:srgbClr val="FEC6FB"/>
    <a:srgbClr val="681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7" autoAdjust="0"/>
    <p:restoredTop sz="92633"/>
  </p:normalViewPr>
  <p:slideViewPr>
    <p:cSldViewPr snapToGrid="0" snapToObjects="1">
      <p:cViewPr varScale="1">
        <p:scale>
          <a:sx n="69" d="100"/>
          <a:sy n="69" d="100"/>
        </p:scale>
        <p:origin x="1548" y="66"/>
      </p:cViewPr>
      <p:guideLst>
        <p:guide orient="horz" pos="2183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9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23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49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10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17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48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09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023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962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572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45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555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63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466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3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1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99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80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2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8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20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37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lide_SENIOR_ACTIV-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3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lide_SENIOR_ACTIV-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9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_SENIOR_ACTIV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5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842" y="3657600"/>
            <a:ext cx="1978925" cy="1228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23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05" y="123610"/>
            <a:ext cx="8229600" cy="480799"/>
          </a:xfrm>
        </p:spPr>
        <p:txBody>
          <a:bodyPr/>
          <a:lstStyle/>
          <a:p>
            <a:r>
              <a:rPr lang="en-GB" sz="2800" b="1" dirty="0">
                <a:solidFill>
                  <a:srgbClr val="980291"/>
                </a:solidFill>
              </a:rPr>
              <a:t>Axis 6</a:t>
            </a:r>
            <a:r>
              <a:rPr lang="en-GB" sz="2800" dirty="0">
                <a:solidFill>
                  <a:srgbClr val="980291"/>
                </a:solidFill>
              </a:rPr>
              <a:t> - </a:t>
            </a:r>
            <a:r>
              <a:rPr lang="en-GB" sz="2800" b="1" dirty="0">
                <a:solidFill>
                  <a:srgbClr val="980291"/>
                </a:solidFill>
              </a:rPr>
              <a:t>Anticipate and guarantee an adaptable and evolving home space AVIQ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6216" y="1488885"/>
            <a:ext cx="8674443" cy="4615842"/>
          </a:xfrm>
        </p:spPr>
        <p:txBody>
          <a:bodyPr/>
          <a:lstStyle/>
          <a:p>
            <a:pPr lvl="1"/>
            <a:r>
              <a:rPr lang="en-GB" sz="1800" u="sng" dirty="0"/>
              <a:t>Objectives:</a:t>
            </a:r>
            <a:r>
              <a:rPr lang="en-GB" sz="1800" dirty="0"/>
              <a:t> </a:t>
            </a:r>
          </a:p>
          <a:p>
            <a:pPr lvl="2"/>
            <a:r>
              <a:rPr lang="en-GB" sz="1800" dirty="0"/>
              <a:t>Adapt accommodation to avoid falls </a:t>
            </a:r>
          </a:p>
          <a:p>
            <a:pPr lvl="2"/>
            <a:r>
              <a:rPr lang="en-GB" sz="1800" dirty="0"/>
              <a:t>Improve access to technical help </a:t>
            </a:r>
          </a:p>
          <a:p>
            <a:pPr lvl="2"/>
            <a:r>
              <a:rPr lang="en-GB" sz="1800" dirty="0"/>
              <a:t>Facilitate returning home after hospitalisation </a:t>
            </a:r>
          </a:p>
          <a:p>
            <a:pPr lvl="1"/>
            <a:r>
              <a:rPr lang="en-GB" sz="1800" u="sng" dirty="0"/>
              <a:t>Actions:</a:t>
            </a:r>
            <a:r>
              <a:rPr lang="en-GB" sz="1800" dirty="0"/>
              <a:t> </a:t>
            </a:r>
          </a:p>
          <a:p>
            <a:pPr lvl="2"/>
            <a:r>
              <a:rPr lang="en-GB" sz="1800" dirty="0"/>
              <a:t>Dematerialised technical help showroom </a:t>
            </a:r>
          </a:p>
          <a:p>
            <a:pPr lvl="2"/>
            <a:r>
              <a:rPr lang="en-GB" sz="1800" dirty="0"/>
              <a:t>Seminars for discussion between occupational therapists </a:t>
            </a:r>
          </a:p>
          <a:p>
            <a:pPr lvl="2"/>
            <a:r>
              <a:rPr lang="en-GB" sz="1800" dirty="0"/>
              <a:t>Feasibility study for a “</a:t>
            </a:r>
            <a:r>
              <a:rPr lang="en-GB" sz="1800" dirty="0" err="1"/>
              <a:t>recyclotheque</a:t>
            </a:r>
            <a:r>
              <a:rPr lang="en-GB" sz="1800" dirty="0"/>
              <a:t>” to sort and reuse technical aids</a:t>
            </a:r>
          </a:p>
          <a:p>
            <a:pPr lvl="2"/>
            <a:r>
              <a:rPr lang="en-GB" sz="1800" dirty="0"/>
              <a:t>“Adaptable and evolving home space” working group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altLang="fr-FR" sz="1800" dirty="0"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70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05" y="123610"/>
            <a:ext cx="8229600" cy="480799"/>
          </a:xfrm>
        </p:spPr>
        <p:txBody>
          <a:bodyPr/>
          <a:lstStyle/>
          <a:p>
            <a:r>
              <a:rPr lang="en-GB" sz="2800" b="1">
                <a:solidFill>
                  <a:srgbClr val="980291"/>
                </a:solidFill>
              </a:rPr>
              <a:t>Axis 7 - Support social citizen participation of older people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557" y="1093100"/>
            <a:ext cx="8674443" cy="4615842"/>
          </a:xfrm>
        </p:spPr>
        <p:txBody>
          <a:bodyPr/>
          <a:lstStyle/>
          <a:p>
            <a:pPr lvl="0"/>
            <a:r>
              <a:rPr lang="en-GB" sz="2000" b="1" u="sng" dirty="0"/>
              <a:t>Objectives: </a:t>
            </a:r>
          </a:p>
          <a:p>
            <a:pPr lvl="1"/>
            <a:r>
              <a:rPr lang="en-GB" sz="1800" dirty="0"/>
              <a:t>prevent progressive isolation as well as the breaking of social ties</a:t>
            </a:r>
          </a:p>
          <a:p>
            <a:pPr lvl="1"/>
            <a:r>
              <a:rPr lang="en-GB" sz="1800" dirty="0"/>
              <a:t>develop and enhance charity in favour of active ageing</a:t>
            </a:r>
          </a:p>
          <a:p>
            <a:pPr lvl="1"/>
            <a:r>
              <a:rPr lang="en-GB" sz="1800" dirty="0"/>
              <a:t>encourage and professionalise the charitable commitment of seniors.</a:t>
            </a:r>
          </a:p>
          <a:p>
            <a:r>
              <a:rPr lang="en-GB" sz="2000" b="1" u="sng" dirty="0"/>
              <a:t>Actions:</a:t>
            </a:r>
          </a:p>
          <a:p>
            <a:pPr marL="457200" lvl="1" indent="0">
              <a:buNone/>
            </a:pPr>
            <a:r>
              <a:rPr lang="en-GB" sz="1800" dirty="0"/>
              <a:t>1 -  Development of charity training modules aimed at seniors (MOOC)</a:t>
            </a:r>
          </a:p>
          <a:p>
            <a:pPr marL="457200" lvl="1" indent="0">
              <a:buNone/>
            </a:pPr>
            <a:r>
              <a:rPr lang="en-GB" sz="1800" dirty="0"/>
              <a:t>2 -  Networking of seniors’ associations </a:t>
            </a:r>
          </a:p>
          <a:p>
            <a:pPr marL="457200" lvl="1" indent="0">
              <a:buNone/>
            </a:pPr>
            <a:r>
              <a:rPr lang="en-GB" sz="1800" dirty="0"/>
              <a:t>3 -  Encouraging citizen involvement by seniors in the management of neighbourhoods and municipalities in order to prefigure a Council of Seniors in the Greater Region. 	</a:t>
            </a:r>
          </a:p>
          <a:p>
            <a:pPr marL="457200" lvl="1" indent="0">
              <a:buNone/>
            </a:pPr>
            <a:r>
              <a:rPr lang="en-GB" sz="1800" dirty="0"/>
              <a:t>4 -  Creation of a cross-border newsletter that shares seniors’ initiatives from different sides 	</a:t>
            </a:r>
          </a:p>
        </p:txBody>
      </p:sp>
    </p:spTree>
    <p:extLst>
      <p:ext uri="{BB962C8B-B14F-4D97-AF65-F5344CB8AC3E}">
        <p14:creationId xmlns:p14="http://schemas.microsoft.com/office/powerpoint/2010/main" val="229644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604"/>
            <a:ext cx="8229600" cy="811148"/>
          </a:xfrm>
        </p:spPr>
        <p:txBody>
          <a:bodyPr/>
          <a:lstStyle/>
          <a:p>
            <a:r>
              <a:rPr lang="en-GB" sz="2800" b="1"/>
              <a:t>     </a:t>
            </a:r>
            <a:r>
              <a:rPr lang="en-GB" sz="2800" b="1">
                <a:solidFill>
                  <a:srgbClr val="980291"/>
                </a:solidFill>
              </a:rPr>
              <a:t>SENIOR ACTIV’ PRESENTATION</a:t>
            </a:r>
            <a:r>
              <a:rPr lang="en-GB" sz="2800">
                <a:solidFill>
                  <a:srgbClr val="980291"/>
                </a:solidFill>
              </a:rPr>
              <a:t/>
            </a:r>
            <a:br>
              <a:rPr lang="en-GB" sz="2800">
                <a:solidFill>
                  <a:srgbClr val="980291"/>
                </a:solidFill>
              </a:rPr>
            </a:br>
            <a:endParaRPr lang="en-GB" sz="2800">
              <a:solidFill>
                <a:srgbClr val="98029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065" y="897165"/>
            <a:ext cx="8723869" cy="468396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sz="1900" b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 Innovation Laboratory </a:t>
            </a:r>
            <a:r>
              <a:rPr lang="en-GB" sz="190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has three missions  </a:t>
            </a: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1900" dirty="0">
              <a:solidFill>
                <a:srgbClr val="82027C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2913" indent="-442913" eaLnBrk="0" fontAlgn="base" hangingPunct="0">
              <a:buNone/>
            </a:pPr>
            <a:r>
              <a:rPr lang="en-GB" sz="200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GB" sz="2000">
                <a:latin typeface="Calibri" panose="020F0502020204030204" pitchFamily="34" charset="0"/>
                <a:sym typeface="Wingdings" panose="05000000000000000000" pitchFamily="2" charset="2"/>
              </a:rPr>
              <a:t> a role as </a:t>
            </a:r>
            <a:r>
              <a:rPr lang="en-GB" sz="2000" b="1">
                <a:latin typeface="Calibri" panose="020F0502020204030204" pitchFamily="34" charset="0"/>
                <a:sym typeface="Wingdings" panose="05000000000000000000" pitchFamily="2" charset="2"/>
              </a:rPr>
              <a:t>Observatory</a:t>
            </a:r>
            <a:r>
              <a:rPr lang="en-GB" sz="2000">
                <a:latin typeface="Calibri" panose="020F0502020204030204" pitchFamily="34" charset="0"/>
                <a:sym typeface="Wingdings" panose="05000000000000000000" pitchFamily="2" charset="2"/>
              </a:rPr>
              <a:t> to develop a shared diagnosis… </a:t>
            </a:r>
          </a:p>
          <a:p>
            <a:pPr marL="800100" indent="-800100">
              <a:spcBef>
                <a:spcPct val="0"/>
              </a:spcBef>
              <a:buNone/>
            </a:pPr>
            <a:r>
              <a:rPr lang="en-GB" sz="2000">
                <a:solidFill>
                  <a:srgbClr val="0070C0"/>
                </a:solidFill>
                <a:latin typeface="Calibri" panose="020F0502020204030204" pitchFamily="34" charset="0"/>
              </a:rPr>
              <a:t>	</a:t>
            </a:r>
          </a:p>
          <a:p>
            <a:pPr marL="800100" indent="-800100">
              <a:spcBef>
                <a:spcPct val="0"/>
              </a:spcBef>
              <a:buNone/>
            </a:pPr>
            <a:endParaRPr lang="fr-FR" altLang="fr-FR" sz="1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sz="1800" b="1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GB" sz="1800" b="1"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GB" sz="2000">
                <a:latin typeface="Calibri" panose="020F0502020204030204" pitchFamily="34" charset="0"/>
                <a:sym typeface="Wingdings" panose="05000000000000000000" pitchFamily="2" charset="2"/>
              </a:rPr>
              <a:t>a  “</a:t>
            </a:r>
            <a:r>
              <a:rPr lang="en-GB" sz="2000" b="1">
                <a:latin typeface="Calibri" panose="020F0502020204030204" pitchFamily="34" charset="0"/>
                <a:sym typeface="Wingdings" panose="05000000000000000000" pitchFamily="2" charset="2"/>
              </a:rPr>
              <a:t>Senior Academy</a:t>
            </a:r>
            <a:r>
              <a:rPr lang="en-GB" sz="2000">
                <a:latin typeface="Calibri" panose="020F0502020204030204" pitchFamily="34" charset="0"/>
                <a:sym typeface="Wingdings" panose="05000000000000000000" pitchFamily="2" charset="2"/>
              </a:rPr>
              <a:t>” to learn collectively….</a:t>
            </a:r>
          </a:p>
          <a:p>
            <a:pPr marL="271463" indent="-271463">
              <a:spcBef>
                <a:spcPct val="0"/>
              </a:spcBef>
              <a:buNone/>
            </a:pPr>
            <a:r>
              <a:rPr lang="en-GB" sz="2000">
                <a:solidFill>
                  <a:srgbClr val="002060"/>
                </a:solidFill>
                <a:latin typeface="Calibri" panose="020F0502020204030204" pitchFamily="34" charset="0"/>
              </a:rPr>
              <a:t>		</a:t>
            </a:r>
          </a:p>
          <a:p>
            <a:pPr marL="0" indent="0">
              <a:spcBef>
                <a:spcPct val="0"/>
              </a:spcBef>
              <a:buNone/>
            </a:pPr>
            <a:endParaRPr lang="fr-FR" altLang="fr-FR" sz="1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71463" indent="-271463">
              <a:spcBef>
                <a:spcPct val="0"/>
              </a:spcBef>
              <a:buNone/>
            </a:pPr>
            <a:r>
              <a:rPr lang="en-GB" sz="200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</a:t>
            </a:r>
            <a:r>
              <a:rPr lang="en-GB" sz="2000">
                <a:latin typeface="Calibri" panose="020F0502020204030204" pitchFamily="34" charset="0"/>
                <a:sym typeface="Wingdings" panose="05000000000000000000" pitchFamily="2" charset="2"/>
              </a:rPr>
              <a:t> a </a:t>
            </a:r>
            <a:r>
              <a:rPr lang="en-GB" sz="2000" b="1">
                <a:latin typeface="Calibri" panose="020F0502020204030204" pitchFamily="34" charset="0"/>
                <a:sym typeface="Wingdings" panose="05000000000000000000" pitchFamily="2" charset="2"/>
              </a:rPr>
              <a:t>Lab </a:t>
            </a:r>
            <a:r>
              <a:rPr lang="en-GB" sz="2000">
                <a:latin typeface="Calibri" panose="020F0502020204030204" pitchFamily="34" charset="0"/>
                <a:sym typeface="Wingdings" panose="05000000000000000000" pitchFamily="2" charset="2"/>
              </a:rPr>
              <a:t>to experiment/innovate…                                                                                                             </a:t>
            </a:r>
            <a:r>
              <a:rPr lang="en-GB" sz="200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5363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4" y="161497"/>
            <a:ext cx="8229600" cy="480799"/>
          </a:xfrm>
        </p:spPr>
        <p:txBody>
          <a:bodyPr/>
          <a:lstStyle/>
          <a:p>
            <a:r>
              <a:rPr lang="en-GB" sz="2800" b="1"/>
              <a:t>     </a:t>
            </a:r>
            <a:r>
              <a:rPr lang="en-GB" sz="2800" b="1">
                <a:solidFill>
                  <a:srgbClr val="82027C"/>
                </a:solidFill>
              </a:rPr>
              <a:t>SENIOR ACTIV’ PRESENTATION</a:t>
            </a:r>
          </a:p>
        </p:txBody>
      </p:sp>
      <p:pic>
        <p:nvPicPr>
          <p:cNvPr id="5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81" y="1342345"/>
            <a:ext cx="3821659" cy="3626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7504" y="642296"/>
            <a:ext cx="7040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Support: INTERREG V A Greater Region 2014-2020 Programme </a:t>
            </a:r>
          </a:p>
        </p:txBody>
      </p:sp>
      <p:pic>
        <p:nvPicPr>
          <p:cNvPr id="8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1" y="1736050"/>
            <a:ext cx="2471081" cy="1031664"/>
          </a:xfrm>
          <a:prstGeom prst="rect">
            <a:avLst/>
          </a:prstGeom>
        </p:spPr>
      </p:pic>
      <p:pic>
        <p:nvPicPr>
          <p:cNvPr id="9" name="Inhaltsplatzhalter 3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05" y="1736050"/>
            <a:ext cx="1672996" cy="1115804"/>
          </a:xfrm>
        </p:spPr>
      </p:pic>
      <p:sp>
        <p:nvSpPr>
          <p:cNvPr id="12" name="Ellipse 11"/>
          <p:cNvSpPr/>
          <p:nvPr/>
        </p:nvSpPr>
        <p:spPr>
          <a:xfrm>
            <a:off x="868980" y="3237722"/>
            <a:ext cx="2200791" cy="2248677"/>
          </a:xfrm>
          <a:prstGeom prst="ellipse">
            <a:avLst/>
          </a:prstGeom>
          <a:solidFill>
            <a:srgbClr val="EDE5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790B79"/>
                </a:solidFill>
              </a:rPr>
              <a:t>2018 - 2022 budget: 3.7m€</a:t>
            </a:r>
          </a:p>
          <a:p>
            <a:pPr algn="ctr"/>
            <a:r>
              <a:rPr lang="en-GB" sz="1600">
                <a:solidFill>
                  <a:schemeClr val="tx1"/>
                </a:solidFill>
              </a:rPr>
              <a:t>of which, 2.1m€ from FEDER</a:t>
            </a:r>
          </a:p>
        </p:txBody>
      </p:sp>
    </p:spTree>
    <p:extLst>
      <p:ext uri="{BB962C8B-B14F-4D97-AF65-F5344CB8AC3E}">
        <p14:creationId xmlns:p14="http://schemas.microsoft.com/office/powerpoint/2010/main" val="101041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1176708" y="274638"/>
            <a:ext cx="5114544" cy="53508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07000"/>
              </a:lnSpc>
              <a:buClr>
                <a:srgbClr val="726056"/>
              </a:buClr>
              <a:buFont typeface="Times New Roman" panose="02020603050405020304" pitchFamily="18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  <a:tab pos="9410700" algn="l"/>
                <a:tab pos="10134600" algn="l"/>
                <a:tab pos="10858500" algn="l"/>
              </a:tabLst>
            </a:pPr>
            <a:r>
              <a:rPr lang="en-GB" sz="2800" b="1" dirty="0">
                <a:solidFill>
                  <a:srgbClr val="980291"/>
                </a:solidFill>
              </a:rPr>
              <a:t>Moselle unlimited!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672" y="1726907"/>
            <a:ext cx="63120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DEPARTMENT WITH A VOCATION TO</a:t>
            </a:r>
            <a:r>
              <a:rPr lang="en-GB" sz="2000" b="1" dirty="0">
                <a:solidFill>
                  <a:srgbClr val="790B79"/>
                </a:solidFill>
              </a:rPr>
              <a:t> OPEN UP TO THE WORLD, EUROPE, THE GREATER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POLITICAL WILL TO BECOME A </a:t>
            </a:r>
            <a:r>
              <a:rPr lang="en-GB" sz="2000" b="1" dirty="0">
                <a:solidFill>
                  <a:srgbClr val="790B79"/>
                </a:solidFill>
              </a:rPr>
              <a:t>EURODEPARTMENT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MANY CROSS-BORDER SUCCESSES TO ITS NAME, SUCH AS SESAM’GR (German language learning)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</a:t>
            </a:r>
            <a:r>
              <a:rPr lang="en-GB" sz="2000" b="1" dirty="0">
                <a:solidFill>
                  <a:srgbClr val="790B79"/>
                </a:solidFill>
              </a:rPr>
              <a:t>STRATEGY FOR ATTRACTIVENESS </a:t>
            </a: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TERRITORIAL MARKETING (6,000 Ambassadors)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90B79"/>
                </a:solidFill>
              </a:rPr>
              <a:t>LEADERS IN SOLIDARITY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“EUROPEAN REFERENCE SITE” EIP on AHA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17" y="2756579"/>
            <a:ext cx="2311660" cy="14154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53601"/>
            <a:ext cx="2560320" cy="25603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394" y="809722"/>
            <a:ext cx="1928069" cy="912980"/>
          </a:xfrm>
          <a:prstGeom prst="rect">
            <a:avLst/>
          </a:prstGeom>
        </p:spPr>
      </p:pic>
      <p:pic>
        <p:nvPicPr>
          <p:cNvPr id="13" name="Imag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17" y="4001346"/>
            <a:ext cx="2414410" cy="14850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8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00100" y="57442"/>
            <a:ext cx="8229600" cy="3854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     </a:t>
            </a:r>
            <a:r>
              <a:rPr lang="en-GB" sz="2800" b="1" dirty="0">
                <a:solidFill>
                  <a:srgbClr val="980291"/>
                </a:solidFill>
              </a:rPr>
              <a:t>SENIOR ACTIV’ PRESENTATION</a:t>
            </a:r>
            <a:r>
              <a:rPr lang="en-GB" sz="2800" dirty="0">
                <a:solidFill>
                  <a:srgbClr val="980291"/>
                </a:solidFill>
              </a:rPr>
              <a:t/>
            </a:r>
            <a:br>
              <a:rPr lang="en-GB" sz="2800" dirty="0">
                <a:solidFill>
                  <a:srgbClr val="980291"/>
                </a:solidFill>
              </a:rPr>
            </a:br>
            <a:r>
              <a:rPr lang="en-GB" sz="2000" dirty="0">
                <a:latin typeface="Trebuchet MS" panose="020B0603020202020204" pitchFamily="34" charset="0"/>
                <a:sym typeface="Helvetica"/>
              </a:rPr>
              <a:t>PARTNERSHIP</a:t>
            </a: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  <a:sym typeface="Helvetica"/>
              </a:rPr>
              <a:t> </a:t>
            </a:r>
          </a:p>
          <a:p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182" y="1025548"/>
            <a:ext cx="1719865" cy="8143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14" y="2247936"/>
            <a:ext cx="9165815" cy="16553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76" y="4690061"/>
            <a:ext cx="8186459" cy="7971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331047" y="1025548"/>
            <a:ext cx="4289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defRPr/>
            </a:pPr>
            <a:r>
              <a:rPr lang="en-GB" sz="1600" b="1" dirty="0">
                <a:latin typeface="Trebuchet MS" panose="020B0603020202020204" pitchFamily="34" charset="0"/>
                <a:ea typeface="+mj-ea"/>
                <a:cs typeface="+mj-cs"/>
              </a:rPr>
              <a:t>LEADER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8676" y="1909383"/>
            <a:ext cx="8019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defRPr/>
            </a:pPr>
            <a:r>
              <a:rPr lang="en-GB" sz="1600" b="1" dirty="0">
                <a:latin typeface="Trebuchet MS" panose="020B0603020202020204" pitchFamily="34" charset="0"/>
                <a:ea typeface="+mj-ea"/>
                <a:cs typeface="+mj-cs"/>
              </a:rPr>
              <a:t>FINANCIAL PARTNERS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8675" y="4192189"/>
            <a:ext cx="8019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defRPr/>
            </a:pPr>
            <a:r>
              <a:rPr lang="en-GB" sz="1600" b="1" dirty="0">
                <a:latin typeface="Trebuchet MS" panose="020B0603020202020204" pitchFamily="34" charset="0"/>
                <a:ea typeface="+mj-ea"/>
                <a:cs typeface="+mj-cs"/>
              </a:rPr>
              <a:t>METHODOLOGY PARTNERS</a:t>
            </a:r>
          </a:p>
        </p:txBody>
      </p:sp>
    </p:spTree>
    <p:extLst>
      <p:ext uri="{BB962C8B-B14F-4D97-AF65-F5344CB8AC3E}">
        <p14:creationId xmlns:p14="http://schemas.microsoft.com/office/powerpoint/2010/main" val="265542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188" y="214603"/>
            <a:ext cx="7486650" cy="1139761"/>
          </a:xfrm>
        </p:spPr>
        <p:txBody>
          <a:bodyPr/>
          <a:lstStyle/>
          <a:p>
            <a:r>
              <a:rPr lang="en-GB" sz="2800" b="1" dirty="0">
                <a:solidFill>
                  <a:srgbClr val="82027C"/>
                </a:solidFill>
              </a:rPr>
              <a:t>     SENIOR ACTIV’ PRESENTATION</a:t>
            </a:r>
            <a:r>
              <a:rPr lang="en-GB" sz="2800" dirty="0">
                <a:solidFill>
                  <a:srgbClr val="82027C"/>
                </a:solidFill>
              </a:rPr>
              <a:t/>
            </a:r>
            <a:br>
              <a:rPr lang="en-GB" sz="2800" dirty="0">
                <a:solidFill>
                  <a:srgbClr val="82027C"/>
                </a:solidFill>
              </a:rPr>
            </a:br>
            <a:r>
              <a:rPr lang="en-GB" sz="19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Promoting </a:t>
            </a:r>
            <a:r>
              <a:rPr lang="en-GB" sz="19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ageing well at home</a:t>
            </a:r>
            <a:r>
              <a:rPr lang="en-GB" sz="19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seniors and frail elderly people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548" y="1354364"/>
            <a:ext cx="7447264" cy="4103460"/>
          </a:xfrm>
        </p:spPr>
        <p:txBody>
          <a:bodyPr numCol="2"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sz="1800" dirty="0">
                <a:latin typeface="Trebuchet MS" panose="020B0603020202020204" pitchFamily="34" charset="0"/>
                <a:sym typeface="Helvetica"/>
              </a:rPr>
              <a:t>PROJECT OBJECTIVES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sz="1000" dirty="0">
              <a:latin typeface="Trebuchet MS" panose="020B0603020202020204" pitchFamily="34" charset="0"/>
              <a:sym typeface="Helvetica"/>
            </a:endParaRPr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è"/>
              <a:defRPr/>
            </a:pPr>
            <a:r>
              <a:rPr lang="en-GB" sz="1800" dirty="0"/>
              <a:t>Improve</a:t>
            </a:r>
            <a:r>
              <a:rPr lang="en-GB" sz="1800" b="1" dirty="0"/>
              <a:t> the image</a:t>
            </a:r>
            <a:r>
              <a:rPr lang="en-GB" sz="1800" dirty="0"/>
              <a:t> and place of ageing in our societies, </a:t>
            </a:r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è"/>
              <a:defRPr/>
            </a:pPr>
            <a:endParaRPr lang="fr-FR" sz="1000" dirty="0"/>
          </a:p>
          <a:p>
            <a:pPr defTabSz="398463">
              <a:spcBef>
                <a:spcPts val="350"/>
              </a:spcBef>
              <a:buFont typeface="Wingdings" panose="05000000000000000000" pitchFamily="2" charset="2"/>
              <a:buChar char="è"/>
              <a:defRPr/>
            </a:pPr>
            <a:r>
              <a:rPr lang="en-GB" sz="1800" dirty="0"/>
              <a:t>act in a </a:t>
            </a:r>
            <a:r>
              <a:rPr lang="en-GB" sz="1800" b="1" dirty="0"/>
              <a:t>preventive</a:t>
            </a:r>
            <a:r>
              <a:rPr lang="en-GB" sz="1800" dirty="0"/>
              <a:t> and personalised way on loss </a:t>
            </a:r>
          </a:p>
          <a:p>
            <a:pPr marL="0" indent="0" defTabSz="398463">
              <a:spcBef>
                <a:spcPts val="350"/>
              </a:spcBef>
              <a:buNone/>
              <a:defRPr/>
            </a:pPr>
            <a:r>
              <a:rPr lang="en-GB" sz="1800" dirty="0"/>
              <a:t>       of autonomy, </a:t>
            </a:r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è"/>
              <a:defRPr/>
            </a:pPr>
            <a:endParaRPr lang="fr-FR" sz="1000" dirty="0"/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è"/>
              <a:defRPr/>
            </a:pPr>
            <a:r>
              <a:rPr lang="en-GB" sz="1800" dirty="0"/>
              <a:t>respond to requirements of </a:t>
            </a:r>
          </a:p>
          <a:p>
            <a:pPr marL="0" indent="0">
              <a:spcBef>
                <a:spcPts val="350"/>
              </a:spcBef>
              <a:buNone/>
              <a:defRPr/>
            </a:pPr>
            <a:r>
              <a:rPr lang="en-GB" sz="1800" dirty="0"/>
              <a:t>      </a:t>
            </a:r>
            <a:r>
              <a:rPr lang="en-GB" sz="1800" b="1" dirty="0"/>
              <a:t>proximity</a:t>
            </a:r>
            <a:r>
              <a:rPr lang="en-GB" sz="1800" dirty="0"/>
              <a:t>, </a:t>
            </a:r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è"/>
              <a:defRPr/>
            </a:pPr>
            <a:endParaRPr lang="fr-FR" sz="1000" dirty="0"/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è"/>
              <a:defRPr/>
            </a:pPr>
            <a:r>
              <a:rPr lang="en-GB" sz="1800" dirty="0"/>
              <a:t>optimise support for </a:t>
            </a:r>
          </a:p>
          <a:p>
            <a:pPr marL="0" indent="0">
              <a:spcBef>
                <a:spcPts val="350"/>
              </a:spcBef>
              <a:buNone/>
              <a:defRPr/>
            </a:pPr>
            <a:r>
              <a:rPr lang="en-GB" sz="1800" dirty="0"/>
              <a:t>     individual life </a:t>
            </a:r>
            <a:r>
              <a:rPr lang="en-GB" sz="1800" b="1" dirty="0"/>
              <a:t>pathways</a:t>
            </a:r>
            <a:r>
              <a:rPr lang="en-GB" sz="1800" dirty="0"/>
              <a:t>.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fr-FR" sz="1800" dirty="0">
              <a:solidFill>
                <a:srgbClr val="5D265E"/>
              </a:solidFill>
              <a:ea typeface="MS Mincho" panose="02020609040205080304" pitchFamily="49" charset="-128"/>
            </a:endParaRPr>
          </a:p>
          <a:p>
            <a:pPr marL="0" indent="0">
              <a:spcBef>
                <a:spcPts val="350"/>
              </a:spcBef>
              <a:buNone/>
              <a:defRPr/>
            </a:pPr>
            <a:endParaRPr lang="fr-FR" sz="500" dirty="0">
              <a:solidFill>
                <a:srgbClr val="5D265E"/>
              </a:solidFill>
            </a:endParaRPr>
          </a:p>
          <a:p>
            <a:pPr marL="0" indent="0">
              <a:spcBef>
                <a:spcPts val="350"/>
              </a:spcBef>
              <a:buNone/>
              <a:defRPr/>
            </a:pPr>
            <a:endParaRPr lang="fr-FR" sz="500" dirty="0">
              <a:solidFill>
                <a:srgbClr val="790B79"/>
              </a:solidFill>
              <a:ea typeface="MS Mincho" panose="02020609040205080304" pitchFamily="49" charset="-128"/>
            </a:endParaRPr>
          </a:p>
          <a:p>
            <a:pPr marL="442912" indent="-171450">
              <a:spcBef>
                <a:spcPts val="350"/>
              </a:spcBef>
              <a:buFont typeface="Wingdings" panose="05000000000000000000" pitchFamily="2" charset="2"/>
              <a:buChar char="è"/>
              <a:defRPr/>
            </a:pPr>
            <a:endParaRPr lang="fr-FR" sz="500" dirty="0">
              <a:solidFill>
                <a:srgbClr val="790B79"/>
              </a:solidFill>
              <a:ea typeface="MS Mincho" panose="02020609040205080304" pitchFamily="49" charset="-128"/>
            </a:endParaRPr>
          </a:p>
          <a:p>
            <a:pPr marL="542925" indent="-271463">
              <a:spcBef>
                <a:spcPts val="350"/>
              </a:spcBef>
              <a:buFont typeface="Wingdings" panose="05000000000000000000" pitchFamily="2" charset="2"/>
              <a:buChar char="è"/>
              <a:defRPr/>
            </a:pPr>
            <a:endParaRPr lang="fr-FR" sz="500" dirty="0">
              <a:solidFill>
                <a:srgbClr val="790B79"/>
              </a:solidFill>
              <a:ea typeface="MS Mincho" panose="02020609040205080304" pitchFamily="49" charset="-128"/>
            </a:endParaRPr>
          </a:p>
          <a:p>
            <a:pPr marL="271462" indent="0">
              <a:spcBef>
                <a:spcPts val="350"/>
              </a:spcBef>
              <a:buNone/>
              <a:defRPr/>
            </a:pPr>
            <a:endParaRPr lang="fr-FR" sz="1800" dirty="0">
              <a:solidFill>
                <a:srgbClr val="790B79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797537" y="1658581"/>
            <a:ext cx="969089" cy="96908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Ellipse 4"/>
          <p:cNvSpPr/>
          <p:nvPr/>
        </p:nvSpPr>
        <p:spPr>
          <a:xfrm>
            <a:off x="3797537" y="2627670"/>
            <a:ext cx="969089" cy="969089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lipse 5"/>
          <p:cNvSpPr/>
          <p:nvPr/>
        </p:nvSpPr>
        <p:spPr>
          <a:xfrm>
            <a:off x="3797537" y="4565848"/>
            <a:ext cx="969089" cy="969089"/>
          </a:xfrm>
          <a:prstGeom prst="ellipse">
            <a:avLst/>
          </a:prstGeom>
          <a:blipFill rotWithShape="1"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lipse 6"/>
          <p:cNvSpPr/>
          <p:nvPr/>
        </p:nvSpPr>
        <p:spPr>
          <a:xfrm>
            <a:off x="3797537" y="3596759"/>
            <a:ext cx="969089" cy="969089"/>
          </a:xfrm>
          <a:prstGeom prst="ellipse">
            <a:avLst/>
          </a:prstGeom>
          <a:blipFill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4593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4" y="123611"/>
            <a:ext cx="8229600" cy="480799"/>
          </a:xfrm>
        </p:spPr>
        <p:txBody>
          <a:bodyPr/>
          <a:lstStyle/>
          <a:p>
            <a:r>
              <a:rPr lang="en-GB" sz="2800" b="1" dirty="0"/>
              <a:t>     </a:t>
            </a:r>
            <a:r>
              <a:rPr lang="en-GB" sz="2800" b="1" dirty="0">
                <a:solidFill>
                  <a:srgbClr val="82027C"/>
                </a:solidFill>
              </a:rPr>
              <a:t>SENIOR ACTIV’ PRESENTATION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4" y="767922"/>
            <a:ext cx="8674443" cy="444701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sz="2000" dirty="0">
                <a:latin typeface="Trebuchet MS" panose="020B0603020202020204" pitchFamily="34" charset="0"/>
                <a:sym typeface="Helvetica"/>
              </a:rPr>
              <a:t>TARGET GROUP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altLang="fr-FR" sz="1900" dirty="0">
              <a:ea typeface="MS Mincho" pitchFamily="49" charset="-128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Char char="→"/>
              <a:defRPr/>
            </a:pPr>
            <a:r>
              <a:rPr lang="en-GB" sz="1900" dirty="0">
                <a:ea typeface="MS Mincho" pitchFamily="49" charset="-128"/>
              </a:rPr>
              <a:t>seniors 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Char char="→"/>
              <a:defRPr/>
            </a:pPr>
            <a:r>
              <a:rPr lang="en-GB" sz="1900" dirty="0">
                <a:ea typeface="MS Mincho" pitchFamily="49" charset="-128"/>
              </a:rPr>
              <a:t>frail elderly people 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Char char="→"/>
              <a:defRPr/>
            </a:pPr>
            <a:r>
              <a:rPr lang="en-GB" sz="1900" dirty="0">
                <a:ea typeface="MS Mincho" pitchFamily="49" charset="-128"/>
              </a:rPr>
              <a:t>caregivers and professionals involved</a:t>
            </a:r>
          </a:p>
          <a:p>
            <a:pPr marL="628650" lvl="4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altLang="fr-FR" sz="1000" dirty="0">
              <a:ea typeface="MS Mincho" pitchFamily="49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"/>
              <a:defRPr/>
            </a:pPr>
            <a:r>
              <a:rPr lang="en-GB" sz="1900" dirty="0">
                <a:ea typeface="MS Mincho" pitchFamily="49" charset="-128"/>
              </a:rPr>
              <a:t>The “quadruple helix” approach (institutions, businesses, academic resources and users)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fr-FR" altLang="fr-FR" sz="1900" dirty="0">
              <a:solidFill>
                <a:srgbClr val="0070C0"/>
              </a:solidFill>
              <a:ea typeface="MS Mincho" pitchFamily="49" charset="-128"/>
            </a:endParaRPr>
          </a:p>
          <a:p>
            <a:pPr marL="0" lvl="0" indent="0">
              <a:buNone/>
            </a:pPr>
            <a:endParaRPr lang="en-GB" sz="1800" b="1" dirty="0">
              <a:solidFill>
                <a:srgbClr val="790B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7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4"/>
          <p:cNvSpPr>
            <a:spLocks noGrp="1"/>
          </p:cNvSpPr>
          <p:nvPr/>
        </p:nvSpPr>
        <p:spPr bwMode="auto">
          <a:xfrm>
            <a:off x="0" y="1886857"/>
            <a:ext cx="1396129" cy="2701018"/>
          </a:xfrm>
          <a:prstGeom prst="rect">
            <a:avLst/>
          </a:prstGeom>
          <a:solidFill>
            <a:srgbClr val="FEC6F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AXIS 1 - Co-ordination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7"/>
          <p:cNvSpPr txBox="1">
            <a:spLocks/>
          </p:cNvSpPr>
          <p:nvPr/>
        </p:nvSpPr>
        <p:spPr bwMode="auto">
          <a:xfrm>
            <a:off x="0" y="1082673"/>
            <a:ext cx="9144000" cy="619126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>
                <a:ln>
                  <a:noFill/>
                </a:ln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AXIS 3 - Cutting edge of the Silver Development in the Greater Region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/>
          </p:cNvSpPr>
          <p:nvPr/>
        </p:nvSpPr>
        <p:spPr bwMode="auto">
          <a:xfrm>
            <a:off x="7590971" y="1927226"/>
            <a:ext cx="1553029" cy="2647950"/>
          </a:xfrm>
          <a:prstGeom prst="rect">
            <a:avLst/>
          </a:prstGeom>
          <a:solidFill>
            <a:srgbClr val="FEC6F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AXIS 2 - Communication</a:t>
            </a:r>
          </a:p>
        </p:txBody>
      </p:sp>
      <p:sp>
        <p:nvSpPr>
          <p:cNvPr id="5" name="Text Box 1"/>
          <p:cNvSpPr txBox="1">
            <a:spLocks/>
          </p:cNvSpPr>
          <p:nvPr/>
        </p:nvSpPr>
        <p:spPr bwMode="auto">
          <a:xfrm>
            <a:off x="0" y="4721225"/>
            <a:ext cx="9144000" cy="889000"/>
          </a:xfrm>
          <a:prstGeom prst="rect">
            <a:avLst/>
          </a:prstGeom>
          <a:solidFill>
            <a:srgbClr val="D8D8D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>
                <a:ln>
                  <a:noFill/>
                </a:ln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AXIS 4 - Create and animate a “Silver Development”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>
                <a:ln>
                  <a:noFill/>
                </a:ln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e-community </a:t>
            </a:r>
          </a:p>
        </p:txBody>
      </p:sp>
      <p:sp>
        <p:nvSpPr>
          <p:cNvPr id="6" name="Rectangle à coins arrondis 28"/>
          <p:cNvSpPr>
            <a:spLocks noChangeArrowheads="1"/>
          </p:cNvSpPr>
          <p:nvPr/>
        </p:nvSpPr>
        <p:spPr bwMode="auto">
          <a:xfrm>
            <a:off x="1484085" y="1874839"/>
            <a:ext cx="1992598" cy="2686275"/>
          </a:xfrm>
          <a:prstGeom prst="roundRect">
            <a:avLst>
              <a:gd name="adj" fmla="val 16667"/>
            </a:avLst>
          </a:prstGeom>
          <a:solidFill>
            <a:srgbClr val="980291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AXIS 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5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Support for seniors and carers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à coins arrondis 29"/>
          <p:cNvSpPr>
            <a:spLocks noChangeArrowheads="1"/>
          </p:cNvSpPr>
          <p:nvPr/>
        </p:nvSpPr>
        <p:spPr bwMode="auto">
          <a:xfrm>
            <a:off x="3605774" y="1890710"/>
            <a:ext cx="1863508" cy="2647950"/>
          </a:xfrm>
          <a:prstGeom prst="roundRect">
            <a:avLst>
              <a:gd name="adj" fmla="val 16667"/>
            </a:avLst>
          </a:prstGeom>
          <a:solidFill>
            <a:srgbClr val="98029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AXIS 6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5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</a:rPr>
              <a:t>Adaptable and evolving home space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fr-FR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à coins arrondis 30"/>
          <p:cNvSpPr>
            <a:spLocks noChangeArrowheads="1"/>
          </p:cNvSpPr>
          <p:nvPr/>
        </p:nvSpPr>
        <p:spPr bwMode="auto">
          <a:xfrm>
            <a:off x="5598373" y="1890710"/>
            <a:ext cx="1863507" cy="2657475"/>
          </a:xfrm>
          <a:prstGeom prst="roundRect">
            <a:avLst>
              <a:gd name="adj" fmla="val 16667"/>
            </a:avLst>
          </a:prstGeom>
          <a:solidFill>
            <a:srgbClr val="98029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AXIS 7 </a:t>
            </a:r>
          </a:p>
          <a:p>
            <a: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5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</a:rPr>
              <a:t>Active citizen participation of older people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54184" y="1000125"/>
            <a:ext cx="132476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57200" y="1460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82027C"/>
                </a:solidFill>
              </a:rPr>
              <a:t>    </a:t>
            </a:r>
            <a:r>
              <a:rPr lang="en-GB" sz="2800" b="1" dirty="0">
                <a:solidFill>
                  <a:srgbClr val="82027C"/>
                </a:solidFill>
              </a:rPr>
              <a:t>SENIOR ACTIV’ PRESENTATION</a:t>
            </a:r>
            <a:r>
              <a:rPr lang="en-GB" sz="2800" dirty="0">
                <a:solidFill>
                  <a:srgbClr val="82027C"/>
                </a:solidFill>
              </a:rPr>
              <a:t/>
            </a:r>
            <a:br>
              <a:rPr lang="en-GB" sz="2800" dirty="0">
                <a:solidFill>
                  <a:srgbClr val="82027C"/>
                </a:solidFill>
              </a:rPr>
            </a:br>
            <a:endParaRPr lang="en-GB" sz="2800" dirty="0">
              <a:solidFill>
                <a:srgbClr val="82027C"/>
              </a:solidFill>
            </a:endParaRPr>
          </a:p>
        </p:txBody>
      </p:sp>
      <p:sp>
        <p:nvSpPr>
          <p:cNvPr id="11" name="Shape 43"/>
          <p:cNvSpPr txBox="1">
            <a:spLocks/>
          </p:cNvSpPr>
          <p:nvPr/>
        </p:nvSpPr>
        <p:spPr>
          <a:xfrm>
            <a:off x="423863" y="60483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16100">
              <a:spcBef>
                <a:spcPts val="1055"/>
              </a:spcBef>
              <a:defRPr sz="1800"/>
            </a:pPr>
            <a:r>
              <a:rPr lang="en-GB" sz="2000" dirty="0">
                <a:sym typeface="Helvetica"/>
              </a:rPr>
              <a:t>PROJECT STRUCTURE</a:t>
            </a:r>
          </a:p>
        </p:txBody>
      </p:sp>
    </p:spTree>
    <p:extLst>
      <p:ext uri="{BB962C8B-B14F-4D97-AF65-F5344CB8AC3E}">
        <p14:creationId xmlns:p14="http://schemas.microsoft.com/office/powerpoint/2010/main" val="181863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05" y="364009"/>
            <a:ext cx="8229600" cy="480799"/>
          </a:xfrm>
        </p:spPr>
        <p:txBody>
          <a:bodyPr/>
          <a:lstStyle/>
          <a:p>
            <a:r>
              <a:rPr lang="en-GB" sz="2800" b="1" dirty="0">
                <a:solidFill>
                  <a:srgbClr val="82027C"/>
                </a:solidFill>
              </a:rPr>
              <a:t>Axis 3 - Cutting edge of the Silver Development - Moselle Department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557" y="1625362"/>
            <a:ext cx="8674443" cy="4615842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sz="1800" dirty="0">
                <a:latin typeface="+mj-lt"/>
                <a:sym typeface="Helvetica"/>
              </a:rPr>
              <a:t>Diagnosis to optimise the development of the territories according to demographic ageing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sz="1800" dirty="0">
              <a:latin typeface="+mj-lt"/>
              <a:sym typeface="Helvetica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sz="1800" dirty="0">
                <a:latin typeface="+mj-lt"/>
                <a:ea typeface="MS Mincho" pitchFamily="49" charset="-128"/>
                <a:sym typeface="Helvetica"/>
              </a:rPr>
              <a:t>Identify: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sz="1800" dirty="0">
                <a:latin typeface="+mj-lt"/>
                <a:ea typeface="MS Mincho" pitchFamily="49" charset="-128"/>
                <a:sym typeface="Helvetica"/>
              </a:rPr>
              <a:t>	- </a:t>
            </a:r>
            <a:r>
              <a:rPr lang="en-GB" sz="1800" b="1" dirty="0">
                <a:latin typeface="+mj-lt"/>
                <a:ea typeface="MS Mincho" pitchFamily="49" charset="-128"/>
                <a:sym typeface="Helvetica"/>
              </a:rPr>
              <a:t>good practices</a:t>
            </a:r>
            <a:r>
              <a:rPr lang="en-GB" sz="1800" dirty="0">
                <a:latin typeface="+mj-lt"/>
                <a:ea typeface="MS Mincho" pitchFamily="49" charset="-128"/>
                <a:sym typeface="Helvetica"/>
              </a:rPr>
              <a:t> and their capacity to be reproduced,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sz="1800" dirty="0">
                <a:latin typeface="+mj-lt"/>
                <a:ea typeface="MS Mincho" pitchFamily="49" charset="-128"/>
                <a:sym typeface="Helvetica"/>
              </a:rPr>
              <a:t>	- the triggers of loss of autonomy,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sz="1800" dirty="0">
                <a:latin typeface="+mj-lt"/>
                <a:ea typeface="MS Mincho" pitchFamily="49" charset="-128"/>
                <a:sym typeface="Helvetica"/>
              </a:rPr>
              <a:t>	- use cases that could serve as a basis for experiments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de-DE" altLang="fr-FR" sz="1900" dirty="0">
              <a:latin typeface="+mj-lt"/>
              <a:ea typeface="MS Mincho" pitchFamily="49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sz="1800" dirty="0">
                <a:latin typeface="+mj-lt"/>
                <a:ea typeface="MS Mincho" pitchFamily="49" charset="-128"/>
              </a:rPr>
              <a:t>Tools available: indicators, cross-border glossary, regulatory frameworks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de-DE" altLang="fr-FR" sz="1800" dirty="0">
              <a:latin typeface="+mj-lt"/>
              <a:ea typeface="MS Mincho" pitchFamily="49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sz="1800" dirty="0">
                <a:latin typeface="+mj-lt"/>
                <a:ea typeface="MS Mincho" pitchFamily="49" charset="-128"/>
              </a:rPr>
              <a:t>Method: qualitative interviews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de-DE" altLang="fr-FR" sz="1800" dirty="0">
              <a:latin typeface="+mj-lt"/>
              <a:ea typeface="MS Mincho" pitchFamily="49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fr-FR" altLang="fr-FR" sz="1800" dirty="0">
              <a:latin typeface="+mj-lt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27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05" y="123610"/>
            <a:ext cx="8229600" cy="480799"/>
          </a:xfrm>
        </p:spPr>
        <p:txBody>
          <a:bodyPr/>
          <a:lstStyle/>
          <a:p>
            <a:r>
              <a:rPr lang="en-GB" sz="2800" b="1" dirty="0">
                <a:solidFill>
                  <a:srgbClr val="980291"/>
                </a:solidFill>
              </a:rPr>
              <a:t>Axis 4 - Create and animate a Senior </a:t>
            </a:r>
            <a:r>
              <a:rPr lang="en-GB" sz="2800" b="1" dirty="0" err="1">
                <a:solidFill>
                  <a:srgbClr val="980291"/>
                </a:solidFill>
              </a:rPr>
              <a:t>Activ</a:t>
            </a:r>
            <a:r>
              <a:rPr lang="en-GB" sz="2800" b="1" dirty="0">
                <a:solidFill>
                  <a:srgbClr val="980291"/>
                </a:solidFill>
              </a:rPr>
              <a:t>’ - Well e-community</a:t>
            </a:r>
            <a:r>
              <a:rPr lang="en-GB" sz="2800" b="1" dirty="0">
                <a:solidFill>
                  <a:srgbClr val="0070C0"/>
                </a:solidFill>
              </a:rPr>
              <a:t/>
            </a:r>
            <a:br>
              <a:rPr lang="en-GB" sz="2800" b="1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/>
            </a:r>
            <a:br>
              <a:rPr lang="en-GB" sz="2800" b="1" dirty="0">
                <a:solidFill>
                  <a:srgbClr val="0070C0"/>
                </a:solidFill>
              </a:rPr>
            </a:b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6216" y="1939262"/>
            <a:ext cx="8674443" cy="4615842"/>
          </a:xfrm>
        </p:spPr>
        <p:txBody>
          <a:bodyPr/>
          <a:lstStyle/>
          <a:p>
            <a:pPr marL="457200" lvl="1" indent="0">
              <a:buNone/>
            </a:pPr>
            <a:r>
              <a:rPr lang="en-GB" sz="1800" dirty="0"/>
              <a:t>Creation of a network of experts and professionals in the Greater Region, to stimulate thinking around innovation to help ageing well, health and well-being prevention methods for seniors, frail elderly people and their carers</a:t>
            </a:r>
          </a:p>
          <a:p>
            <a:pPr marL="457200" lvl="1" indent="0">
              <a:buNone/>
            </a:pPr>
            <a:r>
              <a:rPr lang="en-GB" sz="1800" dirty="0"/>
              <a:t>Activities: monitoring / sharing experiences / identifying unmet needs for solutions </a:t>
            </a:r>
          </a:p>
          <a:p>
            <a:pPr marL="457200" lvl="1" indent="0">
              <a:buNone/>
            </a:pPr>
            <a:r>
              <a:rPr lang="en-GB" sz="1800" u="sng" dirty="0"/>
              <a:t>Two types of tools</a:t>
            </a:r>
            <a:r>
              <a:rPr lang="en-GB" sz="1800" dirty="0"/>
              <a:t>: the creation and animation of a collaborative platform and the organisation of territory-based workshops across the Greater Region.</a:t>
            </a:r>
          </a:p>
        </p:txBody>
      </p:sp>
    </p:spTree>
    <p:extLst>
      <p:ext uri="{BB962C8B-B14F-4D97-AF65-F5344CB8AC3E}">
        <p14:creationId xmlns:p14="http://schemas.microsoft.com/office/powerpoint/2010/main" val="299799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05" y="123610"/>
            <a:ext cx="8229600" cy="480799"/>
          </a:xfrm>
        </p:spPr>
        <p:txBody>
          <a:bodyPr/>
          <a:lstStyle/>
          <a:p>
            <a:r>
              <a:rPr lang="en-GB" sz="2800" b="1">
                <a:solidFill>
                  <a:srgbClr val="980291"/>
                </a:solidFill>
              </a:rPr>
              <a:t>Axis 5 - Improve support for seniors in the Moselle Department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05" y="1215930"/>
            <a:ext cx="8674443" cy="4615842"/>
          </a:xfrm>
        </p:spPr>
        <p:txBody>
          <a:bodyPr/>
          <a:lstStyle/>
          <a:p>
            <a:pPr marL="457200" lvl="1" indent="0">
              <a:buNone/>
            </a:pPr>
            <a:r>
              <a:rPr lang="en-GB" sz="1800" dirty="0"/>
              <a:t>Objectives: access to information / individualised support / </a:t>
            </a:r>
            <a:r>
              <a:rPr lang="en-GB" sz="1800" dirty="0" smtClean="0"/>
              <a:t>coordination </a:t>
            </a:r>
            <a:r>
              <a:rPr lang="en-GB" sz="1800" dirty="0"/>
              <a:t>of professionals </a:t>
            </a:r>
          </a:p>
          <a:p>
            <a:pPr marL="457200" lvl="1" indent="0">
              <a:buNone/>
            </a:pPr>
            <a:r>
              <a:rPr lang="en-GB" sz="1800" dirty="0"/>
              <a:t>Feed and nourish the concept of training modules to prepare cross-border workers in the Greater Region for retirement </a:t>
            </a:r>
          </a:p>
          <a:p>
            <a:pPr marL="457200" lvl="1" indent="0">
              <a:buNone/>
            </a:pPr>
            <a:r>
              <a:rPr lang="en-GB" sz="1800" dirty="0"/>
              <a:t>Creation of a common digital tool to guide the elderly as well as caregivers and professionals in a personalised way, towards the right person and the right service</a:t>
            </a:r>
          </a:p>
          <a:p>
            <a:pPr marL="457200" lvl="1" indent="0">
              <a:buNone/>
            </a:pPr>
            <a:endParaRPr lang="fr-FR" sz="1800" dirty="0"/>
          </a:p>
          <a:p>
            <a:pPr marL="457200" lvl="1" indent="0">
              <a:buNone/>
            </a:pPr>
            <a:r>
              <a:rPr lang="en-GB" sz="1800" dirty="0">
                <a:solidFill>
                  <a:srgbClr val="980291"/>
                </a:solidFill>
              </a:rPr>
              <a:t>SENIOR ACADEMY TO PROMOTE AGEING WELL THROUGH PREVENTION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rgbClr val="980291"/>
                </a:solidFill>
              </a:rPr>
              <a:t>-   Seminars for discussion between trainers preparing people for retirement, creation of training modules</a:t>
            </a:r>
          </a:p>
          <a:p>
            <a:pPr lvl="1">
              <a:buFontTx/>
              <a:buChar char="-"/>
            </a:pPr>
            <a:r>
              <a:rPr lang="en-GB" sz="1800" dirty="0">
                <a:solidFill>
                  <a:srgbClr val="980291"/>
                </a:solidFill>
              </a:rPr>
              <a:t>Development of “life-long learning” in the Greater Region </a:t>
            </a:r>
          </a:p>
          <a:p>
            <a:pPr lvl="1">
              <a:buFontTx/>
              <a:buChar char="-"/>
            </a:pPr>
            <a:r>
              <a:rPr lang="en-GB" sz="1800" dirty="0">
                <a:solidFill>
                  <a:srgbClr val="980291"/>
                </a:solidFill>
              </a:rPr>
              <a:t>Networking the structures and institutions from different sides so that the professionals involved can discuss their practices (geriatrics, social and medico-social sector, home help services)</a:t>
            </a:r>
          </a:p>
          <a:p>
            <a:pPr marL="457200" lvl="1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767485021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neut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avec lo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8B75022800F459D72DD359A2D63B8" ma:contentTypeVersion="8" ma:contentTypeDescription="Create a new document." ma:contentTypeScope="" ma:versionID="0cfeccc8f6b63a4cd59be5c96c636eee">
  <xsd:schema xmlns:xsd="http://www.w3.org/2001/XMLSchema" xmlns:xs="http://www.w3.org/2001/XMLSchema" xmlns:p="http://schemas.microsoft.com/office/2006/metadata/properties" xmlns:ns3="955118d2-958c-4f1f-ac5d-10deced447cc" targetNamespace="http://schemas.microsoft.com/office/2006/metadata/properties" ma:root="true" ma:fieldsID="9b259f1c542c8e6828d9745fe2ec4f6c" ns3:_="">
    <xsd:import namespace="955118d2-958c-4f1f-ac5d-10deced447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118d2-958c-4f1f-ac5d-10deced447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2D449C-E301-44B8-8F43-069FD7FF9E6C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55118d2-958c-4f1f-ac5d-10deced447c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0E61FD-DB66-4EB2-AD48-242675627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5118d2-958c-4f1f-ac5d-10deced447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7A6589-A0E2-4894-9590-C97DA74628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595</Words>
  <Application>Microsoft Office PowerPoint</Application>
  <PresentationFormat>Affichage à l'écran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MS Mincho</vt:lpstr>
      <vt:lpstr>Arial</vt:lpstr>
      <vt:lpstr>Calibri</vt:lpstr>
      <vt:lpstr>Helvetica</vt:lpstr>
      <vt:lpstr>Open Sans</vt:lpstr>
      <vt:lpstr>Tahoma</vt:lpstr>
      <vt:lpstr>Times New Roman</vt:lpstr>
      <vt:lpstr>Trebuchet MS</vt:lpstr>
      <vt:lpstr>Wingdings</vt:lpstr>
      <vt:lpstr>Masque neutre</vt:lpstr>
      <vt:lpstr>Masque avec logo</vt:lpstr>
      <vt:lpstr>Présentation PowerPoint</vt:lpstr>
      <vt:lpstr>Moselle unlimited!</vt:lpstr>
      <vt:lpstr>Présentation PowerPoint</vt:lpstr>
      <vt:lpstr>     SENIOR ACTIV’ PRESENTATION Promoting ageing well at home for seniors and frail elderly people</vt:lpstr>
      <vt:lpstr>     SENIOR ACTIV’ PRESENTATION</vt:lpstr>
      <vt:lpstr>Présentation PowerPoint</vt:lpstr>
      <vt:lpstr>Axis 3 - Cutting edge of the Silver Development - Moselle Department</vt:lpstr>
      <vt:lpstr>Axis 4 - Create and animate a Senior Activ’ - Well e-community  </vt:lpstr>
      <vt:lpstr>Axis 5 - Improve support for seniors in the Moselle Department</vt:lpstr>
      <vt:lpstr>Axis 6 - Anticipate and guarantee an adaptable and evolving home space AVIQ</vt:lpstr>
      <vt:lpstr>Axis 7 - Support social citizen participation of older people</vt:lpstr>
      <vt:lpstr>     SENIOR ACTIV’ PRESENTATION </vt:lpstr>
      <vt:lpstr>     SENIOR ACTIV’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fgraf</dc:creator>
  <cp:lastModifiedBy>MACLOT, Anne-Laure</cp:lastModifiedBy>
  <cp:revision>46</cp:revision>
  <dcterms:created xsi:type="dcterms:W3CDTF">2019-06-14T09:18:45Z</dcterms:created>
  <dcterms:modified xsi:type="dcterms:W3CDTF">2019-11-28T13:58:38Z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0x01010081C8B75022800F459D72DD359A2D63B8</vt:lpwstr>
  </property>
</Properties>
</file>