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4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3" r:id="rId1"/>
    <p:sldMasterId id="2147483827" r:id="rId2"/>
  </p:sldMasterIdLst>
  <p:notesMasterIdLst>
    <p:notesMasterId r:id="rId45"/>
  </p:notesMasterIdLst>
  <p:handoutMasterIdLst>
    <p:handoutMasterId r:id="rId46"/>
  </p:handoutMasterIdLst>
  <p:sldIdLst>
    <p:sldId id="342" r:id="rId3"/>
    <p:sldId id="341" r:id="rId4"/>
    <p:sldId id="281" r:id="rId5"/>
    <p:sldId id="313" r:id="rId6"/>
    <p:sldId id="304" r:id="rId7"/>
    <p:sldId id="305" r:id="rId8"/>
    <p:sldId id="306" r:id="rId9"/>
    <p:sldId id="314" r:id="rId10"/>
    <p:sldId id="302" r:id="rId11"/>
    <p:sldId id="303" r:id="rId12"/>
    <p:sldId id="317" r:id="rId13"/>
    <p:sldId id="298" r:id="rId14"/>
    <p:sldId id="299" r:id="rId15"/>
    <p:sldId id="300" r:id="rId16"/>
    <p:sldId id="319" r:id="rId17"/>
    <p:sldId id="320" r:id="rId18"/>
    <p:sldId id="323" r:id="rId19"/>
    <p:sldId id="324" r:id="rId20"/>
    <p:sldId id="325" r:id="rId21"/>
    <p:sldId id="301" r:id="rId22"/>
    <p:sldId id="329" r:id="rId23"/>
    <p:sldId id="330" r:id="rId24"/>
    <p:sldId id="326" r:id="rId25"/>
    <p:sldId id="327" r:id="rId26"/>
    <p:sldId id="328" r:id="rId27"/>
    <p:sldId id="338" r:id="rId28"/>
    <p:sldId id="331" r:id="rId29"/>
    <p:sldId id="332" r:id="rId30"/>
    <p:sldId id="333" r:id="rId31"/>
    <p:sldId id="335" r:id="rId32"/>
    <p:sldId id="336" r:id="rId33"/>
    <p:sldId id="337" r:id="rId34"/>
    <p:sldId id="339" r:id="rId35"/>
    <p:sldId id="310" r:id="rId36"/>
    <p:sldId id="261" r:id="rId37"/>
    <p:sldId id="309" r:id="rId38"/>
    <p:sldId id="308" r:id="rId39"/>
    <p:sldId id="260" r:id="rId40"/>
    <p:sldId id="340" r:id="rId41"/>
    <p:sldId id="343" r:id="rId42"/>
    <p:sldId id="268" r:id="rId43"/>
    <p:sldId id="258" r:id="rId44"/>
  </p:sldIdLst>
  <p:sldSz cx="9144000" cy="6858000" type="screen4x3"/>
  <p:notesSz cx="7099300" cy="10234613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581">
          <p15:clr>
            <a:srgbClr val="A4A3A4"/>
          </p15:clr>
        </p15:guide>
        <p15:guide id="4" orient="horz" pos="3985">
          <p15:clr>
            <a:srgbClr val="A4A3A4"/>
          </p15:clr>
        </p15:guide>
        <p15:guide id="5" orient="horz" pos="1299">
          <p15:clr>
            <a:srgbClr val="A4A3A4"/>
          </p15:clr>
        </p15:guide>
        <p15:guide id="6" pos="5475">
          <p15:clr>
            <a:srgbClr val="A4A3A4"/>
          </p15:clr>
        </p15:guide>
        <p15:guide id="7" pos="29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92" autoAdjust="0"/>
    <p:restoredTop sz="94665"/>
  </p:normalViewPr>
  <p:slideViewPr>
    <p:cSldViewPr snapToGrid="0" snapToObjects="1" showGuides="1">
      <p:cViewPr varScale="1">
        <p:scale>
          <a:sx n="66" d="100"/>
          <a:sy n="66" d="100"/>
        </p:scale>
        <p:origin x="1423" y="26"/>
      </p:cViewPr>
      <p:guideLst>
        <p:guide orient="horz" pos="2160"/>
        <p:guide pos="2880"/>
        <p:guide orient="horz" pos="581"/>
        <p:guide orient="horz" pos="3985"/>
        <p:guide orient="horz" pos="1299"/>
        <p:guide pos="5475"/>
        <p:guide pos="29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72" d="100"/>
          <a:sy n="72" d="100"/>
        </p:scale>
        <p:origin x="-3840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hkmlifs002.ahk.root\kh7\a020912\Documents\2018\FIs\FI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888879242397057E-2"/>
          <c:y val="0.18159313725490198"/>
          <c:w val="0.4458529812862394"/>
          <c:h val="0.70566060676238995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D4E-4A91-8223-3314DA1BB88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D4E-4A91-8223-3314DA1BB88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D4E-4A91-8223-3314DA1BB88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9D4E-4A91-8223-3314DA1BB88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9D4E-4A91-8223-3314DA1BB88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9D4E-4A91-8223-3314DA1BB88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9D4E-4A91-8223-3314DA1BB887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9D4E-4A91-8223-3314DA1BB887}"/>
              </c:ext>
            </c:extLst>
          </c:dPt>
          <c:dLbls>
            <c:dLbl>
              <c:idx val="1"/>
              <c:layout>
                <c:manualLayout>
                  <c:x val="9.2915226196143303E-3"/>
                  <c:y val="-9.8039215686274959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D4E-4A91-8223-3314DA1BB887}"/>
                </c:ext>
              </c:extLst>
            </c:dLbl>
            <c:dLbl>
              <c:idx val="5"/>
              <c:layout>
                <c:manualLayout>
                  <c:x val="-1.3937283929421496E-2"/>
                  <c:y val="-4.166666666666666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9D4E-4A91-8223-3314DA1BB887}"/>
                </c:ext>
              </c:extLst>
            </c:dLbl>
            <c:dLbl>
              <c:idx val="6"/>
              <c:layout>
                <c:manualLayout>
                  <c:x val="1.5485871032690551E-3"/>
                  <c:y val="2.450980392156862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9D4E-4A91-8223-3314DA1BB887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Sheet1!$E$6:$E$13</c:f>
              <c:strCache>
                <c:ptCount val="8"/>
                <c:pt idx="0">
                  <c:v>TO1 - Research and innovation</c:v>
                </c:pt>
                <c:pt idx="1">
                  <c:v>TO2 - ICT</c:v>
                </c:pt>
                <c:pt idx="2">
                  <c:v>TO3 - SME competitiveness</c:v>
                </c:pt>
                <c:pt idx="3">
                  <c:v>TO4 - Low carbon economy</c:v>
                </c:pt>
                <c:pt idx="4">
                  <c:v>TO6 - Environment and resource efficiency</c:v>
                </c:pt>
                <c:pt idx="5">
                  <c:v>TO7 - Sustainable transport and network bottlenecks</c:v>
                </c:pt>
                <c:pt idx="6">
                  <c:v>Other TO</c:v>
                </c:pt>
                <c:pt idx="7">
                  <c:v>Multi TO</c:v>
                </c:pt>
              </c:strCache>
            </c:strRef>
          </c:cat>
          <c:val>
            <c:numRef>
              <c:f>Sheet1!$F$6:$F$13</c:f>
              <c:numCache>
                <c:formatCode>General</c:formatCode>
                <c:ptCount val="8"/>
                <c:pt idx="0">
                  <c:v>3277.3</c:v>
                </c:pt>
                <c:pt idx="1">
                  <c:v>357</c:v>
                </c:pt>
                <c:pt idx="2">
                  <c:v>10277.700000000001</c:v>
                </c:pt>
                <c:pt idx="3">
                  <c:v>3830.1</c:v>
                </c:pt>
                <c:pt idx="4">
                  <c:v>1088.8</c:v>
                </c:pt>
                <c:pt idx="5">
                  <c:v>189</c:v>
                </c:pt>
                <c:pt idx="6">
                  <c:v>1040.5</c:v>
                </c:pt>
                <c:pt idx="7">
                  <c:v>1049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9D4E-4A91-8223-3314DA1BB88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6227712630030013"/>
          <c:y val="0.17578522684664416"/>
          <c:w val="0.41488256483566038"/>
          <c:h val="0.72859712535933019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BD0251-E4BF-49A9-AFD1-992F03FB483E}" type="doc">
      <dgm:prSet loTypeId="urn:microsoft.com/office/officeart/2005/8/layout/chevron1" loCatId="process" qsTypeId="urn:microsoft.com/office/officeart/2005/8/quickstyle/simple1" qsCatId="simple" csTypeId="urn:microsoft.com/office/officeart/2005/8/colors/accent3_4" csCatId="accent3" phldr="1"/>
      <dgm:spPr/>
    </dgm:pt>
    <dgm:pt modelId="{404C0B29-D92C-4756-B81E-B03DF1094651}">
      <dgm:prSet phldrT="[Text]" custT="1"/>
      <dgm:spPr/>
      <dgm:t>
        <a:bodyPr/>
        <a:lstStyle/>
        <a:p>
          <a:r>
            <a:rPr lang="en-US" sz="2300" dirty="0" smtClean="0"/>
            <a:t>Revolving</a:t>
          </a:r>
          <a:endParaRPr lang="en-US" sz="2300" dirty="0"/>
        </a:p>
      </dgm:t>
    </dgm:pt>
    <dgm:pt modelId="{47AFEA72-EE61-40A3-A767-D0A18B74E332}" type="parTrans" cxnId="{AB180EA0-51E9-43F1-B135-A291EF4FF293}">
      <dgm:prSet/>
      <dgm:spPr/>
      <dgm:t>
        <a:bodyPr/>
        <a:lstStyle/>
        <a:p>
          <a:endParaRPr lang="en-US" sz="2300"/>
        </a:p>
      </dgm:t>
    </dgm:pt>
    <dgm:pt modelId="{2506588E-7E52-4540-858C-0A522B94AEB2}" type="sibTrans" cxnId="{AB180EA0-51E9-43F1-B135-A291EF4FF293}">
      <dgm:prSet/>
      <dgm:spPr/>
      <dgm:t>
        <a:bodyPr/>
        <a:lstStyle/>
        <a:p>
          <a:endParaRPr lang="en-US" sz="2300"/>
        </a:p>
      </dgm:t>
    </dgm:pt>
    <dgm:pt modelId="{0E4ACD8C-57A5-480F-85DD-1D1C1594C37C}">
      <dgm:prSet phldrT="[Text]" custT="1"/>
      <dgm:spPr/>
      <dgm:t>
        <a:bodyPr/>
        <a:lstStyle/>
        <a:p>
          <a:r>
            <a:rPr lang="en-US" sz="2300" dirty="0" err="1" smtClean="0"/>
            <a:t>Additionality</a:t>
          </a:r>
          <a:endParaRPr lang="en-US" sz="2300" dirty="0"/>
        </a:p>
      </dgm:t>
    </dgm:pt>
    <dgm:pt modelId="{9515F80D-78FD-4FBC-B5FB-B869D37EF34B}" type="parTrans" cxnId="{DA708C38-5E91-49CD-96E0-FC8A848856CB}">
      <dgm:prSet/>
      <dgm:spPr/>
      <dgm:t>
        <a:bodyPr/>
        <a:lstStyle/>
        <a:p>
          <a:endParaRPr lang="en-US" sz="2300"/>
        </a:p>
      </dgm:t>
    </dgm:pt>
    <dgm:pt modelId="{3A856567-C52E-445B-89F7-61B1CBD3B939}" type="sibTrans" cxnId="{DA708C38-5E91-49CD-96E0-FC8A848856CB}">
      <dgm:prSet/>
      <dgm:spPr/>
      <dgm:t>
        <a:bodyPr/>
        <a:lstStyle/>
        <a:p>
          <a:endParaRPr lang="en-US" sz="2300"/>
        </a:p>
      </dgm:t>
    </dgm:pt>
    <dgm:pt modelId="{5B31A662-8F7B-4F0F-A1EB-1724D9DB82EA}">
      <dgm:prSet phldrT="[Text]" custT="1"/>
      <dgm:spPr/>
      <dgm:t>
        <a:bodyPr/>
        <a:lstStyle/>
        <a:p>
          <a:r>
            <a:rPr lang="en-US" sz="2300" dirty="0" smtClean="0"/>
            <a:t>Leverage</a:t>
          </a:r>
          <a:endParaRPr lang="en-US" sz="2300" dirty="0"/>
        </a:p>
      </dgm:t>
    </dgm:pt>
    <dgm:pt modelId="{92596BA3-0E53-4E03-ADC2-7CEAE1C9DF3C}" type="parTrans" cxnId="{B9D86171-BF05-4D06-A038-D0AEC814B6F3}">
      <dgm:prSet/>
      <dgm:spPr/>
      <dgm:t>
        <a:bodyPr/>
        <a:lstStyle/>
        <a:p>
          <a:endParaRPr lang="en-US" sz="2300"/>
        </a:p>
      </dgm:t>
    </dgm:pt>
    <dgm:pt modelId="{F59E0EE7-9F18-4D0F-B8FE-E90FFAE6D5E9}" type="sibTrans" cxnId="{B9D86171-BF05-4D06-A038-D0AEC814B6F3}">
      <dgm:prSet/>
      <dgm:spPr/>
      <dgm:t>
        <a:bodyPr/>
        <a:lstStyle/>
        <a:p>
          <a:endParaRPr lang="en-US" sz="2300"/>
        </a:p>
      </dgm:t>
    </dgm:pt>
    <dgm:pt modelId="{8CD0E66B-7E20-4E1E-A70A-5486AF6C919D}" type="pres">
      <dgm:prSet presAssocID="{A9BD0251-E4BF-49A9-AFD1-992F03FB483E}" presName="Name0" presStyleCnt="0">
        <dgm:presLayoutVars>
          <dgm:dir/>
          <dgm:animLvl val="lvl"/>
          <dgm:resizeHandles val="exact"/>
        </dgm:presLayoutVars>
      </dgm:prSet>
      <dgm:spPr/>
    </dgm:pt>
    <dgm:pt modelId="{588FAC30-7697-4586-B518-260635891C20}" type="pres">
      <dgm:prSet presAssocID="{404C0B29-D92C-4756-B81E-B03DF1094651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E7D80F-E0EF-46DD-B403-C3B78D23B1E8}" type="pres">
      <dgm:prSet presAssocID="{2506588E-7E52-4540-858C-0A522B94AEB2}" presName="parTxOnlySpace" presStyleCnt="0"/>
      <dgm:spPr/>
    </dgm:pt>
    <dgm:pt modelId="{3734599A-3AC5-4BFC-A259-31253E1BC0A9}" type="pres">
      <dgm:prSet presAssocID="{0E4ACD8C-57A5-480F-85DD-1D1C1594C37C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2E5F8B-5D48-4A61-8F22-EC0F3085343B}" type="pres">
      <dgm:prSet presAssocID="{3A856567-C52E-445B-89F7-61B1CBD3B939}" presName="parTxOnlySpace" presStyleCnt="0"/>
      <dgm:spPr/>
    </dgm:pt>
    <dgm:pt modelId="{4F3B6784-EF2A-48B3-BFEE-8EFEE00F6EAE}" type="pres">
      <dgm:prSet presAssocID="{5B31A662-8F7B-4F0F-A1EB-1724D9DB82EA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B550D07-C791-42B7-8E10-5C7E54405575}" type="presOf" srcId="{0E4ACD8C-57A5-480F-85DD-1D1C1594C37C}" destId="{3734599A-3AC5-4BFC-A259-31253E1BC0A9}" srcOrd="0" destOrd="0" presId="urn:microsoft.com/office/officeart/2005/8/layout/chevron1"/>
    <dgm:cxn modelId="{222B2991-88C6-449B-8AC0-64D7F8D38DE7}" type="presOf" srcId="{5B31A662-8F7B-4F0F-A1EB-1724D9DB82EA}" destId="{4F3B6784-EF2A-48B3-BFEE-8EFEE00F6EAE}" srcOrd="0" destOrd="0" presId="urn:microsoft.com/office/officeart/2005/8/layout/chevron1"/>
    <dgm:cxn modelId="{92398B87-B3C1-4D08-BDC5-715D0A2409FB}" type="presOf" srcId="{404C0B29-D92C-4756-B81E-B03DF1094651}" destId="{588FAC30-7697-4586-B518-260635891C20}" srcOrd="0" destOrd="0" presId="urn:microsoft.com/office/officeart/2005/8/layout/chevron1"/>
    <dgm:cxn modelId="{DA708C38-5E91-49CD-96E0-FC8A848856CB}" srcId="{A9BD0251-E4BF-49A9-AFD1-992F03FB483E}" destId="{0E4ACD8C-57A5-480F-85DD-1D1C1594C37C}" srcOrd="1" destOrd="0" parTransId="{9515F80D-78FD-4FBC-B5FB-B869D37EF34B}" sibTransId="{3A856567-C52E-445B-89F7-61B1CBD3B939}"/>
    <dgm:cxn modelId="{85BC1AD6-9AA0-40C4-ABC7-9DCC505B0067}" type="presOf" srcId="{A9BD0251-E4BF-49A9-AFD1-992F03FB483E}" destId="{8CD0E66B-7E20-4E1E-A70A-5486AF6C919D}" srcOrd="0" destOrd="0" presId="urn:microsoft.com/office/officeart/2005/8/layout/chevron1"/>
    <dgm:cxn modelId="{AB180EA0-51E9-43F1-B135-A291EF4FF293}" srcId="{A9BD0251-E4BF-49A9-AFD1-992F03FB483E}" destId="{404C0B29-D92C-4756-B81E-B03DF1094651}" srcOrd="0" destOrd="0" parTransId="{47AFEA72-EE61-40A3-A767-D0A18B74E332}" sibTransId="{2506588E-7E52-4540-858C-0A522B94AEB2}"/>
    <dgm:cxn modelId="{B9D86171-BF05-4D06-A038-D0AEC814B6F3}" srcId="{A9BD0251-E4BF-49A9-AFD1-992F03FB483E}" destId="{5B31A662-8F7B-4F0F-A1EB-1724D9DB82EA}" srcOrd="2" destOrd="0" parTransId="{92596BA3-0E53-4E03-ADC2-7CEAE1C9DF3C}" sibTransId="{F59E0EE7-9F18-4D0F-B8FE-E90FFAE6D5E9}"/>
    <dgm:cxn modelId="{8B96D053-269A-489D-B76C-A9C5BF49B3AA}" type="presParOf" srcId="{8CD0E66B-7E20-4E1E-A70A-5486AF6C919D}" destId="{588FAC30-7697-4586-B518-260635891C20}" srcOrd="0" destOrd="0" presId="urn:microsoft.com/office/officeart/2005/8/layout/chevron1"/>
    <dgm:cxn modelId="{D0538186-AA04-4B81-A981-002D9C2B7035}" type="presParOf" srcId="{8CD0E66B-7E20-4E1E-A70A-5486AF6C919D}" destId="{67E7D80F-E0EF-46DD-B403-C3B78D23B1E8}" srcOrd="1" destOrd="0" presId="urn:microsoft.com/office/officeart/2005/8/layout/chevron1"/>
    <dgm:cxn modelId="{8ACA9FB9-60A5-4879-B7DC-243B6820573A}" type="presParOf" srcId="{8CD0E66B-7E20-4E1E-A70A-5486AF6C919D}" destId="{3734599A-3AC5-4BFC-A259-31253E1BC0A9}" srcOrd="2" destOrd="0" presId="urn:microsoft.com/office/officeart/2005/8/layout/chevron1"/>
    <dgm:cxn modelId="{C7032D98-488E-4EDE-BAC5-B61209732FDE}" type="presParOf" srcId="{8CD0E66B-7E20-4E1E-A70A-5486AF6C919D}" destId="{502E5F8B-5D48-4A61-8F22-EC0F3085343B}" srcOrd="3" destOrd="0" presId="urn:microsoft.com/office/officeart/2005/8/layout/chevron1"/>
    <dgm:cxn modelId="{369A9B9C-11E3-480A-AE72-8BB9FCC02E75}" type="presParOf" srcId="{8CD0E66B-7E20-4E1E-A70A-5486AF6C919D}" destId="{4F3B6784-EF2A-48B3-BFEE-8EFEE00F6EAE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9C26B52-2996-4ACB-B63E-903471F0D960}" type="doc">
      <dgm:prSet loTypeId="urn:microsoft.com/office/officeart/2005/8/layout/default" loCatId="list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E0822230-BF7E-47DE-A0F7-33BAF29F600D}">
      <dgm:prSet phldrT="[Text]"/>
      <dgm:spPr/>
      <dgm:t>
        <a:bodyPr/>
        <a:lstStyle/>
        <a:p>
          <a:r>
            <a:rPr lang="en-US" dirty="0" smtClean="0"/>
            <a:t>Loans</a:t>
          </a:r>
          <a:endParaRPr lang="en-US" dirty="0"/>
        </a:p>
      </dgm:t>
    </dgm:pt>
    <dgm:pt modelId="{7D270D57-D71E-4246-8EA8-2736BCF08486}" type="parTrans" cxnId="{34DE176C-42C8-4B84-B02E-A03D208F837A}">
      <dgm:prSet/>
      <dgm:spPr/>
      <dgm:t>
        <a:bodyPr/>
        <a:lstStyle/>
        <a:p>
          <a:endParaRPr lang="en-US"/>
        </a:p>
      </dgm:t>
    </dgm:pt>
    <dgm:pt modelId="{B85602CF-92AB-4E0C-9047-9BED971EACAF}" type="sibTrans" cxnId="{34DE176C-42C8-4B84-B02E-A03D208F837A}">
      <dgm:prSet/>
      <dgm:spPr/>
      <dgm:t>
        <a:bodyPr/>
        <a:lstStyle/>
        <a:p>
          <a:endParaRPr lang="en-US"/>
        </a:p>
      </dgm:t>
    </dgm:pt>
    <dgm:pt modelId="{66BE795E-74A2-4AEC-98D6-7D7ABC2D2193}">
      <dgm:prSet phldrT="[Text]"/>
      <dgm:spPr/>
      <dgm:t>
        <a:bodyPr/>
        <a:lstStyle/>
        <a:p>
          <a:r>
            <a:rPr lang="en-US" dirty="0" smtClean="0"/>
            <a:t>Guarantees</a:t>
          </a:r>
          <a:endParaRPr lang="en-US" dirty="0"/>
        </a:p>
      </dgm:t>
    </dgm:pt>
    <dgm:pt modelId="{B7B15595-5665-4F9F-ABCC-158A76D42389}" type="parTrans" cxnId="{1E6E9644-C266-43BD-9B89-F2098442F705}">
      <dgm:prSet/>
      <dgm:spPr/>
      <dgm:t>
        <a:bodyPr/>
        <a:lstStyle/>
        <a:p>
          <a:endParaRPr lang="en-US"/>
        </a:p>
      </dgm:t>
    </dgm:pt>
    <dgm:pt modelId="{52B3A5D3-28A5-472C-A880-E76DB76D252C}" type="sibTrans" cxnId="{1E6E9644-C266-43BD-9B89-F2098442F705}">
      <dgm:prSet/>
      <dgm:spPr/>
      <dgm:t>
        <a:bodyPr/>
        <a:lstStyle/>
        <a:p>
          <a:endParaRPr lang="en-US"/>
        </a:p>
      </dgm:t>
    </dgm:pt>
    <dgm:pt modelId="{8F80927E-27C9-465D-9BD6-F3B8E4E94E1E}">
      <dgm:prSet phldrT="[Text]"/>
      <dgm:spPr/>
      <dgm:t>
        <a:bodyPr/>
        <a:lstStyle/>
        <a:p>
          <a:r>
            <a:rPr lang="en-US" dirty="0" smtClean="0"/>
            <a:t>Equity</a:t>
          </a:r>
          <a:endParaRPr lang="en-US" dirty="0"/>
        </a:p>
      </dgm:t>
    </dgm:pt>
    <dgm:pt modelId="{9D151A54-EFD5-46D0-9DBA-BC20F22E3D53}" type="parTrans" cxnId="{B9852C00-9E7F-4493-A34F-6A44F6632B8D}">
      <dgm:prSet/>
      <dgm:spPr/>
      <dgm:t>
        <a:bodyPr/>
        <a:lstStyle/>
        <a:p>
          <a:endParaRPr lang="en-US"/>
        </a:p>
      </dgm:t>
    </dgm:pt>
    <dgm:pt modelId="{F91121FD-556A-45A9-A54B-CC2540D95C45}" type="sibTrans" cxnId="{B9852C00-9E7F-4493-A34F-6A44F6632B8D}">
      <dgm:prSet/>
      <dgm:spPr/>
      <dgm:t>
        <a:bodyPr/>
        <a:lstStyle/>
        <a:p>
          <a:endParaRPr lang="en-US"/>
        </a:p>
      </dgm:t>
    </dgm:pt>
    <dgm:pt modelId="{9F089E5E-EF9B-4499-B6EF-299B8242536B}">
      <dgm:prSet phldrT="[Text]"/>
      <dgm:spPr/>
      <dgm:t>
        <a:bodyPr/>
        <a:lstStyle/>
        <a:p>
          <a:r>
            <a:rPr lang="en-US" dirty="0" smtClean="0"/>
            <a:t>Quasi-equity</a:t>
          </a:r>
          <a:endParaRPr lang="en-US" dirty="0"/>
        </a:p>
      </dgm:t>
    </dgm:pt>
    <dgm:pt modelId="{A7666BF9-87D2-4C4B-8393-C2FF81FF4ED0}" type="parTrans" cxnId="{12B13E61-E595-4B03-9274-6F374CA403AD}">
      <dgm:prSet/>
      <dgm:spPr/>
      <dgm:t>
        <a:bodyPr/>
        <a:lstStyle/>
        <a:p>
          <a:endParaRPr lang="en-US"/>
        </a:p>
      </dgm:t>
    </dgm:pt>
    <dgm:pt modelId="{58AFA7EE-660B-49E1-B20F-6C9F6FCB0B1E}" type="sibTrans" cxnId="{12B13E61-E595-4B03-9274-6F374CA403AD}">
      <dgm:prSet/>
      <dgm:spPr/>
      <dgm:t>
        <a:bodyPr/>
        <a:lstStyle/>
        <a:p>
          <a:endParaRPr lang="en-US"/>
        </a:p>
      </dgm:t>
    </dgm:pt>
    <dgm:pt modelId="{F57EFBBA-B76A-4FEC-87AD-2F6DB6824521}" type="pres">
      <dgm:prSet presAssocID="{99C26B52-2996-4ACB-B63E-903471F0D96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9486CEC-3B88-4094-9C99-FD89DFC6ABA1}" type="pres">
      <dgm:prSet presAssocID="{E0822230-BF7E-47DE-A0F7-33BAF29F600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A13C23-7CB9-46A4-BACE-089E35C2B717}" type="pres">
      <dgm:prSet presAssocID="{B85602CF-92AB-4E0C-9047-9BED971EACAF}" presName="sibTrans" presStyleCnt="0"/>
      <dgm:spPr/>
    </dgm:pt>
    <dgm:pt modelId="{B6EC26A5-7B6C-4D4C-A2BE-9FF843B8001E}" type="pres">
      <dgm:prSet presAssocID="{66BE795E-74A2-4AEC-98D6-7D7ABC2D219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C57BA3-E35D-4FCF-8C2F-57BD5FCF10C0}" type="pres">
      <dgm:prSet presAssocID="{52B3A5D3-28A5-472C-A880-E76DB76D252C}" presName="sibTrans" presStyleCnt="0"/>
      <dgm:spPr/>
    </dgm:pt>
    <dgm:pt modelId="{EA9CD774-7166-4D49-B8F8-4ED8C40CCF8D}" type="pres">
      <dgm:prSet presAssocID="{8F80927E-27C9-465D-9BD6-F3B8E4E94E1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03D0A1-5703-4B4A-9ECB-01A3695DEF51}" type="pres">
      <dgm:prSet presAssocID="{F91121FD-556A-45A9-A54B-CC2540D95C45}" presName="sibTrans" presStyleCnt="0"/>
      <dgm:spPr/>
    </dgm:pt>
    <dgm:pt modelId="{8F718C23-5D47-4D35-ADF6-63F1B4089471}" type="pres">
      <dgm:prSet presAssocID="{9F089E5E-EF9B-4499-B6EF-299B8242536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E6E9644-C266-43BD-9B89-F2098442F705}" srcId="{99C26B52-2996-4ACB-B63E-903471F0D960}" destId="{66BE795E-74A2-4AEC-98D6-7D7ABC2D2193}" srcOrd="1" destOrd="0" parTransId="{B7B15595-5665-4F9F-ABCC-158A76D42389}" sibTransId="{52B3A5D3-28A5-472C-A880-E76DB76D252C}"/>
    <dgm:cxn modelId="{34DE176C-42C8-4B84-B02E-A03D208F837A}" srcId="{99C26B52-2996-4ACB-B63E-903471F0D960}" destId="{E0822230-BF7E-47DE-A0F7-33BAF29F600D}" srcOrd="0" destOrd="0" parTransId="{7D270D57-D71E-4246-8EA8-2736BCF08486}" sibTransId="{B85602CF-92AB-4E0C-9047-9BED971EACAF}"/>
    <dgm:cxn modelId="{12B13E61-E595-4B03-9274-6F374CA403AD}" srcId="{99C26B52-2996-4ACB-B63E-903471F0D960}" destId="{9F089E5E-EF9B-4499-B6EF-299B8242536B}" srcOrd="3" destOrd="0" parTransId="{A7666BF9-87D2-4C4B-8393-C2FF81FF4ED0}" sibTransId="{58AFA7EE-660B-49E1-B20F-6C9F6FCB0B1E}"/>
    <dgm:cxn modelId="{6E5589C1-2203-4D80-A812-05B7D3958881}" type="presOf" srcId="{E0822230-BF7E-47DE-A0F7-33BAF29F600D}" destId="{89486CEC-3B88-4094-9C99-FD89DFC6ABA1}" srcOrd="0" destOrd="0" presId="urn:microsoft.com/office/officeart/2005/8/layout/default"/>
    <dgm:cxn modelId="{8AFA27CF-8A19-4262-AAA2-2F1474E7C413}" type="presOf" srcId="{9F089E5E-EF9B-4499-B6EF-299B8242536B}" destId="{8F718C23-5D47-4D35-ADF6-63F1B4089471}" srcOrd="0" destOrd="0" presId="urn:microsoft.com/office/officeart/2005/8/layout/default"/>
    <dgm:cxn modelId="{F4A2B086-D1EA-48F2-9E40-2895AFD906D1}" type="presOf" srcId="{8F80927E-27C9-465D-9BD6-F3B8E4E94E1E}" destId="{EA9CD774-7166-4D49-B8F8-4ED8C40CCF8D}" srcOrd="0" destOrd="0" presId="urn:microsoft.com/office/officeart/2005/8/layout/default"/>
    <dgm:cxn modelId="{C8105A20-E799-443D-B679-CC7CAEEB2302}" type="presOf" srcId="{99C26B52-2996-4ACB-B63E-903471F0D960}" destId="{F57EFBBA-B76A-4FEC-87AD-2F6DB6824521}" srcOrd="0" destOrd="0" presId="urn:microsoft.com/office/officeart/2005/8/layout/default"/>
    <dgm:cxn modelId="{B9852C00-9E7F-4493-A34F-6A44F6632B8D}" srcId="{99C26B52-2996-4ACB-B63E-903471F0D960}" destId="{8F80927E-27C9-465D-9BD6-F3B8E4E94E1E}" srcOrd="2" destOrd="0" parTransId="{9D151A54-EFD5-46D0-9DBA-BC20F22E3D53}" sibTransId="{F91121FD-556A-45A9-A54B-CC2540D95C45}"/>
    <dgm:cxn modelId="{40D3D838-DD58-43BD-9234-B09A9F4D0781}" type="presOf" srcId="{66BE795E-74A2-4AEC-98D6-7D7ABC2D2193}" destId="{B6EC26A5-7B6C-4D4C-A2BE-9FF843B8001E}" srcOrd="0" destOrd="0" presId="urn:microsoft.com/office/officeart/2005/8/layout/default"/>
    <dgm:cxn modelId="{D2D69C79-3917-4E19-B31D-80D025612D95}" type="presParOf" srcId="{F57EFBBA-B76A-4FEC-87AD-2F6DB6824521}" destId="{89486CEC-3B88-4094-9C99-FD89DFC6ABA1}" srcOrd="0" destOrd="0" presId="urn:microsoft.com/office/officeart/2005/8/layout/default"/>
    <dgm:cxn modelId="{9343E610-079E-43EA-AD66-96B003264AA1}" type="presParOf" srcId="{F57EFBBA-B76A-4FEC-87AD-2F6DB6824521}" destId="{00A13C23-7CB9-46A4-BACE-089E35C2B717}" srcOrd="1" destOrd="0" presId="urn:microsoft.com/office/officeart/2005/8/layout/default"/>
    <dgm:cxn modelId="{4EC404F7-9E10-4EE7-B60B-6C53352BFD1D}" type="presParOf" srcId="{F57EFBBA-B76A-4FEC-87AD-2F6DB6824521}" destId="{B6EC26A5-7B6C-4D4C-A2BE-9FF843B8001E}" srcOrd="2" destOrd="0" presId="urn:microsoft.com/office/officeart/2005/8/layout/default"/>
    <dgm:cxn modelId="{57463405-5D0C-4D01-91E1-0FD8A1DE555A}" type="presParOf" srcId="{F57EFBBA-B76A-4FEC-87AD-2F6DB6824521}" destId="{81C57BA3-E35D-4FCF-8C2F-57BD5FCF10C0}" srcOrd="3" destOrd="0" presId="urn:microsoft.com/office/officeart/2005/8/layout/default"/>
    <dgm:cxn modelId="{B63D6C91-B472-42EC-BE9E-9FB47D1DD143}" type="presParOf" srcId="{F57EFBBA-B76A-4FEC-87AD-2F6DB6824521}" destId="{EA9CD774-7166-4D49-B8F8-4ED8C40CCF8D}" srcOrd="4" destOrd="0" presId="urn:microsoft.com/office/officeart/2005/8/layout/default"/>
    <dgm:cxn modelId="{43D6E9B0-A0B2-429A-8127-3162C30F02C7}" type="presParOf" srcId="{F57EFBBA-B76A-4FEC-87AD-2F6DB6824521}" destId="{BA03D0A1-5703-4B4A-9ECB-01A3695DEF51}" srcOrd="5" destOrd="0" presId="urn:microsoft.com/office/officeart/2005/8/layout/default"/>
    <dgm:cxn modelId="{71484930-CB95-4525-917C-F291B906B54E}" type="presParOf" srcId="{F57EFBBA-B76A-4FEC-87AD-2F6DB6824521}" destId="{8F718C23-5D47-4D35-ADF6-63F1B408947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063D7C5-FCD0-4981-9337-3AB5973217D5}" type="doc">
      <dgm:prSet loTypeId="urn:microsoft.com/office/officeart/2005/8/layout/arrow3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E64A30D-3E39-4881-934D-7B50528799A1}">
      <dgm:prSet phldrT="[Text]"/>
      <dgm:spPr/>
      <dgm:t>
        <a:bodyPr/>
        <a:lstStyle/>
        <a:p>
          <a:r>
            <a:rPr lang="en-US" dirty="0" smtClean="0"/>
            <a:t>Equity</a:t>
          </a:r>
          <a:endParaRPr lang="en-US" dirty="0"/>
        </a:p>
      </dgm:t>
    </dgm:pt>
    <dgm:pt modelId="{8C874126-F2D8-40C5-9448-D82B69F520FC}" type="parTrans" cxnId="{3A53B47A-FDE7-4167-BD80-97280891F457}">
      <dgm:prSet/>
      <dgm:spPr/>
      <dgm:t>
        <a:bodyPr/>
        <a:lstStyle/>
        <a:p>
          <a:endParaRPr lang="en-US"/>
        </a:p>
      </dgm:t>
    </dgm:pt>
    <dgm:pt modelId="{4613B502-B5E2-4429-A461-58354AD320AE}" type="sibTrans" cxnId="{3A53B47A-FDE7-4167-BD80-97280891F457}">
      <dgm:prSet/>
      <dgm:spPr/>
      <dgm:t>
        <a:bodyPr/>
        <a:lstStyle/>
        <a:p>
          <a:endParaRPr lang="en-US"/>
        </a:p>
      </dgm:t>
    </dgm:pt>
    <dgm:pt modelId="{CA26B2C6-8655-4DE9-A619-6E3968D98767}">
      <dgm:prSet phldrT="[Text]"/>
      <dgm:spPr/>
      <dgm:t>
        <a:bodyPr/>
        <a:lstStyle/>
        <a:p>
          <a:r>
            <a:rPr lang="en-US" dirty="0" smtClean="0"/>
            <a:t>Debt</a:t>
          </a:r>
          <a:endParaRPr lang="en-US" dirty="0"/>
        </a:p>
      </dgm:t>
    </dgm:pt>
    <dgm:pt modelId="{308CF724-35B1-415D-B2F9-358476DD6DC2}" type="parTrans" cxnId="{98B3958F-5A4A-4D53-A4FD-E6A3E8F31685}">
      <dgm:prSet/>
      <dgm:spPr/>
      <dgm:t>
        <a:bodyPr/>
        <a:lstStyle/>
        <a:p>
          <a:endParaRPr lang="en-US"/>
        </a:p>
      </dgm:t>
    </dgm:pt>
    <dgm:pt modelId="{3726F536-B204-473D-8FA5-0C1983E267F4}" type="sibTrans" cxnId="{98B3958F-5A4A-4D53-A4FD-E6A3E8F31685}">
      <dgm:prSet/>
      <dgm:spPr/>
      <dgm:t>
        <a:bodyPr/>
        <a:lstStyle/>
        <a:p>
          <a:endParaRPr lang="en-US"/>
        </a:p>
      </dgm:t>
    </dgm:pt>
    <dgm:pt modelId="{447C1ABB-8921-481E-91EC-4AF8671292EC}" type="pres">
      <dgm:prSet presAssocID="{7063D7C5-FCD0-4981-9337-3AB5973217D5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83AAA09-4DEC-400A-BDB6-FDC4F20DDEB9}" type="pres">
      <dgm:prSet presAssocID="{7063D7C5-FCD0-4981-9337-3AB5973217D5}" presName="divider" presStyleLbl="fgShp" presStyleIdx="0" presStyleCnt="1"/>
      <dgm:spPr/>
    </dgm:pt>
    <dgm:pt modelId="{C9A7E63C-3644-425C-920E-2EF89665D07E}" type="pres">
      <dgm:prSet presAssocID="{AE64A30D-3E39-4881-934D-7B50528799A1}" presName="downArrow" presStyleLbl="node1" presStyleIdx="0" presStyleCnt="2"/>
      <dgm:spPr/>
    </dgm:pt>
    <dgm:pt modelId="{55817956-7970-4C35-A2B4-290A56AE53B5}" type="pres">
      <dgm:prSet presAssocID="{AE64A30D-3E39-4881-934D-7B50528799A1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7D3933-F34D-4BFD-A4EC-56E426FBC3C0}" type="pres">
      <dgm:prSet presAssocID="{CA26B2C6-8655-4DE9-A619-6E3968D98767}" presName="upArrow" presStyleLbl="node1" presStyleIdx="1" presStyleCnt="2"/>
      <dgm:spPr/>
    </dgm:pt>
    <dgm:pt modelId="{69629570-8BA0-499D-AE5A-BE9702FF42DB}" type="pres">
      <dgm:prSet presAssocID="{CA26B2C6-8655-4DE9-A619-6E3968D98767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7F15A99-04A3-4BAD-818F-8C790613E1CE}" type="presOf" srcId="{7063D7C5-FCD0-4981-9337-3AB5973217D5}" destId="{447C1ABB-8921-481E-91EC-4AF8671292EC}" srcOrd="0" destOrd="0" presId="urn:microsoft.com/office/officeart/2005/8/layout/arrow3"/>
    <dgm:cxn modelId="{3A53B47A-FDE7-4167-BD80-97280891F457}" srcId="{7063D7C5-FCD0-4981-9337-3AB5973217D5}" destId="{AE64A30D-3E39-4881-934D-7B50528799A1}" srcOrd="0" destOrd="0" parTransId="{8C874126-F2D8-40C5-9448-D82B69F520FC}" sibTransId="{4613B502-B5E2-4429-A461-58354AD320AE}"/>
    <dgm:cxn modelId="{98B3958F-5A4A-4D53-A4FD-E6A3E8F31685}" srcId="{7063D7C5-FCD0-4981-9337-3AB5973217D5}" destId="{CA26B2C6-8655-4DE9-A619-6E3968D98767}" srcOrd="1" destOrd="0" parTransId="{308CF724-35B1-415D-B2F9-358476DD6DC2}" sibTransId="{3726F536-B204-473D-8FA5-0C1983E267F4}"/>
    <dgm:cxn modelId="{8B81BC64-C27A-4A69-93E6-253B38169715}" type="presOf" srcId="{AE64A30D-3E39-4881-934D-7B50528799A1}" destId="{55817956-7970-4C35-A2B4-290A56AE53B5}" srcOrd="0" destOrd="0" presId="urn:microsoft.com/office/officeart/2005/8/layout/arrow3"/>
    <dgm:cxn modelId="{B7242B59-15C4-4CF2-AE8B-D8F666527907}" type="presOf" srcId="{CA26B2C6-8655-4DE9-A619-6E3968D98767}" destId="{69629570-8BA0-499D-AE5A-BE9702FF42DB}" srcOrd="0" destOrd="0" presId="urn:microsoft.com/office/officeart/2005/8/layout/arrow3"/>
    <dgm:cxn modelId="{3665D4EE-658C-4C93-9A0B-2ECAB14B512C}" type="presParOf" srcId="{447C1ABB-8921-481E-91EC-4AF8671292EC}" destId="{183AAA09-4DEC-400A-BDB6-FDC4F20DDEB9}" srcOrd="0" destOrd="0" presId="urn:microsoft.com/office/officeart/2005/8/layout/arrow3"/>
    <dgm:cxn modelId="{96258ADD-82B2-4631-9FEB-7A4EC98FC03B}" type="presParOf" srcId="{447C1ABB-8921-481E-91EC-4AF8671292EC}" destId="{C9A7E63C-3644-425C-920E-2EF89665D07E}" srcOrd="1" destOrd="0" presId="urn:microsoft.com/office/officeart/2005/8/layout/arrow3"/>
    <dgm:cxn modelId="{15EC7A77-79B0-4259-81FC-799DAFC9A98E}" type="presParOf" srcId="{447C1ABB-8921-481E-91EC-4AF8671292EC}" destId="{55817956-7970-4C35-A2B4-290A56AE53B5}" srcOrd="2" destOrd="0" presId="urn:microsoft.com/office/officeart/2005/8/layout/arrow3"/>
    <dgm:cxn modelId="{915DC642-CABE-4104-94CC-7B1301DA2EB5}" type="presParOf" srcId="{447C1ABB-8921-481E-91EC-4AF8671292EC}" destId="{6A7D3933-F34D-4BFD-A4EC-56E426FBC3C0}" srcOrd="3" destOrd="0" presId="urn:microsoft.com/office/officeart/2005/8/layout/arrow3"/>
    <dgm:cxn modelId="{4BAF6609-7A28-4778-992B-940F576133CB}" type="presParOf" srcId="{447C1ABB-8921-481E-91EC-4AF8671292EC}" destId="{69629570-8BA0-499D-AE5A-BE9702FF42DB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49B4C34-15E7-4DD8-AC2B-D8BF21F30ECF}" type="doc">
      <dgm:prSet loTypeId="urn:microsoft.com/office/officeart/2005/8/layout/hierarchy3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4F57749-E7EC-47CC-8A81-9E8A14379CAD}">
      <dgm:prSet phldrT="[Text]" custT="1"/>
      <dgm:spPr/>
      <dgm:t>
        <a:bodyPr/>
        <a:lstStyle/>
        <a:p>
          <a:r>
            <a:rPr lang="en-US" sz="2100" dirty="0" smtClean="0"/>
            <a:t>LOAN</a:t>
          </a:r>
          <a:endParaRPr lang="en-US" sz="2100" dirty="0"/>
        </a:p>
      </dgm:t>
    </dgm:pt>
    <dgm:pt modelId="{8ADBF9B9-E2AE-4ED2-9A8E-B82FF4B63071}" type="parTrans" cxnId="{546EEA15-9878-4FE7-B155-9E6D272A6231}">
      <dgm:prSet/>
      <dgm:spPr/>
      <dgm:t>
        <a:bodyPr/>
        <a:lstStyle/>
        <a:p>
          <a:endParaRPr lang="en-US" sz="2100"/>
        </a:p>
      </dgm:t>
    </dgm:pt>
    <dgm:pt modelId="{DC3E863F-EC0B-4F13-A390-7AC071451631}" type="sibTrans" cxnId="{546EEA15-9878-4FE7-B155-9E6D272A6231}">
      <dgm:prSet/>
      <dgm:spPr/>
      <dgm:t>
        <a:bodyPr/>
        <a:lstStyle/>
        <a:p>
          <a:endParaRPr lang="en-US" sz="2100"/>
        </a:p>
      </dgm:t>
    </dgm:pt>
    <dgm:pt modelId="{DC885D0E-A15F-4500-A356-E37D7DC0A299}">
      <dgm:prSet phldrT="[Text]" custT="1"/>
      <dgm:spPr/>
      <dgm:t>
        <a:bodyPr/>
        <a:lstStyle/>
        <a:p>
          <a:r>
            <a:rPr lang="en-US" sz="1900" dirty="0" smtClean="0"/>
            <a:t>Risk-sharing loans</a:t>
          </a:r>
          <a:endParaRPr lang="en-US" sz="1900" dirty="0"/>
        </a:p>
      </dgm:t>
    </dgm:pt>
    <dgm:pt modelId="{DC4CA7CD-718D-47E4-9EEA-FD3A4624A893}" type="parTrans" cxnId="{A91DFB82-8254-4B1D-A506-BDEEB88802D2}">
      <dgm:prSet/>
      <dgm:spPr/>
      <dgm:t>
        <a:bodyPr/>
        <a:lstStyle/>
        <a:p>
          <a:endParaRPr lang="en-US" sz="2100"/>
        </a:p>
      </dgm:t>
    </dgm:pt>
    <dgm:pt modelId="{1740A8F1-97E1-4A0A-AF08-35740F4E9B3F}" type="sibTrans" cxnId="{A91DFB82-8254-4B1D-A506-BDEEB88802D2}">
      <dgm:prSet/>
      <dgm:spPr/>
      <dgm:t>
        <a:bodyPr/>
        <a:lstStyle/>
        <a:p>
          <a:endParaRPr lang="en-US" sz="2100"/>
        </a:p>
      </dgm:t>
    </dgm:pt>
    <dgm:pt modelId="{BB11F948-11F9-48F1-9951-621B5B87DDE7}">
      <dgm:prSet phldrT="[Text]" custT="1"/>
      <dgm:spPr/>
      <dgm:t>
        <a:bodyPr/>
        <a:lstStyle/>
        <a:p>
          <a:r>
            <a:rPr lang="en-US" sz="2100" dirty="0" smtClean="0"/>
            <a:t>LOAN</a:t>
          </a:r>
          <a:endParaRPr lang="en-US" sz="2100" dirty="0"/>
        </a:p>
      </dgm:t>
    </dgm:pt>
    <dgm:pt modelId="{73F924B9-778E-40E2-BB62-D92D561BC4CA}" type="parTrans" cxnId="{A4AAAB73-DA2E-42C0-8979-4114C98B7663}">
      <dgm:prSet/>
      <dgm:spPr/>
      <dgm:t>
        <a:bodyPr/>
        <a:lstStyle/>
        <a:p>
          <a:endParaRPr lang="en-US" sz="2100"/>
        </a:p>
      </dgm:t>
    </dgm:pt>
    <dgm:pt modelId="{D65AE647-DC12-471A-8730-15FF9AB0C7AA}" type="sibTrans" cxnId="{A4AAAB73-DA2E-42C0-8979-4114C98B7663}">
      <dgm:prSet/>
      <dgm:spPr/>
      <dgm:t>
        <a:bodyPr/>
        <a:lstStyle/>
        <a:p>
          <a:endParaRPr lang="en-US" sz="2100"/>
        </a:p>
      </dgm:t>
    </dgm:pt>
    <dgm:pt modelId="{818FBA8D-3CB3-48A2-A2ED-CB15E22A6E37}">
      <dgm:prSet phldrT="[Text]" custT="1"/>
      <dgm:spPr/>
      <dgm:t>
        <a:bodyPr/>
        <a:lstStyle/>
        <a:p>
          <a:r>
            <a:rPr lang="en-US" sz="1800" dirty="0" smtClean="0"/>
            <a:t>Urban development product</a:t>
          </a:r>
          <a:endParaRPr lang="en-US" sz="1800" dirty="0"/>
        </a:p>
      </dgm:t>
    </dgm:pt>
    <dgm:pt modelId="{336BB661-A3AC-4528-8071-66052FD7D147}" type="parTrans" cxnId="{4B60C98E-DC25-4228-8042-F1CB4292AF14}">
      <dgm:prSet/>
      <dgm:spPr/>
      <dgm:t>
        <a:bodyPr/>
        <a:lstStyle/>
        <a:p>
          <a:endParaRPr lang="en-US" sz="2100"/>
        </a:p>
      </dgm:t>
    </dgm:pt>
    <dgm:pt modelId="{E0DDD6F3-B9A6-4417-99CD-EC02EE3C9626}" type="sibTrans" cxnId="{4B60C98E-DC25-4228-8042-F1CB4292AF14}">
      <dgm:prSet/>
      <dgm:spPr/>
      <dgm:t>
        <a:bodyPr/>
        <a:lstStyle/>
        <a:p>
          <a:endParaRPr lang="en-US" sz="2100"/>
        </a:p>
      </dgm:t>
    </dgm:pt>
    <dgm:pt modelId="{23A025C2-ABA0-4935-8568-257EB4397718}" type="pres">
      <dgm:prSet presAssocID="{549B4C34-15E7-4DD8-AC2B-D8BF21F30EC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0334F5D-E791-478D-B255-1907E7AC6DDD}" type="pres">
      <dgm:prSet presAssocID="{B4F57749-E7EC-47CC-8A81-9E8A14379CAD}" presName="root" presStyleCnt="0"/>
      <dgm:spPr/>
      <dgm:t>
        <a:bodyPr/>
        <a:lstStyle/>
        <a:p>
          <a:endParaRPr lang="en-US"/>
        </a:p>
      </dgm:t>
    </dgm:pt>
    <dgm:pt modelId="{8C62ED91-9EB0-4159-8666-7F2A215D0170}" type="pres">
      <dgm:prSet presAssocID="{B4F57749-E7EC-47CC-8A81-9E8A14379CAD}" presName="rootComposite" presStyleCnt="0"/>
      <dgm:spPr/>
      <dgm:t>
        <a:bodyPr/>
        <a:lstStyle/>
        <a:p>
          <a:endParaRPr lang="en-US"/>
        </a:p>
      </dgm:t>
    </dgm:pt>
    <dgm:pt modelId="{4108AF01-6A55-48FD-B50B-CC34638A239B}" type="pres">
      <dgm:prSet presAssocID="{B4F57749-E7EC-47CC-8A81-9E8A14379CAD}" presName="rootText" presStyleLbl="node1" presStyleIdx="0" presStyleCnt="2"/>
      <dgm:spPr/>
      <dgm:t>
        <a:bodyPr/>
        <a:lstStyle/>
        <a:p>
          <a:endParaRPr lang="en-US"/>
        </a:p>
      </dgm:t>
    </dgm:pt>
    <dgm:pt modelId="{39C53563-D5DD-4447-984D-1BEAAB1F9D97}" type="pres">
      <dgm:prSet presAssocID="{B4F57749-E7EC-47CC-8A81-9E8A14379CAD}" presName="rootConnector" presStyleLbl="node1" presStyleIdx="0" presStyleCnt="2"/>
      <dgm:spPr/>
      <dgm:t>
        <a:bodyPr/>
        <a:lstStyle/>
        <a:p>
          <a:endParaRPr lang="en-US"/>
        </a:p>
      </dgm:t>
    </dgm:pt>
    <dgm:pt modelId="{8833771F-199C-4477-B749-D91EA95A4C59}" type="pres">
      <dgm:prSet presAssocID="{B4F57749-E7EC-47CC-8A81-9E8A14379CAD}" presName="childShape" presStyleCnt="0"/>
      <dgm:spPr/>
      <dgm:t>
        <a:bodyPr/>
        <a:lstStyle/>
        <a:p>
          <a:endParaRPr lang="en-US"/>
        </a:p>
      </dgm:t>
    </dgm:pt>
    <dgm:pt modelId="{B48FF7B6-18A8-49BF-9FEE-1D1775CFAB69}" type="pres">
      <dgm:prSet presAssocID="{DC4CA7CD-718D-47E4-9EEA-FD3A4624A893}" presName="Name13" presStyleLbl="parChTrans1D2" presStyleIdx="0" presStyleCnt="2"/>
      <dgm:spPr/>
      <dgm:t>
        <a:bodyPr/>
        <a:lstStyle/>
        <a:p>
          <a:endParaRPr lang="en-US"/>
        </a:p>
      </dgm:t>
    </dgm:pt>
    <dgm:pt modelId="{C57F762F-6BEB-4492-9CEA-3BC6985108BF}" type="pres">
      <dgm:prSet presAssocID="{DC885D0E-A15F-4500-A356-E37D7DC0A299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553DFA-C060-4AD9-AB62-F95773495360}" type="pres">
      <dgm:prSet presAssocID="{BB11F948-11F9-48F1-9951-621B5B87DDE7}" presName="root" presStyleCnt="0"/>
      <dgm:spPr/>
      <dgm:t>
        <a:bodyPr/>
        <a:lstStyle/>
        <a:p>
          <a:endParaRPr lang="en-US"/>
        </a:p>
      </dgm:t>
    </dgm:pt>
    <dgm:pt modelId="{D303F7FA-43B0-4D35-81E3-7364629FEE84}" type="pres">
      <dgm:prSet presAssocID="{BB11F948-11F9-48F1-9951-621B5B87DDE7}" presName="rootComposite" presStyleCnt="0"/>
      <dgm:spPr/>
      <dgm:t>
        <a:bodyPr/>
        <a:lstStyle/>
        <a:p>
          <a:endParaRPr lang="en-US"/>
        </a:p>
      </dgm:t>
    </dgm:pt>
    <dgm:pt modelId="{6AA4355D-4478-40EC-851F-ADA8382C550C}" type="pres">
      <dgm:prSet presAssocID="{BB11F948-11F9-48F1-9951-621B5B87DDE7}" presName="rootText" presStyleLbl="node1" presStyleIdx="1" presStyleCnt="2"/>
      <dgm:spPr/>
      <dgm:t>
        <a:bodyPr/>
        <a:lstStyle/>
        <a:p>
          <a:endParaRPr lang="en-US"/>
        </a:p>
      </dgm:t>
    </dgm:pt>
    <dgm:pt modelId="{ED030611-2409-4BBC-A929-02719A4C22AE}" type="pres">
      <dgm:prSet presAssocID="{BB11F948-11F9-48F1-9951-621B5B87DDE7}" presName="rootConnector" presStyleLbl="node1" presStyleIdx="1" presStyleCnt="2"/>
      <dgm:spPr/>
      <dgm:t>
        <a:bodyPr/>
        <a:lstStyle/>
        <a:p>
          <a:endParaRPr lang="en-US"/>
        </a:p>
      </dgm:t>
    </dgm:pt>
    <dgm:pt modelId="{F15E95D7-4868-4B4A-89FA-1FF86C15CE71}" type="pres">
      <dgm:prSet presAssocID="{BB11F948-11F9-48F1-9951-621B5B87DDE7}" presName="childShape" presStyleCnt="0"/>
      <dgm:spPr/>
      <dgm:t>
        <a:bodyPr/>
        <a:lstStyle/>
        <a:p>
          <a:endParaRPr lang="en-US"/>
        </a:p>
      </dgm:t>
    </dgm:pt>
    <dgm:pt modelId="{7E2CFD80-07F4-408B-9A09-F374685F0845}" type="pres">
      <dgm:prSet presAssocID="{336BB661-A3AC-4528-8071-66052FD7D147}" presName="Name13" presStyleLbl="parChTrans1D2" presStyleIdx="1" presStyleCnt="2"/>
      <dgm:spPr/>
      <dgm:t>
        <a:bodyPr/>
        <a:lstStyle/>
        <a:p>
          <a:endParaRPr lang="en-US"/>
        </a:p>
      </dgm:t>
    </dgm:pt>
    <dgm:pt modelId="{9A736EE4-DF71-4405-9E89-AAB9D5FF216A}" type="pres">
      <dgm:prSet presAssocID="{818FBA8D-3CB3-48A2-A2ED-CB15E22A6E37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96A18C8-5106-4694-BB50-6B16F21F5199}" type="presOf" srcId="{818FBA8D-3CB3-48A2-A2ED-CB15E22A6E37}" destId="{9A736EE4-DF71-4405-9E89-AAB9D5FF216A}" srcOrd="0" destOrd="0" presId="urn:microsoft.com/office/officeart/2005/8/layout/hierarchy3"/>
    <dgm:cxn modelId="{04D250C3-8318-43A3-B798-16313196C601}" type="presOf" srcId="{B4F57749-E7EC-47CC-8A81-9E8A14379CAD}" destId="{4108AF01-6A55-48FD-B50B-CC34638A239B}" srcOrd="0" destOrd="0" presId="urn:microsoft.com/office/officeart/2005/8/layout/hierarchy3"/>
    <dgm:cxn modelId="{89445B35-39D1-4981-966B-5935C85CDDFD}" type="presOf" srcId="{BB11F948-11F9-48F1-9951-621B5B87DDE7}" destId="{ED030611-2409-4BBC-A929-02719A4C22AE}" srcOrd="1" destOrd="0" presId="urn:microsoft.com/office/officeart/2005/8/layout/hierarchy3"/>
    <dgm:cxn modelId="{A4AAAB73-DA2E-42C0-8979-4114C98B7663}" srcId="{549B4C34-15E7-4DD8-AC2B-D8BF21F30ECF}" destId="{BB11F948-11F9-48F1-9951-621B5B87DDE7}" srcOrd="1" destOrd="0" parTransId="{73F924B9-778E-40E2-BB62-D92D561BC4CA}" sibTransId="{D65AE647-DC12-471A-8730-15FF9AB0C7AA}"/>
    <dgm:cxn modelId="{546EEA15-9878-4FE7-B155-9E6D272A6231}" srcId="{549B4C34-15E7-4DD8-AC2B-D8BF21F30ECF}" destId="{B4F57749-E7EC-47CC-8A81-9E8A14379CAD}" srcOrd="0" destOrd="0" parTransId="{8ADBF9B9-E2AE-4ED2-9A8E-B82FF4B63071}" sibTransId="{DC3E863F-EC0B-4F13-A390-7AC071451631}"/>
    <dgm:cxn modelId="{3EE0F08A-F92B-4B28-A2FD-E2853CBC36D4}" type="presOf" srcId="{BB11F948-11F9-48F1-9951-621B5B87DDE7}" destId="{6AA4355D-4478-40EC-851F-ADA8382C550C}" srcOrd="0" destOrd="0" presId="urn:microsoft.com/office/officeart/2005/8/layout/hierarchy3"/>
    <dgm:cxn modelId="{A91DFB82-8254-4B1D-A506-BDEEB88802D2}" srcId="{B4F57749-E7EC-47CC-8A81-9E8A14379CAD}" destId="{DC885D0E-A15F-4500-A356-E37D7DC0A299}" srcOrd="0" destOrd="0" parTransId="{DC4CA7CD-718D-47E4-9EEA-FD3A4624A893}" sibTransId="{1740A8F1-97E1-4A0A-AF08-35740F4E9B3F}"/>
    <dgm:cxn modelId="{4B60C98E-DC25-4228-8042-F1CB4292AF14}" srcId="{BB11F948-11F9-48F1-9951-621B5B87DDE7}" destId="{818FBA8D-3CB3-48A2-A2ED-CB15E22A6E37}" srcOrd="0" destOrd="0" parTransId="{336BB661-A3AC-4528-8071-66052FD7D147}" sibTransId="{E0DDD6F3-B9A6-4417-99CD-EC02EE3C9626}"/>
    <dgm:cxn modelId="{F3508052-478D-4337-A662-263577FC0E7F}" type="presOf" srcId="{549B4C34-15E7-4DD8-AC2B-D8BF21F30ECF}" destId="{23A025C2-ABA0-4935-8568-257EB4397718}" srcOrd="0" destOrd="0" presId="urn:microsoft.com/office/officeart/2005/8/layout/hierarchy3"/>
    <dgm:cxn modelId="{E5F65609-815E-4FC6-B753-1F80BAC724E6}" type="presOf" srcId="{DC885D0E-A15F-4500-A356-E37D7DC0A299}" destId="{C57F762F-6BEB-4492-9CEA-3BC6985108BF}" srcOrd="0" destOrd="0" presId="urn:microsoft.com/office/officeart/2005/8/layout/hierarchy3"/>
    <dgm:cxn modelId="{BF4AA66F-CCD7-45C6-8301-74AF12E8B102}" type="presOf" srcId="{B4F57749-E7EC-47CC-8A81-9E8A14379CAD}" destId="{39C53563-D5DD-4447-984D-1BEAAB1F9D97}" srcOrd="1" destOrd="0" presId="urn:microsoft.com/office/officeart/2005/8/layout/hierarchy3"/>
    <dgm:cxn modelId="{2CB123F1-EB6A-4EA4-9E1E-24AA6AA0A462}" type="presOf" srcId="{DC4CA7CD-718D-47E4-9EEA-FD3A4624A893}" destId="{B48FF7B6-18A8-49BF-9FEE-1D1775CFAB69}" srcOrd="0" destOrd="0" presId="urn:microsoft.com/office/officeart/2005/8/layout/hierarchy3"/>
    <dgm:cxn modelId="{59391028-DFEE-47C3-AC87-F393426D86D0}" type="presOf" srcId="{336BB661-A3AC-4528-8071-66052FD7D147}" destId="{7E2CFD80-07F4-408B-9A09-F374685F0845}" srcOrd="0" destOrd="0" presId="urn:microsoft.com/office/officeart/2005/8/layout/hierarchy3"/>
    <dgm:cxn modelId="{8C5AFDE0-7C2D-44B2-9C7B-C75B7A6575D7}" type="presParOf" srcId="{23A025C2-ABA0-4935-8568-257EB4397718}" destId="{10334F5D-E791-478D-B255-1907E7AC6DDD}" srcOrd="0" destOrd="0" presId="urn:microsoft.com/office/officeart/2005/8/layout/hierarchy3"/>
    <dgm:cxn modelId="{DC989F65-32D3-48CE-B3B1-5677E6A09F85}" type="presParOf" srcId="{10334F5D-E791-478D-B255-1907E7AC6DDD}" destId="{8C62ED91-9EB0-4159-8666-7F2A215D0170}" srcOrd="0" destOrd="0" presId="urn:microsoft.com/office/officeart/2005/8/layout/hierarchy3"/>
    <dgm:cxn modelId="{A83DD718-CDC9-4522-B146-62BAE3D76E87}" type="presParOf" srcId="{8C62ED91-9EB0-4159-8666-7F2A215D0170}" destId="{4108AF01-6A55-48FD-B50B-CC34638A239B}" srcOrd="0" destOrd="0" presId="urn:microsoft.com/office/officeart/2005/8/layout/hierarchy3"/>
    <dgm:cxn modelId="{6E37D6C0-A01D-4F34-9AF8-8D0D0428277E}" type="presParOf" srcId="{8C62ED91-9EB0-4159-8666-7F2A215D0170}" destId="{39C53563-D5DD-4447-984D-1BEAAB1F9D97}" srcOrd="1" destOrd="0" presId="urn:microsoft.com/office/officeart/2005/8/layout/hierarchy3"/>
    <dgm:cxn modelId="{5734505D-E6F6-4AE8-B6F4-CE198DA0F57C}" type="presParOf" srcId="{10334F5D-E791-478D-B255-1907E7AC6DDD}" destId="{8833771F-199C-4477-B749-D91EA95A4C59}" srcOrd="1" destOrd="0" presId="urn:microsoft.com/office/officeart/2005/8/layout/hierarchy3"/>
    <dgm:cxn modelId="{B7374AF1-A341-4BDD-A72D-D198FF68BAB2}" type="presParOf" srcId="{8833771F-199C-4477-B749-D91EA95A4C59}" destId="{B48FF7B6-18A8-49BF-9FEE-1D1775CFAB69}" srcOrd="0" destOrd="0" presId="urn:microsoft.com/office/officeart/2005/8/layout/hierarchy3"/>
    <dgm:cxn modelId="{C44A599A-7F39-48BF-92B4-58C62942974F}" type="presParOf" srcId="{8833771F-199C-4477-B749-D91EA95A4C59}" destId="{C57F762F-6BEB-4492-9CEA-3BC6985108BF}" srcOrd="1" destOrd="0" presId="urn:microsoft.com/office/officeart/2005/8/layout/hierarchy3"/>
    <dgm:cxn modelId="{4E355345-4607-4D0B-9E79-2AE783179EEF}" type="presParOf" srcId="{23A025C2-ABA0-4935-8568-257EB4397718}" destId="{2F553DFA-C060-4AD9-AB62-F95773495360}" srcOrd="1" destOrd="0" presId="urn:microsoft.com/office/officeart/2005/8/layout/hierarchy3"/>
    <dgm:cxn modelId="{F2A59C25-F4B7-408D-816E-369505F8C31F}" type="presParOf" srcId="{2F553DFA-C060-4AD9-AB62-F95773495360}" destId="{D303F7FA-43B0-4D35-81E3-7364629FEE84}" srcOrd="0" destOrd="0" presId="urn:microsoft.com/office/officeart/2005/8/layout/hierarchy3"/>
    <dgm:cxn modelId="{55EE7FDF-A3B9-4C2B-AE44-DDFF316C9A48}" type="presParOf" srcId="{D303F7FA-43B0-4D35-81E3-7364629FEE84}" destId="{6AA4355D-4478-40EC-851F-ADA8382C550C}" srcOrd="0" destOrd="0" presId="urn:microsoft.com/office/officeart/2005/8/layout/hierarchy3"/>
    <dgm:cxn modelId="{6CF2B937-9A97-47F9-86D6-C0E28E264BD2}" type="presParOf" srcId="{D303F7FA-43B0-4D35-81E3-7364629FEE84}" destId="{ED030611-2409-4BBC-A929-02719A4C22AE}" srcOrd="1" destOrd="0" presId="urn:microsoft.com/office/officeart/2005/8/layout/hierarchy3"/>
    <dgm:cxn modelId="{A4A0285A-CC8C-4802-9326-0B19D3D0FC93}" type="presParOf" srcId="{2F553DFA-C060-4AD9-AB62-F95773495360}" destId="{F15E95D7-4868-4B4A-89FA-1FF86C15CE71}" srcOrd="1" destOrd="0" presId="urn:microsoft.com/office/officeart/2005/8/layout/hierarchy3"/>
    <dgm:cxn modelId="{8B49FF43-DCF1-4C31-84B9-2C7DC1DCAD9E}" type="presParOf" srcId="{F15E95D7-4868-4B4A-89FA-1FF86C15CE71}" destId="{7E2CFD80-07F4-408B-9A09-F374685F0845}" srcOrd="0" destOrd="0" presId="urn:microsoft.com/office/officeart/2005/8/layout/hierarchy3"/>
    <dgm:cxn modelId="{6C1D7844-7E4F-4124-802D-E0FC84BDFD2D}" type="presParOf" srcId="{F15E95D7-4868-4B4A-89FA-1FF86C15CE71}" destId="{9A736EE4-DF71-4405-9E89-AAB9D5FF216A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49B4C34-15E7-4DD8-AC2B-D8BF21F30ECF}" type="doc">
      <dgm:prSet loTypeId="urn:microsoft.com/office/officeart/2005/8/layout/hierarchy3" loCatId="hierarchy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B4F57749-E7EC-47CC-8A81-9E8A14379CAD}">
      <dgm:prSet phldrT="[Text]" custT="1"/>
      <dgm:spPr/>
      <dgm:t>
        <a:bodyPr/>
        <a:lstStyle/>
        <a:p>
          <a:r>
            <a:rPr lang="en-US" sz="2100" dirty="0" smtClean="0"/>
            <a:t>EQUITY</a:t>
          </a:r>
          <a:endParaRPr lang="en-US" sz="2100" dirty="0"/>
        </a:p>
      </dgm:t>
    </dgm:pt>
    <dgm:pt modelId="{8ADBF9B9-E2AE-4ED2-9A8E-B82FF4B63071}" type="parTrans" cxnId="{546EEA15-9878-4FE7-B155-9E6D272A6231}">
      <dgm:prSet/>
      <dgm:spPr/>
      <dgm:t>
        <a:bodyPr/>
        <a:lstStyle/>
        <a:p>
          <a:endParaRPr lang="en-US" sz="2100"/>
        </a:p>
      </dgm:t>
    </dgm:pt>
    <dgm:pt modelId="{DC3E863F-EC0B-4F13-A390-7AC071451631}" type="sibTrans" cxnId="{546EEA15-9878-4FE7-B155-9E6D272A6231}">
      <dgm:prSet/>
      <dgm:spPr/>
      <dgm:t>
        <a:bodyPr/>
        <a:lstStyle/>
        <a:p>
          <a:endParaRPr lang="en-US" sz="2100"/>
        </a:p>
      </dgm:t>
    </dgm:pt>
    <dgm:pt modelId="{DC885D0E-A15F-4500-A356-E37D7DC0A299}">
      <dgm:prSet phldrT="[Text]" custT="1"/>
      <dgm:spPr/>
      <dgm:t>
        <a:bodyPr/>
        <a:lstStyle/>
        <a:p>
          <a:r>
            <a:rPr lang="en-US" sz="1900" dirty="0" smtClean="0"/>
            <a:t>Co-investment facility</a:t>
          </a:r>
          <a:endParaRPr lang="en-US" sz="1900" dirty="0"/>
        </a:p>
      </dgm:t>
    </dgm:pt>
    <dgm:pt modelId="{DC4CA7CD-718D-47E4-9EEA-FD3A4624A893}" type="parTrans" cxnId="{A91DFB82-8254-4B1D-A506-BDEEB88802D2}">
      <dgm:prSet/>
      <dgm:spPr/>
      <dgm:t>
        <a:bodyPr/>
        <a:lstStyle/>
        <a:p>
          <a:endParaRPr lang="en-US" sz="2100"/>
        </a:p>
      </dgm:t>
    </dgm:pt>
    <dgm:pt modelId="{1740A8F1-97E1-4A0A-AF08-35740F4E9B3F}" type="sibTrans" cxnId="{A91DFB82-8254-4B1D-A506-BDEEB88802D2}">
      <dgm:prSet/>
      <dgm:spPr/>
      <dgm:t>
        <a:bodyPr/>
        <a:lstStyle/>
        <a:p>
          <a:endParaRPr lang="en-US" sz="2100"/>
        </a:p>
      </dgm:t>
    </dgm:pt>
    <dgm:pt modelId="{23A025C2-ABA0-4935-8568-257EB4397718}" type="pres">
      <dgm:prSet presAssocID="{549B4C34-15E7-4DD8-AC2B-D8BF21F30EC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0334F5D-E791-478D-B255-1907E7AC6DDD}" type="pres">
      <dgm:prSet presAssocID="{B4F57749-E7EC-47CC-8A81-9E8A14379CAD}" presName="root" presStyleCnt="0"/>
      <dgm:spPr/>
      <dgm:t>
        <a:bodyPr/>
        <a:lstStyle/>
        <a:p>
          <a:endParaRPr lang="en-US"/>
        </a:p>
      </dgm:t>
    </dgm:pt>
    <dgm:pt modelId="{8C62ED91-9EB0-4159-8666-7F2A215D0170}" type="pres">
      <dgm:prSet presAssocID="{B4F57749-E7EC-47CC-8A81-9E8A14379CAD}" presName="rootComposite" presStyleCnt="0"/>
      <dgm:spPr/>
      <dgm:t>
        <a:bodyPr/>
        <a:lstStyle/>
        <a:p>
          <a:endParaRPr lang="en-US"/>
        </a:p>
      </dgm:t>
    </dgm:pt>
    <dgm:pt modelId="{4108AF01-6A55-48FD-B50B-CC34638A239B}" type="pres">
      <dgm:prSet presAssocID="{B4F57749-E7EC-47CC-8A81-9E8A14379CAD}" presName="rootText" presStyleLbl="node1" presStyleIdx="0" presStyleCnt="1"/>
      <dgm:spPr/>
      <dgm:t>
        <a:bodyPr/>
        <a:lstStyle/>
        <a:p>
          <a:endParaRPr lang="en-US"/>
        </a:p>
      </dgm:t>
    </dgm:pt>
    <dgm:pt modelId="{39C53563-D5DD-4447-984D-1BEAAB1F9D97}" type="pres">
      <dgm:prSet presAssocID="{B4F57749-E7EC-47CC-8A81-9E8A14379CAD}" presName="rootConnector" presStyleLbl="node1" presStyleIdx="0" presStyleCnt="1"/>
      <dgm:spPr/>
      <dgm:t>
        <a:bodyPr/>
        <a:lstStyle/>
        <a:p>
          <a:endParaRPr lang="en-US"/>
        </a:p>
      </dgm:t>
    </dgm:pt>
    <dgm:pt modelId="{8833771F-199C-4477-B749-D91EA95A4C59}" type="pres">
      <dgm:prSet presAssocID="{B4F57749-E7EC-47CC-8A81-9E8A14379CAD}" presName="childShape" presStyleCnt="0"/>
      <dgm:spPr/>
      <dgm:t>
        <a:bodyPr/>
        <a:lstStyle/>
        <a:p>
          <a:endParaRPr lang="en-US"/>
        </a:p>
      </dgm:t>
    </dgm:pt>
    <dgm:pt modelId="{B48FF7B6-18A8-49BF-9FEE-1D1775CFAB69}" type="pres">
      <dgm:prSet presAssocID="{DC4CA7CD-718D-47E4-9EEA-FD3A4624A893}" presName="Name13" presStyleLbl="parChTrans1D2" presStyleIdx="0" presStyleCnt="1"/>
      <dgm:spPr/>
      <dgm:t>
        <a:bodyPr/>
        <a:lstStyle/>
        <a:p>
          <a:endParaRPr lang="en-US"/>
        </a:p>
      </dgm:t>
    </dgm:pt>
    <dgm:pt modelId="{C57F762F-6BEB-4492-9CEA-3BC6985108BF}" type="pres">
      <dgm:prSet presAssocID="{DC885D0E-A15F-4500-A356-E37D7DC0A299}" presName="childText" presStyleLbl="bg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46EEA15-9878-4FE7-B155-9E6D272A6231}" srcId="{549B4C34-15E7-4DD8-AC2B-D8BF21F30ECF}" destId="{B4F57749-E7EC-47CC-8A81-9E8A14379CAD}" srcOrd="0" destOrd="0" parTransId="{8ADBF9B9-E2AE-4ED2-9A8E-B82FF4B63071}" sibTransId="{DC3E863F-EC0B-4F13-A390-7AC071451631}"/>
    <dgm:cxn modelId="{2CB123F1-EB6A-4EA4-9E1E-24AA6AA0A462}" type="presOf" srcId="{DC4CA7CD-718D-47E4-9EEA-FD3A4624A893}" destId="{B48FF7B6-18A8-49BF-9FEE-1D1775CFAB69}" srcOrd="0" destOrd="0" presId="urn:microsoft.com/office/officeart/2005/8/layout/hierarchy3"/>
    <dgm:cxn modelId="{F3508052-478D-4337-A662-263577FC0E7F}" type="presOf" srcId="{549B4C34-15E7-4DD8-AC2B-D8BF21F30ECF}" destId="{23A025C2-ABA0-4935-8568-257EB4397718}" srcOrd="0" destOrd="0" presId="urn:microsoft.com/office/officeart/2005/8/layout/hierarchy3"/>
    <dgm:cxn modelId="{E5F65609-815E-4FC6-B753-1F80BAC724E6}" type="presOf" srcId="{DC885D0E-A15F-4500-A356-E37D7DC0A299}" destId="{C57F762F-6BEB-4492-9CEA-3BC6985108BF}" srcOrd="0" destOrd="0" presId="urn:microsoft.com/office/officeart/2005/8/layout/hierarchy3"/>
    <dgm:cxn modelId="{04D250C3-8318-43A3-B798-16313196C601}" type="presOf" srcId="{B4F57749-E7EC-47CC-8A81-9E8A14379CAD}" destId="{4108AF01-6A55-48FD-B50B-CC34638A239B}" srcOrd="0" destOrd="0" presId="urn:microsoft.com/office/officeart/2005/8/layout/hierarchy3"/>
    <dgm:cxn modelId="{BF4AA66F-CCD7-45C6-8301-74AF12E8B102}" type="presOf" srcId="{B4F57749-E7EC-47CC-8A81-9E8A14379CAD}" destId="{39C53563-D5DD-4447-984D-1BEAAB1F9D97}" srcOrd="1" destOrd="0" presId="urn:microsoft.com/office/officeart/2005/8/layout/hierarchy3"/>
    <dgm:cxn modelId="{A91DFB82-8254-4B1D-A506-BDEEB88802D2}" srcId="{B4F57749-E7EC-47CC-8A81-9E8A14379CAD}" destId="{DC885D0E-A15F-4500-A356-E37D7DC0A299}" srcOrd="0" destOrd="0" parTransId="{DC4CA7CD-718D-47E4-9EEA-FD3A4624A893}" sibTransId="{1740A8F1-97E1-4A0A-AF08-35740F4E9B3F}"/>
    <dgm:cxn modelId="{8C5AFDE0-7C2D-44B2-9C7B-C75B7A6575D7}" type="presParOf" srcId="{23A025C2-ABA0-4935-8568-257EB4397718}" destId="{10334F5D-E791-478D-B255-1907E7AC6DDD}" srcOrd="0" destOrd="0" presId="urn:microsoft.com/office/officeart/2005/8/layout/hierarchy3"/>
    <dgm:cxn modelId="{DC989F65-32D3-48CE-B3B1-5677E6A09F85}" type="presParOf" srcId="{10334F5D-E791-478D-B255-1907E7AC6DDD}" destId="{8C62ED91-9EB0-4159-8666-7F2A215D0170}" srcOrd="0" destOrd="0" presId="urn:microsoft.com/office/officeart/2005/8/layout/hierarchy3"/>
    <dgm:cxn modelId="{A83DD718-CDC9-4522-B146-62BAE3D76E87}" type="presParOf" srcId="{8C62ED91-9EB0-4159-8666-7F2A215D0170}" destId="{4108AF01-6A55-48FD-B50B-CC34638A239B}" srcOrd="0" destOrd="0" presId="urn:microsoft.com/office/officeart/2005/8/layout/hierarchy3"/>
    <dgm:cxn modelId="{6E37D6C0-A01D-4F34-9AF8-8D0D0428277E}" type="presParOf" srcId="{8C62ED91-9EB0-4159-8666-7F2A215D0170}" destId="{39C53563-D5DD-4447-984D-1BEAAB1F9D97}" srcOrd="1" destOrd="0" presId="urn:microsoft.com/office/officeart/2005/8/layout/hierarchy3"/>
    <dgm:cxn modelId="{5734505D-E6F6-4AE8-B6F4-CE198DA0F57C}" type="presParOf" srcId="{10334F5D-E791-478D-B255-1907E7AC6DDD}" destId="{8833771F-199C-4477-B749-D91EA95A4C59}" srcOrd="1" destOrd="0" presId="urn:microsoft.com/office/officeart/2005/8/layout/hierarchy3"/>
    <dgm:cxn modelId="{B7374AF1-A341-4BDD-A72D-D198FF68BAB2}" type="presParOf" srcId="{8833771F-199C-4477-B749-D91EA95A4C59}" destId="{B48FF7B6-18A8-49BF-9FEE-1D1775CFAB69}" srcOrd="0" destOrd="0" presId="urn:microsoft.com/office/officeart/2005/8/layout/hierarchy3"/>
    <dgm:cxn modelId="{C44A599A-7F39-48BF-92B4-58C62942974F}" type="presParOf" srcId="{8833771F-199C-4477-B749-D91EA95A4C59}" destId="{C57F762F-6BEB-4492-9CEA-3BC6985108BF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49B4C34-15E7-4DD8-AC2B-D8BF21F30ECF}" type="doc">
      <dgm:prSet loTypeId="urn:microsoft.com/office/officeart/2005/8/layout/hierarchy3" loCatId="hierarchy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B4F57749-E7EC-47CC-8A81-9E8A14379CAD}">
      <dgm:prSet phldrT="[Text]" custT="1"/>
      <dgm:spPr/>
      <dgm:t>
        <a:bodyPr/>
        <a:lstStyle/>
        <a:p>
          <a:r>
            <a:rPr lang="en-US" sz="2100" dirty="0" smtClean="0"/>
            <a:t>GUARANTEE</a:t>
          </a:r>
          <a:endParaRPr lang="en-US" sz="2100" dirty="0"/>
        </a:p>
      </dgm:t>
    </dgm:pt>
    <dgm:pt modelId="{8ADBF9B9-E2AE-4ED2-9A8E-B82FF4B63071}" type="parTrans" cxnId="{546EEA15-9878-4FE7-B155-9E6D272A6231}">
      <dgm:prSet/>
      <dgm:spPr/>
      <dgm:t>
        <a:bodyPr/>
        <a:lstStyle/>
        <a:p>
          <a:endParaRPr lang="en-US" sz="2100"/>
        </a:p>
      </dgm:t>
    </dgm:pt>
    <dgm:pt modelId="{DC3E863F-EC0B-4F13-A390-7AC071451631}" type="sibTrans" cxnId="{546EEA15-9878-4FE7-B155-9E6D272A6231}">
      <dgm:prSet/>
      <dgm:spPr/>
      <dgm:t>
        <a:bodyPr/>
        <a:lstStyle/>
        <a:p>
          <a:endParaRPr lang="en-US" sz="2100"/>
        </a:p>
      </dgm:t>
    </dgm:pt>
    <dgm:pt modelId="{DC885D0E-A15F-4500-A356-E37D7DC0A299}">
      <dgm:prSet phldrT="[Text]" custT="1"/>
      <dgm:spPr/>
      <dgm:t>
        <a:bodyPr/>
        <a:lstStyle/>
        <a:p>
          <a:r>
            <a:rPr lang="en-US" sz="1900" dirty="0" smtClean="0"/>
            <a:t>Capped guarantees for SMEs</a:t>
          </a:r>
          <a:endParaRPr lang="en-US" sz="1900" dirty="0"/>
        </a:p>
      </dgm:t>
    </dgm:pt>
    <dgm:pt modelId="{DC4CA7CD-718D-47E4-9EEA-FD3A4624A893}" type="parTrans" cxnId="{A91DFB82-8254-4B1D-A506-BDEEB88802D2}">
      <dgm:prSet/>
      <dgm:spPr/>
      <dgm:t>
        <a:bodyPr/>
        <a:lstStyle/>
        <a:p>
          <a:endParaRPr lang="en-US" sz="2100"/>
        </a:p>
      </dgm:t>
    </dgm:pt>
    <dgm:pt modelId="{1740A8F1-97E1-4A0A-AF08-35740F4E9B3F}" type="sibTrans" cxnId="{A91DFB82-8254-4B1D-A506-BDEEB88802D2}">
      <dgm:prSet/>
      <dgm:spPr/>
      <dgm:t>
        <a:bodyPr/>
        <a:lstStyle/>
        <a:p>
          <a:endParaRPr lang="en-US" sz="2100"/>
        </a:p>
      </dgm:t>
    </dgm:pt>
    <dgm:pt modelId="{23A025C2-ABA0-4935-8568-257EB4397718}" type="pres">
      <dgm:prSet presAssocID="{549B4C34-15E7-4DD8-AC2B-D8BF21F30EC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0334F5D-E791-478D-B255-1907E7AC6DDD}" type="pres">
      <dgm:prSet presAssocID="{B4F57749-E7EC-47CC-8A81-9E8A14379CAD}" presName="root" presStyleCnt="0"/>
      <dgm:spPr/>
      <dgm:t>
        <a:bodyPr/>
        <a:lstStyle/>
        <a:p>
          <a:endParaRPr lang="en-US"/>
        </a:p>
      </dgm:t>
    </dgm:pt>
    <dgm:pt modelId="{8C62ED91-9EB0-4159-8666-7F2A215D0170}" type="pres">
      <dgm:prSet presAssocID="{B4F57749-E7EC-47CC-8A81-9E8A14379CAD}" presName="rootComposite" presStyleCnt="0"/>
      <dgm:spPr/>
      <dgm:t>
        <a:bodyPr/>
        <a:lstStyle/>
        <a:p>
          <a:endParaRPr lang="en-US"/>
        </a:p>
      </dgm:t>
    </dgm:pt>
    <dgm:pt modelId="{4108AF01-6A55-48FD-B50B-CC34638A239B}" type="pres">
      <dgm:prSet presAssocID="{B4F57749-E7EC-47CC-8A81-9E8A14379CAD}" presName="rootText" presStyleLbl="node1" presStyleIdx="0" presStyleCnt="1"/>
      <dgm:spPr/>
      <dgm:t>
        <a:bodyPr/>
        <a:lstStyle/>
        <a:p>
          <a:endParaRPr lang="en-US"/>
        </a:p>
      </dgm:t>
    </dgm:pt>
    <dgm:pt modelId="{39C53563-D5DD-4447-984D-1BEAAB1F9D97}" type="pres">
      <dgm:prSet presAssocID="{B4F57749-E7EC-47CC-8A81-9E8A14379CAD}" presName="rootConnector" presStyleLbl="node1" presStyleIdx="0" presStyleCnt="1"/>
      <dgm:spPr/>
      <dgm:t>
        <a:bodyPr/>
        <a:lstStyle/>
        <a:p>
          <a:endParaRPr lang="en-US"/>
        </a:p>
      </dgm:t>
    </dgm:pt>
    <dgm:pt modelId="{8833771F-199C-4477-B749-D91EA95A4C59}" type="pres">
      <dgm:prSet presAssocID="{B4F57749-E7EC-47CC-8A81-9E8A14379CAD}" presName="childShape" presStyleCnt="0"/>
      <dgm:spPr/>
      <dgm:t>
        <a:bodyPr/>
        <a:lstStyle/>
        <a:p>
          <a:endParaRPr lang="en-US"/>
        </a:p>
      </dgm:t>
    </dgm:pt>
    <dgm:pt modelId="{B48FF7B6-18A8-49BF-9FEE-1D1775CFAB69}" type="pres">
      <dgm:prSet presAssocID="{DC4CA7CD-718D-47E4-9EEA-FD3A4624A893}" presName="Name13" presStyleLbl="parChTrans1D2" presStyleIdx="0" presStyleCnt="1"/>
      <dgm:spPr/>
      <dgm:t>
        <a:bodyPr/>
        <a:lstStyle/>
        <a:p>
          <a:endParaRPr lang="en-US"/>
        </a:p>
      </dgm:t>
    </dgm:pt>
    <dgm:pt modelId="{C57F762F-6BEB-4492-9CEA-3BC6985108BF}" type="pres">
      <dgm:prSet presAssocID="{DC885D0E-A15F-4500-A356-E37D7DC0A299}" presName="childText" presStyleLbl="bg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46EEA15-9878-4FE7-B155-9E6D272A6231}" srcId="{549B4C34-15E7-4DD8-AC2B-D8BF21F30ECF}" destId="{B4F57749-E7EC-47CC-8A81-9E8A14379CAD}" srcOrd="0" destOrd="0" parTransId="{8ADBF9B9-E2AE-4ED2-9A8E-B82FF4B63071}" sibTransId="{DC3E863F-EC0B-4F13-A390-7AC071451631}"/>
    <dgm:cxn modelId="{2CB123F1-EB6A-4EA4-9E1E-24AA6AA0A462}" type="presOf" srcId="{DC4CA7CD-718D-47E4-9EEA-FD3A4624A893}" destId="{B48FF7B6-18A8-49BF-9FEE-1D1775CFAB69}" srcOrd="0" destOrd="0" presId="urn:microsoft.com/office/officeart/2005/8/layout/hierarchy3"/>
    <dgm:cxn modelId="{F3508052-478D-4337-A662-263577FC0E7F}" type="presOf" srcId="{549B4C34-15E7-4DD8-AC2B-D8BF21F30ECF}" destId="{23A025C2-ABA0-4935-8568-257EB4397718}" srcOrd="0" destOrd="0" presId="urn:microsoft.com/office/officeart/2005/8/layout/hierarchy3"/>
    <dgm:cxn modelId="{E5F65609-815E-4FC6-B753-1F80BAC724E6}" type="presOf" srcId="{DC885D0E-A15F-4500-A356-E37D7DC0A299}" destId="{C57F762F-6BEB-4492-9CEA-3BC6985108BF}" srcOrd="0" destOrd="0" presId="urn:microsoft.com/office/officeart/2005/8/layout/hierarchy3"/>
    <dgm:cxn modelId="{04D250C3-8318-43A3-B798-16313196C601}" type="presOf" srcId="{B4F57749-E7EC-47CC-8A81-9E8A14379CAD}" destId="{4108AF01-6A55-48FD-B50B-CC34638A239B}" srcOrd="0" destOrd="0" presId="urn:microsoft.com/office/officeart/2005/8/layout/hierarchy3"/>
    <dgm:cxn modelId="{BF4AA66F-CCD7-45C6-8301-74AF12E8B102}" type="presOf" srcId="{B4F57749-E7EC-47CC-8A81-9E8A14379CAD}" destId="{39C53563-D5DD-4447-984D-1BEAAB1F9D97}" srcOrd="1" destOrd="0" presId="urn:microsoft.com/office/officeart/2005/8/layout/hierarchy3"/>
    <dgm:cxn modelId="{A91DFB82-8254-4B1D-A506-BDEEB88802D2}" srcId="{B4F57749-E7EC-47CC-8A81-9E8A14379CAD}" destId="{DC885D0E-A15F-4500-A356-E37D7DC0A299}" srcOrd="0" destOrd="0" parTransId="{DC4CA7CD-718D-47E4-9EEA-FD3A4624A893}" sibTransId="{1740A8F1-97E1-4A0A-AF08-35740F4E9B3F}"/>
    <dgm:cxn modelId="{8C5AFDE0-7C2D-44B2-9C7B-C75B7A6575D7}" type="presParOf" srcId="{23A025C2-ABA0-4935-8568-257EB4397718}" destId="{10334F5D-E791-478D-B255-1907E7AC6DDD}" srcOrd="0" destOrd="0" presId="urn:microsoft.com/office/officeart/2005/8/layout/hierarchy3"/>
    <dgm:cxn modelId="{DC989F65-32D3-48CE-B3B1-5677E6A09F85}" type="presParOf" srcId="{10334F5D-E791-478D-B255-1907E7AC6DDD}" destId="{8C62ED91-9EB0-4159-8666-7F2A215D0170}" srcOrd="0" destOrd="0" presId="urn:microsoft.com/office/officeart/2005/8/layout/hierarchy3"/>
    <dgm:cxn modelId="{A83DD718-CDC9-4522-B146-62BAE3D76E87}" type="presParOf" srcId="{8C62ED91-9EB0-4159-8666-7F2A215D0170}" destId="{4108AF01-6A55-48FD-B50B-CC34638A239B}" srcOrd="0" destOrd="0" presId="urn:microsoft.com/office/officeart/2005/8/layout/hierarchy3"/>
    <dgm:cxn modelId="{6E37D6C0-A01D-4F34-9AF8-8D0D0428277E}" type="presParOf" srcId="{8C62ED91-9EB0-4159-8666-7F2A215D0170}" destId="{39C53563-D5DD-4447-984D-1BEAAB1F9D97}" srcOrd="1" destOrd="0" presId="urn:microsoft.com/office/officeart/2005/8/layout/hierarchy3"/>
    <dgm:cxn modelId="{5734505D-E6F6-4AE8-B6F4-CE198DA0F57C}" type="presParOf" srcId="{10334F5D-E791-478D-B255-1907E7AC6DDD}" destId="{8833771F-199C-4477-B749-D91EA95A4C59}" srcOrd="1" destOrd="0" presId="urn:microsoft.com/office/officeart/2005/8/layout/hierarchy3"/>
    <dgm:cxn modelId="{B7374AF1-A341-4BDD-A72D-D198FF68BAB2}" type="presParOf" srcId="{8833771F-199C-4477-B749-D91EA95A4C59}" destId="{B48FF7B6-18A8-49BF-9FEE-1D1775CFAB69}" srcOrd="0" destOrd="0" presId="urn:microsoft.com/office/officeart/2005/8/layout/hierarchy3"/>
    <dgm:cxn modelId="{C44A599A-7F39-48BF-92B4-58C62942974F}" type="presParOf" srcId="{8833771F-199C-4477-B749-D91EA95A4C59}" destId="{C57F762F-6BEB-4492-9CEA-3BC6985108BF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49B4C34-15E7-4DD8-AC2B-D8BF21F30ECF}" type="doc">
      <dgm:prSet loTypeId="urn:microsoft.com/office/officeart/2005/8/layout/hierarchy3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4F57749-E7EC-47CC-8A81-9E8A14379CAD}">
      <dgm:prSet phldrT="[Text]" custT="1"/>
      <dgm:spPr/>
      <dgm:t>
        <a:bodyPr/>
        <a:lstStyle/>
        <a:p>
          <a:r>
            <a:rPr lang="en-US" sz="2100" dirty="0" smtClean="0"/>
            <a:t>LOAN</a:t>
          </a:r>
          <a:endParaRPr lang="en-US" sz="2100" dirty="0"/>
        </a:p>
      </dgm:t>
    </dgm:pt>
    <dgm:pt modelId="{8ADBF9B9-E2AE-4ED2-9A8E-B82FF4B63071}" type="parTrans" cxnId="{546EEA15-9878-4FE7-B155-9E6D272A6231}">
      <dgm:prSet/>
      <dgm:spPr/>
      <dgm:t>
        <a:bodyPr/>
        <a:lstStyle/>
        <a:p>
          <a:endParaRPr lang="en-US" sz="2100"/>
        </a:p>
      </dgm:t>
    </dgm:pt>
    <dgm:pt modelId="{DC3E863F-EC0B-4F13-A390-7AC071451631}" type="sibTrans" cxnId="{546EEA15-9878-4FE7-B155-9E6D272A6231}">
      <dgm:prSet/>
      <dgm:spPr/>
      <dgm:t>
        <a:bodyPr/>
        <a:lstStyle/>
        <a:p>
          <a:endParaRPr lang="en-US" sz="2100"/>
        </a:p>
      </dgm:t>
    </dgm:pt>
    <dgm:pt modelId="{DC885D0E-A15F-4500-A356-E37D7DC0A299}">
      <dgm:prSet phldrT="[Text]" custT="1"/>
      <dgm:spPr/>
      <dgm:t>
        <a:bodyPr/>
        <a:lstStyle/>
        <a:p>
          <a:r>
            <a:rPr lang="en-US" sz="1900" dirty="0" smtClean="0"/>
            <a:t>Renovation loan</a:t>
          </a:r>
          <a:endParaRPr lang="en-US" sz="1900" dirty="0"/>
        </a:p>
      </dgm:t>
    </dgm:pt>
    <dgm:pt modelId="{DC4CA7CD-718D-47E4-9EEA-FD3A4624A893}" type="parTrans" cxnId="{A91DFB82-8254-4B1D-A506-BDEEB88802D2}">
      <dgm:prSet/>
      <dgm:spPr/>
      <dgm:t>
        <a:bodyPr/>
        <a:lstStyle/>
        <a:p>
          <a:endParaRPr lang="en-US" sz="2100"/>
        </a:p>
      </dgm:t>
    </dgm:pt>
    <dgm:pt modelId="{1740A8F1-97E1-4A0A-AF08-35740F4E9B3F}" type="sibTrans" cxnId="{A91DFB82-8254-4B1D-A506-BDEEB88802D2}">
      <dgm:prSet/>
      <dgm:spPr/>
      <dgm:t>
        <a:bodyPr/>
        <a:lstStyle/>
        <a:p>
          <a:endParaRPr lang="en-US" sz="2100"/>
        </a:p>
      </dgm:t>
    </dgm:pt>
    <dgm:pt modelId="{23A025C2-ABA0-4935-8568-257EB4397718}" type="pres">
      <dgm:prSet presAssocID="{549B4C34-15E7-4DD8-AC2B-D8BF21F30EC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0334F5D-E791-478D-B255-1907E7AC6DDD}" type="pres">
      <dgm:prSet presAssocID="{B4F57749-E7EC-47CC-8A81-9E8A14379CAD}" presName="root" presStyleCnt="0"/>
      <dgm:spPr/>
      <dgm:t>
        <a:bodyPr/>
        <a:lstStyle/>
        <a:p>
          <a:endParaRPr lang="en-US"/>
        </a:p>
      </dgm:t>
    </dgm:pt>
    <dgm:pt modelId="{8C62ED91-9EB0-4159-8666-7F2A215D0170}" type="pres">
      <dgm:prSet presAssocID="{B4F57749-E7EC-47CC-8A81-9E8A14379CAD}" presName="rootComposite" presStyleCnt="0"/>
      <dgm:spPr/>
      <dgm:t>
        <a:bodyPr/>
        <a:lstStyle/>
        <a:p>
          <a:endParaRPr lang="en-US"/>
        </a:p>
      </dgm:t>
    </dgm:pt>
    <dgm:pt modelId="{4108AF01-6A55-48FD-B50B-CC34638A239B}" type="pres">
      <dgm:prSet presAssocID="{B4F57749-E7EC-47CC-8A81-9E8A14379CAD}" presName="rootText" presStyleLbl="node1" presStyleIdx="0" presStyleCnt="1"/>
      <dgm:spPr/>
      <dgm:t>
        <a:bodyPr/>
        <a:lstStyle/>
        <a:p>
          <a:endParaRPr lang="en-US"/>
        </a:p>
      </dgm:t>
    </dgm:pt>
    <dgm:pt modelId="{39C53563-D5DD-4447-984D-1BEAAB1F9D97}" type="pres">
      <dgm:prSet presAssocID="{B4F57749-E7EC-47CC-8A81-9E8A14379CAD}" presName="rootConnector" presStyleLbl="node1" presStyleIdx="0" presStyleCnt="1"/>
      <dgm:spPr/>
      <dgm:t>
        <a:bodyPr/>
        <a:lstStyle/>
        <a:p>
          <a:endParaRPr lang="en-US"/>
        </a:p>
      </dgm:t>
    </dgm:pt>
    <dgm:pt modelId="{8833771F-199C-4477-B749-D91EA95A4C59}" type="pres">
      <dgm:prSet presAssocID="{B4F57749-E7EC-47CC-8A81-9E8A14379CAD}" presName="childShape" presStyleCnt="0"/>
      <dgm:spPr/>
      <dgm:t>
        <a:bodyPr/>
        <a:lstStyle/>
        <a:p>
          <a:endParaRPr lang="en-US"/>
        </a:p>
      </dgm:t>
    </dgm:pt>
    <dgm:pt modelId="{B48FF7B6-18A8-49BF-9FEE-1D1775CFAB69}" type="pres">
      <dgm:prSet presAssocID="{DC4CA7CD-718D-47E4-9EEA-FD3A4624A893}" presName="Name13" presStyleLbl="parChTrans1D2" presStyleIdx="0" presStyleCnt="1"/>
      <dgm:spPr/>
      <dgm:t>
        <a:bodyPr/>
        <a:lstStyle/>
        <a:p>
          <a:endParaRPr lang="en-US"/>
        </a:p>
      </dgm:t>
    </dgm:pt>
    <dgm:pt modelId="{C57F762F-6BEB-4492-9CEA-3BC6985108BF}" type="pres">
      <dgm:prSet presAssocID="{DC885D0E-A15F-4500-A356-E37D7DC0A299}" presName="childText" presStyleLbl="bg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46EEA15-9878-4FE7-B155-9E6D272A6231}" srcId="{549B4C34-15E7-4DD8-AC2B-D8BF21F30ECF}" destId="{B4F57749-E7EC-47CC-8A81-9E8A14379CAD}" srcOrd="0" destOrd="0" parTransId="{8ADBF9B9-E2AE-4ED2-9A8E-B82FF4B63071}" sibTransId="{DC3E863F-EC0B-4F13-A390-7AC071451631}"/>
    <dgm:cxn modelId="{2CB123F1-EB6A-4EA4-9E1E-24AA6AA0A462}" type="presOf" srcId="{DC4CA7CD-718D-47E4-9EEA-FD3A4624A893}" destId="{B48FF7B6-18A8-49BF-9FEE-1D1775CFAB69}" srcOrd="0" destOrd="0" presId="urn:microsoft.com/office/officeart/2005/8/layout/hierarchy3"/>
    <dgm:cxn modelId="{F3508052-478D-4337-A662-263577FC0E7F}" type="presOf" srcId="{549B4C34-15E7-4DD8-AC2B-D8BF21F30ECF}" destId="{23A025C2-ABA0-4935-8568-257EB4397718}" srcOrd="0" destOrd="0" presId="urn:microsoft.com/office/officeart/2005/8/layout/hierarchy3"/>
    <dgm:cxn modelId="{E5F65609-815E-4FC6-B753-1F80BAC724E6}" type="presOf" srcId="{DC885D0E-A15F-4500-A356-E37D7DC0A299}" destId="{C57F762F-6BEB-4492-9CEA-3BC6985108BF}" srcOrd="0" destOrd="0" presId="urn:microsoft.com/office/officeart/2005/8/layout/hierarchy3"/>
    <dgm:cxn modelId="{04D250C3-8318-43A3-B798-16313196C601}" type="presOf" srcId="{B4F57749-E7EC-47CC-8A81-9E8A14379CAD}" destId="{4108AF01-6A55-48FD-B50B-CC34638A239B}" srcOrd="0" destOrd="0" presId="urn:microsoft.com/office/officeart/2005/8/layout/hierarchy3"/>
    <dgm:cxn modelId="{BF4AA66F-CCD7-45C6-8301-74AF12E8B102}" type="presOf" srcId="{B4F57749-E7EC-47CC-8A81-9E8A14379CAD}" destId="{39C53563-D5DD-4447-984D-1BEAAB1F9D97}" srcOrd="1" destOrd="0" presId="urn:microsoft.com/office/officeart/2005/8/layout/hierarchy3"/>
    <dgm:cxn modelId="{A91DFB82-8254-4B1D-A506-BDEEB88802D2}" srcId="{B4F57749-E7EC-47CC-8A81-9E8A14379CAD}" destId="{DC885D0E-A15F-4500-A356-E37D7DC0A299}" srcOrd="0" destOrd="0" parTransId="{DC4CA7CD-718D-47E4-9EEA-FD3A4624A893}" sibTransId="{1740A8F1-97E1-4A0A-AF08-35740F4E9B3F}"/>
    <dgm:cxn modelId="{8C5AFDE0-7C2D-44B2-9C7B-C75B7A6575D7}" type="presParOf" srcId="{23A025C2-ABA0-4935-8568-257EB4397718}" destId="{10334F5D-E791-478D-B255-1907E7AC6DDD}" srcOrd="0" destOrd="0" presId="urn:microsoft.com/office/officeart/2005/8/layout/hierarchy3"/>
    <dgm:cxn modelId="{DC989F65-32D3-48CE-B3B1-5677E6A09F85}" type="presParOf" srcId="{10334F5D-E791-478D-B255-1907E7AC6DDD}" destId="{8C62ED91-9EB0-4159-8666-7F2A215D0170}" srcOrd="0" destOrd="0" presId="urn:microsoft.com/office/officeart/2005/8/layout/hierarchy3"/>
    <dgm:cxn modelId="{A83DD718-CDC9-4522-B146-62BAE3D76E87}" type="presParOf" srcId="{8C62ED91-9EB0-4159-8666-7F2A215D0170}" destId="{4108AF01-6A55-48FD-B50B-CC34638A239B}" srcOrd="0" destOrd="0" presId="urn:microsoft.com/office/officeart/2005/8/layout/hierarchy3"/>
    <dgm:cxn modelId="{6E37D6C0-A01D-4F34-9AF8-8D0D0428277E}" type="presParOf" srcId="{8C62ED91-9EB0-4159-8666-7F2A215D0170}" destId="{39C53563-D5DD-4447-984D-1BEAAB1F9D97}" srcOrd="1" destOrd="0" presId="urn:microsoft.com/office/officeart/2005/8/layout/hierarchy3"/>
    <dgm:cxn modelId="{5734505D-E6F6-4AE8-B6F4-CE198DA0F57C}" type="presParOf" srcId="{10334F5D-E791-478D-B255-1907E7AC6DDD}" destId="{8833771F-199C-4477-B749-D91EA95A4C59}" srcOrd="1" destOrd="0" presId="urn:microsoft.com/office/officeart/2005/8/layout/hierarchy3"/>
    <dgm:cxn modelId="{B7374AF1-A341-4BDD-A72D-D198FF68BAB2}" type="presParOf" srcId="{8833771F-199C-4477-B749-D91EA95A4C59}" destId="{B48FF7B6-18A8-49BF-9FEE-1D1775CFAB69}" srcOrd="0" destOrd="0" presId="urn:microsoft.com/office/officeart/2005/8/layout/hierarchy3"/>
    <dgm:cxn modelId="{C44A599A-7F39-48BF-92B4-58C62942974F}" type="presParOf" srcId="{8833771F-199C-4477-B749-D91EA95A4C59}" destId="{C57F762F-6BEB-4492-9CEA-3BC6985108BF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A1FFB9F1-EF81-4816-B9A3-60D521A2CAED}" type="doc">
      <dgm:prSet loTypeId="urn:microsoft.com/office/officeart/2005/8/layout/hProcess9" loCatId="process" qsTypeId="urn:microsoft.com/office/officeart/2005/8/quickstyle/simple1" qsCatId="simple" csTypeId="urn:microsoft.com/office/officeart/2005/8/colors/colorful1" csCatId="colorful" phldr="1"/>
      <dgm:spPr/>
    </dgm:pt>
    <dgm:pt modelId="{DF2AA74B-DE90-4CC0-B948-B52D2662AA0F}">
      <dgm:prSet phldrT="[Text]"/>
      <dgm:spPr/>
      <dgm:t>
        <a:bodyPr/>
        <a:lstStyle/>
        <a:p>
          <a:r>
            <a:rPr lang="en-US" dirty="0" smtClean="0"/>
            <a:t>Market failure</a:t>
          </a:r>
          <a:endParaRPr lang="en-US" dirty="0"/>
        </a:p>
      </dgm:t>
    </dgm:pt>
    <dgm:pt modelId="{BDBA4720-5949-47BD-BA3B-E1FABBAAD826}" type="parTrans" cxnId="{9005CFFF-B0C4-47C9-A39A-D4793C045181}">
      <dgm:prSet/>
      <dgm:spPr/>
      <dgm:t>
        <a:bodyPr/>
        <a:lstStyle/>
        <a:p>
          <a:endParaRPr lang="en-US"/>
        </a:p>
      </dgm:t>
    </dgm:pt>
    <dgm:pt modelId="{52B203E0-CA2F-432E-8EA5-461E42E2F8DD}" type="sibTrans" cxnId="{9005CFFF-B0C4-47C9-A39A-D4793C045181}">
      <dgm:prSet/>
      <dgm:spPr/>
      <dgm:t>
        <a:bodyPr/>
        <a:lstStyle/>
        <a:p>
          <a:endParaRPr lang="en-US"/>
        </a:p>
      </dgm:t>
    </dgm:pt>
    <dgm:pt modelId="{437E1920-6935-496D-B77B-D6873F9215CA}">
      <dgm:prSet phldrT="[Text]"/>
      <dgm:spPr/>
      <dgm:t>
        <a:bodyPr/>
        <a:lstStyle/>
        <a:p>
          <a:r>
            <a:rPr lang="en-US" dirty="0" smtClean="0"/>
            <a:t>Additional resources</a:t>
          </a:r>
          <a:endParaRPr lang="en-US" dirty="0"/>
        </a:p>
      </dgm:t>
    </dgm:pt>
    <dgm:pt modelId="{DD9E76D4-6196-49FD-A1D3-FF48F489B350}" type="parTrans" cxnId="{2CA75AA0-36C6-4CFD-A708-A90FA242086A}">
      <dgm:prSet/>
      <dgm:spPr/>
      <dgm:t>
        <a:bodyPr/>
        <a:lstStyle/>
        <a:p>
          <a:endParaRPr lang="en-US"/>
        </a:p>
      </dgm:t>
    </dgm:pt>
    <dgm:pt modelId="{F291F77F-B9BB-4B6D-998E-878BECFAEB6B}" type="sibTrans" cxnId="{2CA75AA0-36C6-4CFD-A708-A90FA242086A}">
      <dgm:prSet/>
      <dgm:spPr/>
      <dgm:t>
        <a:bodyPr/>
        <a:lstStyle/>
        <a:p>
          <a:endParaRPr lang="en-US"/>
        </a:p>
      </dgm:t>
    </dgm:pt>
    <dgm:pt modelId="{DDF03C13-32E5-41B0-8F2B-0211D968FEFD}">
      <dgm:prSet phldrT="[Text]"/>
      <dgm:spPr/>
      <dgm:t>
        <a:bodyPr/>
        <a:lstStyle/>
        <a:p>
          <a:r>
            <a:rPr lang="en-US" dirty="0" smtClean="0"/>
            <a:t>Lessons learnt</a:t>
          </a:r>
          <a:endParaRPr lang="en-US" dirty="0"/>
        </a:p>
      </dgm:t>
    </dgm:pt>
    <dgm:pt modelId="{BFE1884A-BE1B-4DA4-B1C4-5840B358CBA5}" type="parTrans" cxnId="{A383CF28-08A7-4730-8782-6AA7C5E452C1}">
      <dgm:prSet/>
      <dgm:spPr/>
      <dgm:t>
        <a:bodyPr/>
        <a:lstStyle/>
        <a:p>
          <a:endParaRPr lang="en-US"/>
        </a:p>
      </dgm:t>
    </dgm:pt>
    <dgm:pt modelId="{DE5E36C5-AAF8-4D17-B3A4-0B13859EA446}" type="sibTrans" cxnId="{A383CF28-08A7-4730-8782-6AA7C5E452C1}">
      <dgm:prSet/>
      <dgm:spPr/>
      <dgm:t>
        <a:bodyPr/>
        <a:lstStyle/>
        <a:p>
          <a:endParaRPr lang="en-US"/>
        </a:p>
      </dgm:t>
    </dgm:pt>
    <dgm:pt modelId="{754EE6A1-3089-48D7-A3DA-E3CA09892426}">
      <dgm:prSet/>
      <dgm:spPr/>
      <dgm:t>
        <a:bodyPr/>
        <a:lstStyle/>
        <a:p>
          <a:r>
            <a:rPr lang="en-US" dirty="0" smtClean="0"/>
            <a:t>Value added</a:t>
          </a:r>
          <a:endParaRPr lang="en-US" dirty="0"/>
        </a:p>
      </dgm:t>
    </dgm:pt>
    <dgm:pt modelId="{DB895A8A-D491-4995-9BF8-E10FF13709AE}" type="parTrans" cxnId="{7B5F8A65-7F8B-4DD8-AEB0-1223147A72E3}">
      <dgm:prSet/>
      <dgm:spPr/>
      <dgm:t>
        <a:bodyPr/>
        <a:lstStyle/>
        <a:p>
          <a:endParaRPr lang="en-US"/>
        </a:p>
      </dgm:t>
    </dgm:pt>
    <dgm:pt modelId="{B32E2123-520B-4A82-A745-0119FF5857EA}" type="sibTrans" cxnId="{7B5F8A65-7F8B-4DD8-AEB0-1223147A72E3}">
      <dgm:prSet/>
      <dgm:spPr/>
      <dgm:t>
        <a:bodyPr/>
        <a:lstStyle/>
        <a:p>
          <a:endParaRPr lang="en-US"/>
        </a:p>
      </dgm:t>
    </dgm:pt>
    <dgm:pt modelId="{7AF4FB11-3F2F-457B-9921-738E5D0FF553}" type="pres">
      <dgm:prSet presAssocID="{A1FFB9F1-EF81-4816-B9A3-60D521A2CAED}" presName="CompostProcess" presStyleCnt="0">
        <dgm:presLayoutVars>
          <dgm:dir/>
          <dgm:resizeHandles val="exact"/>
        </dgm:presLayoutVars>
      </dgm:prSet>
      <dgm:spPr/>
    </dgm:pt>
    <dgm:pt modelId="{3CB60DE0-4D5D-44D6-B4A7-FE04990CC80E}" type="pres">
      <dgm:prSet presAssocID="{A1FFB9F1-EF81-4816-B9A3-60D521A2CAED}" presName="arrow" presStyleLbl="bgShp" presStyleIdx="0" presStyleCnt="1"/>
      <dgm:spPr/>
    </dgm:pt>
    <dgm:pt modelId="{FE2FF195-37D3-42AA-9EE8-CFCC529BBC69}" type="pres">
      <dgm:prSet presAssocID="{A1FFB9F1-EF81-4816-B9A3-60D521A2CAED}" presName="linearProcess" presStyleCnt="0"/>
      <dgm:spPr/>
    </dgm:pt>
    <dgm:pt modelId="{734C44A6-E827-4F67-B9ED-11A5419FC352}" type="pres">
      <dgm:prSet presAssocID="{DF2AA74B-DE90-4CC0-B948-B52D2662AA0F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3CB558-97AA-4592-87D4-67BC586E6435}" type="pres">
      <dgm:prSet presAssocID="{52B203E0-CA2F-432E-8EA5-461E42E2F8DD}" presName="sibTrans" presStyleCnt="0"/>
      <dgm:spPr/>
    </dgm:pt>
    <dgm:pt modelId="{28CEB3D5-7FDC-4FC8-8E1A-0468000E955E}" type="pres">
      <dgm:prSet presAssocID="{754EE6A1-3089-48D7-A3DA-E3CA09892426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C64AA6-418F-4C68-A066-9B148624BE7E}" type="pres">
      <dgm:prSet presAssocID="{B32E2123-520B-4A82-A745-0119FF5857EA}" presName="sibTrans" presStyleCnt="0"/>
      <dgm:spPr/>
    </dgm:pt>
    <dgm:pt modelId="{CF019721-8EBD-4C05-9E50-405A678C9E0B}" type="pres">
      <dgm:prSet presAssocID="{437E1920-6935-496D-B77B-D6873F9215CA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12BEA3-393E-40A0-ACE9-8DA77DAE66DA}" type="pres">
      <dgm:prSet presAssocID="{F291F77F-B9BB-4B6D-998E-878BECFAEB6B}" presName="sibTrans" presStyleCnt="0"/>
      <dgm:spPr/>
    </dgm:pt>
    <dgm:pt modelId="{365E9CF5-C6B0-4AB2-908B-03AAA2AD5453}" type="pres">
      <dgm:prSet presAssocID="{DDF03C13-32E5-41B0-8F2B-0211D968FEFD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383CF28-08A7-4730-8782-6AA7C5E452C1}" srcId="{A1FFB9F1-EF81-4816-B9A3-60D521A2CAED}" destId="{DDF03C13-32E5-41B0-8F2B-0211D968FEFD}" srcOrd="3" destOrd="0" parTransId="{BFE1884A-BE1B-4DA4-B1C4-5840B358CBA5}" sibTransId="{DE5E36C5-AAF8-4D17-B3A4-0B13859EA446}"/>
    <dgm:cxn modelId="{DD0B01F3-2657-424F-AEB0-C9FDBC70CA02}" type="presOf" srcId="{437E1920-6935-496D-B77B-D6873F9215CA}" destId="{CF019721-8EBD-4C05-9E50-405A678C9E0B}" srcOrd="0" destOrd="0" presId="urn:microsoft.com/office/officeart/2005/8/layout/hProcess9"/>
    <dgm:cxn modelId="{2CA75AA0-36C6-4CFD-A708-A90FA242086A}" srcId="{A1FFB9F1-EF81-4816-B9A3-60D521A2CAED}" destId="{437E1920-6935-496D-B77B-D6873F9215CA}" srcOrd="2" destOrd="0" parTransId="{DD9E76D4-6196-49FD-A1D3-FF48F489B350}" sibTransId="{F291F77F-B9BB-4B6D-998E-878BECFAEB6B}"/>
    <dgm:cxn modelId="{7B5F8A65-7F8B-4DD8-AEB0-1223147A72E3}" srcId="{A1FFB9F1-EF81-4816-B9A3-60D521A2CAED}" destId="{754EE6A1-3089-48D7-A3DA-E3CA09892426}" srcOrd="1" destOrd="0" parTransId="{DB895A8A-D491-4995-9BF8-E10FF13709AE}" sibTransId="{B32E2123-520B-4A82-A745-0119FF5857EA}"/>
    <dgm:cxn modelId="{9979C08D-6CAA-4976-86EA-E826CB53F5D9}" type="presOf" srcId="{754EE6A1-3089-48D7-A3DA-E3CA09892426}" destId="{28CEB3D5-7FDC-4FC8-8E1A-0468000E955E}" srcOrd="0" destOrd="0" presId="urn:microsoft.com/office/officeart/2005/8/layout/hProcess9"/>
    <dgm:cxn modelId="{9005CFFF-B0C4-47C9-A39A-D4793C045181}" srcId="{A1FFB9F1-EF81-4816-B9A3-60D521A2CAED}" destId="{DF2AA74B-DE90-4CC0-B948-B52D2662AA0F}" srcOrd="0" destOrd="0" parTransId="{BDBA4720-5949-47BD-BA3B-E1FABBAAD826}" sibTransId="{52B203E0-CA2F-432E-8EA5-461E42E2F8DD}"/>
    <dgm:cxn modelId="{F79B885E-BE0B-49DC-BCDE-4EE6D011AA9E}" type="presOf" srcId="{DDF03C13-32E5-41B0-8F2B-0211D968FEFD}" destId="{365E9CF5-C6B0-4AB2-908B-03AAA2AD5453}" srcOrd="0" destOrd="0" presId="urn:microsoft.com/office/officeart/2005/8/layout/hProcess9"/>
    <dgm:cxn modelId="{265A0E48-3C4A-48FA-9962-E07C0EC93AF6}" type="presOf" srcId="{A1FFB9F1-EF81-4816-B9A3-60D521A2CAED}" destId="{7AF4FB11-3F2F-457B-9921-738E5D0FF553}" srcOrd="0" destOrd="0" presId="urn:microsoft.com/office/officeart/2005/8/layout/hProcess9"/>
    <dgm:cxn modelId="{88259E63-EA0E-4BB5-924E-5749CC2EB8C4}" type="presOf" srcId="{DF2AA74B-DE90-4CC0-B948-B52D2662AA0F}" destId="{734C44A6-E827-4F67-B9ED-11A5419FC352}" srcOrd="0" destOrd="0" presId="urn:microsoft.com/office/officeart/2005/8/layout/hProcess9"/>
    <dgm:cxn modelId="{30230EA5-2D44-4013-BA33-A42D78C23441}" type="presParOf" srcId="{7AF4FB11-3F2F-457B-9921-738E5D0FF553}" destId="{3CB60DE0-4D5D-44D6-B4A7-FE04990CC80E}" srcOrd="0" destOrd="0" presId="urn:microsoft.com/office/officeart/2005/8/layout/hProcess9"/>
    <dgm:cxn modelId="{7D139E34-439E-4D98-9975-FA95DB2B57C5}" type="presParOf" srcId="{7AF4FB11-3F2F-457B-9921-738E5D0FF553}" destId="{FE2FF195-37D3-42AA-9EE8-CFCC529BBC69}" srcOrd="1" destOrd="0" presId="urn:microsoft.com/office/officeart/2005/8/layout/hProcess9"/>
    <dgm:cxn modelId="{55E5C2E4-D54E-4183-B6B7-93D9C7010F05}" type="presParOf" srcId="{FE2FF195-37D3-42AA-9EE8-CFCC529BBC69}" destId="{734C44A6-E827-4F67-B9ED-11A5419FC352}" srcOrd="0" destOrd="0" presId="urn:microsoft.com/office/officeart/2005/8/layout/hProcess9"/>
    <dgm:cxn modelId="{F09B0616-2D45-4420-B629-85FD2326DC80}" type="presParOf" srcId="{FE2FF195-37D3-42AA-9EE8-CFCC529BBC69}" destId="{373CB558-97AA-4592-87D4-67BC586E6435}" srcOrd="1" destOrd="0" presId="urn:microsoft.com/office/officeart/2005/8/layout/hProcess9"/>
    <dgm:cxn modelId="{59411BC0-21F5-490F-94CE-1CFAAD4FC9A5}" type="presParOf" srcId="{FE2FF195-37D3-42AA-9EE8-CFCC529BBC69}" destId="{28CEB3D5-7FDC-4FC8-8E1A-0468000E955E}" srcOrd="2" destOrd="0" presId="urn:microsoft.com/office/officeart/2005/8/layout/hProcess9"/>
    <dgm:cxn modelId="{7F2EA3CC-58CC-43CA-87BD-0196E3E9DB74}" type="presParOf" srcId="{FE2FF195-37D3-42AA-9EE8-CFCC529BBC69}" destId="{BEC64AA6-418F-4C68-A066-9B148624BE7E}" srcOrd="3" destOrd="0" presId="urn:microsoft.com/office/officeart/2005/8/layout/hProcess9"/>
    <dgm:cxn modelId="{564C1AE9-0F43-4C3D-AFAF-DF307A7D7DCD}" type="presParOf" srcId="{FE2FF195-37D3-42AA-9EE8-CFCC529BBC69}" destId="{CF019721-8EBD-4C05-9E50-405A678C9E0B}" srcOrd="4" destOrd="0" presId="urn:microsoft.com/office/officeart/2005/8/layout/hProcess9"/>
    <dgm:cxn modelId="{1D8C82FF-0C0C-47E5-9EFC-802E0905BDE2}" type="presParOf" srcId="{FE2FF195-37D3-42AA-9EE8-CFCC529BBC69}" destId="{E912BEA3-393E-40A0-ACE9-8DA77DAE66DA}" srcOrd="5" destOrd="0" presId="urn:microsoft.com/office/officeart/2005/8/layout/hProcess9"/>
    <dgm:cxn modelId="{6E68B165-C6DE-4503-B576-7F66BB75312A}" type="presParOf" srcId="{FE2FF195-37D3-42AA-9EE8-CFCC529BBC69}" destId="{365E9CF5-C6B0-4AB2-908B-03AAA2AD5453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E62C9A38-69DC-4351-B949-DCC4F777ED07}" type="doc">
      <dgm:prSet loTypeId="urn:microsoft.com/office/officeart/2005/8/layout/hProcess9" loCatId="process" qsTypeId="urn:microsoft.com/office/officeart/2005/8/quickstyle/simple1" qsCatId="simple" csTypeId="urn:microsoft.com/office/officeart/2005/8/colors/colorful1" csCatId="colorful" phldr="1"/>
      <dgm:spPr/>
    </dgm:pt>
    <dgm:pt modelId="{B73361AC-C7E2-4DA1-A577-E0A8E0E784AD}">
      <dgm:prSet phldrT="[Text]"/>
      <dgm:spPr/>
      <dgm:t>
        <a:bodyPr/>
        <a:lstStyle/>
        <a:p>
          <a:r>
            <a:rPr lang="en-US" dirty="0" smtClean="0"/>
            <a:t>Proposed investment strategy</a:t>
          </a:r>
          <a:endParaRPr lang="en-US" dirty="0"/>
        </a:p>
      </dgm:t>
    </dgm:pt>
    <dgm:pt modelId="{A0A705D5-5A98-44B6-84C1-3EA0E7A107AF}" type="parTrans" cxnId="{269E46A1-96B4-4F97-B840-1730C9622400}">
      <dgm:prSet/>
      <dgm:spPr/>
      <dgm:t>
        <a:bodyPr/>
        <a:lstStyle/>
        <a:p>
          <a:endParaRPr lang="en-US"/>
        </a:p>
      </dgm:t>
    </dgm:pt>
    <dgm:pt modelId="{A9C632A0-732D-4033-BC1D-34C1062C163A}" type="sibTrans" cxnId="{269E46A1-96B4-4F97-B840-1730C9622400}">
      <dgm:prSet/>
      <dgm:spPr/>
      <dgm:t>
        <a:bodyPr/>
        <a:lstStyle/>
        <a:p>
          <a:endParaRPr lang="en-US"/>
        </a:p>
      </dgm:t>
    </dgm:pt>
    <dgm:pt modelId="{D0310940-0B60-46C1-8868-E1BA6EAEE471}">
      <dgm:prSet phldrT="[Text]"/>
      <dgm:spPr/>
      <dgm:t>
        <a:bodyPr/>
        <a:lstStyle/>
        <a:p>
          <a:r>
            <a:rPr lang="en-US" dirty="0" smtClean="0"/>
            <a:t>Expected  </a:t>
          </a:r>
        </a:p>
        <a:p>
          <a:r>
            <a:rPr lang="en-US" dirty="0" smtClean="0"/>
            <a:t>results</a:t>
          </a:r>
          <a:endParaRPr lang="en-US" dirty="0"/>
        </a:p>
      </dgm:t>
    </dgm:pt>
    <dgm:pt modelId="{5D6256B9-04E9-498B-A0D5-C522487C7EC8}" type="parTrans" cxnId="{2BAEDBB0-6361-437D-9844-77EE7B8C40CB}">
      <dgm:prSet/>
      <dgm:spPr/>
      <dgm:t>
        <a:bodyPr/>
        <a:lstStyle/>
        <a:p>
          <a:endParaRPr lang="en-US"/>
        </a:p>
      </dgm:t>
    </dgm:pt>
    <dgm:pt modelId="{1713AD94-600A-41C9-906E-1778F139F62A}" type="sibTrans" cxnId="{2BAEDBB0-6361-437D-9844-77EE7B8C40CB}">
      <dgm:prSet/>
      <dgm:spPr/>
      <dgm:t>
        <a:bodyPr/>
        <a:lstStyle/>
        <a:p>
          <a:endParaRPr lang="en-US"/>
        </a:p>
      </dgm:t>
    </dgm:pt>
    <dgm:pt modelId="{7837E6C3-41F0-438A-AAA0-C025F31C4104}">
      <dgm:prSet phldrT="[Text]"/>
      <dgm:spPr/>
      <dgm:t>
        <a:bodyPr/>
        <a:lstStyle/>
        <a:p>
          <a:r>
            <a:rPr lang="en-US" dirty="0" smtClean="0"/>
            <a:t>Provisions for the update and review</a:t>
          </a:r>
          <a:endParaRPr lang="en-US" dirty="0"/>
        </a:p>
      </dgm:t>
    </dgm:pt>
    <dgm:pt modelId="{3FF6BAAA-7438-4293-8F89-10A21D3B7BE6}" type="parTrans" cxnId="{11251F55-C779-4D98-B5B6-898F49D0DC3E}">
      <dgm:prSet/>
      <dgm:spPr/>
      <dgm:t>
        <a:bodyPr/>
        <a:lstStyle/>
        <a:p>
          <a:endParaRPr lang="en-US"/>
        </a:p>
      </dgm:t>
    </dgm:pt>
    <dgm:pt modelId="{4DBC78DB-431D-4D6B-ABD4-088FC8B486E3}" type="sibTrans" cxnId="{11251F55-C779-4D98-B5B6-898F49D0DC3E}">
      <dgm:prSet/>
      <dgm:spPr/>
      <dgm:t>
        <a:bodyPr/>
        <a:lstStyle/>
        <a:p>
          <a:endParaRPr lang="en-US"/>
        </a:p>
      </dgm:t>
    </dgm:pt>
    <dgm:pt modelId="{AF99578F-C5BC-4A6F-9998-985934CD4C8B}" type="pres">
      <dgm:prSet presAssocID="{E62C9A38-69DC-4351-B949-DCC4F777ED07}" presName="CompostProcess" presStyleCnt="0">
        <dgm:presLayoutVars>
          <dgm:dir/>
          <dgm:resizeHandles val="exact"/>
        </dgm:presLayoutVars>
      </dgm:prSet>
      <dgm:spPr/>
    </dgm:pt>
    <dgm:pt modelId="{A3C2D0D6-BB89-45FF-92F3-7C976B083532}" type="pres">
      <dgm:prSet presAssocID="{E62C9A38-69DC-4351-B949-DCC4F777ED07}" presName="arrow" presStyleLbl="bgShp" presStyleIdx="0" presStyleCnt="1"/>
      <dgm:spPr/>
    </dgm:pt>
    <dgm:pt modelId="{59D82D7B-5A03-459D-9FF9-7A08FCBD28AD}" type="pres">
      <dgm:prSet presAssocID="{E62C9A38-69DC-4351-B949-DCC4F777ED07}" presName="linearProcess" presStyleCnt="0"/>
      <dgm:spPr/>
    </dgm:pt>
    <dgm:pt modelId="{01FE7005-A613-4395-8FA5-9959E84A3B24}" type="pres">
      <dgm:prSet presAssocID="{B73361AC-C7E2-4DA1-A577-E0A8E0E784A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A77C2E-6A39-4C56-8F25-A0A29DEDBA38}" type="pres">
      <dgm:prSet presAssocID="{A9C632A0-732D-4033-BC1D-34C1062C163A}" presName="sibTrans" presStyleCnt="0"/>
      <dgm:spPr/>
    </dgm:pt>
    <dgm:pt modelId="{C8CC7A77-3F83-44E3-AAA3-950A3A608F06}" type="pres">
      <dgm:prSet presAssocID="{D0310940-0B60-46C1-8868-E1BA6EAEE471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3A8466-0CDD-4974-8271-15B7E95AFC64}" type="pres">
      <dgm:prSet presAssocID="{1713AD94-600A-41C9-906E-1778F139F62A}" presName="sibTrans" presStyleCnt="0"/>
      <dgm:spPr/>
    </dgm:pt>
    <dgm:pt modelId="{2B44CD72-FBFC-42AF-8410-F67B5E2232B4}" type="pres">
      <dgm:prSet presAssocID="{7837E6C3-41F0-438A-AAA0-C025F31C4104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B5318B0-21DE-45A2-8D35-7586365EBF44}" type="presOf" srcId="{D0310940-0B60-46C1-8868-E1BA6EAEE471}" destId="{C8CC7A77-3F83-44E3-AAA3-950A3A608F06}" srcOrd="0" destOrd="0" presId="urn:microsoft.com/office/officeart/2005/8/layout/hProcess9"/>
    <dgm:cxn modelId="{11251F55-C779-4D98-B5B6-898F49D0DC3E}" srcId="{E62C9A38-69DC-4351-B949-DCC4F777ED07}" destId="{7837E6C3-41F0-438A-AAA0-C025F31C4104}" srcOrd="2" destOrd="0" parTransId="{3FF6BAAA-7438-4293-8F89-10A21D3B7BE6}" sibTransId="{4DBC78DB-431D-4D6B-ABD4-088FC8B486E3}"/>
    <dgm:cxn modelId="{8123CF90-4E22-4A83-9ABA-4A0CFE88FFFB}" type="presOf" srcId="{7837E6C3-41F0-438A-AAA0-C025F31C4104}" destId="{2B44CD72-FBFC-42AF-8410-F67B5E2232B4}" srcOrd="0" destOrd="0" presId="urn:microsoft.com/office/officeart/2005/8/layout/hProcess9"/>
    <dgm:cxn modelId="{1DAF1F3A-E1F5-49D1-B1F6-8C9010F3FBC0}" type="presOf" srcId="{B73361AC-C7E2-4DA1-A577-E0A8E0E784AD}" destId="{01FE7005-A613-4395-8FA5-9959E84A3B24}" srcOrd="0" destOrd="0" presId="urn:microsoft.com/office/officeart/2005/8/layout/hProcess9"/>
    <dgm:cxn modelId="{8FB7ABCA-63F4-4BA3-B3D3-768BC167A94F}" type="presOf" srcId="{E62C9A38-69DC-4351-B949-DCC4F777ED07}" destId="{AF99578F-C5BC-4A6F-9998-985934CD4C8B}" srcOrd="0" destOrd="0" presId="urn:microsoft.com/office/officeart/2005/8/layout/hProcess9"/>
    <dgm:cxn modelId="{269E46A1-96B4-4F97-B840-1730C9622400}" srcId="{E62C9A38-69DC-4351-B949-DCC4F777ED07}" destId="{B73361AC-C7E2-4DA1-A577-E0A8E0E784AD}" srcOrd="0" destOrd="0" parTransId="{A0A705D5-5A98-44B6-84C1-3EA0E7A107AF}" sibTransId="{A9C632A0-732D-4033-BC1D-34C1062C163A}"/>
    <dgm:cxn modelId="{2BAEDBB0-6361-437D-9844-77EE7B8C40CB}" srcId="{E62C9A38-69DC-4351-B949-DCC4F777ED07}" destId="{D0310940-0B60-46C1-8868-E1BA6EAEE471}" srcOrd="1" destOrd="0" parTransId="{5D6256B9-04E9-498B-A0D5-C522487C7EC8}" sibTransId="{1713AD94-600A-41C9-906E-1778F139F62A}"/>
    <dgm:cxn modelId="{026583BA-977A-4DA6-BFE1-A6725B4FCEE9}" type="presParOf" srcId="{AF99578F-C5BC-4A6F-9998-985934CD4C8B}" destId="{A3C2D0D6-BB89-45FF-92F3-7C976B083532}" srcOrd="0" destOrd="0" presId="urn:microsoft.com/office/officeart/2005/8/layout/hProcess9"/>
    <dgm:cxn modelId="{937F03CB-73EF-4F6E-ACDB-8D9245C8492C}" type="presParOf" srcId="{AF99578F-C5BC-4A6F-9998-985934CD4C8B}" destId="{59D82D7B-5A03-459D-9FF9-7A08FCBD28AD}" srcOrd="1" destOrd="0" presId="urn:microsoft.com/office/officeart/2005/8/layout/hProcess9"/>
    <dgm:cxn modelId="{3FD19055-E8CE-4B52-BE6A-70AA82D5EA9E}" type="presParOf" srcId="{59D82D7B-5A03-459D-9FF9-7A08FCBD28AD}" destId="{01FE7005-A613-4395-8FA5-9959E84A3B24}" srcOrd="0" destOrd="0" presId="urn:microsoft.com/office/officeart/2005/8/layout/hProcess9"/>
    <dgm:cxn modelId="{D9C96BA6-6A59-4C1B-BB94-D7D3AC9A8912}" type="presParOf" srcId="{59D82D7B-5A03-459D-9FF9-7A08FCBD28AD}" destId="{9CA77C2E-6A39-4C56-8F25-A0A29DEDBA38}" srcOrd="1" destOrd="0" presId="urn:microsoft.com/office/officeart/2005/8/layout/hProcess9"/>
    <dgm:cxn modelId="{D566CE98-6BBF-4CD5-B8E7-499EDE15FAB3}" type="presParOf" srcId="{59D82D7B-5A03-459D-9FF9-7A08FCBD28AD}" destId="{C8CC7A77-3F83-44E3-AAA3-950A3A608F06}" srcOrd="2" destOrd="0" presId="urn:microsoft.com/office/officeart/2005/8/layout/hProcess9"/>
    <dgm:cxn modelId="{B341EE39-68F6-4EA8-A9A9-B6F765C3494F}" type="presParOf" srcId="{59D82D7B-5A03-459D-9FF9-7A08FCBD28AD}" destId="{F63A8466-0CDD-4974-8271-15B7E95AFC64}" srcOrd="3" destOrd="0" presId="urn:microsoft.com/office/officeart/2005/8/layout/hProcess9"/>
    <dgm:cxn modelId="{CFCF59DE-EB75-4D33-AD21-501DD3E54D30}" type="presParOf" srcId="{59D82D7B-5A03-459D-9FF9-7A08FCBD28AD}" destId="{2B44CD72-FBFC-42AF-8410-F67B5E2232B4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BFC39BAD-7537-4B28-9490-77C00F9C3534}" type="doc">
      <dgm:prSet loTypeId="urn:microsoft.com/office/officeart/2005/8/layout/cycle7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6BA2EF0-E79D-4255-AFC9-85462F086041}">
      <dgm:prSet phldrT="[Text]"/>
      <dgm:spPr/>
      <dgm:t>
        <a:bodyPr/>
        <a:lstStyle/>
        <a:p>
          <a:r>
            <a:rPr lang="en-US" dirty="0" smtClean="0"/>
            <a:t>MA/ IB</a:t>
          </a:r>
          <a:endParaRPr lang="en-US" dirty="0"/>
        </a:p>
      </dgm:t>
    </dgm:pt>
    <dgm:pt modelId="{58FA5534-4151-4112-94BB-FD3F50848520}" type="parTrans" cxnId="{87E0DD60-7E6A-481E-9C5F-90F8054966EF}">
      <dgm:prSet/>
      <dgm:spPr/>
      <dgm:t>
        <a:bodyPr/>
        <a:lstStyle/>
        <a:p>
          <a:endParaRPr lang="en-US"/>
        </a:p>
      </dgm:t>
    </dgm:pt>
    <dgm:pt modelId="{8C7739C6-3DE0-48EF-9C4B-04F9671D3B3F}" type="sibTrans" cxnId="{87E0DD60-7E6A-481E-9C5F-90F8054966EF}">
      <dgm:prSet/>
      <dgm:spPr/>
      <dgm:t>
        <a:bodyPr/>
        <a:lstStyle/>
        <a:p>
          <a:endParaRPr lang="en-US"/>
        </a:p>
      </dgm:t>
    </dgm:pt>
    <dgm:pt modelId="{FA2221B4-CB7F-4B81-81E3-5713D68817C1}">
      <dgm:prSet phldrT="[Text]"/>
      <dgm:spPr/>
      <dgm:t>
        <a:bodyPr/>
        <a:lstStyle/>
        <a:p>
          <a:r>
            <a:rPr lang="en-US" dirty="0" smtClean="0"/>
            <a:t>Final recipients</a:t>
          </a:r>
          <a:endParaRPr lang="en-US" dirty="0"/>
        </a:p>
      </dgm:t>
    </dgm:pt>
    <dgm:pt modelId="{7C9AC400-2D4D-46F8-BA5B-EF1236C39710}" type="parTrans" cxnId="{A79A87AE-1CC1-402D-B4CB-E3D505DC3CFE}">
      <dgm:prSet/>
      <dgm:spPr/>
      <dgm:t>
        <a:bodyPr/>
        <a:lstStyle/>
        <a:p>
          <a:endParaRPr lang="en-US"/>
        </a:p>
      </dgm:t>
    </dgm:pt>
    <dgm:pt modelId="{0552E1C1-A6A8-4183-B7BF-A0FE6B1F75D3}" type="sibTrans" cxnId="{A79A87AE-1CC1-402D-B4CB-E3D505DC3CFE}">
      <dgm:prSet/>
      <dgm:spPr/>
      <dgm:t>
        <a:bodyPr/>
        <a:lstStyle/>
        <a:p>
          <a:endParaRPr lang="en-US"/>
        </a:p>
      </dgm:t>
    </dgm:pt>
    <dgm:pt modelId="{E84C6517-7C8D-417F-B47D-AFAF9B343E80}" type="pres">
      <dgm:prSet presAssocID="{BFC39BAD-7537-4B28-9490-77C00F9C353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4AD9FA3-6DE9-4D03-97F6-75B4BEE2703D}" type="pres">
      <dgm:prSet presAssocID="{16BA2EF0-E79D-4255-AFC9-85462F086041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808842-4A16-40CB-91D2-3095BF2259AB}" type="pres">
      <dgm:prSet presAssocID="{8C7739C6-3DE0-48EF-9C4B-04F9671D3B3F}" presName="sibTrans" presStyleLbl="sibTrans2D1" presStyleIdx="0" presStyleCnt="2"/>
      <dgm:spPr/>
      <dgm:t>
        <a:bodyPr/>
        <a:lstStyle/>
        <a:p>
          <a:endParaRPr lang="en-US"/>
        </a:p>
      </dgm:t>
    </dgm:pt>
    <dgm:pt modelId="{9CB40DD1-2F53-4E7E-8E8C-72D24E51D3B4}" type="pres">
      <dgm:prSet presAssocID="{8C7739C6-3DE0-48EF-9C4B-04F9671D3B3F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4F67194A-33FE-4977-912C-3D81E968FBC2}" type="pres">
      <dgm:prSet presAssocID="{FA2221B4-CB7F-4B81-81E3-5713D68817C1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F4DE0B-3446-4A94-AB79-8FDD524EED6F}" type="pres">
      <dgm:prSet presAssocID="{0552E1C1-A6A8-4183-B7BF-A0FE6B1F75D3}" presName="sibTrans" presStyleLbl="sibTrans2D1" presStyleIdx="1" presStyleCnt="2"/>
      <dgm:spPr/>
      <dgm:t>
        <a:bodyPr/>
        <a:lstStyle/>
        <a:p>
          <a:endParaRPr lang="en-US"/>
        </a:p>
      </dgm:t>
    </dgm:pt>
    <dgm:pt modelId="{C6C59D50-DFC5-43A7-A8AA-5B282E3B2912}" type="pres">
      <dgm:prSet presAssocID="{0552E1C1-A6A8-4183-B7BF-A0FE6B1F75D3}" presName="connectorText" presStyleLbl="sibTrans2D1" presStyleIdx="1" presStyleCnt="2"/>
      <dgm:spPr/>
      <dgm:t>
        <a:bodyPr/>
        <a:lstStyle/>
        <a:p>
          <a:endParaRPr lang="en-US"/>
        </a:p>
      </dgm:t>
    </dgm:pt>
  </dgm:ptLst>
  <dgm:cxnLst>
    <dgm:cxn modelId="{5A0B02C7-239E-47B3-B2E6-D088560B1BE1}" type="presOf" srcId="{8C7739C6-3DE0-48EF-9C4B-04F9671D3B3F}" destId="{9CB40DD1-2F53-4E7E-8E8C-72D24E51D3B4}" srcOrd="1" destOrd="0" presId="urn:microsoft.com/office/officeart/2005/8/layout/cycle7"/>
    <dgm:cxn modelId="{8E794A30-3BED-4655-B35E-C8FB7D3B4CA9}" type="presOf" srcId="{16BA2EF0-E79D-4255-AFC9-85462F086041}" destId="{04AD9FA3-6DE9-4D03-97F6-75B4BEE2703D}" srcOrd="0" destOrd="0" presId="urn:microsoft.com/office/officeart/2005/8/layout/cycle7"/>
    <dgm:cxn modelId="{D2E982C7-0888-437A-9C78-C1BAD548BB4C}" type="presOf" srcId="{0552E1C1-A6A8-4183-B7BF-A0FE6B1F75D3}" destId="{2BF4DE0B-3446-4A94-AB79-8FDD524EED6F}" srcOrd="0" destOrd="0" presId="urn:microsoft.com/office/officeart/2005/8/layout/cycle7"/>
    <dgm:cxn modelId="{B8F4E1A9-9F1D-4F71-8106-91C9152A897B}" type="presOf" srcId="{0552E1C1-A6A8-4183-B7BF-A0FE6B1F75D3}" destId="{C6C59D50-DFC5-43A7-A8AA-5B282E3B2912}" srcOrd="1" destOrd="0" presId="urn:microsoft.com/office/officeart/2005/8/layout/cycle7"/>
    <dgm:cxn modelId="{BD925177-2AB6-4EC3-B8CE-2FDE81C8FEA0}" type="presOf" srcId="{8C7739C6-3DE0-48EF-9C4B-04F9671D3B3F}" destId="{CF808842-4A16-40CB-91D2-3095BF2259AB}" srcOrd="0" destOrd="0" presId="urn:microsoft.com/office/officeart/2005/8/layout/cycle7"/>
    <dgm:cxn modelId="{87E0DD60-7E6A-481E-9C5F-90F8054966EF}" srcId="{BFC39BAD-7537-4B28-9490-77C00F9C3534}" destId="{16BA2EF0-E79D-4255-AFC9-85462F086041}" srcOrd="0" destOrd="0" parTransId="{58FA5534-4151-4112-94BB-FD3F50848520}" sibTransId="{8C7739C6-3DE0-48EF-9C4B-04F9671D3B3F}"/>
    <dgm:cxn modelId="{A79A87AE-1CC1-402D-B4CB-E3D505DC3CFE}" srcId="{BFC39BAD-7537-4B28-9490-77C00F9C3534}" destId="{FA2221B4-CB7F-4B81-81E3-5713D68817C1}" srcOrd="1" destOrd="0" parTransId="{7C9AC400-2D4D-46F8-BA5B-EF1236C39710}" sibTransId="{0552E1C1-A6A8-4183-B7BF-A0FE6B1F75D3}"/>
    <dgm:cxn modelId="{A1AFA216-48E8-4B6E-A905-CA85F1A473FC}" type="presOf" srcId="{FA2221B4-CB7F-4B81-81E3-5713D68817C1}" destId="{4F67194A-33FE-4977-912C-3D81E968FBC2}" srcOrd="0" destOrd="0" presId="urn:microsoft.com/office/officeart/2005/8/layout/cycle7"/>
    <dgm:cxn modelId="{F33459FD-6CEF-4159-B7DE-20A291ECC4C2}" type="presOf" srcId="{BFC39BAD-7537-4B28-9490-77C00F9C3534}" destId="{E84C6517-7C8D-417F-B47D-AFAF9B343E80}" srcOrd="0" destOrd="0" presId="urn:microsoft.com/office/officeart/2005/8/layout/cycle7"/>
    <dgm:cxn modelId="{11869A21-DF14-443C-BE1C-EE0EC37A9DEC}" type="presParOf" srcId="{E84C6517-7C8D-417F-B47D-AFAF9B343E80}" destId="{04AD9FA3-6DE9-4D03-97F6-75B4BEE2703D}" srcOrd="0" destOrd="0" presId="urn:microsoft.com/office/officeart/2005/8/layout/cycle7"/>
    <dgm:cxn modelId="{39422E8A-AFDA-416F-8641-C611759E1192}" type="presParOf" srcId="{E84C6517-7C8D-417F-B47D-AFAF9B343E80}" destId="{CF808842-4A16-40CB-91D2-3095BF2259AB}" srcOrd="1" destOrd="0" presId="urn:microsoft.com/office/officeart/2005/8/layout/cycle7"/>
    <dgm:cxn modelId="{FC827066-DCDE-47CB-B94F-A72B69EC2816}" type="presParOf" srcId="{CF808842-4A16-40CB-91D2-3095BF2259AB}" destId="{9CB40DD1-2F53-4E7E-8E8C-72D24E51D3B4}" srcOrd="0" destOrd="0" presId="urn:microsoft.com/office/officeart/2005/8/layout/cycle7"/>
    <dgm:cxn modelId="{310D83DC-3B90-4FD3-8C0B-7BE6F1268FD9}" type="presParOf" srcId="{E84C6517-7C8D-417F-B47D-AFAF9B343E80}" destId="{4F67194A-33FE-4977-912C-3D81E968FBC2}" srcOrd="2" destOrd="0" presId="urn:microsoft.com/office/officeart/2005/8/layout/cycle7"/>
    <dgm:cxn modelId="{FAC9EA92-1A9B-44D0-9A63-2F87B37BE3E9}" type="presParOf" srcId="{E84C6517-7C8D-417F-B47D-AFAF9B343E80}" destId="{2BF4DE0B-3446-4A94-AB79-8FDD524EED6F}" srcOrd="3" destOrd="0" presId="urn:microsoft.com/office/officeart/2005/8/layout/cycle7"/>
    <dgm:cxn modelId="{B2B1ED7F-DC83-4B1A-A6D2-3FC529296447}" type="presParOf" srcId="{2BF4DE0B-3446-4A94-AB79-8FDD524EED6F}" destId="{C6C59D50-DFC5-43A7-A8AA-5B282E3B2912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29DDCE-75D1-4432-A6BE-A2F12B42F9A1}" type="doc">
      <dgm:prSet loTypeId="urn:microsoft.com/office/officeart/2005/8/layout/radial5" loCatId="relationship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6EE2E5AD-0679-4905-8A88-F9B5C2B05583}">
      <dgm:prSet phldrT="[Text]" custT="1"/>
      <dgm:spPr/>
      <dgm:t>
        <a:bodyPr/>
        <a:lstStyle/>
        <a:p>
          <a:r>
            <a:rPr lang="en-US" sz="2400" dirty="0" smtClean="0"/>
            <a:t>ESIF </a:t>
          </a:r>
          <a:r>
            <a:rPr lang="en-US" sz="2400" dirty="0" err="1" smtClean="0"/>
            <a:t>programme</a:t>
          </a:r>
          <a:r>
            <a:rPr lang="en-US" sz="2400" dirty="0" smtClean="0"/>
            <a:t>/Grant</a:t>
          </a:r>
          <a:endParaRPr lang="en-US" sz="2400" dirty="0"/>
        </a:p>
      </dgm:t>
    </dgm:pt>
    <dgm:pt modelId="{6E471787-F6A9-4892-8D57-BCEF1E0DC515}" type="parTrans" cxnId="{361077A9-F893-4ADB-A27E-D11952DB6C4A}">
      <dgm:prSet/>
      <dgm:spPr/>
      <dgm:t>
        <a:bodyPr/>
        <a:lstStyle/>
        <a:p>
          <a:endParaRPr lang="en-US" sz="2400"/>
        </a:p>
      </dgm:t>
    </dgm:pt>
    <dgm:pt modelId="{FF1E4FC9-E15C-48B5-BDBC-09B2BA890F20}" type="sibTrans" cxnId="{361077A9-F893-4ADB-A27E-D11952DB6C4A}">
      <dgm:prSet/>
      <dgm:spPr/>
      <dgm:t>
        <a:bodyPr/>
        <a:lstStyle/>
        <a:p>
          <a:endParaRPr lang="en-US" sz="2400"/>
        </a:p>
      </dgm:t>
    </dgm:pt>
    <dgm:pt modelId="{0F1746B7-3628-478C-9B81-FF01D97592B6}">
      <dgm:prSet phldrT="[Text]" custT="1"/>
      <dgm:spPr/>
      <dgm:t>
        <a:bodyPr/>
        <a:lstStyle/>
        <a:p>
          <a:r>
            <a:rPr lang="en-US" sz="2400" dirty="0" smtClean="0"/>
            <a:t>Project 4</a:t>
          </a:r>
          <a:endParaRPr lang="en-US" sz="2400" dirty="0"/>
        </a:p>
      </dgm:t>
    </dgm:pt>
    <dgm:pt modelId="{33CF33AB-9D29-4DB7-BDB3-7F42506A213D}" type="parTrans" cxnId="{9BAF4C39-A0DD-43A6-A6BB-618862797B1B}">
      <dgm:prSet/>
      <dgm:spPr/>
      <dgm:t>
        <a:bodyPr/>
        <a:lstStyle/>
        <a:p>
          <a:endParaRPr lang="en-US" sz="2400"/>
        </a:p>
      </dgm:t>
    </dgm:pt>
    <dgm:pt modelId="{CCC85B96-8196-4807-9298-60D9DCE0B601}" type="sibTrans" cxnId="{9BAF4C39-A0DD-43A6-A6BB-618862797B1B}">
      <dgm:prSet/>
      <dgm:spPr/>
      <dgm:t>
        <a:bodyPr/>
        <a:lstStyle/>
        <a:p>
          <a:endParaRPr lang="en-US" sz="2400"/>
        </a:p>
      </dgm:t>
    </dgm:pt>
    <dgm:pt modelId="{C975A00C-F411-46E5-B96F-3589F369D442}">
      <dgm:prSet phldrT="[Text]" custT="1"/>
      <dgm:spPr/>
      <dgm:t>
        <a:bodyPr/>
        <a:lstStyle/>
        <a:p>
          <a:r>
            <a:rPr lang="en-US" sz="2000" dirty="0" smtClean="0"/>
            <a:t>Project 2</a:t>
          </a:r>
          <a:endParaRPr lang="en-US" sz="2000" dirty="0"/>
        </a:p>
      </dgm:t>
    </dgm:pt>
    <dgm:pt modelId="{A6B74B5C-61C7-48D2-94FD-2A92DD58701E}" type="parTrans" cxnId="{C4A59E85-6DBC-4BCF-B294-A7417AAB1F38}">
      <dgm:prSet/>
      <dgm:spPr/>
      <dgm:t>
        <a:bodyPr/>
        <a:lstStyle/>
        <a:p>
          <a:endParaRPr lang="en-US" sz="2400"/>
        </a:p>
      </dgm:t>
    </dgm:pt>
    <dgm:pt modelId="{373D2368-5E2B-4177-A824-FC37D3E5FE7F}" type="sibTrans" cxnId="{C4A59E85-6DBC-4BCF-B294-A7417AAB1F38}">
      <dgm:prSet/>
      <dgm:spPr/>
      <dgm:t>
        <a:bodyPr/>
        <a:lstStyle/>
        <a:p>
          <a:endParaRPr lang="en-US" sz="2400"/>
        </a:p>
      </dgm:t>
    </dgm:pt>
    <dgm:pt modelId="{767E52BF-F45B-45BF-A87A-BCE1B735D2CB}">
      <dgm:prSet phldrT="[Text]" custT="1"/>
      <dgm:spPr/>
      <dgm:t>
        <a:bodyPr/>
        <a:lstStyle/>
        <a:p>
          <a:r>
            <a:rPr lang="en-US" sz="2000" dirty="0" smtClean="0"/>
            <a:t>Project 1</a:t>
          </a:r>
          <a:endParaRPr lang="en-US" sz="2000" dirty="0"/>
        </a:p>
      </dgm:t>
    </dgm:pt>
    <dgm:pt modelId="{2C71B88A-E301-488C-9691-2DD5E81554A8}" type="parTrans" cxnId="{3F5B85F1-38E5-4438-833C-5D18AFBA956B}">
      <dgm:prSet/>
      <dgm:spPr/>
      <dgm:t>
        <a:bodyPr/>
        <a:lstStyle/>
        <a:p>
          <a:endParaRPr lang="en-US" sz="2400" dirty="0"/>
        </a:p>
      </dgm:t>
    </dgm:pt>
    <dgm:pt modelId="{314FBFA4-68FA-4CE3-A85A-7DD83459E704}" type="sibTrans" cxnId="{3F5B85F1-38E5-4438-833C-5D18AFBA956B}">
      <dgm:prSet/>
      <dgm:spPr/>
      <dgm:t>
        <a:bodyPr/>
        <a:lstStyle/>
        <a:p>
          <a:endParaRPr lang="en-US" sz="2400"/>
        </a:p>
      </dgm:t>
    </dgm:pt>
    <dgm:pt modelId="{F4D5BBA5-29EE-4C53-B835-293B0BEDED62}">
      <dgm:prSet custT="1"/>
      <dgm:spPr/>
      <dgm:t>
        <a:bodyPr/>
        <a:lstStyle/>
        <a:p>
          <a:r>
            <a:rPr lang="en-US" sz="2000" dirty="0" smtClean="0"/>
            <a:t>Project 3</a:t>
          </a:r>
          <a:endParaRPr lang="en-US" sz="2000" dirty="0"/>
        </a:p>
      </dgm:t>
    </dgm:pt>
    <dgm:pt modelId="{253D8C4A-14C2-45D6-8497-BF9787383D15}" type="parTrans" cxnId="{D412C87D-2356-4697-BCE5-E871BEE363E1}">
      <dgm:prSet/>
      <dgm:spPr/>
      <dgm:t>
        <a:bodyPr/>
        <a:lstStyle/>
        <a:p>
          <a:endParaRPr lang="en-US" sz="2400"/>
        </a:p>
      </dgm:t>
    </dgm:pt>
    <dgm:pt modelId="{D41AD78D-393E-4D35-B308-0D05A9AA7444}" type="sibTrans" cxnId="{D412C87D-2356-4697-BCE5-E871BEE363E1}">
      <dgm:prSet/>
      <dgm:spPr/>
      <dgm:t>
        <a:bodyPr/>
        <a:lstStyle/>
        <a:p>
          <a:endParaRPr lang="en-US" sz="2400"/>
        </a:p>
      </dgm:t>
    </dgm:pt>
    <dgm:pt modelId="{64FE5491-3D22-4194-B948-EE4E6DCA629C}" type="pres">
      <dgm:prSet presAssocID="{4629DDCE-75D1-4432-A6BE-A2F12B42F9A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3BD878-30F4-43EE-935C-1658E6BE727C}" type="pres">
      <dgm:prSet presAssocID="{6EE2E5AD-0679-4905-8A88-F9B5C2B05583}" presName="centerShape" presStyleLbl="node0" presStyleIdx="0" presStyleCnt="1" custScaleX="155005" custScaleY="131706"/>
      <dgm:spPr/>
      <dgm:t>
        <a:bodyPr/>
        <a:lstStyle/>
        <a:p>
          <a:endParaRPr lang="en-US"/>
        </a:p>
      </dgm:t>
    </dgm:pt>
    <dgm:pt modelId="{4D030930-BF21-4ABC-AE7F-43B66954DA52}" type="pres">
      <dgm:prSet presAssocID="{33CF33AB-9D29-4DB7-BDB3-7F42506A213D}" presName="parTrans" presStyleLbl="sibTrans2D1" presStyleIdx="0" presStyleCnt="4" custScaleX="170976"/>
      <dgm:spPr/>
      <dgm:t>
        <a:bodyPr/>
        <a:lstStyle/>
        <a:p>
          <a:endParaRPr lang="en-US"/>
        </a:p>
      </dgm:t>
    </dgm:pt>
    <dgm:pt modelId="{48BA5137-1B68-4CD0-996C-8B766ECC82AA}" type="pres">
      <dgm:prSet presAssocID="{33CF33AB-9D29-4DB7-BDB3-7F42506A213D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2DE4E198-856B-48AA-89C1-0638DBC79F32}" type="pres">
      <dgm:prSet presAssocID="{0F1746B7-3628-478C-9B81-FF01D97592B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016967-3948-4795-8202-00071DBA1745}" type="pres">
      <dgm:prSet presAssocID="{A6B74B5C-61C7-48D2-94FD-2A92DD58701E}" presName="parTrans" presStyleLbl="sibTrans2D1" presStyleIdx="1" presStyleCnt="4" custScaleX="147803"/>
      <dgm:spPr/>
      <dgm:t>
        <a:bodyPr/>
        <a:lstStyle/>
        <a:p>
          <a:endParaRPr lang="en-US"/>
        </a:p>
      </dgm:t>
    </dgm:pt>
    <dgm:pt modelId="{D1E3087A-6960-492A-A23E-86A9A31CC007}" type="pres">
      <dgm:prSet presAssocID="{A6B74B5C-61C7-48D2-94FD-2A92DD58701E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E3BDF2FC-3FEF-4F66-B5CB-369DC19112F0}" type="pres">
      <dgm:prSet presAssocID="{C975A00C-F411-46E5-B96F-3589F369D442}" presName="node" presStyleLbl="node1" presStyleIdx="1" presStyleCnt="4" custRadScaleRad="118066" custRadScaleInc="-6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928FD8-2724-408F-A5BD-B2E427097EB5}" type="pres">
      <dgm:prSet presAssocID="{253D8C4A-14C2-45D6-8497-BF9787383D15}" presName="parTrans" presStyleLbl="sibTrans2D1" presStyleIdx="2" presStyleCnt="4" custScaleX="164080"/>
      <dgm:spPr/>
      <dgm:t>
        <a:bodyPr/>
        <a:lstStyle/>
        <a:p>
          <a:endParaRPr lang="en-US"/>
        </a:p>
      </dgm:t>
    </dgm:pt>
    <dgm:pt modelId="{E648A63F-5654-434E-9720-44A4FE13AA2A}" type="pres">
      <dgm:prSet presAssocID="{253D8C4A-14C2-45D6-8497-BF9787383D15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FD6A0D9B-13C9-41D4-8138-16E286DE1195}" type="pres">
      <dgm:prSet presAssocID="{F4D5BBA5-29EE-4C53-B835-293B0BEDED6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1065D8-0ECF-45C3-B44F-C11BCC2219EC}" type="pres">
      <dgm:prSet presAssocID="{2C71B88A-E301-488C-9691-2DD5E81554A8}" presName="parTrans" presStyleLbl="sibTrans2D1" presStyleIdx="3" presStyleCnt="4" custScaleX="158406"/>
      <dgm:spPr/>
      <dgm:t>
        <a:bodyPr/>
        <a:lstStyle/>
        <a:p>
          <a:endParaRPr lang="en-US"/>
        </a:p>
      </dgm:t>
    </dgm:pt>
    <dgm:pt modelId="{7DACE0E2-67AD-4E06-9B63-5D2C1DFE0768}" type="pres">
      <dgm:prSet presAssocID="{2C71B88A-E301-488C-9691-2DD5E81554A8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E5C0AF19-618F-40B1-8DD3-B846923BC8CA}" type="pres">
      <dgm:prSet presAssocID="{767E52BF-F45B-45BF-A87A-BCE1B735D2CB}" presName="node" presStyleLbl="node1" presStyleIdx="3" presStyleCnt="4" custRadScaleRad="116260" custRadScaleInc="6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A6C7864-7FA6-4BF6-8757-8E9F58368DB9}" type="presOf" srcId="{F4D5BBA5-29EE-4C53-B835-293B0BEDED62}" destId="{FD6A0D9B-13C9-41D4-8138-16E286DE1195}" srcOrd="0" destOrd="0" presId="urn:microsoft.com/office/officeart/2005/8/layout/radial5"/>
    <dgm:cxn modelId="{2BB8534E-8803-43B3-A4C4-76B6D66672F6}" type="presOf" srcId="{2C71B88A-E301-488C-9691-2DD5E81554A8}" destId="{851065D8-0ECF-45C3-B44F-C11BCC2219EC}" srcOrd="0" destOrd="0" presId="urn:microsoft.com/office/officeart/2005/8/layout/radial5"/>
    <dgm:cxn modelId="{5D77E7DA-8BE9-45D4-AD40-CDAF76A283A3}" type="presOf" srcId="{C975A00C-F411-46E5-B96F-3589F369D442}" destId="{E3BDF2FC-3FEF-4F66-B5CB-369DC19112F0}" srcOrd="0" destOrd="0" presId="urn:microsoft.com/office/officeart/2005/8/layout/radial5"/>
    <dgm:cxn modelId="{3F5B85F1-38E5-4438-833C-5D18AFBA956B}" srcId="{6EE2E5AD-0679-4905-8A88-F9B5C2B05583}" destId="{767E52BF-F45B-45BF-A87A-BCE1B735D2CB}" srcOrd="3" destOrd="0" parTransId="{2C71B88A-E301-488C-9691-2DD5E81554A8}" sibTransId="{314FBFA4-68FA-4CE3-A85A-7DD83459E704}"/>
    <dgm:cxn modelId="{75F540DD-F0A4-425E-9826-7E0814111B8D}" type="presOf" srcId="{A6B74B5C-61C7-48D2-94FD-2A92DD58701E}" destId="{D1E3087A-6960-492A-A23E-86A9A31CC007}" srcOrd="1" destOrd="0" presId="urn:microsoft.com/office/officeart/2005/8/layout/radial5"/>
    <dgm:cxn modelId="{AC609408-4C67-410C-9B92-57A7403E34A6}" type="presOf" srcId="{2C71B88A-E301-488C-9691-2DD5E81554A8}" destId="{7DACE0E2-67AD-4E06-9B63-5D2C1DFE0768}" srcOrd="1" destOrd="0" presId="urn:microsoft.com/office/officeart/2005/8/layout/radial5"/>
    <dgm:cxn modelId="{9BAF4C39-A0DD-43A6-A6BB-618862797B1B}" srcId="{6EE2E5AD-0679-4905-8A88-F9B5C2B05583}" destId="{0F1746B7-3628-478C-9B81-FF01D97592B6}" srcOrd="0" destOrd="0" parTransId="{33CF33AB-9D29-4DB7-BDB3-7F42506A213D}" sibTransId="{CCC85B96-8196-4807-9298-60D9DCE0B601}"/>
    <dgm:cxn modelId="{A1F6479F-BF02-4E1B-A0E7-0CA29A54A5BD}" type="presOf" srcId="{33CF33AB-9D29-4DB7-BDB3-7F42506A213D}" destId="{4D030930-BF21-4ABC-AE7F-43B66954DA52}" srcOrd="0" destOrd="0" presId="urn:microsoft.com/office/officeart/2005/8/layout/radial5"/>
    <dgm:cxn modelId="{D4854419-D047-484D-8B0D-BD1C36AEB613}" type="presOf" srcId="{0F1746B7-3628-478C-9B81-FF01D97592B6}" destId="{2DE4E198-856B-48AA-89C1-0638DBC79F32}" srcOrd="0" destOrd="0" presId="urn:microsoft.com/office/officeart/2005/8/layout/radial5"/>
    <dgm:cxn modelId="{042A008E-8805-40E7-B8AF-031B0EE20E80}" type="presOf" srcId="{253D8C4A-14C2-45D6-8497-BF9787383D15}" destId="{34928FD8-2724-408F-A5BD-B2E427097EB5}" srcOrd="0" destOrd="0" presId="urn:microsoft.com/office/officeart/2005/8/layout/radial5"/>
    <dgm:cxn modelId="{ADA3D3E5-A9DA-4B3C-8289-EF6815C8FC8D}" type="presOf" srcId="{4629DDCE-75D1-4432-A6BE-A2F12B42F9A1}" destId="{64FE5491-3D22-4194-B948-EE4E6DCA629C}" srcOrd="0" destOrd="0" presId="urn:microsoft.com/office/officeart/2005/8/layout/radial5"/>
    <dgm:cxn modelId="{C4A59E85-6DBC-4BCF-B294-A7417AAB1F38}" srcId="{6EE2E5AD-0679-4905-8A88-F9B5C2B05583}" destId="{C975A00C-F411-46E5-B96F-3589F369D442}" srcOrd="1" destOrd="0" parTransId="{A6B74B5C-61C7-48D2-94FD-2A92DD58701E}" sibTransId="{373D2368-5E2B-4177-A824-FC37D3E5FE7F}"/>
    <dgm:cxn modelId="{2F8D4BF8-5D68-4DE4-9762-5A94EAD4D74A}" type="presOf" srcId="{767E52BF-F45B-45BF-A87A-BCE1B735D2CB}" destId="{E5C0AF19-618F-40B1-8DD3-B846923BC8CA}" srcOrd="0" destOrd="0" presId="urn:microsoft.com/office/officeart/2005/8/layout/radial5"/>
    <dgm:cxn modelId="{FC1887C9-BEF6-44DC-8AA8-335762C9D63F}" type="presOf" srcId="{A6B74B5C-61C7-48D2-94FD-2A92DD58701E}" destId="{30016967-3948-4795-8202-00071DBA1745}" srcOrd="0" destOrd="0" presId="urn:microsoft.com/office/officeart/2005/8/layout/radial5"/>
    <dgm:cxn modelId="{E89386EC-703B-44F4-A0E5-3EA69EC82FFA}" type="presOf" srcId="{6EE2E5AD-0679-4905-8A88-F9B5C2B05583}" destId="{CB3BD878-30F4-43EE-935C-1658E6BE727C}" srcOrd="0" destOrd="0" presId="urn:microsoft.com/office/officeart/2005/8/layout/radial5"/>
    <dgm:cxn modelId="{361077A9-F893-4ADB-A27E-D11952DB6C4A}" srcId="{4629DDCE-75D1-4432-A6BE-A2F12B42F9A1}" destId="{6EE2E5AD-0679-4905-8A88-F9B5C2B05583}" srcOrd="0" destOrd="0" parTransId="{6E471787-F6A9-4892-8D57-BCEF1E0DC515}" sibTransId="{FF1E4FC9-E15C-48B5-BDBC-09B2BA890F20}"/>
    <dgm:cxn modelId="{D412C87D-2356-4697-BCE5-E871BEE363E1}" srcId="{6EE2E5AD-0679-4905-8A88-F9B5C2B05583}" destId="{F4D5BBA5-29EE-4C53-B835-293B0BEDED62}" srcOrd="2" destOrd="0" parTransId="{253D8C4A-14C2-45D6-8497-BF9787383D15}" sibTransId="{D41AD78D-393E-4D35-B308-0D05A9AA7444}"/>
    <dgm:cxn modelId="{635E991C-E4C2-4280-BA78-5123ACF0A73C}" type="presOf" srcId="{253D8C4A-14C2-45D6-8497-BF9787383D15}" destId="{E648A63F-5654-434E-9720-44A4FE13AA2A}" srcOrd="1" destOrd="0" presId="urn:microsoft.com/office/officeart/2005/8/layout/radial5"/>
    <dgm:cxn modelId="{5D607CAF-A0ED-4F0B-ACCE-04B70D63C8D5}" type="presOf" srcId="{33CF33AB-9D29-4DB7-BDB3-7F42506A213D}" destId="{48BA5137-1B68-4CD0-996C-8B766ECC82AA}" srcOrd="1" destOrd="0" presId="urn:microsoft.com/office/officeart/2005/8/layout/radial5"/>
    <dgm:cxn modelId="{ABAAFBC9-CB12-49B5-9182-CA7899793724}" type="presParOf" srcId="{64FE5491-3D22-4194-B948-EE4E6DCA629C}" destId="{CB3BD878-30F4-43EE-935C-1658E6BE727C}" srcOrd="0" destOrd="0" presId="urn:microsoft.com/office/officeart/2005/8/layout/radial5"/>
    <dgm:cxn modelId="{86DDF4BC-65AA-471A-85C7-E38239D03A16}" type="presParOf" srcId="{64FE5491-3D22-4194-B948-EE4E6DCA629C}" destId="{4D030930-BF21-4ABC-AE7F-43B66954DA52}" srcOrd="1" destOrd="0" presId="urn:microsoft.com/office/officeart/2005/8/layout/radial5"/>
    <dgm:cxn modelId="{85D2C0C0-D23F-4ED8-A77A-7D209F0384F9}" type="presParOf" srcId="{4D030930-BF21-4ABC-AE7F-43B66954DA52}" destId="{48BA5137-1B68-4CD0-996C-8B766ECC82AA}" srcOrd="0" destOrd="0" presId="urn:microsoft.com/office/officeart/2005/8/layout/radial5"/>
    <dgm:cxn modelId="{503CB067-60DD-494D-AC88-5AB16E357567}" type="presParOf" srcId="{64FE5491-3D22-4194-B948-EE4E6DCA629C}" destId="{2DE4E198-856B-48AA-89C1-0638DBC79F32}" srcOrd="2" destOrd="0" presId="urn:microsoft.com/office/officeart/2005/8/layout/radial5"/>
    <dgm:cxn modelId="{6108518F-8F62-443F-9C23-3B3B92ED22C0}" type="presParOf" srcId="{64FE5491-3D22-4194-B948-EE4E6DCA629C}" destId="{30016967-3948-4795-8202-00071DBA1745}" srcOrd="3" destOrd="0" presId="urn:microsoft.com/office/officeart/2005/8/layout/radial5"/>
    <dgm:cxn modelId="{7EC9D15B-00EE-4638-95A5-3827D6148CDC}" type="presParOf" srcId="{30016967-3948-4795-8202-00071DBA1745}" destId="{D1E3087A-6960-492A-A23E-86A9A31CC007}" srcOrd="0" destOrd="0" presId="urn:microsoft.com/office/officeart/2005/8/layout/radial5"/>
    <dgm:cxn modelId="{0659FAEF-684F-4B6B-968E-1E023D7A013F}" type="presParOf" srcId="{64FE5491-3D22-4194-B948-EE4E6DCA629C}" destId="{E3BDF2FC-3FEF-4F66-B5CB-369DC19112F0}" srcOrd="4" destOrd="0" presId="urn:microsoft.com/office/officeart/2005/8/layout/radial5"/>
    <dgm:cxn modelId="{5DE7AD8E-B817-4CD7-8527-545DD1FF8DAE}" type="presParOf" srcId="{64FE5491-3D22-4194-B948-EE4E6DCA629C}" destId="{34928FD8-2724-408F-A5BD-B2E427097EB5}" srcOrd="5" destOrd="0" presId="urn:microsoft.com/office/officeart/2005/8/layout/radial5"/>
    <dgm:cxn modelId="{07AEA7D2-9812-4B63-8422-8521005FC5B6}" type="presParOf" srcId="{34928FD8-2724-408F-A5BD-B2E427097EB5}" destId="{E648A63F-5654-434E-9720-44A4FE13AA2A}" srcOrd="0" destOrd="0" presId="urn:microsoft.com/office/officeart/2005/8/layout/radial5"/>
    <dgm:cxn modelId="{92BF2357-79B6-404B-8DAC-B730FE604930}" type="presParOf" srcId="{64FE5491-3D22-4194-B948-EE4E6DCA629C}" destId="{FD6A0D9B-13C9-41D4-8138-16E286DE1195}" srcOrd="6" destOrd="0" presId="urn:microsoft.com/office/officeart/2005/8/layout/radial5"/>
    <dgm:cxn modelId="{9EB7B82B-C005-4D6F-B6AF-4004D10CD332}" type="presParOf" srcId="{64FE5491-3D22-4194-B948-EE4E6DCA629C}" destId="{851065D8-0ECF-45C3-B44F-C11BCC2219EC}" srcOrd="7" destOrd="0" presId="urn:microsoft.com/office/officeart/2005/8/layout/radial5"/>
    <dgm:cxn modelId="{8F6E49D8-8F7C-49AF-A1F7-92ADAB2B4BC3}" type="presParOf" srcId="{851065D8-0ECF-45C3-B44F-C11BCC2219EC}" destId="{7DACE0E2-67AD-4E06-9B63-5D2C1DFE0768}" srcOrd="0" destOrd="0" presId="urn:microsoft.com/office/officeart/2005/8/layout/radial5"/>
    <dgm:cxn modelId="{DDE830B0-DFD2-4685-B154-05EB04EE11CA}" type="presParOf" srcId="{64FE5491-3D22-4194-B948-EE4E6DCA629C}" destId="{E5C0AF19-618F-40B1-8DD3-B846923BC8CA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5A1DC3B-CDCB-4EA8-B7D8-53DB7580EA73}" type="doc">
      <dgm:prSet loTypeId="urn:microsoft.com/office/officeart/2005/8/layout/orgChart1" loCatId="hierarchy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5B1FC26B-15F9-448E-BF1D-6EC793F7F72F}">
      <dgm:prSet phldrT="[Text]"/>
      <dgm:spPr/>
      <dgm:t>
        <a:bodyPr/>
        <a:lstStyle/>
        <a:p>
          <a:r>
            <a:rPr lang="en-US" dirty="0" smtClean="0"/>
            <a:t>ESIF </a:t>
          </a:r>
          <a:r>
            <a:rPr lang="en-US" dirty="0" err="1" smtClean="0"/>
            <a:t>programme</a:t>
          </a:r>
          <a:r>
            <a:rPr lang="en-US" dirty="0" smtClean="0"/>
            <a:t>/ MA</a:t>
          </a:r>
          <a:endParaRPr lang="en-US" dirty="0"/>
        </a:p>
      </dgm:t>
    </dgm:pt>
    <dgm:pt modelId="{9FFEE6C9-F73D-498D-BC0F-D646C8ECBE82}" type="parTrans" cxnId="{5DF2B51F-FD6C-4D70-9B78-DABCFB193A82}">
      <dgm:prSet/>
      <dgm:spPr/>
      <dgm:t>
        <a:bodyPr/>
        <a:lstStyle/>
        <a:p>
          <a:endParaRPr lang="en-US"/>
        </a:p>
      </dgm:t>
    </dgm:pt>
    <dgm:pt modelId="{7C14D951-1350-4AF8-8005-5C65E7C9FAB6}" type="sibTrans" cxnId="{5DF2B51F-FD6C-4D70-9B78-DABCFB193A82}">
      <dgm:prSet/>
      <dgm:spPr/>
      <dgm:t>
        <a:bodyPr/>
        <a:lstStyle/>
        <a:p>
          <a:endParaRPr lang="en-US"/>
        </a:p>
      </dgm:t>
    </dgm:pt>
    <dgm:pt modelId="{D605E1A6-D479-49D6-8730-94450234465F}" type="asst">
      <dgm:prSet phldrT="[Text]"/>
      <dgm:spPr/>
      <dgm:t>
        <a:bodyPr/>
        <a:lstStyle/>
        <a:p>
          <a:r>
            <a:rPr lang="en-US" dirty="0" smtClean="0"/>
            <a:t>Financial instrument</a:t>
          </a:r>
          <a:endParaRPr lang="en-US" dirty="0"/>
        </a:p>
      </dgm:t>
    </dgm:pt>
    <dgm:pt modelId="{FC8C1048-D229-4C85-AE66-221EEEE2AAB8}" type="parTrans" cxnId="{51D002C1-6E2F-4D57-ABED-055E4C380DDD}">
      <dgm:prSet/>
      <dgm:spPr/>
      <dgm:t>
        <a:bodyPr/>
        <a:lstStyle/>
        <a:p>
          <a:endParaRPr lang="en-US"/>
        </a:p>
      </dgm:t>
    </dgm:pt>
    <dgm:pt modelId="{59E23D4A-936D-4CF9-8622-9B6FA4066652}" type="sibTrans" cxnId="{51D002C1-6E2F-4D57-ABED-055E4C380DDD}">
      <dgm:prSet/>
      <dgm:spPr/>
      <dgm:t>
        <a:bodyPr/>
        <a:lstStyle/>
        <a:p>
          <a:endParaRPr lang="en-US"/>
        </a:p>
      </dgm:t>
    </dgm:pt>
    <dgm:pt modelId="{58B1D690-C770-416E-A009-1728892DF580}">
      <dgm:prSet phldrT="[Text]"/>
      <dgm:spPr/>
      <dgm:t>
        <a:bodyPr/>
        <a:lstStyle/>
        <a:p>
          <a:r>
            <a:rPr lang="en-US" dirty="0" smtClean="0"/>
            <a:t>Final recipient</a:t>
          </a:r>
          <a:endParaRPr lang="en-US" dirty="0"/>
        </a:p>
      </dgm:t>
    </dgm:pt>
    <dgm:pt modelId="{4A7CE39B-788C-4D4F-BAF3-C191F8C29093}" type="parTrans" cxnId="{E8D87629-F37D-4212-A808-F90FB8D279F6}">
      <dgm:prSet/>
      <dgm:spPr/>
      <dgm:t>
        <a:bodyPr/>
        <a:lstStyle/>
        <a:p>
          <a:endParaRPr lang="en-US"/>
        </a:p>
      </dgm:t>
    </dgm:pt>
    <dgm:pt modelId="{13C53BC0-926C-491C-BA1B-30B1F15D767E}" type="sibTrans" cxnId="{E8D87629-F37D-4212-A808-F90FB8D279F6}">
      <dgm:prSet/>
      <dgm:spPr/>
      <dgm:t>
        <a:bodyPr/>
        <a:lstStyle/>
        <a:p>
          <a:endParaRPr lang="en-US"/>
        </a:p>
      </dgm:t>
    </dgm:pt>
    <dgm:pt modelId="{1270444E-BA21-4458-94EA-880A9A7663B4}">
      <dgm:prSet phldrT="[Text]"/>
      <dgm:spPr/>
      <dgm:t>
        <a:bodyPr/>
        <a:lstStyle/>
        <a:p>
          <a:r>
            <a:rPr lang="en-US" dirty="0" smtClean="0"/>
            <a:t>Final recipient</a:t>
          </a:r>
          <a:endParaRPr lang="en-US" dirty="0"/>
        </a:p>
      </dgm:t>
    </dgm:pt>
    <dgm:pt modelId="{304472E2-9DAE-4E70-9B77-F5CDA99272F4}" type="parTrans" cxnId="{26764496-8472-4B52-872F-47FCC202C1FC}">
      <dgm:prSet/>
      <dgm:spPr/>
      <dgm:t>
        <a:bodyPr/>
        <a:lstStyle/>
        <a:p>
          <a:endParaRPr lang="en-US"/>
        </a:p>
      </dgm:t>
    </dgm:pt>
    <dgm:pt modelId="{3D3C64FE-3D82-4B20-81DF-D0FB194E0857}" type="sibTrans" cxnId="{26764496-8472-4B52-872F-47FCC202C1FC}">
      <dgm:prSet/>
      <dgm:spPr/>
      <dgm:t>
        <a:bodyPr/>
        <a:lstStyle/>
        <a:p>
          <a:endParaRPr lang="en-US"/>
        </a:p>
      </dgm:t>
    </dgm:pt>
    <dgm:pt modelId="{30712B07-88F9-4C75-95BE-F04C23AD266F}">
      <dgm:prSet phldrT="[Text]"/>
      <dgm:spPr/>
      <dgm:t>
        <a:bodyPr/>
        <a:lstStyle/>
        <a:p>
          <a:r>
            <a:rPr lang="en-US" dirty="0" smtClean="0"/>
            <a:t>Final recipient</a:t>
          </a:r>
          <a:endParaRPr lang="en-US" dirty="0"/>
        </a:p>
      </dgm:t>
    </dgm:pt>
    <dgm:pt modelId="{29FF4163-B3AE-44A7-B893-3C9735E265FA}" type="parTrans" cxnId="{D5B64FE6-270D-40C4-993B-429987A09989}">
      <dgm:prSet/>
      <dgm:spPr/>
      <dgm:t>
        <a:bodyPr/>
        <a:lstStyle/>
        <a:p>
          <a:endParaRPr lang="en-US"/>
        </a:p>
      </dgm:t>
    </dgm:pt>
    <dgm:pt modelId="{19F5E51B-4F37-44C4-A52A-FDAAE3CBDB47}" type="sibTrans" cxnId="{D5B64FE6-270D-40C4-993B-429987A09989}">
      <dgm:prSet/>
      <dgm:spPr/>
      <dgm:t>
        <a:bodyPr/>
        <a:lstStyle/>
        <a:p>
          <a:endParaRPr lang="en-US"/>
        </a:p>
      </dgm:t>
    </dgm:pt>
    <dgm:pt modelId="{27B702B0-1685-4C08-8667-D5F7FF46D181}" type="pres">
      <dgm:prSet presAssocID="{05A1DC3B-CDCB-4EA8-B7D8-53DB7580EA7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FF12385-18BB-4389-8C44-57FF491A74A2}" type="pres">
      <dgm:prSet presAssocID="{5B1FC26B-15F9-448E-BF1D-6EC793F7F72F}" presName="hierRoot1" presStyleCnt="0">
        <dgm:presLayoutVars>
          <dgm:hierBranch val="init"/>
        </dgm:presLayoutVars>
      </dgm:prSet>
      <dgm:spPr/>
    </dgm:pt>
    <dgm:pt modelId="{C843429E-3AC8-4C2B-AA54-5C3D3F359EE9}" type="pres">
      <dgm:prSet presAssocID="{5B1FC26B-15F9-448E-BF1D-6EC793F7F72F}" presName="rootComposite1" presStyleCnt="0"/>
      <dgm:spPr/>
    </dgm:pt>
    <dgm:pt modelId="{68FBF560-75CB-4E98-8B01-78FD607DD261}" type="pres">
      <dgm:prSet presAssocID="{5B1FC26B-15F9-448E-BF1D-6EC793F7F72F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6D2B81F-078C-4DA8-A149-2C92C749D121}" type="pres">
      <dgm:prSet presAssocID="{5B1FC26B-15F9-448E-BF1D-6EC793F7F72F}" presName="rootConnector1" presStyleLbl="node1" presStyleIdx="0" presStyleCnt="0"/>
      <dgm:spPr/>
      <dgm:t>
        <a:bodyPr/>
        <a:lstStyle/>
        <a:p>
          <a:endParaRPr lang="en-US"/>
        </a:p>
      </dgm:t>
    </dgm:pt>
    <dgm:pt modelId="{E247D7B0-358C-4E33-81FA-F31D3B39476A}" type="pres">
      <dgm:prSet presAssocID="{5B1FC26B-15F9-448E-BF1D-6EC793F7F72F}" presName="hierChild2" presStyleCnt="0"/>
      <dgm:spPr/>
    </dgm:pt>
    <dgm:pt modelId="{17FC7ACC-16D5-49A8-829E-FFC1E816B7A4}" type="pres">
      <dgm:prSet presAssocID="{4A7CE39B-788C-4D4F-BAF3-C191F8C29093}" presName="Name37" presStyleLbl="parChTrans1D2" presStyleIdx="0" presStyleCnt="4"/>
      <dgm:spPr/>
      <dgm:t>
        <a:bodyPr/>
        <a:lstStyle/>
        <a:p>
          <a:endParaRPr lang="en-US"/>
        </a:p>
      </dgm:t>
    </dgm:pt>
    <dgm:pt modelId="{5ECE1E41-A064-4B13-B752-4E2B43C75D96}" type="pres">
      <dgm:prSet presAssocID="{58B1D690-C770-416E-A009-1728892DF580}" presName="hierRoot2" presStyleCnt="0">
        <dgm:presLayoutVars>
          <dgm:hierBranch val="init"/>
        </dgm:presLayoutVars>
      </dgm:prSet>
      <dgm:spPr/>
    </dgm:pt>
    <dgm:pt modelId="{0D5AC7BE-ACDA-4336-8FCA-33C65BAF4E64}" type="pres">
      <dgm:prSet presAssocID="{58B1D690-C770-416E-A009-1728892DF580}" presName="rootComposite" presStyleCnt="0"/>
      <dgm:spPr/>
    </dgm:pt>
    <dgm:pt modelId="{2F2355AB-7F44-4F1A-816B-42E9413B031B}" type="pres">
      <dgm:prSet presAssocID="{58B1D690-C770-416E-A009-1728892DF580}" presName="rootText" presStyleLbl="node2" presStyleIdx="0" presStyleCnt="3" custLinFactNeighborX="-23" custLinFactNeighborY="225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7B5823F-F0A3-41A5-A6AD-06EC321AC67C}" type="pres">
      <dgm:prSet presAssocID="{58B1D690-C770-416E-A009-1728892DF580}" presName="rootConnector" presStyleLbl="node2" presStyleIdx="0" presStyleCnt="3"/>
      <dgm:spPr/>
      <dgm:t>
        <a:bodyPr/>
        <a:lstStyle/>
        <a:p>
          <a:endParaRPr lang="en-US"/>
        </a:p>
      </dgm:t>
    </dgm:pt>
    <dgm:pt modelId="{D0C8F4DA-7DDF-48BA-93D1-0A8E32EE2599}" type="pres">
      <dgm:prSet presAssocID="{58B1D690-C770-416E-A009-1728892DF580}" presName="hierChild4" presStyleCnt="0"/>
      <dgm:spPr/>
    </dgm:pt>
    <dgm:pt modelId="{6D27796B-F9D6-4E22-8F2A-F1292B429993}" type="pres">
      <dgm:prSet presAssocID="{58B1D690-C770-416E-A009-1728892DF580}" presName="hierChild5" presStyleCnt="0"/>
      <dgm:spPr/>
    </dgm:pt>
    <dgm:pt modelId="{D7993D61-87AF-4794-B15E-A84E736B2D72}" type="pres">
      <dgm:prSet presAssocID="{304472E2-9DAE-4E70-9B77-F5CDA99272F4}" presName="Name37" presStyleLbl="parChTrans1D2" presStyleIdx="1" presStyleCnt="4"/>
      <dgm:spPr/>
      <dgm:t>
        <a:bodyPr/>
        <a:lstStyle/>
        <a:p>
          <a:endParaRPr lang="en-US"/>
        </a:p>
      </dgm:t>
    </dgm:pt>
    <dgm:pt modelId="{0EBF7F1E-7848-41A5-911A-252BE8AB3807}" type="pres">
      <dgm:prSet presAssocID="{1270444E-BA21-4458-94EA-880A9A7663B4}" presName="hierRoot2" presStyleCnt="0">
        <dgm:presLayoutVars>
          <dgm:hierBranch val="init"/>
        </dgm:presLayoutVars>
      </dgm:prSet>
      <dgm:spPr/>
    </dgm:pt>
    <dgm:pt modelId="{372DA785-0B1D-4DB6-AC25-7E94DE00FD57}" type="pres">
      <dgm:prSet presAssocID="{1270444E-BA21-4458-94EA-880A9A7663B4}" presName="rootComposite" presStyleCnt="0"/>
      <dgm:spPr/>
    </dgm:pt>
    <dgm:pt modelId="{5A8F0D91-C758-487E-95FB-7CEAFC44290E}" type="pres">
      <dgm:prSet presAssocID="{1270444E-BA21-4458-94EA-880A9A7663B4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C55A5AC-1AC0-4619-B114-153BDFD4A927}" type="pres">
      <dgm:prSet presAssocID="{1270444E-BA21-4458-94EA-880A9A7663B4}" presName="rootConnector" presStyleLbl="node2" presStyleIdx="1" presStyleCnt="3"/>
      <dgm:spPr/>
      <dgm:t>
        <a:bodyPr/>
        <a:lstStyle/>
        <a:p>
          <a:endParaRPr lang="en-US"/>
        </a:p>
      </dgm:t>
    </dgm:pt>
    <dgm:pt modelId="{5806C2F1-B674-4EEA-8061-F2415566E8DF}" type="pres">
      <dgm:prSet presAssocID="{1270444E-BA21-4458-94EA-880A9A7663B4}" presName="hierChild4" presStyleCnt="0"/>
      <dgm:spPr/>
    </dgm:pt>
    <dgm:pt modelId="{7511B6E4-C456-4D13-A762-C6A4C0A0F88D}" type="pres">
      <dgm:prSet presAssocID="{1270444E-BA21-4458-94EA-880A9A7663B4}" presName="hierChild5" presStyleCnt="0"/>
      <dgm:spPr/>
    </dgm:pt>
    <dgm:pt modelId="{A8AD8B0D-C70B-4E1F-A701-3580FF1813E3}" type="pres">
      <dgm:prSet presAssocID="{29FF4163-B3AE-44A7-B893-3C9735E265FA}" presName="Name37" presStyleLbl="parChTrans1D2" presStyleIdx="2" presStyleCnt="4"/>
      <dgm:spPr/>
      <dgm:t>
        <a:bodyPr/>
        <a:lstStyle/>
        <a:p>
          <a:endParaRPr lang="en-US"/>
        </a:p>
      </dgm:t>
    </dgm:pt>
    <dgm:pt modelId="{0A0B1500-22F9-43A0-8F9D-20F5E6083850}" type="pres">
      <dgm:prSet presAssocID="{30712B07-88F9-4C75-95BE-F04C23AD266F}" presName="hierRoot2" presStyleCnt="0">
        <dgm:presLayoutVars>
          <dgm:hierBranch val="init"/>
        </dgm:presLayoutVars>
      </dgm:prSet>
      <dgm:spPr/>
    </dgm:pt>
    <dgm:pt modelId="{B13BB80C-F0CF-42F5-9F75-BD0D38B2D10D}" type="pres">
      <dgm:prSet presAssocID="{30712B07-88F9-4C75-95BE-F04C23AD266F}" presName="rootComposite" presStyleCnt="0"/>
      <dgm:spPr/>
    </dgm:pt>
    <dgm:pt modelId="{31AEAAF6-171C-4B1A-A0B6-0EF11738EE74}" type="pres">
      <dgm:prSet presAssocID="{30712B07-88F9-4C75-95BE-F04C23AD266F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266BDDD-FE0B-4AA0-8D44-83FE8A3CF2C7}" type="pres">
      <dgm:prSet presAssocID="{30712B07-88F9-4C75-95BE-F04C23AD266F}" presName="rootConnector" presStyleLbl="node2" presStyleIdx="2" presStyleCnt="3"/>
      <dgm:spPr/>
      <dgm:t>
        <a:bodyPr/>
        <a:lstStyle/>
        <a:p>
          <a:endParaRPr lang="en-US"/>
        </a:p>
      </dgm:t>
    </dgm:pt>
    <dgm:pt modelId="{ABF1CB46-C316-4178-BFB6-49BF607E0A69}" type="pres">
      <dgm:prSet presAssocID="{30712B07-88F9-4C75-95BE-F04C23AD266F}" presName="hierChild4" presStyleCnt="0"/>
      <dgm:spPr/>
    </dgm:pt>
    <dgm:pt modelId="{5A567726-0750-441E-8EA8-3C0F78EAF879}" type="pres">
      <dgm:prSet presAssocID="{30712B07-88F9-4C75-95BE-F04C23AD266F}" presName="hierChild5" presStyleCnt="0"/>
      <dgm:spPr/>
    </dgm:pt>
    <dgm:pt modelId="{F4EEE344-1359-4E41-852F-C76EA400B7AD}" type="pres">
      <dgm:prSet presAssocID="{5B1FC26B-15F9-448E-BF1D-6EC793F7F72F}" presName="hierChild3" presStyleCnt="0"/>
      <dgm:spPr/>
    </dgm:pt>
    <dgm:pt modelId="{4908C70B-6888-457B-997C-B7FC24BE2DFD}" type="pres">
      <dgm:prSet presAssocID="{FC8C1048-D229-4C85-AE66-221EEEE2AAB8}" presName="Name111" presStyleLbl="parChTrans1D2" presStyleIdx="3" presStyleCnt="4"/>
      <dgm:spPr/>
      <dgm:t>
        <a:bodyPr/>
        <a:lstStyle/>
        <a:p>
          <a:endParaRPr lang="en-US"/>
        </a:p>
      </dgm:t>
    </dgm:pt>
    <dgm:pt modelId="{00B1FD53-FACD-4717-9724-12F1B1CE6B69}" type="pres">
      <dgm:prSet presAssocID="{D605E1A6-D479-49D6-8730-94450234465F}" presName="hierRoot3" presStyleCnt="0">
        <dgm:presLayoutVars>
          <dgm:hierBranch val="init"/>
        </dgm:presLayoutVars>
      </dgm:prSet>
      <dgm:spPr/>
    </dgm:pt>
    <dgm:pt modelId="{1D9CECB8-2DA4-4A0C-BD39-828D1D385CE2}" type="pres">
      <dgm:prSet presAssocID="{D605E1A6-D479-49D6-8730-94450234465F}" presName="rootComposite3" presStyleCnt="0"/>
      <dgm:spPr/>
    </dgm:pt>
    <dgm:pt modelId="{6D1A838A-E7E6-4C5A-8350-9267075C78D0}" type="pres">
      <dgm:prSet presAssocID="{D605E1A6-D479-49D6-8730-94450234465F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F268A1-CC20-462A-8424-71D3EA5A1CE0}" type="pres">
      <dgm:prSet presAssocID="{D605E1A6-D479-49D6-8730-94450234465F}" presName="rootConnector3" presStyleLbl="asst1" presStyleIdx="0" presStyleCnt="1"/>
      <dgm:spPr/>
      <dgm:t>
        <a:bodyPr/>
        <a:lstStyle/>
        <a:p>
          <a:endParaRPr lang="en-US"/>
        </a:p>
      </dgm:t>
    </dgm:pt>
    <dgm:pt modelId="{CE6A24D8-72AA-4612-96D5-943982475A0B}" type="pres">
      <dgm:prSet presAssocID="{D605E1A6-D479-49D6-8730-94450234465F}" presName="hierChild6" presStyleCnt="0"/>
      <dgm:spPr/>
    </dgm:pt>
    <dgm:pt modelId="{0DA12BCB-35C7-4600-8012-8C89AB30FAC1}" type="pres">
      <dgm:prSet presAssocID="{D605E1A6-D479-49D6-8730-94450234465F}" presName="hierChild7" presStyleCnt="0"/>
      <dgm:spPr/>
    </dgm:pt>
  </dgm:ptLst>
  <dgm:cxnLst>
    <dgm:cxn modelId="{51D002C1-6E2F-4D57-ABED-055E4C380DDD}" srcId="{5B1FC26B-15F9-448E-BF1D-6EC793F7F72F}" destId="{D605E1A6-D479-49D6-8730-94450234465F}" srcOrd="0" destOrd="0" parTransId="{FC8C1048-D229-4C85-AE66-221EEEE2AAB8}" sibTransId="{59E23D4A-936D-4CF9-8622-9B6FA4066652}"/>
    <dgm:cxn modelId="{A83AB82C-3273-478F-9752-1FD6E7F46075}" type="presOf" srcId="{D605E1A6-D479-49D6-8730-94450234465F}" destId="{FFF268A1-CC20-462A-8424-71D3EA5A1CE0}" srcOrd="1" destOrd="0" presId="urn:microsoft.com/office/officeart/2005/8/layout/orgChart1"/>
    <dgm:cxn modelId="{7C0E19F6-CCAD-464C-B1E4-E31C60038868}" type="presOf" srcId="{5B1FC26B-15F9-448E-BF1D-6EC793F7F72F}" destId="{A6D2B81F-078C-4DA8-A149-2C92C749D121}" srcOrd="1" destOrd="0" presId="urn:microsoft.com/office/officeart/2005/8/layout/orgChart1"/>
    <dgm:cxn modelId="{F8669245-1DB4-4AF7-9319-F2F6AD541462}" type="presOf" srcId="{29FF4163-B3AE-44A7-B893-3C9735E265FA}" destId="{A8AD8B0D-C70B-4E1F-A701-3580FF1813E3}" srcOrd="0" destOrd="0" presId="urn:microsoft.com/office/officeart/2005/8/layout/orgChart1"/>
    <dgm:cxn modelId="{96C689A4-D881-454A-B905-557DDF1D06AF}" type="presOf" srcId="{5B1FC26B-15F9-448E-BF1D-6EC793F7F72F}" destId="{68FBF560-75CB-4E98-8B01-78FD607DD261}" srcOrd="0" destOrd="0" presId="urn:microsoft.com/office/officeart/2005/8/layout/orgChart1"/>
    <dgm:cxn modelId="{37B384B6-4462-48FB-B3A3-5F87B4DE1C62}" type="presOf" srcId="{4A7CE39B-788C-4D4F-BAF3-C191F8C29093}" destId="{17FC7ACC-16D5-49A8-829E-FFC1E816B7A4}" srcOrd="0" destOrd="0" presId="urn:microsoft.com/office/officeart/2005/8/layout/orgChart1"/>
    <dgm:cxn modelId="{5DF2B51F-FD6C-4D70-9B78-DABCFB193A82}" srcId="{05A1DC3B-CDCB-4EA8-B7D8-53DB7580EA73}" destId="{5B1FC26B-15F9-448E-BF1D-6EC793F7F72F}" srcOrd="0" destOrd="0" parTransId="{9FFEE6C9-F73D-498D-BC0F-D646C8ECBE82}" sibTransId="{7C14D951-1350-4AF8-8005-5C65E7C9FAB6}"/>
    <dgm:cxn modelId="{C42F8EAD-5A08-4895-9D16-E1B0E9AB29DC}" type="presOf" srcId="{58B1D690-C770-416E-A009-1728892DF580}" destId="{17B5823F-F0A3-41A5-A6AD-06EC321AC67C}" srcOrd="1" destOrd="0" presId="urn:microsoft.com/office/officeart/2005/8/layout/orgChart1"/>
    <dgm:cxn modelId="{EC9DE314-2FE7-431E-89A8-A73E17579EA4}" type="presOf" srcId="{58B1D690-C770-416E-A009-1728892DF580}" destId="{2F2355AB-7F44-4F1A-816B-42E9413B031B}" srcOrd="0" destOrd="0" presId="urn:microsoft.com/office/officeart/2005/8/layout/orgChart1"/>
    <dgm:cxn modelId="{3DC9FCB9-BE8F-4030-9DA4-FE350263DE88}" type="presOf" srcId="{05A1DC3B-CDCB-4EA8-B7D8-53DB7580EA73}" destId="{27B702B0-1685-4C08-8667-D5F7FF46D181}" srcOrd="0" destOrd="0" presId="urn:microsoft.com/office/officeart/2005/8/layout/orgChart1"/>
    <dgm:cxn modelId="{C068966D-363C-4892-BAA6-FADFF850B31B}" type="presOf" srcId="{1270444E-BA21-4458-94EA-880A9A7663B4}" destId="{5A8F0D91-C758-487E-95FB-7CEAFC44290E}" srcOrd="0" destOrd="0" presId="urn:microsoft.com/office/officeart/2005/8/layout/orgChart1"/>
    <dgm:cxn modelId="{26764496-8472-4B52-872F-47FCC202C1FC}" srcId="{5B1FC26B-15F9-448E-BF1D-6EC793F7F72F}" destId="{1270444E-BA21-4458-94EA-880A9A7663B4}" srcOrd="2" destOrd="0" parTransId="{304472E2-9DAE-4E70-9B77-F5CDA99272F4}" sibTransId="{3D3C64FE-3D82-4B20-81DF-D0FB194E0857}"/>
    <dgm:cxn modelId="{CE5AD53F-25AF-4ABC-8FE0-3D1035772464}" type="presOf" srcId="{D605E1A6-D479-49D6-8730-94450234465F}" destId="{6D1A838A-E7E6-4C5A-8350-9267075C78D0}" srcOrd="0" destOrd="0" presId="urn:microsoft.com/office/officeart/2005/8/layout/orgChart1"/>
    <dgm:cxn modelId="{30BACB2A-C7BF-478B-9C9D-977188CF53CE}" type="presOf" srcId="{30712B07-88F9-4C75-95BE-F04C23AD266F}" destId="{31AEAAF6-171C-4B1A-A0B6-0EF11738EE74}" srcOrd="0" destOrd="0" presId="urn:microsoft.com/office/officeart/2005/8/layout/orgChart1"/>
    <dgm:cxn modelId="{E8D87629-F37D-4212-A808-F90FB8D279F6}" srcId="{5B1FC26B-15F9-448E-BF1D-6EC793F7F72F}" destId="{58B1D690-C770-416E-A009-1728892DF580}" srcOrd="1" destOrd="0" parTransId="{4A7CE39B-788C-4D4F-BAF3-C191F8C29093}" sibTransId="{13C53BC0-926C-491C-BA1B-30B1F15D767E}"/>
    <dgm:cxn modelId="{D5B64FE6-270D-40C4-993B-429987A09989}" srcId="{5B1FC26B-15F9-448E-BF1D-6EC793F7F72F}" destId="{30712B07-88F9-4C75-95BE-F04C23AD266F}" srcOrd="3" destOrd="0" parTransId="{29FF4163-B3AE-44A7-B893-3C9735E265FA}" sibTransId="{19F5E51B-4F37-44C4-A52A-FDAAE3CBDB47}"/>
    <dgm:cxn modelId="{3ECE577E-3A7B-4AC0-B0DD-DC23A0E50D21}" type="presOf" srcId="{304472E2-9DAE-4E70-9B77-F5CDA99272F4}" destId="{D7993D61-87AF-4794-B15E-A84E736B2D72}" srcOrd="0" destOrd="0" presId="urn:microsoft.com/office/officeart/2005/8/layout/orgChart1"/>
    <dgm:cxn modelId="{B6FB7DA6-CA6C-4B1A-8614-535A38EE175D}" type="presOf" srcId="{FC8C1048-D229-4C85-AE66-221EEEE2AAB8}" destId="{4908C70B-6888-457B-997C-B7FC24BE2DFD}" srcOrd="0" destOrd="0" presId="urn:microsoft.com/office/officeart/2005/8/layout/orgChart1"/>
    <dgm:cxn modelId="{11DE1836-D767-4A44-9AB6-6E25FFF76427}" type="presOf" srcId="{30712B07-88F9-4C75-95BE-F04C23AD266F}" destId="{1266BDDD-FE0B-4AA0-8D44-83FE8A3CF2C7}" srcOrd="1" destOrd="0" presId="urn:microsoft.com/office/officeart/2005/8/layout/orgChart1"/>
    <dgm:cxn modelId="{0156FC7A-84A2-4F32-B8D2-EA2B5DCC8EF6}" type="presOf" srcId="{1270444E-BA21-4458-94EA-880A9A7663B4}" destId="{6C55A5AC-1AC0-4619-B114-153BDFD4A927}" srcOrd="1" destOrd="0" presId="urn:microsoft.com/office/officeart/2005/8/layout/orgChart1"/>
    <dgm:cxn modelId="{67D886C0-9902-4E7A-8BE6-D7886580F111}" type="presParOf" srcId="{27B702B0-1685-4C08-8667-D5F7FF46D181}" destId="{EFF12385-18BB-4389-8C44-57FF491A74A2}" srcOrd="0" destOrd="0" presId="urn:microsoft.com/office/officeart/2005/8/layout/orgChart1"/>
    <dgm:cxn modelId="{64EBEC7B-74DE-498D-8C4B-4990FE78E321}" type="presParOf" srcId="{EFF12385-18BB-4389-8C44-57FF491A74A2}" destId="{C843429E-3AC8-4C2B-AA54-5C3D3F359EE9}" srcOrd="0" destOrd="0" presId="urn:microsoft.com/office/officeart/2005/8/layout/orgChart1"/>
    <dgm:cxn modelId="{955BB02D-15EC-4822-B396-6279FDA820A0}" type="presParOf" srcId="{C843429E-3AC8-4C2B-AA54-5C3D3F359EE9}" destId="{68FBF560-75CB-4E98-8B01-78FD607DD261}" srcOrd="0" destOrd="0" presId="urn:microsoft.com/office/officeart/2005/8/layout/orgChart1"/>
    <dgm:cxn modelId="{DC195B16-710C-4871-A94E-C2CED19F1D5F}" type="presParOf" srcId="{C843429E-3AC8-4C2B-AA54-5C3D3F359EE9}" destId="{A6D2B81F-078C-4DA8-A149-2C92C749D121}" srcOrd="1" destOrd="0" presId="urn:microsoft.com/office/officeart/2005/8/layout/orgChart1"/>
    <dgm:cxn modelId="{9B72535B-103E-4077-87D9-3D062EDEC814}" type="presParOf" srcId="{EFF12385-18BB-4389-8C44-57FF491A74A2}" destId="{E247D7B0-358C-4E33-81FA-F31D3B39476A}" srcOrd="1" destOrd="0" presId="urn:microsoft.com/office/officeart/2005/8/layout/orgChart1"/>
    <dgm:cxn modelId="{8AAC896E-7783-4E57-A15B-6A91B2F998D7}" type="presParOf" srcId="{E247D7B0-358C-4E33-81FA-F31D3B39476A}" destId="{17FC7ACC-16D5-49A8-829E-FFC1E816B7A4}" srcOrd="0" destOrd="0" presId="urn:microsoft.com/office/officeart/2005/8/layout/orgChart1"/>
    <dgm:cxn modelId="{1DA68295-9602-49AF-8414-E3F67ADDC893}" type="presParOf" srcId="{E247D7B0-358C-4E33-81FA-F31D3B39476A}" destId="{5ECE1E41-A064-4B13-B752-4E2B43C75D96}" srcOrd="1" destOrd="0" presId="urn:microsoft.com/office/officeart/2005/8/layout/orgChart1"/>
    <dgm:cxn modelId="{7F71324A-3247-481C-9FAC-BC3151268409}" type="presParOf" srcId="{5ECE1E41-A064-4B13-B752-4E2B43C75D96}" destId="{0D5AC7BE-ACDA-4336-8FCA-33C65BAF4E64}" srcOrd="0" destOrd="0" presId="urn:microsoft.com/office/officeart/2005/8/layout/orgChart1"/>
    <dgm:cxn modelId="{46DEB03A-C6C0-4389-B375-27C63F12B06B}" type="presParOf" srcId="{0D5AC7BE-ACDA-4336-8FCA-33C65BAF4E64}" destId="{2F2355AB-7F44-4F1A-816B-42E9413B031B}" srcOrd="0" destOrd="0" presId="urn:microsoft.com/office/officeart/2005/8/layout/orgChart1"/>
    <dgm:cxn modelId="{AFAC8E36-041A-497D-BD7E-A84E3FE42556}" type="presParOf" srcId="{0D5AC7BE-ACDA-4336-8FCA-33C65BAF4E64}" destId="{17B5823F-F0A3-41A5-A6AD-06EC321AC67C}" srcOrd="1" destOrd="0" presId="urn:microsoft.com/office/officeart/2005/8/layout/orgChart1"/>
    <dgm:cxn modelId="{18E2906F-0702-42B4-95F3-2E9B84941C08}" type="presParOf" srcId="{5ECE1E41-A064-4B13-B752-4E2B43C75D96}" destId="{D0C8F4DA-7DDF-48BA-93D1-0A8E32EE2599}" srcOrd="1" destOrd="0" presId="urn:microsoft.com/office/officeart/2005/8/layout/orgChart1"/>
    <dgm:cxn modelId="{0AD69686-5CB2-4295-A93E-0725FBBA0BBB}" type="presParOf" srcId="{5ECE1E41-A064-4B13-B752-4E2B43C75D96}" destId="{6D27796B-F9D6-4E22-8F2A-F1292B429993}" srcOrd="2" destOrd="0" presId="urn:microsoft.com/office/officeart/2005/8/layout/orgChart1"/>
    <dgm:cxn modelId="{17326217-4616-4A6D-B343-B4BF3C82FD12}" type="presParOf" srcId="{E247D7B0-358C-4E33-81FA-F31D3B39476A}" destId="{D7993D61-87AF-4794-B15E-A84E736B2D72}" srcOrd="2" destOrd="0" presId="urn:microsoft.com/office/officeart/2005/8/layout/orgChart1"/>
    <dgm:cxn modelId="{AF885B32-40A0-468A-913F-67214A9CDE9C}" type="presParOf" srcId="{E247D7B0-358C-4E33-81FA-F31D3B39476A}" destId="{0EBF7F1E-7848-41A5-911A-252BE8AB3807}" srcOrd="3" destOrd="0" presId="urn:microsoft.com/office/officeart/2005/8/layout/orgChart1"/>
    <dgm:cxn modelId="{53ACE145-4F8E-4B20-A0EB-17EE39A6B20A}" type="presParOf" srcId="{0EBF7F1E-7848-41A5-911A-252BE8AB3807}" destId="{372DA785-0B1D-4DB6-AC25-7E94DE00FD57}" srcOrd="0" destOrd="0" presId="urn:microsoft.com/office/officeart/2005/8/layout/orgChart1"/>
    <dgm:cxn modelId="{520F019E-5E64-40B2-9698-63DBDB94F0B3}" type="presParOf" srcId="{372DA785-0B1D-4DB6-AC25-7E94DE00FD57}" destId="{5A8F0D91-C758-487E-95FB-7CEAFC44290E}" srcOrd="0" destOrd="0" presId="urn:microsoft.com/office/officeart/2005/8/layout/orgChart1"/>
    <dgm:cxn modelId="{F538410B-BF10-4027-8035-1A2A2F8E7EF9}" type="presParOf" srcId="{372DA785-0B1D-4DB6-AC25-7E94DE00FD57}" destId="{6C55A5AC-1AC0-4619-B114-153BDFD4A927}" srcOrd="1" destOrd="0" presId="urn:microsoft.com/office/officeart/2005/8/layout/orgChart1"/>
    <dgm:cxn modelId="{AC53AF7F-B5BD-409B-9DDA-C2663F1A0445}" type="presParOf" srcId="{0EBF7F1E-7848-41A5-911A-252BE8AB3807}" destId="{5806C2F1-B674-4EEA-8061-F2415566E8DF}" srcOrd="1" destOrd="0" presId="urn:microsoft.com/office/officeart/2005/8/layout/orgChart1"/>
    <dgm:cxn modelId="{2DDD76FF-B79B-40D7-BA4E-B3C0EAFA1822}" type="presParOf" srcId="{0EBF7F1E-7848-41A5-911A-252BE8AB3807}" destId="{7511B6E4-C456-4D13-A762-C6A4C0A0F88D}" srcOrd="2" destOrd="0" presId="urn:microsoft.com/office/officeart/2005/8/layout/orgChart1"/>
    <dgm:cxn modelId="{51476B02-BD92-4935-83F5-82978A4BE99A}" type="presParOf" srcId="{E247D7B0-358C-4E33-81FA-F31D3B39476A}" destId="{A8AD8B0D-C70B-4E1F-A701-3580FF1813E3}" srcOrd="4" destOrd="0" presId="urn:microsoft.com/office/officeart/2005/8/layout/orgChart1"/>
    <dgm:cxn modelId="{2ADF7B76-7699-4D18-8065-1CEEFDDA0C81}" type="presParOf" srcId="{E247D7B0-358C-4E33-81FA-F31D3B39476A}" destId="{0A0B1500-22F9-43A0-8F9D-20F5E6083850}" srcOrd="5" destOrd="0" presId="urn:microsoft.com/office/officeart/2005/8/layout/orgChart1"/>
    <dgm:cxn modelId="{77A59625-E105-49AD-BB20-C1D1E5F0485B}" type="presParOf" srcId="{0A0B1500-22F9-43A0-8F9D-20F5E6083850}" destId="{B13BB80C-F0CF-42F5-9F75-BD0D38B2D10D}" srcOrd="0" destOrd="0" presId="urn:microsoft.com/office/officeart/2005/8/layout/orgChart1"/>
    <dgm:cxn modelId="{86220970-D949-4380-A2F8-C065B550D18D}" type="presParOf" srcId="{B13BB80C-F0CF-42F5-9F75-BD0D38B2D10D}" destId="{31AEAAF6-171C-4B1A-A0B6-0EF11738EE74}" srcOrd="0" destOrd="0" presId="urn:microsoft.com/office/officeart/2005/8/layout/orgChart1"/>
    <dgm:cxn modelId="{CE5FDAA2-4F5D-4442-B3B3-821459625701}" type="presParOf" srcId="{B13BB80C-F0CF-42F5-9F75-BD0D38B2D10D}" destId="{1266BDDD-FE0B-4AA0-8D44-83FE8A3CF2C7}" srcOrd="1" destOrd="0" presId="urn:microsoft.com/office/officeart/2005/8/layout/orgChart1"/>
    <dgm:cxn modelId="{33D801E0-4A98-4AA8-8B70-C73C3AE978AB}" type="presParOf" srcId="{0A0B1500-22F9-43A0-8F9D-20F5E6083850}" destId="{ABF1CB46-C316-4178-BFB6-49BF607E0A69}" srcOrd="1" destOrd="0" presId="urn:microsoft.com/office/officeart/2005/8/layout/orgChart1"/>
    <dgm:cxn modelId="{781BD856-82BA-4FC4-B5CD-E99F3A0155D7}" type="presParOf" srcId="{0A0B1500-22F9-43A0-8F9D-20F5E6083850}" destId="{5A567726-0750-441E-8EA8-3C0F78EAF879}" srcOrd="2" destOrd="0" presId="urn:microsoft.com/office/officeart/2005/8/layout/orgChart1"/>
    <dgm:cxn modelId="{99BEDD61-83CF-40D4-B468-9410F915F4D4}" type="presParOf" srcId="{EFF12385-18BB-4389-8C44-57FF491A74A2}" destId="{F4EEE344-1359-4E41-852F-C76EA400B7AD}" srcOrd="2" destOrd="0" presId="urn:microsoft.com/office/officeart/2005/8/layout/orgChart1"/>
    <dgm:cxn modelId="{71DF8EB2-7CFC-4F10-8C79-06A7B7B05A28}" type="presParOf" srcId="{F4EEE344-1359-4E41-852F-C76EA400B7AD}" destId="{4908C70B-6888-457B-997C-B7FC24BE2DFD}" srcOrd="0" destOrd="0" presId="urn:microsoft.com/office/officeart/2005/8/layout/orgChart1"/>
    <dgm:cxn modelId="{B3D47905-6A0D-453D-82BE-4EC3331EFCDD}" type="presParOf" srcId="{F4EEE344-1359-4E41-852F-C76EA400B7AD}" destId="{00B1FD53-FACD-4717-9724-12F1B1CE6B69}" srcOrd="1" destOrd="0" presId="urn:microsoft.com/office/officeart/2005/8/layout/orgChart1"/>
    <dgm:cxn modelId="{2A995461-599F-4EAD-AAAB-1E124E9297C1}" type="presParOf" srcId="{00B1FD53-FACD-4717-9724-12F1B1CE6B69}" destId="{1D9CECB8-2DA4-4A0C-BD39-828D1D385CE2}" srcOrd="0" destOrd="0" presId="urn:microsoft.com/office/officeart/2005/8/layout/orgChart1"/>
    <dgm:cxn modelId="{09FFFA9E-67BC-4288-AAFF-7D340F3AEDD5}" type="presParOf" srcId="{1D9CECB8-2DA4-4A0C-BD39-828D1D385CE2}" destId="{6D1A838A-E7E6-4C5A-8350-9267075C78D0}" srcOrd="0" destOrd="0" presId="urn:microsoft.com/office/officeart/2005/8/layout/orgChart1"/>
    <dgm:cxn modelId="{6A5E140B-9924-4BF2-AED3-F99B4D8440D9}" type="presParOf" srcId="{1D9CECB8-2DA4-4A0C-BD39-828D1D385CE2}" destId="{FFF268A1-CC20-462A-8424-71D3EA5A1CE0}" srcOrd="1" destOrd="0" presId="urn:microsoft.com/office/officeart/2005/8/layout/orgChart1"/>
    <dgm:cxn modelId="{05CD7592-BDBC-4D15-8627-58CACB17BD3F}" type="presParOf" srcId="{00B1FD53-FACD-4717-9724-12F1B1CE6B69}" destId="{CE6A24D8-72AA-4612-96D5-943982475A0B}" srcOrd="1" destOrd="0" presId="urn:microsoft.com/office/officeart/2005/8/layout/orgChart1"/>
    <dgm:cxn modelId="{A23AD8F7-97D9-4D78-B1AC-314FFFB12EB7}" type="presParOf" srcId="{00B1FD53-FACD-4717-9724-12F1B1CE6B69}" destId="{0DA12BCB-35C7-4600-8012-8C89AB30FAC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2EC9382-0463-4CF4-8574-2704DE07AE60}" type="doc">
      <dgm:prSet loTypeId="urn:microsoft.com/office/officeart/2005/8/layout/chevron1" loCatId="process" qsTypeId="urn:microsoft.com/office/officeart/2005/8/quickstyle/simple1" qsCatId="simple" csTypeId="urn:microsoft.com/office/officeart/2005/8/colors/colorful4" csCatId="colorful" phldr="1"/>
      <dgm:spPr/>
    </dgm:pt>
    <dgm:pt modelId="{F2AF97FB-4FA1-4009-A821-D230605D5C91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Leverage/ multiplier effect</a:t>
          </a:r>
          <a:endParaRPr lang="en-US" dirty="0">
            <a:solidFill>
              <a:schemeClr val="tx1"/>
            </a:solidFill>
          </a:endParaRPr>
        </a:p>
      </dgm:t>
    </dgm:pt>
    <dgm:pt modelId="{54F220E5-196A-48DD-B775-0BD91A4F2956}" type="parTrans" cxnId="{9C683105-0073-459B-B92D-B2E441B27BA2}">
      <dgm:prSet/>
      <dgm:spPr/>
      <dgm:t>
        <a:bodyPr/>
        <a:lstStyle/>
        <a:p>
          <a:endParaRPr lang="en-US"/>
        </a:p>
      </dgm:t>
    </dgm:pt>
    <dgm:pt modelId="{FCE6F1EF-E125-4AC7-8AEC-39FE1822179C}" type="sibTrans" cxnId="{9C683105-0073-459B-B92D-B2E441B27BA2}">
      <dgm:prSet/>
      <dgm:spPr/>
      <dgm:t>
        <a:bodyPr/>
        <a:lstStyle/>
        <a:p>
          <a:endParaRPr lang="en-US"/>
        </a:p>
      </dgm:t>
    </dgm:pt>
    <dgm:pt modelId="{D6F17BF1-5785-4362-A2F1-9E3378393A9B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Increased impact of ESIF </a:t>
          </a:r>
          <a:r>
            <a:rPr lang="en-US" dirty="0" err="1" smtClean="0">
              <a:solidFill>
                <a:schemeClr val="tx1"/>
              </a:solidFill>
            </a:rPr>
            <a:t>programmes</a:t>
          </a:r>
          <a:endParaRPr lang="en-US" dirty="0">
            <a:solidFill>
              <a:schemeClr val="tx1"/>
            </a:solidFill>
          </a:endParaRPr>
        </a:p>
      </dgm:t>
    </dgm:pt>
    <dgm:pt modelId="{252C0B33-1AAA-4F41-A0C6-F52DACFC8D55}" type="parTrans" cxnId="{E9EA1091-4E56-4D86-B5E5-77D54EF04B68}">
      <dgm:prSet/>
      <dgm:spPr/>
      <dgm:t>
        <a:bodyPr/>
        <a:lstStyle/>
        <a:p>
          <a:endParaRPr lang="en-US"/>
        </a:p>
      </dgm:t>
    </dgm:pt>
    <dgm:pt modelId="{90D59B53-0756-4D27-84D3-61071F332EBA}" type="sibTrans" cxnId="{E9EA1091-4E56-4D86-B5E5-77D54EF04B68}">
      <dgm:prSet/>
      <dgm:spPr/>
      <dgm:t>
        <a:bodyPr/>
        <a:lstStyle/>
        <a:p>
          <a:endParaRPr lang="en-US"/>
        </a:p>
      </dgm:t>
    </dgm:pt>
    <dgm:pt modelId="{034B6E5B-E765-4492-87E2-3CCBC7DBA0FB}" type="pres">
      <dgm:prSet presAssocID="{12EC9382-0463-4CF4-8574-2704DE07AE60}" presName="Name0" presStyleCnt="0">
        <dgm:presLayoutVars>
          <dgm:dir/>
          <dgm:animLvl val="lvl"/>
          <dgm:resizeHandles val="exact"/>
        </dgm:presLayoutVars>
      </dgm:prSet>
      <dgm:spPr/>
    </dgm:pt>
    <dgm:pt modelId="{34A970A0-27A2-4A7E-9FC7-B5EAE4687E0C}" type="pres">
      <dgm:prSet presAssocID="{F2AF97FB-4FA1-4009-A821-D230605D5C91}" presName="parTxOnly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88C2B7-F7C6-450F-8A0B-066A30F1F331}" type="pres">
      <dgm:prSet presAssocID="{FCE6F1EF-E125-4AC7-8AEC-39FE1822179C}" presName="parTxOnlySpace" presStyleCnt="0"/>
      <dgm:spPr/>
    </dgm:pt>
    <dgm:pt modelId="{C64B3227-86BA-4E0E-BE3E-DE3C75CB47C0}" type="pres">
      <dgm:prSet presAssocID="{D6F17BF1-5785-4362-A2F1-9E3378393A9B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9EA1091-4E56-4D86-B5E5-77D54EF04B68}" srcId="{12EC9382-0463-4CF4-8574-2704DE07AE60}" destId="{D6F17BF1-5785-4362-A2F1-9E3378393A9B}" srcOrd="1" destOrd="0" parTransId="{252C0B33-1AAA-4F41-A0C6-F52DACFC8D55}" sibTransId="{90D59B53-0756-4D27-84D3-61071F332EBA}"/>
    <dgm:cxn modelId="{386C6CA4-836E-4194-891C-BAA784F36289}" type="presOf" srcId="{F2AF97FB-4FA1-4009-A821-D230605D5C91}" destId="{34A970A0-27A2-4A7E-9FC7-B5EAE4687E0C}" srcOrd="0" destOrd="0" presId="urn:microsoft.com/office/officeart/2005/8/layout/chevron1"/>
    <dgm:cxn modelId="{8490999E-6FFA-4071-A94F-2474CA857A18}" type="presOf" srcId="{D6F17BF1-5785-4362-A2F1-9E3378393A9B}" destId="{C64B3227-86BA-4E0E-BE3E-DE3C75CB47C0}" srcOrd="0" destOrd="0" presId="urn:microsoft.com/office/officeart/2005/8/layout/chevron1"/>
    <dgm:cxn modelId="{EAF35A4F-7868-4772-88DA-8005643B03D3}" type="presOf" srcId="{12EC9382-0463-4CF4-8574-2704DE07AE60}" destId="{034B6E5B-E765-4492-87E2-3CCBC7DBA0FB}" srcOrd="0" destOrd="0" presId="urn:microsoft.com/office/officeart/2005/8/layout/chevron1"/>
    <dgm:cxn modelId="{9C683105-0073-459B-B92D-B2E441B27BA2}" srcId="{12EC9382-0463-4CF4-8574-2704DE07AE60}" destId="{F2AF97FB-4FA1-4009-A821-D230605D5C91}" srcOrd="0" destOrd="0" parTransId="{54F220E5-196A-48DD-B775-0BD91A4F2956}" sibTransId="{FCE6F1EF-E125-4AC7-8AEC-39FE1822179C}"/>
    <dgm:cxn modelId="{90426DF6-C00D-4F42-B045-123D8A4064C8}" type="presParOf" srcId="{034B6E5B-E765-4492-87E2-3CCBC7DBA0FB}" destId="{34A970A0-27A2-4A7E-9FC7-B5EAE4687E0C}" srcOrd="0" destOrd="0" presId="urn:microsoft.com/office/officeart/2005/8/layout/chevron1"/>
    <dgm:cxn modelId="{AD3E3C76-E5B7-407A-A102-6879A900B8AA}" type="presParOf" srcId="{034B6E5B-E765-4492-87E2-3CCBC7DBA0FB}" destId="{2B88C2B7-F7C6-450F-8A0B-066A30F1F331}" srcOrd="1" destOrd="0" presId="urn:microsoft.com/office/officeart/2005/8/layout/chevron1"/>
    <dgm:cxn modelId="{E46CC723-060F-48E4-A416-7A09A709B0F6}" type="presParOf" srcId="{034B6E5B-E765-4492-87E2-3CCBC7DBA0FB}" destId="{C64B3227-86BA-4E0E-BE3E-DE3C75CB47C0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2EC9382-0463-4CF4-8574-2704DE07AE60}" type="doc">
      <dgm:prSet loTypeId="urn:microsoft.com/office/officeart/2005/8/layout/chevron1" loCatId="process" qsTypeId="urn:microsoft.com/office/officeart/2005/8/quickstyle/simple1" qsCatId="simple" csTypeId="urn:microsoft.com/office/officeart/2005/8/colors/accent4_4" csCatId="accent4" phldr="1"/>
      <dgm:spPr/>
    </dgm:pt>
    <dgm:pt modelId="{F2AF97FB-4FA1-4009-A821-D230605D5C91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Revolving nature of funds</a:t>
          </a:r>
          <a:endParaRPr lang="en-US" dirty="0">
            <a:solidFill>
              <a:schemeClr val="tx1"/>
            </a:solidFill>
          </a:endParaRPr>
        </a:p>
      </dgm:t>
    </dgm:pt>
    <dgm:pt modelId="{54F220E5-196A-48DD-B775-0BD91A4F2956}" type="parTrans" cxnId="{9C683105-0073-459B-B92D-B2E441B27BA2}">
      <dgm:prSet/>
      <dgm:spPr/>
      <dgm:t>
        <a:bodyPr/>
        <a:lstStyle/>
        <a:p>
          <a:endParaRPr lang="en-US"/>
        </a:p>
      </dgm:t>
    </dgm:pt>
    <dgm:pt modelId="{FCE6F1EF-E125-4AC7-8AEC-39FE1822179C}" type="sibTrans" cxnId="{9C683105-0073-459B-B92D-B2E441B27BA2}">
      <dgm:prSet/>
      <dgm:spPr/>
      <dgm:t>
        <a:bodyPr/>
        <a:lstStyle/>
        <a:p>
          <a:endParaRPr lang="en-US"/>
        </a:p>
      </dgm:t>
    </dgm:pt>
    <dgm:pt modelId="{D6F17BF1-5785-4362-A2F1-9E3378393A9B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Efficiency and effectiveness of gains</a:t>
          </a:r>
          <a:endParaRPr lang="en-US" dirty="0">
            <a:solidFill>
              <a:schemeClr val="tx1"/>
            </a:solidFill>
          </a:endParaRPr>
        </a:p>
      </dgm:t>
    </dgm:pt>
    <dgm:pt modelId="{252C0B33-1AAA-4F41-A0C6-F52DACFC8D55}" type="parTrans" cxnId="{E9EA1091-4E56-4D86-B5E5-77D54EF04B68}">
      <dgm:prSet/>
      <dgm:spPr/>
      <dgm:t>
        <a:bodyPr/>
        <a:lstStyle/>
        <a:p>
          <a:endParaRPr lang="en-US"/>
        </a:p>
      </dgm:t>
    </dgm:pt>
    <dgm:pt modelId="{90D59B53-0756-4D27-84D3-61071F332EBA}" type="sibTrans" cxnId="{E9EA1091-4E56-4D86-B5E5-77D54EF04B68}">
      <dgm:prSet/>
      <dgm:spPr/>
      <dgm:t>
        <a:bodyPr/>
        <a:lstStyle/>
        <a:p>
          <a:endParaRPr lang="en-US"/>
        </a:p>
      </dgm:t>
    </dgm:pt>
    <dgm:pt modelId="{034B6E5B-E765-4492-87E2-3CCBC7DBA0FB}" type="pres">
      <dgm:prSet presAssocID="{12EC9382-0463-4CF4-8574-2704DE07AE60}" presName="Name0" presStyleCnt="0">
        <dgm:presLayoutVars>
          <dgm:dir/>
          <dgm:animLvl val="lvl"/>
          <dgm:resizeHandles val="exact"/>
        </dgm:presLayoutVars>
      </dgm:prSet>
      <dgm:spPr/>
    </dgm:pt>
    <dgm:pt modelId="{34A970A0-27A2-4A7E-9FC7-B5EAE4687E0C}" type="pres">
      <dgm:prSet presAssocID="{F2AF97FB-4FA1-4009-A821-D230605D5C91}" presName="parTxOnly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88C2B7-F7C6-450F-8A0B-066A30F1F331}" type="pres">
      <dgm:prSet presAssocID="{FCE6F1EF-E125-4AC7-8AEC-39FE1822179C}" presName="parTxOnlySpace" presStyleCnt="0"/>
      <dgm:spPr/>
    </dgm:pt>
    <dgm:pt modelId="{C64B3227-86BA-4E0E-BE3E-DE3C75CB47C0}" type="pres">
      <dgm:prSet presAssocID="{D6F17BF1-5785-4362-A2F1-9E3378393A9B}" presName="parTxOnly" presStyleLbl="node1" presStyleIdx="1" presStyleCnt="2" custLinFactNeighborX="1673" custLinFactNeighborY="-183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9EA1091-4E56-4D86-B5E5-77D54EF04B68}" srcId="{12EC9382-0463-4CF4-8574-2704DE07AE60}" destId="{D6F17BF1-5785-4362-A2F1-9E3378393A9B}" srcOrd="1" destOrd="0" parTransId="{252C0B33-1AAA-4F41-A0C6-F52DACFC8D55}" sibTransId="{90D59B53-0756-4D27-84D3-61071F332EBA}"/>
    <dgm:cxn modelId="{386C6CA4-836E-4194-891C-BAA784F36289}" type="presOf" srcId="{F2AF97FB-4FA1-4009-A821-D230605D5C91}" destId="{34A970A0-27A2-4A7E-9FC7-B5EAE4687E0C}" srcOrd="0" destOrd="0" presId="urn:microsoft.com/office/officeart/2005/8/layout/chevron1"/>
    <dgm:cxn modelId="{8490999E-6FFA-4071-A94F-2474CA857A18}" type="presOf" srcId="{D6F17BF1-5785-4362-A2F1-9E3378393A9B}" destId="{C64B3227-86BA-4E0E-BE3E-DE3C75CB47C0}" srcOrd="0" destOrd="0" presId="urn:microsoft.com/office/officeart/2005/8/layout/chevron1"/>
    <dgm:cxn modelId="{EAF35A4F-7868-4772-88DA-8005643B03D3}" type="presOf" srcId="{12EC9382-0463-4CF4-8574-2704DE07AE60}" destId="{034B6E5B-E765-4492-87E2-3CCBC7DBA0FB}" srcOrd="0" destOrd="0" presId="urn:microsoft.com/office/officeart/2005/8/layout/chevron1"/>
    <dgm:cxn modelId="{9C683105-0073-459B-B92D-B2E441B27BA2}" srcId="{12EC9382-0463-4CF4-8574-2704DE07AE60}" destId="{F2AF97FB-4FA1-4009-A821-D230605D5C91}" srcOrd="0" destOrd="0" parTransId="{54F220E5-196A-48DD-B775-0BD91A4F2956}" sibTransId="{FCE6F1EF-E125-4AC7-8AEC-39FE1822179C}"/>
    <dgm:cxn modelId="{90426DF6-C00D-4F42-B045-123D8A4064C8}" type="presParOf" srcId="{034B6E5B-E765-4492-87E2-3CCBC7DBA0FB}" destId="{34A970A0-27A2-4A7E-9FC7-B5EAE4687E0C}" srcOrd="0" destOrd="0" presId="urn:microsoft.com/office/officeart/2005/8/layout/chevron1"/>
    <dgm:cxn modelId="{AD3E3C76-E5B7-407A-A102-6879A900B8AA}" type="presParOf" srcId="{034B6E5B-E765-4492-87E2-3CCBC7DBA0FB}" destId="{2B88C2B7-F7C6-450F-8A0B-066A30F1F331}" srcOrd="1" destOrd="0" presId="urn:microsoft.com/office/officeart/2005/8/layout/chevron1"/>
    <dgm:cxn modelId="{E46CC723-060F-48E4-A416-7A09A709B0F6}" type="presParOf" srcId="{034B6E5B-E765-4492-87E2-3CCBC7DBA0FB}" destId="{C64B3227-86BA-4E0E-BE3E-DE3C75CB47C0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2EC9382-0463-4CF4-8574-2704DE07AE60}" type="doc">
      <dgm:prSet loTypeId="urn:microsoft.com/office/officeart/2005/8/layout/chevron1" loCatId="process" qsTypeId="urn:microsoft.com/office/officeart/2005/8/quickstyle/simple1" qsCatId="simple" csTypeId="urn:microsoft.com/office/officeart/2005/8/colors/accent3_4" csCatId="accent3" phldr="1"/>
      <dgm:spPr/>
    </dgm:pt>
    <dgm:pt modelId="{F2AF97FB-4FA1-4009-A821-D230605D5C91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tx1"/>
              </a:solidFill>
            </a:rPr>
            <a:t>Repaid investments</a:t>
          </a:r>
          <a:endParaRPr lang="en-US" sz="2400" dirty="0">
            <a:solidFill>
              <a:schemeClr val="tx1"/>
            </a:solidFill>
          </a:endParaRPr>
        </a:p>
      </dgm:t>
    </dgm:pt>
    <dgm:pt modelId="{54F220E5-196A-48DD-B775-0BD91A4F2956}" type="parTrans" cxnId="{9C683105-0073-459B-B92D-B2E441B27BA2}">
      <dgm:prSet/>
      <dgm:spPr/>
      <dgm:t>
        <a:bodyPr/>
        <a:lstStyle/>
        <a:p>
          <a:endParaRPr lang="en-US" sz="2400"/>
        </a:p>
      </dgm:t>
    </dgm:pt>
    <dgm:pt modelId="{FCE6F1EF-E125-4AC7-8AEC-39FE1822179C}" type="sibTrans" cxnId="{9C683105-0073-459B-B92D-B2E441B27BA2}">
      <dgm:prSet/>
      <dgm:spPr/>
      <dgm:t>
        <a:bodyPr/>
        <a:lstStyle/>
        <a:p>
          <a:endParaRPr lang="en-US" sz="2400"/>
        </a:p>
      </dgm:t>
    </dgm:pt>
    <dgm:pt modelId="{D6F17BF1-5785-4362-A2F1-9E3378393A9B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tx1"/>
              </a:solidFill>
            </a:rPr>
            <a:t>Better quality of projects</a:t>
          </a:r>
          <a:endParaRPr lang="en-US" sz="2400" dirty="0">
            <a:solidFill>
              <a:schemeClr val="tx1"/>
            </a:solidFill>
          </a:endParaRPr>
        </a:p>
      </dgm:t>
    </dgm:pt>
    <dgm:pt modelId="{252C0B33-1AAA-4F41-A0C6-F52DACFC8D55}" type="parTrans" cxnId="{E9EA1091-4E56-4D86-B5E5-77D54EF04B68}">
      <dgm:prSet/>
      <dgm:spPr/>
      <dgm:t>
        <a:bodyPr/>
        <a:lstStyle/>
        <a:p>
          <a:endParaRPr lang="en-US" sz="2400"/>
        </a:p>
      </dgm:t>
    </dgm:pt>
    <dgm:pt modelId="{90D59B53-0756-4D27-84D3-61071F332EBA}" type="sibTrans" cxnId="{E9EA1091-4E56-4D86-B5E5-77D54EF04B68}">
      <dgm:prSet/>
      <dgm:spPr/>
      <dgm:t>
        <a:bodyPr/>
        <a:lstStyle/>
        <a:p>
          <a:endParaRPr lang="en-US" sz="2400"/>
        </a:p>
      </dgm:t>
    </dgm:pt>
    <dgm:pt modelId="{034B6E5B-E765-4492-87E2-3CCBC7DBA0FB}" type="pres">
      <dgm:prSet presAssocID="{12EC9382-0463-4CF4-8574-2704DE07AE60}" presName="Name0" presStyleCnt="0">
        <dgm:presLayoutVars>
          <dgm:dir/>
          <dgm:animLvl val="lvl"/>
          <dgm:resizeHandles val="exact"/>
        </dgm:presLayoutVars>
      </dgm:prSet>
      <dgm:spPr/>
    </dgm:pt>
    <dgm:pt modelId="{34A970A0-27A2-4A7E-9FC7-B5EAE4687E0C}" type="pres">
      <dgm:prSet presAssocID="{F2AF97FB-4FA1-4009-A821-D230605D5C91}" presName="parTxOnly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88C2B7-F7C6-450F-8A0B-066A30F1F331}" type="pres">
      <dgm:prSet presAssocID="{FCE6F1EF-E125-4AC7-8AEC-39FE1822179C}" presName="parTxOnlySpace" presStyleCnt="0"/>
      <dgm:spPr/>
    </dgm:pt>
    <dgm:pt modelId="{C64B3227-86BA-4E0E-BE3E-DE3C75CB47C0}" type="pres">
      <dgm:prSet presAssocID="{D6F17BF1-5785-4362-A2F1-9E3378393A9B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9EA1091-4E56-4D86-B5E5-77D54EF04B68}" srcId="{12EC9382-0463-4CF4-8574-2704DE07AE60}" destId="{D6F17BF1-5785-4362-A2F1-9E3378393A9B}" srcOrd="1" destOrd="0" parTransId="{252C0B33-1AAA-4F41-A0C6-F52DACFC8D55}" sibTransId="{90D59B53-0756-4D27-84D3-61071F332EBA}"/>
    <dgm:cxn modelId="{386C6CA4-836E-4194-891C-BAA784F36289}" type="presOf" srcId="{F2AF97FB-4FA1-4009-A821-D230605D5C91}" destId="{34A970A0-27A2-4A7E-9FC7-B5EAE4687E0C}" srcOrd="0" destOrd="0" presId="urn:microsoft.com/office/officeart/2005/8/layout/chevron1"/>
    <dgm:cxn modelId="{8490999E-6FFA-4071-A94F-2474CA857A18}" type="presOf" srcId="{D6F17BF1-5785-4362-A2F1-9E3378393A9B}" destId="{C64B3227-86BA-4E0E-BE3E-DE3C75CB47C0}" srcOrd="0" destOrd="0" presId="urn:microsoft.com/office/officeart/2005/8/layout/chevron1"/>
    <dgm:cxn modelId="{EAF35A4F-7868-4772-88DA-8005643B03D3}" type="presOf" srcId="{12EC9382-0463-4CF4-8574-2704DE07AE60}" destId="{034B6E5B-E765-4492-87E2-3CCBC7DBA0FB}" srcOrd="0" destOrd="0" presId="urn:microsoft.com/office/officeart/2005/8/layout/chevron1"/>
    <dgm:cxn modelId="{9C683105-0073-459B-B92D-B2E441B27BA2}" srcId="{12EC9382-0463-4CF4-8574-2704DE07AE60}" destId="{F2AF97FB-4FA1-4009-A821-D230605D5C91}" srcOrd="0" destOrd="0" parTransId="{54F220E5-196A-48DD-B775-0BD91A4F2956}" sibTransId="{FCE6F1EF-E125-4AC7-8AEC-39FE1822179C}"/>
    <dgm:cxn modelId="{90426DF6-C00D-4F42-B045-123D8A4064C8}" type="presParOf" srcId="{034B6E5B-E765-4492-87E2-3CCBC7DBA0FB}" destId="{34A970A0-27A2-4A7E-9FC7-B5EAE4687E0C}" srcOrd="0" destOrd="0" presId="urn:microsoft.com/office/officeart/2005/8/layout/chevron1"/>
    <dgm:cxn modelId="{AD3E3C76-E5B7-407A-A102-6879A900B8AA}" type="presParOf" srcId="{034B6E5B-E765-4492-87E2-3CCBC7DBA0FB}" destId="{2B88C2B7-F7C6-450F-8A0B-066A30F1F331}" srcOrd="1" destOrd="0" presId="urn:microsoft.com/office/officeart/2005/8/layout/chevron1"/>
    <dgm:cxn modelId="{E46CC723-060F-48E4-A416-7A09A709B0F6}" type="presParOf" srcId="{034B6E5B-E765-4492-87E2-3CCBC7DBA0FB}" destId="{C64B3227-86BA-4E0E-BE3E-DE3C75CB47C0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2EC9382-0463-4CF4-8574-2704DE07AE60}" type="doc">
      <dgm:prSet loTypeId="urn:microsoft.com/office/officeart/2005/8/layout/chevron1" loCatId="process" qsTypeId="urn:microsoft.com/office/officeart/2005/8/quickstyle/simple1" qsCatId="simple" csTypeId="urn:microsoft.com/office/officeart/2005/8/colors/accent4_3" csCatId="accent4" phldr="1"/>
      <dgm:spPr/>
    </dgm:pt>
    <dgm:pt modelId="{F2AF97FB-4FA1-4009-A821-D230605D5C91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Private sector involvement and expertise</a:t>
          </a:r>
          <a:endParaRPr lang="en-US" dirty="0">
            <a:solidFill>
              <a:schemeClr val="tx1"/>
            </a:solidFill>
          </a:endParaRPr>
        </a:p>
      </dgm:t>
    </dgm:pt>
    <dgm:pt modelId="{54F220E5-196A-48DD-B775-0BD91A4F2956}" type="parTrans" cxnId="{9C683105-0073-459B-B92D-B2E441B27BA2}">
      <dgm:prSet/>
      <dgm:spPr/>
      <dgm:t>
        <a:bodyPr/>
        <a:lstStyle/>
        <a:p>
          <a:endParaRPr lang="en-US"/>
        </a:p>
      </dgm:t>
    </dgm:pt>
    <dgm:pt modelId="{FCE6F1EF-E125-4AC7-8AEC-39FE1822179C}" type="sibTrans" cxnId="{9C683105-0073-459B-B92D-B2E441B27BA2}">
      <dgm:prSet/>
      <dgm:spPr/>
      <dgm:t>
        <a:bodyPr/>
        <a:lstStyle/>
        <a:p>
          <a:endParaRPr lang="en-US"/>
        </a:p>
      </dgm:t>
    </dgm:pt>
    <dgm:pt modelId="{D6F17BF1-5785-4362-A2F1-9E3378393A9B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Wider</a:t>
          </a:r>
          <a:r>
            <a:rPr lang="en-US" baseline="0" dirty="0" smtClean="0">
              <a:solidFill>
                <a:schemeClr val="tx1"/>
              </a:solidFill>
            </a:rPr>
            <a:t> spectrum of financial tools for policy delivery</a:t>
          </a:r>
          <a:endParaRPr lang="en-US" dirty="0">
            <a:solidFill>
              <a:schemeClr val="tx1"/>
            </a:solidFill>
          </a:endParaRPr>
        </a:p>
      </dgm:t>
    </dgm:pt>
    <dgm:pt modelId="{252C0B33-1AAA-4F41-A0C6-F52DACFC8D55}" type="parTrans" cxnId="{E9EA1091-4E56-4D86-B5E5-77D54EF04B68}">
      <dgm:prSet/>
      <dgm:spPr/>
      <dgm:t>
        <a:bodyPr/>
        <a:lstStyle/>
        <a:p>
          <a:endParaRPr lang="en-US"/>
        </a:p>
      </dgm:t>
    </dgm:pt>
    <dgm:pt modelId="{90D59B53-0756-4D27-84D3-61071F332EBA}" type="sibTrans" cxnId="{E9EA1091-4E56-4D86-B5E5-77D54EF04B68}">
      <dgm:prSet/>
      <dgm:spPr/>
      <dgm:t>
        <a:bodyPr/>
        <a:lstStyle/>
        <a:p>
          <a:endParaRPr lang="en-US"/>
        </a:p>
      </dgm:t>
    </dgm:pt>
    <dgm:pt modelId="{034B6E5B-E765-4492-87E2-3CCBC7DBA0FB}" type="pres">
      <dgm:prSet presAssocID="{12EC9382-0463-4CF4-8574-2704DE07AE60}" presName="Name0" presStyleCnt="0">
        <dgm:presLayoutVars>
          <dgm:dir/>
          <dgm:animLvl val="lvl"/>
          <dgm:resizeHandles val="exact"/>
        </dgm:presLayoutVars>
      </dgm:prSet>
      <dgm:spPr/>
    </dgm:pt>
    <dgm:pt modelId="{34A970A0-27A2-4A7E-9FC7-B5EAE4687E0C}" type="pres">
      <dgm:prSet presAssocID="{F2AF97FB-4FA1-4009-A821-D230605D5C91}" presName="parTxOnly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88C2B7-F7C6-450F-8A0B-066A30F1F331}" type="pres">
      <dgm:prSet presAssocID="{FCE6F1EF-E125-4AC7-8AEC-39FE1822179C}" presName="parTxOnlySpace" presStyleCnt="0"/>
      <dgm:spPr/>
    </dgm:pt>
    <dgm:pt modelId="{C64B3227-86BA-4E0E-BE3E-DE3C75CB47C0}" type="pres">
      <dgm:prSet presAssocID="{D6F17BF1-5785-4362-A2F1-9E3378393A9B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9EA1091-4E56-4D86-B5E5-77D54EF04B68}" srcId="{12EC9382-0463-4CF4-8574-2704DE07AE60}" destId="{D6F17BF1-5785-4362-A2F1-9E3378393A9B}" srcOrd="1" destOrd="0" parTransId="{252C0B33-1AAA-4F41-A0C6-F52DACFC8D55}" sibTransId="{90D59B53-0756-4D27-84D3-61071F332EBA}"/>
    <dgm:cxn modelId="{386C6CA4-836E-4194-891C-BAA784F36289}" type="presOf" srcId="{F2AF97FB-4FA1-4009-A821-D230605D5C91}" destId="{34A970A0-27A2-4A7E-9FC7-B5EAE4687E0C}" srcOrd="0" destOrd="0" presId="urn:microsoft.com/office/officeart/2005/8/layout/chevron1"/>
    <dgm:cxn modelId="{8490999E-6FFA-4071-A94F-2474CA857A18}" type="presOf" srcId="{D6F17BF1-5785-4362-A2F1-9E3378393A9B}" destId="{C64B3227-86BA-4E0E-BE3E-DE3C75CB47C0}" srcOrd="0" destOrd="0" presId="urn:microsoft.com/office/officeart/2005/8/layout/chevron1"/>
    <dgm:cxn modelId="{EAF35A4F-7868-4772-88DA-8005643B03D3}" type="presOf" srcId="{12EC9382-0463-4CF4-8574-2704DE07AE60}" destId="{034B6E5B-E765-4492-87E2-3CCBC7DBA0FB}" srcOrd="0" destOrd="0" presId="urn:microsoft.com/office/officeart/2005/8/layout/chevron1"/>
    <dgm:cxn modelId="{9C683105-0073-459B-B92D-B2E441B27BA2}" srcId="{12EC9382-0463-4CF4-8574-2704DE07AE60}" destId="{F2AF97FB-4FA1-4009-A821-D230605D5C91}" srcOrd="0" destOrd="0" parTransId="{54F220E5-196A-48DD-B775-0BD91A4F2956}" sibTransId="{FCE6F1EF-E125-4AC7-8AEC-39FE1822179C}"/>
    <dgm:cxn modelId="{90426DF6-C00D-4F42-B045-123D8A4064C8}" type="presParOf" srcId="{034B6E5B-E765-4492-87E2-3CCBC7DBA0FB}" destId="{34A970A0-27A2-4A7E-9FC7-B5EAE4687E0C}" srcOrd="0" destOrd="0" presId="urn:microsoft.com/office/officeart/2005/8/layout/chevron1"/>
    <dgm:cxn modelId="{AD3E3C76-E5B7-407A-A102-6879A900B8AA}" type="presParOf" srcId="{034B6E5B-E765-4492-87E2-3CCBC7DBA0FB}" destId="{2B88C2B7-F7C6-450F-8A0B-066A30F1F331}" srcOrd="1" destOrd="0" presId="urn:microsoft.com/office/officeart/2005/8/layout/chevron1"/>
    <dgm:cxn modelId="{E46CC723-060F-48E4-A416-7A09A709B0F6}" type="presParOf" srcId="{034B6E5B-E765-4492-87E2-3CCBC7DBA0FB}" destId="{C64B3227-86BA-4E0E-BE3E-DE3C75CB47C0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F49D766-A5C8-465C-BFFE-777782B810FE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F3BEE11-B1D5-4CE0-8EB9-135C4A89905D}">
      <dgm:prSet phldrT="[Text]"/>
      <dgm:spPr/>
      <dgm:t>
        <a:bodyPr/>
        <a:lstStyle/>
        <a:p>
          <a:r>
            <a:rPr lang="en-US" dirty="0" smtClean="0"/>
            <a:t>Wider scope – all TOs and IPs</a:t>
          </a:r>
          <a:endParaRPr lang="en-US" dirty="0"/>
        </a:p>
      </dgm:t>
    </dgm:pt>
    <dgm:pt modelId="{6EE193CB-1425-4A39-A897-9DDDDA91CCF1}" type="parTrans" cxnId="{9DD77819-BCF6-4747-A779-7C75B90E6F92}">
      <dgm:prSet/>
      <dgm:spPr/>
      <dgm:t>
        <a:bodyPr/>
        <a:lstStyle/>
        <a:p>
          <a:endParaRPr lang="en-US"/>
        </a:p>
      </dgm:t>
    </dgm:pt>
    <dgm:pt modelId="{08F6BE38-9F2C-4011-A67E-7DF9B1CBD39B}" type="sibTrans" cxnId="{9DD77819-BCF6-4747-A779-7C75B90E6F92}">
      <dgm:prSet/>
      <dgm:spPr/>
      <dgm:t>
        <a:bodyPr/>
        <a:lstStyle/>
        <a:p>
          <a:endParaRPr lang="en-US"/>
        </a:p>
      </dgm:t>
    </dgm:pt>
    <dgm:pt modelId="{30D8F03F-81E1-490D-A10D-525EFF51C92B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Set-up – compulsory ex-ante assessment</a:t>
          </a:r>
          <a:endParaRPr lang="en-US" dirty="0">
            <a:solidFill>
              <a:schemeClr val="tx1"/>
            </a:solidFill>
          </a:endParaRPr>
        </a:p>
      </dgm:t>
    </dgm:pt>
    <dgm:pt modelId="{47007C88-40B2-4146-A7B9-A55789D53BB1}" type="parTrans" cxnId="{885C7427-09F2-467A-A553-6237E455E941}">
      <dgm:prSet/>
      <dgm:spPr/>
      <dgm:t>
        <a:bodyPr/>
        <a:lstStyle/>
        <a:p>
          <a:endParaRPr lang="en-US"/>
        </a:p>
      </dgm:t>
    </dgm:pt>
    <dgm:pt modelId="{10AE0478-6208-4134-B824-3E5955B97025}" type="sibTrans" cxnId="{885C7427-09F2-467A-A553-6237E455E941}">
      <dgm:prSet/>
      <dgm:spPr/>
      <dgm:t>
        <a:bodyPr/>
        <a:lstStyle/>
        <a:p>
          <a:endParaRPr lang="en-US"/>
        </a:p>
      </dgm:t>
    </dgm:pt>
    <dgm:pt modelId="{D0E7AC3C-B8B1-45E9-9326-7C01AFF87723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Various implementation options</a:t>
          </a:r>
          <a:endParaRPr lang="en-US" dirty="0">
            <a:solidFill>
              <a:schemeClr val="tx1"/>
            </a:solidFill>
          </a:endParaRPr>
        </a:p>
      </dgm:t>
    </dgm:pt>
    <dgm:pt modelId="{B74BAF82-D590-4697-8FCC-C8149E259581}" type="parTrans" cxnId="{EDE0F6B1-346B-4FD1-87FE-0C719B254BAD}">
      <dgm:prSet/>
      <dgm:spPr/>
      <dgm:t>
        <a:bodyPr/>
        <a:lstStyle/>
        <a:p>
          <a:endParaRPr lang="en-US"/>
        </a:p>
      </dgm:t>
    </dgm:pt>
    <dgm:pt modelId="{09002208-7C5F-4CBD-B24B-64E9432D1674}" type="sibTrans" cxnId="{EDE0F6B1-346B-4FD1-87FE-0C719B254BAD}">
      <dgm:prSet/>
      <dgm:spPr/>
      <dgm:t>
        <a:bodyPr/>
        <a:lstStyle/>
        <a:p>
          <a:endParaRPr lang="en-US"/>
        </a:p>
      </dgm:t>
    </dgm:pt>
    <dgm:pt modelId="{C6C735B5-0A0F-4AD1-A715-0B85A114743C}">
      <dgm:prSet phldrT="[Text]"/>
      <dgm:spPr/>
      <dgm:t>
        <a:bodyPr/>
        <a:lstStyle/>
        <a:p>
          <a:r>
            <a:rPr lang="en-US" dirty="0" smtClean="0"/>
            <a:t>Legal provisions set out from outset</a:t>
          </a:r>
          <a:endParaRPr lang="en-US" dirty="0"/>
        </a:p>
      </dgm:t>
    </dgm:pt>
    <dgm:pt modelId="{9C30D372-4846-4892-B36A-43F919716B83}" type="parTrans" cxnId="{B28A3BBB-7179-4B9B-B128-79C8F3EEE3D3}">
      <dgm:prSet/>
      <dgm:spPr/>
      <dgm:t>
        <a:bodyPr/>
        <a:lstStyle/>
        <a:p>
          <a:endParaRPr lang="en-US"/>
        </a:p>
      </dgm:t>
    </dgm:pt>
    <dgm:pt modelId="{A993BB46-71D6-4F41-B3C8-B7035F809CBE}" type="sibTrans" cxnId="{B28A3BBB-7179-4B9B-B128-79C8F3EEE3D3}">
      <dgm:prSet/>
      <dgm:spPr/>
      <dgm:t>
        <a:bodyPr/>
        <a:lstStyle/>
        <a:p>
          <a:endParaRPr lang="en-US"/>
        </a:p>
      </dgm:t>
    </dgm:pt>
    <dgm:pt modelId="{ED8CC0DF-9B0D-4A27-8DDE-6C41AE34D86A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Compulsory reporting on a range of indicators</a:t>
          </a:r>
          <a:endParaRPr lang="en-US" dirty="0">
            <a:solidFill>
              <a:schemeClr val="tx1"/>
            </a:solidFill>
          </a:endParaRPr>
        </a:p>
      </dgm:t>
    </dgm:pt>
    <dgm:pt modelId="{254F8933-90A3-4BB2-B5F4-5A714A06A2CC}" type="parTrans" cxnId="{2F3B7649-7D20-4B93-8B9D-9117C42E7886}">
      <dgm:prSet/>
      <dgm:spPr/>
      <dgm:t>
        <a:bodyPr/>
        <a:lstStyle/>
        <a:p>
          <a:endParaRPr lang="en-US"/>
        </a:p>
      </dgm:t>
    </dgm:pt>
    <dgm:pt modelId="{35E40E77-5723-494B-A91A-17AF9200FE7F}" type="sibTrans" cxnId="{2F3B7649-7D20-4B93-8B9D-9117C42E7886}">
      <dgm:prSet/>
      <dgm:spPr/>
      <dgm:t>
        <a:bodyPr/>
        <a:lstStyle/>
        <a:p>
          <a:endParaRPr lang="en-US"/>
        </a:p>
      </dgm:t>
    </dgm:pt>
    <dgm:pt modelId="{BD4A1D9B-B699-40FE-B226-E9F8D8140262}" type="pres">
      <dgm:prSet presAssocID="{6F49D766-A5C8-465C-BFFE-777782B810F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06A352-3553-41DC-B977-C22CD0E56E87}" type="pres">
      <dgm:prSet presAssocID="{8F3BEE11-B1D5-4CE0-8EB9-135C4A89905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E57F41-5840-4FF5-834A-D31A07480E06}" type="pres">
      <dgm:prSet presAssocID="{08F6BE38-9F2C-4011-A67E-7DF9B1CBD39B}" presName="sibTrans" presStyleCnt="0"/>
      <dgm:spPr/>
    </dgm:pt>
    <dgm:pt modelId="{63B235F6-FF47-4A02-90A0-BBD59B33C536}" type="pres">
      <dgm:prSet presAssocID="{30D8F03F-81E1-490D-A10D-525EFF51C92B}" presName="node" presStyleLbl="node1" presStyleIdx="1" presStyleCnt="5" custLinFactNeighborX="1487" custLinFactNeighborY="-2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7DBB5F-2A85-49E3-8777-AE8D89140B6F}" type="pres">
      <dgm:prSet presAssocID="{10AE0478-6208-4134-B824-3E5955B97025}" presName="sibTrans" presStyleCnt="0"/>
      <dgm:spPr/>
    </dgm:pt>
    <dgm:pt modelId="{902248D5-CB3D-4816-9070-739BEBCB0A9C}" type="pres">
      <dgm:prSet presAssocID="{D0E7AC3C-B8B1-45E9-9326-7C01AFF8772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10A3A3-D969-4B6D-9510-24314063D8A1}" type="pres">
      <dgm:prSet presAssocID="{09002208-7C5F-4CBD-B24B-64E9432D1674}" presName="sibTrans" presStyleCnt="0"/>
      <dgm:spPr/>
    </dgm:pt>
    <dgm:pt modelId="{DC804744-2903-4A2A-B847-688003E73920}" type="pres">
      <dgm:prSet presAssocID="{C6C735B5-0A0F-4AD1-A715-0B85A114743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5539AD-B9F2-4D99-A6D4-F3F12B645616}" type="pres">
      <dgm:prSet presAssocID="{A993BB46-71D6-4F41-B3C8-B7035F809CBE}" presName="sibTrans" presStyleCnt="0"/>
      <dgm:spPr/>
    </dgm:pt>
    <dgm:pt modelId="{E45B3FF1-96F0-4EA1-9418-5B340910A8A9}" type="pres">
      <dgm:prSet presAssocID="{ED8CC0DF-9B0D-4A27-8DDE-6C41AE34D86A}" presName="node" presStyleLbl="node1" presStyleIdx="4" presStyleCnt="5" custLinFactNeighborX="1487" custLinFactNeighborY="-2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1A83C57-FAC0-49ED-B282-1A7E48D752E1}" type="presOf" srcId="{C6C735B5-0A0F-4AD1-A715-0B85A114743C}" destId="{DC804744-2903-4A2A-B847-688003E73920}" srcOrd="0" destOrd="0" presId="urn:microsoft.com/office/officeart/2005/8/layout/default"/>
    <dgm:cxn modelId="{3D5F9F28-80E5-4D71-BEFD-B32DFAA25D35}" type="presOf" srcId="{8F3BEE11-B1D5-4CE0-8EB9-135C4A89905D}" destId="{2A06A352-3553-41DC-B977-C22CD0E56E87}" srcOrd="0" destOrd="0" presId="urn:microsoft.com/office/officeart/2005/8/layout/default"/>
    <dgm:cxn modelId="{2BD9C660-8870-4991-A5D7-9E73F37333CE}" type="presOf" srcId="{6F49D766-A5C8-465C-BFFE-777782B810FE}" destId="{BD4A1D9B-B699-40FE-B226-E9F8D8140262}" srcOrd="0" destOrd="0" presId="urn:microsoft.com/office/officeart/2005/8/layout/default"/>
    <dgm:cxn modelId="{B28A3BBB-7179-4B9B-B128-79C8F3EEE3D3}" srcId="{6F49D766-A5C8-465C-BFFE-777782B810FE}" destId="{C6C735B5-0A0F-4AD1-A715-0B85A114743C}" srcOrd="3" destOrd="0" parTransId="{9C30D372-4846-4892-B36A-43F919716B83}" sibTransId="{A993BB46-71D6-4F41-B3C8-B7035F809CBE}"/>
    <dgm:cxn modelId="{EDE0F6B1-346B-4FD1-87FE-0C719B254BAD}" srcId="{6F49D766-A5C8-465C-BFFE-777782B810FE}" destId="{D0E7AC3C-B8B1-45E9-9326-7C01AFF87723}" srcOrd="2" destOrd="0" parTransId="{B74BAF82-D590-4697-8FCC-C8149E259581}" sibTransId="{09002208-7C5F-4CBD-B24B-64E9432D1674}"/>
    <dgm:cxn modelId="{7B908633-C563-4582-BAA7-31BD0D79E8B9}" type="presOf" srcId="{D0E7AC3C-B8B1-45E9-9326-7C01AFF87723}" destId="{902248D5-CB3D-4816-9070-739BEBCB0A9C}" srcOrd="0" destOrd="0" presId="urn:microsoft.com/office/officeart/2005/8/layout/default"/>
    <dgm:cxn modelId="{E85F9C8D-77AA-4087-B29E-16CE8ABE779F}" type="presOf" srcId="{30D8F03F-81E1-490D-A10D-525EFF51C92B}" destId="{63B235F6-FF47-4A02-90A0-BBD59B33C536}" srcOrd="0" destOrd="0" presId="urn:microsoft.com/office/officeart/2005/8/layout/default"/>
    <dgm:cxn modelId="{885C7427-09F2-467A-A553-6237E455E941}" srcId="{6F49D766-A5C8-465C-BFFE-777782B810FE}" destId="{30D8F03F-81E1-490D-A10D-525EFF51C92B}" srcOrd="1" destOrd="0" parTransId="{47007C88-40B2-4146-A7B9-A55789D53BB1}" sibTransId="{10AE0478-6208-4134-B824-3E5955B97025}"/>
    <dgm:cxn modelId="{9DD77819-BCF6-4747-A779-7C75B90E6F92}" srcId="{6F49D766-A5C8-465C-BFFE-777782B810FE}" destId="{8F3BEE11-B1D5-4CE0-8EB9-135C4A89905D}" srcOrd="0" destOrd="0" parTransId="{6EE193CB-1425-4A39-A897-9DDDDA91CCF1}" sibTransId="{08F6BE38-9F2C-4011-A67E-7DF9B1CBD39B}"/>
    <dgm:cxn modelId="{DC6C0F95-E8C8-4BCF-A073-0D54468BA5C7}" type="presOf" srcId="{ED8CC0DF-9B0D-4A27-8DDE-6C41AE34D86A}" destId="{E45B3FF1-96F0-4EA1-9418-5B340910A8A9}" srcOrd="0" destOrd="0" presId="urn:microsoft.com/office/officeart/2005/8/layout/default"/>
    <dgm:cxn modelId="{2F3B7649-7D20-4B93-8B9D-9117C42E7886}" srcId="{6F49D766-A5C8-465C-BFFE-777782B810FE}" destId="{ED8CC0DF-9B0D-4A27-8DDE-6C41AE34D86A}" srcOrd="4" destOrd="0" parTransId="{254F8933-90A3-4BB2-B5F4-5A714A06A2CC}" sibTransId="{35E40E77-5723-494B-A91A-17AF9200FE7F}"/>
    <dgm:cxn modelId="{2719AEA4-31DB-4818-848C-032D42723FF8}" type="presParOf" srcId="{BD4A1D9B-B699-40FE-B226-E9F8D8140262}" destId="{2A06A352-3553-41DC-B977-C22CD0E56E87}" srcOrd="0" destOrd="0" presId="urn:microsoft.com/office/officeart/2005/8/layout/default"/>
    <dgm:cxn modelId="{B663BCF4-BCE9-4B1B-9318-3E168E3FC1AF}" type="presParOf" srcId="{BD4A1D9B-B699-40FE-B226-E9F8D8140262}" destId="{CFE57F41-5840-4FF5-834A-D31A07480E06}" srcOrd="1" destOrd="0" presId="urn:microsoft.com/office/officeart/2005/8/layout/default"/>
    <dgm:cxn modelId="{6464A524-4B81-4E99-8011-EF5FB0C8D4DC}" type="presParOf" srcId="{BD4A1D9B-B699-40FE-B226-E9F8D8140262}" destId="{63B235F6-FF47-4A02-90A0-BBD59B33C536}" srcOrd="2" destOrd="0" presId="urn:microsoft.com/office/officeart/2005/8/layout/default"/>
    <dgm:cxn modelId="{8E05FCDD-7B3C-4161-86BA-A59BE3DDF312}" type="presParOf" srcId="{BD4A1D9B-B699-40FE-B226-E9F8D8140262}" destId="{447DBB5F-2A85-49E3-8777-AE8D89140B6F}" srcOrd="3" destOrd="0" presId="urn:microsoft.com/office/officeart/2005/8/layout/default"/>
    <dgm:cxn modelId="{8EACDD90-09CF-4A79-A0AF-3FBCC0190130}" type="presParOf" srcId="{BD4A1D9B-B699-40FE-B226-E9F8D8140262}" destId="{902248D5-CB3D-4816-9070-739BEBCB0A9C}" srcOrd="4" destOrd="0" presId="urn:microsoft.com/office/officeart/2005/8/layout/default"/>
    <dgm:cxn modelId="{64AD7D45-049A-4C89-8EE1-EF745D9AEF0F}" type="presParOf" srcId="{BD4A1D9B-B699-40FE-B226-E9F8D8140262}" destId="{D410A3A3-D969-4B6D-9510-24314063D8A1}" srcOrd="5" destOrd="0" presId="urn:microsoft.com/office/officeart/2005/8/layout/default"/>
    <dgm:cxn modelId="{B56A33F4-9319-4AE0-94E2-C4F238F97A42}" type="presParOf" srcId="{BD4A1D9B-B699-40FE-B226-E9F8D8140262}" destId="{DC804744-2903-4A2A-B847-688003E73920}" srcOrd="6" destOrd="0" presId="urn:microsoft.com/office/officeart/2005/8/layout/default"/>
    <dgm:cxn modelId="{4C857CBD-F394-497F-B433-AE0869E1BC33}" type="presParOf" srcId="{BD4A1D9B-B699-40FE-B226-E9F8D8140262}" destId="{EC5539AD-B9F2-4D99-A6D4-F3F12B645616}" srcOrd="7" destOrd="0" presId="urn:microsoft.com/office/officeart/2005/8/layout/default"/>
    <dgm:cxn modelId="{F7FA5244-ABA0-4641-9C9D-5EBEB08F888F}" type="presParOf" srcId="{BD4A1D9B-B699-40FE-B226-E9F8D8140262}" destId="{E45B3FF1-96F0-4EA1-9418-5B340910A8A9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1CA8D80-B44C-4642-A5C4-6C2B976EBAD6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DBED4288-2009-42CF-BAA5-5E6A70CCD8C4}">
      <dgm:prSet phldrT="[Text]"/>
      <dgm:spPr/>
      <dgm:t>
        <a:bodyPr/>
        <a:lstStyle/>
        <a:p>
          <a:r>
            <a:rPr lang="en-US" dirty="0" smtClean="0"/>
            <a:t>Type of final recipient</a:t>
          </a:r>
          <a:endParaRPr lang="en-US" dirty="0"/>
        </a:p>
      </dgm:t>
    </dgm:pt>
    <dgm:pt modelId="{904DBC59-49BC-468E-ADD2-656F59AEF128}" type="parTrans" cxnId="{F32BEF17-67FB-4304-AB28-6DC02EA73E0B}">
      <dgm:prSet/>
      <dgm:spPr/>
      <dgm:t>
        <a:bodyPr/>
        <a:lstStyle/>
        <a:p>
          <a:endParaRPr lang="en-US"/>
        </a:p>
      </dgm:t>
    </dgm:pt>
    <dgm:pt modelId="{D82C2A03-BFF1-4798-9DE5-90A5120FF013}" type="sibTrans" cxnId="{F32BEF17-67FB-4304-AB28-6DC02EA73E0B}">
      <dgm:prSet/>
      <dgm:spPr/>
      <dgm:t>
        <a:bodyPr/>
        <a:lstStyle/>
        <a:p>
          <a:endParaRPr lang="en-US"/>
        </a:p>
      </dgm:t>
    </dgm:pt>
    <dgm:pt modelId="{BCB63347-DAEA-40BA-A452-38FD00592E3B}">
      <dgm:prSet phldrT="[Text]" custT="1"/>
      <dgm:spPr/>
      <dgm:t>
        <a:bodyPr/>
        <a:lstStyle/>
        <a:p>
          <a:r>
            <a:rPr lang="en-US" sz="2000" i="1" dirty="0" smtClean="0"/>
            <a:t>Micro-enterprises, start-ups, innovative SMEs, high-risk investments</a:t>
          </a:r>
          <a:endParaRPr lang="en-US" sz="2000" i="1" dirty="0"/>
        </a:p>
      </dgm:t>
    </dgm:pt>
    <dgm:pt modelId="{944EBA6B-0395-45BD-96CF-C54F8596DF80}" type="parTrans" cxnId="{4AEAC0A7-D146-4352-A462-68A291931C83}">
      <dgm:prSet/>
      <dgm:spPr/>
      <dgm:t>
        <a:bodyPr/>
        <a:lstStyle/>
        <a:p>
          <a:endParaRPr lang="en-US"/>
        </a:p>
      </dgm:t>
    </dgm:pt>
    <dgm:pt modelId="{5D5FD8D0-2D6A-4B54-849D-1427A48BC24F}" type="sibTrans" cxnId="{4AEAC0A7-D146-4352-A462-68A291931C83}">
      <dgm:prSet/>
      <dgm:spPr/>
      <dgm:t>
        <a:bodyPr/>
        <a:lstStyle/>
        <a:p>
          <a:endParaRPr lang="en-US"/>
        </a:p>
      </dgm:t>
    </dgm:pt>
    <dgm:pt modelId="{BA45CF02-BD6B-4036-94BD-BFB038A45CA4}">
      <dgm:prSet phldrT="[Text]"/>
      <dgm:spPr/>
      <dgm:t>
        <a:bodyPr/>
        <a:lstStyle/>
        <a:p>
          <a:r>
            <a:rPr lang="en-US" dirty="0" smtClean="0"/>
            <a:t>Type of project</a:t>
          </a:r>
          <a:endParaRPr lang="en-US" dirty="0"/>
        </a:p>
      </dgm:t>
    </dgm:pt>
    <dgm:pt modelId="{FE8B54F3-4388-4380-AE93-B85C53626759}" type="parTrans" cxnId="{1F3B1284-FF1E-4845-A48C-D4E36E239288}">
      <dgm:prSet/>
      <dgm:spPr/>
      <dgm:t>
        <a:bodyPr/>
        <a:lstStyle/>
        <a:p>
          <a:endParaRPr lang="en-US"/>
        </a:p>
      </dgm:t>
    </dgm:pt>
    <dgm:pt modelId="{882ACF58-826F-4538-8E56-6CE82983B2BE}" type="sibTrans" cxnId="{1F3B1284-FF1E-4845-A48C-D4E36E239288}">
      <dgm:prSet/>
      <dgm:spPr/>
      <dgm:t>
        <a:bodyPr/>
        <a:lstStyle/>
        <a:p>
          <a:endParaRPr lang="en-US"/>
        </a:p>
      </dgm:t>
    </dgm:pt>
    <dgm:pt modelId="{388476CF-F133-42E6-875D-D96010056610}">
      <dgm:prSet phldrT="[Text]" custT="1"/>
      <dgm:spPr/>
      <dgm:t>
        <a:bodyPr/>
        <a:lstStyle/>
        <a:p>
          <a:r>
            <a:rPr lang="en-US" sz="2000" i="1" dirty="0" smtClean="0"/>
            <a:t>Interest rate, collateral conditions, credit risk protection</a:t>
          </a:r>
          <a:endParaRPr lang="en-US" sz="2000" i="1" dirty="0"/>
        </a:p>
      </dgm:t>
    </dgm:pt>
    <dgm:pt modelId="{47CB0638-2F97-4039-9830-D4B669E888F6}" type="parTrans" cxnId="{390148C7-5559-42D5-826F-F4EB1F54F921}">
      <dgm:prSet/>
      <dgm:spPr/>
      <dgm:t>
        <a:bodyPr/>
        <a:lstStyle/>
        <a:p>
          <a:endParaRPr lang="en-US"/>
        </a:p>
      </dgm:t>
    </dgm:pt>
    <dgm:pt modelId="{0FA6DD91-8F8D-44EB-8B53-7773F7DE052B}" type="sibTrans" cxnId="{390148C7-5559-42D5-826F-F4EB1F54F921}">
      <dgm:prSet/>
      <dgm:spPr/>
      <dgm:t>
        <a:bodyPr/>
        <a:lstStyle/>
        <a:p>
          <a:endParaRPr lang="en-US"/>
        </a:p>
      </dgm:t>
    </dgm:pt>
    <dgm:pt modelId="{5E67E3B9-10B8-48B5-8CAE-AAC5AA69AF86}">
      <dgm:prSet/>
      <dgm:spPr/>
      <dgm:t>
        <a:bodyPr/>
        <a:lstStyle/>
        <a:p>
          <a:r>
            <a:rPr lang="en-US" dirty="0" smtClean="0"/>
            <a:t>Financial context</a:t>
          </a:r>
          <a:endParaRPr lang="en-US" dirty="0"/>
        </a:p>
      </dgm:t>
    </dgm:pt>
    <dgm:pt modelId="{CE165FFD-C961-4668-AE05-2D02A7CA42AE}" type="parTrans" cxnId="{3BA2112B-74F8-4F99-B112-5D638A683E2E}">
      <dgm:prSet/>
      <dgm:spPr/>
      <dgm:t>
        <a:bodyPr/>
        <a:lstStyle/>
        <a:p>
          <a:endParaRPr lang="en-US"/>
        </a:p>
      </dgm:t>
    </dgm:pt>
    <dgm:pt modelId="{C802BFE8-7896-4947-90A2-9C865F8C60A8}" type="sibTrans" cxnId="{3BA2112B-74F8-4F99-B112-5D638A683E2E}">
      <dgm:prSet/>
      <dgm:spPr/>
      <dgm:t>
        <a:bodyPr/>
        <a:lstStyle/>
        <a:p>
          <a:endParaRPr lang="en-US"/>
        </a:p>
      </dgm:t>
    </dgm:pt>
    <dgm:pt modelId="{AC41378D-B1C6-4DF3-B127-3E1D2AB2C61D}">
      <dgm:prSet custT="1"/>
      <dgm:spPr/>
      <dgm:t>
        <a:bodyPr/>
        <a:lstStyle/>
        <a:p>
          <a:r>
            <a:rPr lang="en-US" sz="2000" i="1" dirty="0" smtClean="0"/>
            <a:t>Market failure, suboptimal investment situation, investment needs</a:t>
          </a:r>
          <a:endParaRPr lang="en-US" sz="2000" i="1" dirty="0"/>
        </a:p>
      </dgm:t>
    </dgm:pt>
    <dgm:pt modelId="{3F55743A-D9E7-46CC-A180-B60771FD38EF}" type="parTrans" cxnId="{18A00A8E-6CE2-4DCF-AFC4-232560509567}">
      <dgm:prSet/>
      <dgm:spPr/>
      <dgm:t>
        <a:bodyPr/>
        <a:lstStyle/>
        <a:p>
          <a:endParaRPr lang="en-US"/>
        </a:p>
      </dgm:t>
    </dgm:pt>
    <dgm:pt modelId="{8525B2FB-60F4-4889-AB84-E59A288083F2}" type="sibTrans" cxnId="{18A00A8E-6CE2-4DCF-AFC4-232560509567}">
      <dgm:prSet/>
      <dgm:spPr/>
      <dgm:t>
        <a:bodyPr/>
        <a:lstStyle/>
        <a:p>
          <a:endParaRPr lang="en-US"/>
        </a:p>
      </dgm:t>
    </dgm:pt>
    <dgm:pt modelId="{3D4E1481-1ED2-4219-B960-A677DB4B2CB3}" type="pres">
      <dgm:prSet presAssocID="{71CA8D80-B44C-4642-A5C4-6C2B976EBAD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636EC19-9FA0-4BCB-8C11-7E9E5A45EE2F}" type="pres">
      <dgm:prSet presAssocID="{DBED4288-2009-42CF-BAA5-5E6A70CCD8C4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45EBFF-3851-4234-9F0B-BEE3986980B5}" type="pres">
      <dgm:prSet presAssocID="{DBED4288-2009-42CF-BAA5-5E6A70CCD8C4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F791A9-695A-473F-8B5A-52938D8F4984}" type="pres">
      <dgm:prSet presAssocID="{BA45CF02-BD6B-4036-94BD-BFB038A45CA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8C38DA-0A2E-4F4C-9444-973679A82252}" type="pres">
      <dgm:prSet presAssocID="{BA45CF02-BD6B-4036-94BD-BFB038A45CA4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3E433D-0B00-4A4B-9318-E60A0AB03E24}" type="pres">
      <dgm:prSet presAssocID="{5E67E3B9-10B8-48B5-8CAE-AAC5AA69AF8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823DDB-FEC8-4FE5-9D59-8A641CC33462}" type="pres">
      <dgm:prSet presAssocID="{5E67E3B9-10B8-48B5-8CAE-AAC5AA69AF86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7065A3F-56EC-4C23-8861-0FDC98A5EF29}" type="presOf" srcId="{DBED4288-2009-42CF-BAA5-5E6A70CCD8C4}" destId="{3636EC19-9FA0-4BCB-8C11-7E9E5A45EE2F}" srcOrd="0" destOrd="0" presId="urn:microsoft.com/office/officeart/2005/8/layout/vList2"/>
    <dgm:cxn modelId="{F32BEF17-67FB-4304-AB28-6DC02EA73E0B}" srcId="{71CA8D80-B44C-4642-A5C4-6C2B976EBAD6}" destId="{DBED4288-2009-42CF-BAA5-5E6A70CCD8C4}" srcOrd="0" destOrd="0" parTransId="{904DBC59-49BC-468E-ADD2-656F59AEF128}" sibTransId="{D82C2A03-BFF1-4798-9DE5-90A5120FF013}"/>
    <dgm:cxn modelId="{D6B894F9-881B-4A17-A9D7-AC0739940EBD}" type="presOf" srcId="{BA45CF02-BD6B-4036-94BD-BFB038A45CA4}" destId="{97F791A9-695A-473F-8B5A-52938D8F4984}" srcOrd="0" destOrd="0" presId="urn:microsoft.com/office/officeart/2005/8/layout/vList2"/>
    <dgm:cxn modelId="{4AEAC0A7-D146-4352-A462-68A291931C83}" srcId="{DBED4288-2009-42CF-BAA5-5E6A70CCD8C4}" destId="{BCB63347-DAEA-40BA-A452-38FD00592E3B}" srcOrd="0" destOrd="0" parTransId="{944EBA6B-0395-45BD-96CF-C54F8596DF80}" sibTransId="{5D5FD8D0-2D6A-4B54-849D-1427A48BC24F}"/>
    <dgm:cxn modelId="{C0C4DA4C-CA17-435C-9F6C-1F3BB6657D2C}" type="presOf" srcId="{5E67E3B9-10B8-48B5-8CAE-AAC5AA69AF86}" destId="{C73E433D-0B00-4A4B-9318-E60A0AB03E24}" srcOrd="0" destOrd="0" presId="urn:microsoft.com/office/officeart/2005/8/layout/vList2"/>
    <dgm:cxn modelId="{556CD566-E5DD-486E-A47C-D68E32772AEA}" type="presOf" srcId="{71CA8D80-B44C-4642-A5C4-6C2B976EBAD6}" destId="{3D4E1481-1ED2-4219-B960-A677DB4B2CB3}" srcOrd="0" destOrd="0" presId="urn:microsoft.com/office/officeart/2005/8/layout/vList2"/>
    <dgm:cxn modelId="{390148C7-5559-42D5-826F-F4EB1F54F921}" srcId="{BA45CF02-BD6B-4036-94BD-BFB038A45CA4}" destId="{388476CF-F133-42E6-875D-D96010056610}" srcOrd="0" destOrd="0" parTransId="{47CB0638-2F97-4039-9830-D4B669E888F6}" sibTransId="{0FA6DD91-8F8D-44EB-8B53-7773F7DE052B}"/>
    <dgm:cxn modelId="{18A00A8E-6CE2-4DCF-AFC4-232560509567}" srcId="{5E67E3B9-10B8-48B5-8CAE-AAC5AA69AF86}" destId="{AC41378D-B1C6-4DF3-B127-3E1D2AB2C61D}" srcOrd="0" destOrd="0" parTransId="{3F55743A-D9E7-46CC-A180-B60771FD38EF}" sibTransId="{8525B2FB-60F4-4889-AB84-E59A288083F2}"/>
    <dgm:cxn modelId="{1F3B1284-FF1E-4845-A48C-D4E36E239288}" srcId="{71CA8D80-B44C-4642-A5C4-6C2B976EBAD6}" destId="{BA45CF02-BD6B-4036-94BD-BFB038A45CA4}" srcOrd="1" destOrd="0" parTransId="{FE8B54F3-4388-4380-AE93-B85C53626759}" sibTransId="{882ACF58-826F-4538-8E56-6CE82983B2BE}"/>
    <dgm:cxn modelId="{D1AC5AFF-318C-49FC-A241-B00ABF7961C1}" type="presOf" srcId="{BCB63347-DAEA-40BA-A452-38FD00592E3B}" destId="{FB45EBFF-3851-4234-9F0B-BEE3986980B5}" srcOrd="0" destOrd="0" presId="urn:microsoft.com/office/officeart/2005/8/layout/vList2"/>
    <dgm:cxn modelId="{68FBDD51-5A66-4FE3-8A2A-CE2119E5AF8F}" type="presOf" srcId="{388476CF-F133-42E6-875D-D96010056610}" destId="{628C38DA-0A2E-4F4C-9444-973679A82252}" srcOrd="0" destOrd="0" presId="urn:microsoft.com/office/officeart/2005/8/layout/vList2"/>
    <dgm:cxn modelId="{D581B9A4-492B-4F96-BB65-E10328900190}" type="presOf" srcId="{AC41378D-B1C6-4DF3-B127-3E1D2AB2C61D}" destId="{81823DDB-FEC8-4FE5-9D59-8A641CC33462}" srcOrd="0" destOrd="0" presId="urn:microsoft.com/office/officeart/2005/8/layout/vList2"/>
    <dgm:cxn modelId="{3BA2112B-74F8-4F99-B112-5D638A683E2E}" srcId="{71CA8D80-B44C-4642-A5C4-6C2B976EBAD6}" destId="{5E67E3B9-10B8-48B5-8CAE-AAC5AA69AF86}" srcOrd="2" destOrd="0" parTransId="{CE165FFD-C961-4668-AE05-2D02A7CA42AE}" sibTransId="{C802BFE8-7896-4947-90A2-9C865F8C60A8}"/>
    <dgm:cxn modelId="{D6258FAE-CFDC-4F85-8F23-0C86081C00F0}" type="presParOf" srcId="{3D4E1481-1ED2-4219-B960-A677DB4B2CB3}" destId="{3636EC19-9FA0-4BCB-8C11-7E9E5A45EE2F}" srcOrd="0" destOrd="0" presId="urn:microsoft.com/office/officeart/2005/8/layout/vList2"/>
    <dgm:cxn modelId="{87C65F43-BA23-4AAD-A483-A91BC4451686}" type="presParOf" srcId="{3D4E1481-1ED2-4219-B960-A677DB4B2CB3}" destId="{FB45EBFF-3851-4234-9F0B-BEE3986980B5}" srcOrd="1" destOrd="0" presId="urn:microsoft.com/office/officeart/2005/8/layout/vList2"/>
    <dgm:cxn modelId="{73BB8984-2AD2-4DE7-BA98-6BDE966022BA}" type="presParOf" srcId="{3D4E1481-1ED2-4219-B960-A677DB4B2CB3}" destId="{97F791A9-695A-473F-8B5A-52938D8F4984}" srcOrd="2" destOrd="0" presId="urn:microsoft.com/office/officeart/2005/8/layout/vList2"/>
    <dgm:cxn modelId="{ECADB38C-CB14-4057-8CF6-409650F02811}" type="presParOf" srcId="{3D4E1481-1ED2-4219-B960-A677DB4B2CB3}" destId="{628C38DA-0A2E-4F4C-9444-973679A82252}" srcOrd="3" destOrd="0" presId="urn:microsoft.com/office/officeart/2005/8/layout/vList2"/>
    <dgm:cxn modelId="{2B51CBB1-E7A6-4546-B951-DE2BEBEC0BCE}" type="presParOf" srcId="{3D4E1481-1ED2-4219-B960-A677DB4B2CB3}" destId="{C73E433D-0B00-4A4B-9318-E60A0AB03E24}" srcOrd="4" destOrd="0" presId="urn:microsoft.com/office/officeart/2005/8/layout/vList2"/>
    <dgm:cxn modelId="{1985DFFD-02BB-4CCA-A014-E0CB86055374}" type="presParOf" srcId="{3D4E1481-1ED2-4219-B960-A677DB4B2CB3}" destId="{81823DDB-FEC8-4FE5-9D59-8A641CC33462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8FAC30-7697-4586-B518-260635891C20}">
      <dsp:nvSpPr>
        <dsp:cNvPr id="0" name=""/>
        <dsp:cNvSpPr/>
      </dsp:nvSpPr>
      <dsp:spPr>
        <a:xfrm>
          <a:off x="2384" y="1450928"/>
          <a:ext cx="2905357" cy="1162142"/>
        </a:xfrm>
        <a:prstGeom prst="chevron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Revolving</a:t>
          </a:r>
          <a:endParaRPr lang="en-US" sz="2300" kern="1200" dirty="0"/>
        </a:p>
      </dsp:txBody>
      <dsp:txXfrm>
        <a:off x="583455" y="1450928"/>
        <a:ext cx="1743215" cy="1162142"/>
      </dsp:txXfrm>
    </dsp:sp>
    <dsp:sp modelId="{3734599A-3AC5-4BFC-A259-31253E1BC0A9}">
      <dsp:nvSpPr>
        <dsp:cNvPr id="0" name=""/>
        <dsp:cNvSpPr/>
      </dsp:nvSpPr>
      <dsp:spPr>
        <a:xfrm>
          <a:off x="2617206" y="1450928"/>
          <a:ext cx="2905357" cy="1162142"/>
        </a:xfrm>
        <a:prstGeom prst="chevron">
          <a:avLst/>
        </a:prstGeom>
        <a:solidFill>
          <a:schemeClr val="accent3">
            <a:shade val="50000"/>
            <a:hueOff val="-416711"/>
            <a:satOff val="-3727"/>
            <a:lumOff val="32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Additionality</a:t>
          </a:r>
          <a:endParaRPr lang="en-US" sz="2300" kern="1200" dirty="0"/>
        </a:p>
      </dsp:txBody>
      <dsp:txXfrm>
        <a:off x="3198277" y="1450928"/>
        <a:ext cx="1743215" cy="1162142"/>
      </dsp:txXfrm>
    </dsp:sp>
    <dsp:sp modelId="{4F3B6784-EF2A-48B3-BFEE-8EFEE00F6EAE}">
      <dsp:nvSpPr>
        <dsp:cNvPr id="0" name=""/>
        <dsp:cNvSpPr/>
      </dsp:nvSpPr>
      <dsp:spPr>
        <a:xfrm>
          <a:off x="5232027" y="1450928"/>
          <a:ext cx="2905357" cy="1162142"/>
        </a:xfrm>
        <a:prstGeom prst="chevron">
          <a:avLst/>
        </a:prstGeom>
        <a:solidFill>
          <a:schemeClr val="accent3">
            <a:shade val="50000"/>
            <a:hueOff val="-416711"/>
            <a:satOff val="-3727"/>
            <a:lumOff val="32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Leverage</a:t>
          </a:r>
          <a:endParaRPr lang="en-US" sz="2300" kern="1200" dirty="0"/>
        </a:p>
      </dsp:txBody>
      <dsp:txXfrm>
        <a:off x="5813098" y="1450928"/>
        <a:ext cx="1743215" cy="116214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486CEC-3B88-4094-9C99-FD89DFC6ABA1}">
      <dsp:nvSpPr>
        <dsp:cNvPr id="0" name=""/>
        <dsp:cNvSpPr/>
      </dsp:nvSpPr>
      <dsp:spPr>
        <a:xfrm>
          <a:off x="744" y="145603"/>
          <a:ext cx="2902148" cy="1741289"/>
        </a:xfrm>
        <a:prstGeom prst="rect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Loans</a:t>
          </a:r>
          <a:endParaRPr lang="en-US" sz="4100" kern="1200" dirty="0"/>
        </a:p>
      </dsp:txBody>
      <dsp:txXfrm>
        <a:off x="744" y="145603"/>
        <a:ext cx="2902148" cy="1741289"/>
      </dsp:txXfrm>
    </dsp:sp>
    <dsp:sp modelId="{B6EC26A5-7B6C-4D4C-A2BE-9FF843B8001E}">
      <dsp:nvSpPr>
        <dsp:cNvPr id="0" name=""/>
        <dsp:cNvSpPr/>
      </dsp:nvSpPr>
      <dsp:spPr>
        <a:xfrm>
          <a:off x="3193107" y="145603"/>
          <a:ext cx="2902148" cy="1741289"/>
        </a:xfrm>
        <a:prstGeom prst="rect">
          <a:avLst/>
        </a:prstGeom>
        <a:solidFill>
          <a:schemeClr val="accent2">
            <a:shade val="50000"/>
            <a:hueOff val="329247"/>
            <a:satOff val="-37588"/>
            <a:lumOff val="292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Guarantees</a:t>
          </a:r>
          <a:endParaRPr lang="en-US" sz="4100" kern="1200" dirty="0"/>
        </a:p>
      </dsp:txBody>
      <dsp:txXfrm>
        <a:off x="3193107" y="145603"/>
        <a:ext cx="2902148" cy="1741289"/>
      </dsp:txXfrm>
    </dsp:sp>
    <dsp:sp modelId="{EA9CD774-7166-4D49-B8F8-4ED8C40CCF8D}">
      <dsp:nvSpPr>
        <dsp:cNvPr id="0" name=""/>
        <dsp:cNvSpPr/>
      </dsp:nvSpPr>
      <dsp:spPr>
        <a:xfrm>
          <a:off x="744" y="2177107"/>
          <a:ext cx="2902148" cy="1741289"/>
        </a:xfrm>
        <a:prstGeom prst="rect">
          <a:avLst/>
        </a:prstGeom>
        <a:solidFill>
          <a:schemeClr val="accent2">
            <a:shade val="50000"/>
            <a:hueOff val="658495"/>
            <a:satOff val="-75176"/>
            <a:lumOff val="584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Equity</a:t>
          </a:r>
          <a:endParaRPr lang="en-US" sz="4100" kern="1200" dirty="0"/>
        </a:p>
      </dsp:txBody>
      <dsp:txXfrm>
        <a:off x="744" y="2177107"/>
        <a:ext cx="2902148" cy="1741289"/>
      </dsp:txXfrm>
    </dsp:sp>
    <dsp:sp modelId="{8F718C23-5D47-4D35-ADF6-63F1B4089471}">
      <dsp:nvSpPr>
        <dsp:cNvPr id="0" name=""/>
        <dsp:cNvSpPr/>
      </dsp:nvSpPr>
      <dsp:spPr>
        <a:xfrm>
          <a:off x="3193107" y="2177107"/>
          <a:ext cx="2902148" cy="1741289"/>
        </a:xfrm>
        <a:prstGeom prst="rect">
          <a:avLst/>
        </a:prstGeom>
        <a:solidFill>
          <a:schemeClr val="accent2">
            <a:shade val="50000"/>
            <a:hueOff val="329247"/>
            <a:satOff val="-37588"/>
            <a:lumOff val="292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Quasi-equity</a:t>
          </a:r>
          <a:endParaRPr lang="en-US" sz="4100" kern="1200" dirty="0"/>
        </a:p>
      </dsp:txBody>
      <dsp:txXfrm>
        <a:off x="3193107" y="2177107"/>
        <a:ext cx="2902148" cy="174128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3AAA09-4DEC-400A-BDB6-FDC4F20DDEB9}">
      <dsp:nvSpPr>
        <dsp:cNvPr id="0" name=""/>
        <dsp:cNvSpPr/>
      </dsp:nvSpPr>
      <dsp:spPr>
        <a:xfrm rot="21300000">
          <a:off x="135184" y="898568"/>
          <a:ext cx="5159884" cy="451431"/>
        </a:xfrm>
        <a:prstGeom prst="mathMinus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A7E63C-3644-425C-920E-2EF89665D07E}">
      <dsp:nvSpPr>
        <dsp:cNvPr id="0" name=""/>
        <dsp:cNvSpPr/>
      </dsp:nvSpPr>
      <dsp:spPr>
        <a:xfrm>
          <a:off x="651630" y="112428"/>
          <a:ext cx="1629075" cy="899427"/>
        </a:xfrm>
        <a:prstGeom prst="downArrow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817956-7970-4C35-A2B4-290A56AE53B5}">
      <dsp:nvSpPr>
        <dsp:cNvPr id="0" name=""/>
        <dsp:cNvSpPr/>
      </dsp:nvSpPr>
      <dsp:spPr>
        <a:xfrm>
          <a:off x="2878034" y="0"/>
          <a:ext cx="1737680" cy="944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Equity</a:t>
          </a:r>
          <a:endParaRPr lang="en-US" sz="3400" kern="1200" dirty="0"/>
        </a:p>
      </dsp:txBody>
      <dsp:txXfrm>
        <a:off x="2878034" y="0"/>
        <a:ext cx="1737680" cy="944398"/>
      </dsp:txXfrm>
    </dsp:sp>
    <dsp:sp modelId="{6A7D3933-F34D-4BFD-A4EC-56E426FBC3C0}">
      <dsp:nvSpPr>
        <dsp:cNvPr id="0" name=""/>
        <dsp:cNvSpPr/>
      </dsp:nvSpPr>
      <dsp:spPr>
        <a:xfrm>
          <a:off x="3149546" y="1236712"/>
          <a:ext cx="1629075" cy="899427"/>
        </a:xfrm>
        <a:prstGeom prst="upArrow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629570-8BA0-499D-AE5A-BE9702FF42DB}">
      <dsp:nvSpPr>
        <dsp:cNvPr id="0" name=""/>
        <dsp:cNvSpPr/>
      </dsp:nvSpPr>
      <dsp:spPr>
        <a:xfrm>
          <a:off x="814537" y="1304169"/>
          <a:ext cx="1737680" cy="944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Debt</a:t>
          </a:r>
          <a:endParaRPr lang="en-US" sz="3400" kern="1200" dirty="0"/>
        </a:p>
      </dsp:txBody>
      <dsp:txXfrm>
        <a:off x="814537" y="1304169"/>
        <a:ext cx="1737680" cy="94439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08AF01-6A55-48FD-B50B-CC34638A239B}">
      <dsp:nvSpPr>
        <dsp:cNvPr id="0" name=""/>
        <dsp:cNvSpPr/>
      </dsp:nvSpPr>
      <dsp:spPr>
        <a:xfrm>
          <a:off x="410" y="1109641"/>
          <a:ext cx="1493432" cy="74671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LOAN</a:t>
          </a:r>
          <a:endParaRPr lang="en-US" sz="2100" kern="1200" dirty="0"/>
        </a:p>
      </dsp:txBody>
      <dsp:txXfrm>
        <a:off x="22281" y="1131512"/>
        <a:ext cx="1449690" cy="702974"/>
      </dsp:txXfrm>
    </dsp:sp>
    <dsp:sp modelId="{B48FF7B6-18A8-49BF-9FEE-1D1775CFAB69}">
      <dsp:nvSpPr>
        <dsp:cNvPr id="0" name=""/>
        <dsp:cNvSpPr/>
      </dsp:nvSpPr>
      <dsp:spPr>
        <a:xfrm>
          <a:off x="149753" y="1856357"/>
          <a:ext cx="149343" cy="5600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0037"/>
              </a:lnTo>
              <a:lnTo>
                <a:pt x="149343" y="56003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7F762F-6BEB-4492-9CEA-3BC6985108BF}">
      <dsp:nvSpPr>
        <dsp:cNvPr id="0" name=""/>
        <dsp:cNvSpPr/>
      </dsp:nvSpPr>
      <dsp:spPr>
        <a:xfrm>
          <a:off x="299096" y="2043037"/>
          <a:ext cx="1194746" cy="7467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Risk-sharing loans</a:t>
          </a:r>
          <a:endParaRPr lang="en-US" sz="1900" kern="1200" dirty="0"/>
        </a:p>
      </dsp:txBody>
      <dsp:txXfrm>
        <a:off x="320967" y="2064908"/>
        <a:ext cx="1151004" cy="702974"/>
      </dsp:txXfrm>
    </dsp:sp>
    <dsp:sp modelId="{6AA4355D-4478-40EC-851F-ADA8382C550C}">
      <dsp:nvSpPr>
        <dsp:cNvPr id="0" name=""/>
        <dsp:cNvSpPr/>
      </dsp:nvSpPr>
      <dsp:spPr>
        <a:xfrm>
          <a:off x="1867201" y="1109641"/>
          <a:ext cx="1493432" cy="74671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LOAN</a:t>
          </a:r>
          <a:endParaRPr lang="en-US" sz="2100" kern="1200" dirty="0"/>
        </a:p>
      </dsp:txBody>
      <dsp:txXfrm>
        <a:off x="1889072" y="1131512"/>
        <a:ext cx="1449690" cy="702974"/>
      </dsp:txXfrm>
    </dsp:sp>
    <dsp:sp modelId="{7E2CFD80-07F4-408B-9A09-F374685F0845}">
      <dsp:nvSpPr>
        <dsp:cNvPr id="0" name=""/>
        <dsp:cNvSpPr/>
      </dsp:nvSpPr>
      <dsp:spPr>
        <a:xfrm>
          <a:off x="2016544" y="1856357"/>
          <a:ext cx="149343" cy="5600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0037"/>
              </a:lnTo>
              <a:lnTo>
                <a:pt x="149343" y="56003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736EE4-DF71-4405-9E89-AAB9D5FF216A}">
      <dsp:nvSpPr>
        <dsp:cNvPr id="0" name=""/>
        <dsp:cNvSpPr/>
      </dsp:nvSpPr>
      <dsp:spPr>
        <a:xfrm>
          <a:off x="2165887" y="2043037"/>
          <a:ext cx="1194746" cy="7467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Urban development product</a:t>
          </a:r>
          <a:endParaRPr lang="en-US" sz="1800" kern="1200" dirty="0"/>
        </a:p>
      </dsp:txBody>
      <dsp:txXfrm>
        <a:off x="2187758" y="2064908"/>
        <a:ext cx="1151004" cy="70297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08AF01-6A55-48FD-B50B-CC34638A239B}">
      <dsp:nvSpPr>
        <dsp:cNvPr id="0" name=""/>
        <dsp:cNvSpPr/>
      </dsp:nvSpPr>
      <dsp:spPr>
        <a:xfrm>
          <a:off x="793" y="288230"/>
          <a:ext cx="1623680" cy="81184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EQUITY</a:t>
          </a:r>
          <a:endParaRPr lang="en-US" sz="2100" kern="1200" dirty="0"/>
        </a:p>
      </dsp:txBody>
      <dsp:txXfrm>
        <a:off x="24571" y="312008"/>
        <a:ext cx="1576124" cy="764284"/>
      </dsp:txXfrm>
    </dsp:sp>
    <dsp:sp modelId="{B48FF7B6-18A8-49BF-9FEE-1D1775CFAB69}">
      <dsp:nvSpPr>
        <dsp:cNvPr id="0" name=""/>
        <dsp:cNvSpPr/>
      </dsp:nvSpPr>
      <dsp:spPr>
        <a:xfrm>
          <a:off x="163161" y="1100070"/>
          <a:ext cx="162368" cy="6088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8880"/>
              </a:lnTo>
              <a:lnTo>
                <a:pt x="162368" y="60888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7F762F-6BEB-4492-9CEA-3BC6985108BF}">
      <dsp:nvSpPr>
        <dsp:cNvPr id="0" name=""/>
        <dsp:cNvSpPr/>
      </dsp:nvSpPr>
      <dsp:spPr>
        <a:xfrm>
          <a:off x="325529" y="1303031"/>
          <a:ext cx="1298944" cy="8118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Co-investment facility</a:t>
          </a:r>
          <a:endParaRPr lang="en-US" sz="1900" kern="1200" dirty="0"/>
        </a:p>
      </dsp:txBody>
      <dsp:txXfrm>
        <a:off x="349307" y="1326809"/>
        <a:ext cx="1251388" cy="76428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08AF01-6A55-48FD-B50B-CC34638A239B}">
      <dsp:nvSpPr>
        <dsp:cNvPr id="0" name=""/>
        <dsp:cNvSpPr/>
      </dsp:nvSpPr>
      <dsp:spPr>
        <a:xfrm>
          <a:off x="793" y="288230"/>
          <a:ext cx="1623680" cy="81184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GUARANTEE</a:t>
          </a:r>
          <a:endParaRPr lang="en-US" sz="2100" kern="1200" dirty="0"/>
        </a:p>
      </dsp:txBody>
      <dsp:txXfrm>
        <a:off x="24571" y="312008"/>
        <a:ext cx="1576124" cy="764284"/>
      </dsp:txXfrm>
    </dsp:sp>
    <dsp:sp modelId="{B48FF7B6-18A8-49BF-9FEE-1D1775CFAB69}">
      <dsp:nvSpPr>
        <dsp:cNvPr id="0" name=""/>
        <dsp:cNvSpPr/>
      </dsp:nvSpPr>
      <dsp:spPr>
        <a:xfrm>
          <a:off x="163161" y="1100070"/>
          <a:ext cx="162368" cy="6088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8880"/>
              </a:lnTo>
              <a:lnTo>
                <a:pt x="162368" y="608880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7F762F-6BEB-4492-9CEA-3BC6985108BF}">
      <dsp:nvSpPr>
        <dsp:cNvPr id="0" name=""/>
        <dsp:cNvSpPr/>
      </dsp:nvSpPr>
      <dsp:spPr>
        <a:xfrm>
          <a:off x="325529" y="1303031"/>
          <a:ext cx="1298944" cy="8118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Capped guarantees for SMEs</a:t>
          </a:r>
          <a:endParaRPr lang="en-US" sz="1900" kern="1200" dirty="0"/>
        </a:p>
      </dsp:txBody>
      <dsp:txXfrm>
        <a:off x="349307" y="1326809"/>
        <a:ext cx="1251388" cy="764284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08AF01-6A55-48FD-B50B-CC34638A239B}">
      <dsp:nvSpPr>
        <dsp:cNvPr id="0" name=""/>
        <dsp:cNvSpPr/>
      </dsp:nvSpPr>
      <dsp:spPr>
        <a:xfrm>
          <a:off x="0" y="287337"/>
          <a:ext cx="1625268" cy="8126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LOAN</a:t>
          </a:r>
          <a:endParaRPr lang="en-US" sz="2100" kern="1200" dirty="0"/>
        </a:p>
      </dsp:txBody>
      <dsp:txXfrm>
        <a:off x="23801" y="311138"/>
        <a:ext cx="1577666" cy="765032"/>
      </dsp:txXfrm>
    </dsp:sp>
    <dsp:sp modelId="{B48FF7B6-18A8-49BF-9FEE-1D1775CFAB69}">
      <dsp:nvSpPr>
        <dsp:cNvPr id="0" name=""/>
        <dsp:cNvSpPr/>
      </dsp:nvSpPr>
      <dsp:spPr>
        <a:xfrm>
          <a:off x="162526" y="1099971"/>
          <a:ext cx="162526" cy="6094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9475"/>
              </a:lnTo>
              <a:lnTo>
                <a:pt x="162526" y="60947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7F762F-6BEB-4492-9CEA-3BC6985108BF}">
      <dsp:nvSpPr>
        <dsp:cNvPr id="0" name=""/>
        <dsp:cNvSpPr/>
      </dsp:nvSpPr>
      <dsp:spPr>
        <a:xfrm>
          <a:off x="325053" y="1303130"/>
          <a:ext cx="1300214" cy="8126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Renovation loan</a:t>
          </a:r>
          <a:endParaRPr lang="en-US" sz="1900" kern="1200" dirty="0"/>
        </a:p>
      </dsp:txBody>
      <dsp:txXfrm>
        <a:off x="348854" y="1326931"/>
        <a:ext cx="1252612" cy="76503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B60DE0-4D5D-44D6-B4A7-FE04990CC80E}">
      <dsp:nvSpPr>
        <dsp:cNvPr id="0" name=""/>
        <dsp:cNvSpPr/>
      </dsp:nvSpPr>
      <dsp:spPr>
        <a:xfrm>
          <a:off x="602168" y="0"/>
          <a:ext cx="6824578" cy="2873917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4C44A6-E827-4F67-B9ED-11A5419FC352}">
      <dsp:nvSpPr>
        <dsp:cNvPr id="0" name=""/>
        <dsp:cNvSpPr/>
      </dsp:nvSpPr>
      <dsp:spPr>
        <a:xfrm>
          <a:off x="1021" y="862175"/>
          <a:ext cx="1910130" cy="114956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Market failure</a:t>
          </a:r>
          <a:endParaRPr lang="en-US" sz="2900" kern="1200" dirty="0"/>
        </a:p>
      </dsp:txBody>
      <dsp:txXfrm>
        <a:off x="57138" y="918292"/>
        <a:ext cx="1797896" cy="1037332"/>
      </dsp:txXfrm>
    </dsp:sp>
    <dsp:sp modelId="{28CEB3D5-7FDC-4FC8-8E1A-0468000E955E}">
      <dsp:nvSpPr>
        <dsp:cNvPr id="0" name=""/>
        <dsp:cNvSpPr/>
      </dsp:nvSpPr>
      <dsp:spPr>
        <a:xfrm>
          <a:off x="2039935" y="862175"/>
          <a:ext cx="1910130" cy="114956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Value added</a:t>
          </a:r>
          <a:endParaRPr lang="en-US" sz="2900" kern="1200" dirty="0"/>
        </a:p>
      </dsp:txBody>
      <dsp:txXfrm>
        <a:off x="2096052" y="918292"/>
        <a:ext cx="1797896" cy="1037332"/>
      </dsp:txXfrm>
    </dsp:sp>
    <dsp:sp modelId="{CF019721-8EBD-4C05-9E50-405A678C9E0B}">
      <dsp:nvSpPr>
        <dsp:cNvPr id="0" name=""/>
        <dsp:cNvSpPr/>
      </dsp:nvSpPr>
      <dsp:spPr>
        <a:xfrm>
          <a:off x="4078850" y="862175"/>
          <a:ext cx="1910130" cy="114956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Additional resources</a:t>
          </a:r>
          <a:endParaRPr lang="en-US" sz="2900" kern="1200" dirty="0"/>
        </a:p>
      </dsp:txBody>
      <dsp:txXfrm>
        <a:off x="4134967" y="918292"/>
        <a:ext cx="1797896" cy="1037332"/>
      </dsp:txXfrm>
    </dsp:sp>
    <dsp:sp modelId="{365E9CF5-C6B0-4AB2-908B-03AAA2AD5453}">
      <dsp:nvSpPr>
        <dsp:cNvPr id="0" name=""/>
        <dsp:cNvSpPr/>
      </dsp:nvSpPr>
      <dsp:spPr>
        <a:xfrm>
          <a:off x="6117764" y="862175"/>
          <a:ext cx="1910130" cy="114956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Lessons learnt</a:t>
          </a:r>
          <a:endParaRPr lang="en-US" sz="2900" kern="1200" dirty="0"/>
        </a:p>
      </dsp:txBody>
      <dsp:txXfrm>
        <a:off x="6173881" y="918292"/>
        <a:ext cx="1797896" cy="1037332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C2D0D6-BB89-45FF-92F3-7C976B083532}">
      <dsp:nvSpPr>
        <dsp:cNvPr id="0" name=""/>
        <dsp:cNvSpPr/>
      </dsp:nvSpPr>
      <dsp:spPr>
        <a:xfrm>
          <a:off x="457199" y="0"/>
          <a:ext cx="5181600" cy="2137937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FE7005-A613-4395-8FA5-9959E84A3B24}">
      <dsp:nvSpPr>
        <dsp:cNvPr id="0" name=""/>
        <dsp:cNvSpPr/>
      </dsp:nvSpPr>
      <dsp:spPr>
        <a:xfrm>
          <a:off x="206573" y="641381"/>
          <a:ext cx="1828800" cy="8551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Proposed investment strategy</a:t>
          </a:r>
          <a:endParaRPr lang="en-US" sz="1600" kern="1200" dirty="0"/>
        </a:p>
      </dsp:txBody>
      <dsp:txXfrm>
        <a:off x="248319" y="683127"/>
        <a:ext cx="1745308" cy="771682"/>
      </dsp:txXfrm>
    </dsp:sp>
    <dsp:sp modelId="{C8CC7A77-3F83-44E3-AAA3-950A3A608F06}">
      <dsp:nvSpPr>
        <dsp:cNvPr id="0" name=""/>
        <dsp:cNvSpPr/>
      </dsp:nvSpPr>
      <dsp:spPr>
        <a:xfrm>
          <a:off x="2133600" y="641381"/>
          <a:ext cx="1828800" cy="85517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Expected 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results</a:t>
          </a:r>
          <a:endParaRPr lang="en-US" sz="1600" kern="1200" dirty="0"/>
        </a:p>
      </dsp:txBody>
      <dsp:txXfrm>
        <a:off x="2175346" y="683127"/>
        <a:ext cx="1745308" cy="771682"/>
      </dsp:txXfrm>
    </dsp:sp>
    <dsp:sp modelId="{2B44CD72-FBFC-42AF-8410-F67B5E2232B4}">
      <dsp:nvSpPr>
        <dsp:cNvPr id="0" name=""/>
        <dsp:cNvSpPr/>
      </dsp:nvSpPr>
      <dsp:spPr>
        <a:xfrm>
          <a:off x="4060626" y="641381"/>
          <a:ext cx="1828800" cy="85517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Provisions for the update and review</a:t>
          </a:r>
          <a:endParaRPr lang="en-US" sz="1600" kern="1200" dirty="0"/>
        </a:p>
      </dsp:txBody>
      <dsp:txXfrm>
        <a:off x="4102372" y="683127"/>
        <a:ext cx="1745308" cy="771682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D9FA3-6DE9-4D03-97F6-75B4BEE2703D}">
      <dsp:nvSpPr>
        <dsp:cNvPr id="0" name=""/>
        <dsp:cNvSpPr/>
      </dsp:nvSpPr>
      <dsp:spPr>
        <a:xfrm>
          <a:off x="733652" y="476"/>
          <a:ext cx="2206337" cy="110316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MA/ IB</a:t>
          </a:r>
          <a:endParaRPr lang="en-US" sz="3000" kern="1200" dirty="0"/>
        </a:p>
      </dsp:txBody>
      <dsp:txXfrm>
        <a:off x="765963" y="32787"/>
        <a:ext cx="2141715" cy="1038546"/>
      </dsp:txXfrm>
    </dsp:sp>
    <dsp:sp modelId="{CF808842-4A16-40CB-91D2-3095BF2259AB}">
      <dsp:nvSpPr>
        <dsp:cNvPr id="0" name=""/>
        <dsp:cNvSpPr/>
      </dsp:nvSpPr>
      <dsp:spPr>
        <a:xfrm rot="5400000">
          <a:off x="1262044" y="1629061"/>
          <a:ext cx="1149553" cy="386109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1377877" y="1706283"/>
        <a:ext cx="917887" cy="231665"/>
      </dsp:txXfrm>
    </dsp:sp>
    <dsp:sp modelId="{4F67194A-33FE-4977-912C-3D81E968FBC2}">
      <dsp:nvSpPr>
        <dsp:cNvPr id="0" name=""/>
        <dsp:cNvSpPr/>
      </dsp:nvSpPr>
      <dsp:spPr>
        <a:xfrm>
          <a:off x="733652" y="2540586"/>
          <a:ext cx="2206337" cy="110316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Final recipients</a:t>
          </a:r>
          <a:endParaRPr lang="en-US" sz="3000" kern="1200" dirty="0"/>
        </a:p>
      </dsp:txBody>
      <dsp:txXfrm>
        <a:off x="765963" y="2572897"/>
        <a:ext cx="2141715" cy="1038546"/>
      </dsp:txXfrm>
    </dsp:sp>
    <dsp:sp modelId="{2BF4DE0B-3446-4A94-AB79-8FDD524EED6F}">
      <dsp:nvSpPr>
        <dsp:cNvPr id="0" name=""/>
        <dsp:cNvSpPr/>
      </dsp:nvSpPr>
      <dsp:spPr>
        <a:xfrm rot="16200000">
          <a:off x="1262044" y="1629061"/>
          <a:ext cx="1149553" cy="386109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1377877" y="1706283"/>
        <a:ext cx="917887" cy="2316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3BD878-30F4-43EE-935C-1658E6BE727C}">
      <dsp:nvSpPr>
        <dsp:cNvPr id="0" name=""/>
        <dsp:cNvSpPr/>
      </dsp:nvSpPr>
      <dsp:spPr>
        <a:xfrm>
          <a:off x="2687910" y="1822794"/>
          <a:ext cx="2271887" cy="1930396"/>
        </a:xfrm>
        <a:prstGeom prst="ellipse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ESIF </a:t>
          </a:r>
          <a:r>
            <a:rPr lang="en-US" sz="2400" kern="1200" dirty="0" err="1" smtClean="0"/>
            <a:t>programme</a:t>
          </a:r>
          <a:r>
            <a:rPr lang="en-US" sz="2400" kern="1200" dirty="0" smtClean="0"/>
            <a:t>/Grant</a:t>
          </a:r>
          <a:endParaRPr lang="en-US" sz="2400" kern="1200" dirty="0"/>
        </a:p>
      </dsp:txBody>
      <dsp:txXfrm>
        <a:off x="3020620" y="2105494"/>
        <a:ext cx="1606467" cy="1364996"/>
      </dsp:txXfrm>
    </dsp:sp>
    <dsp:sp modelId="{4D030930-BF21-4ABC-AE7F-43B66954DA52}">
      <dsp:nvSpPr>
        <dsp:cNvPr id="0" name=""/>
        <dsp:cNvSpPr/>
      </dsp:nvSpPr>
      <dsp:spPr>
        <a:xfrm rot="16200000">
          <a:off x="3663640" y="1402128"/>
          <a:ext cx="320427" cy="4983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>
        <a:off x="3711704" y="1549859"/>
        <a:ext cx="224299" cy="298999"/>
      </dsp:txXfrm>
    </dsp:sp>
    <dsp:sp modelId="{2DE4E198-856B-48AA-89C1-0638DBC79F32}">
      <dsp:nvSpPr>
        <dsp:cNvPr id="0" name=""/>
        <dsp:cNvSpPr/>
      </dsp:nvSpPr>
      <dsp:spPr>
        <a:xfrm>
          <a:off x="3091011" y="3502"/>
          <a:ext cx="1465686" cy="1465686"/>
        </a:xfrm>
        <a:prstGeom prst="ellipse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Project 4</a:t>
          </a:r>
          <a:endParaRPr lang="en-US" sz="2400" kern="1200" dirty="0"/>
        </a:p>
      </dsp:txBody>
      <dsp:txXfrm>
        <a:off x="3305656" y="218147"/>
        <a:ext cx="1036396" cy="1036396"/>
      </dsp:txXfrm>
    </dsp:sp>
    <dsp:sp modelId="{30016967-3948-4795-8202-00071DBA1745}">
      <dsp:nvSpPr>
        <dsp:cNvPr id="0" name=""/>
        <dsp:cNvSpPr/>
      </dsp:nvSpPr>
      <dsp:spPr>
        <a:xfrm rot="21582477">
          <a:off x="5011429" y="2531667"/>
          <a:ext cx="433600" cy="4983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198020"/>
            <a:satOff val="-23925"/>
            <a:lumOff val="124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>
        <a:off x="5011430" y="2631666"/>
        <a:ext cx="303520" cy="298999"/>
      </dsp:txXfrm>
    </dsp:sp>
    <dsp:sp modelId="{E3BDF2FC-3FEF-4F66-B5CB-369DC19112F0}">
      <dsp:nvSpPr>
        <dsp:cNvPr id="0" name=""/>
        <dsp:cNvSpPr/>
      </dsp:nvSpPr>
      <dsp:spPr>
        <a:xfrm>
          <a:off x="5513276" y="2042802"/>
          <a:ext cx="1465686" cy="1465686"/>
        </a:xfrm>
        <a:prstGeom prst="ellipse">
          <a:avLst/>
        </a:prstGeom>
        <a:solidFill>
          <a:schemeClr val="accent2">
            <a:shade val="80000"/>
            <a:hueOff val="196725"/>
            <a:satOff val="-23925"/>
            <a:lumOff val="130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Project 2</a:t>
          </a:r>
          <a:endParaRPr lang="en-US" sz="2000" kern="1200" dirty="0"/>
        </a:p>
      </dsp:txBody>
      <dsp:txXfrm>
        <a:off x="5727921" y="2257447"/>
        <a:ext cx="1036396" cy="1036396"/>
      </dsp:txXfrm>
    </dsp:sp>
    <dsp:sp modelId="{34928FD8-2724-408F-A5BD-B2E427097EB5}">
      <dsp:nvSpPr>
        <dsp:cNvPr id="0" name=""/>
        <dsp:cNvSpPr/>
      </dsp:nvSpPr>
      <dsp:spPr>
        <a:xfrm rot="5400000">
          <a:off x="3670102" y="3675522"/>
          <a:ext cx="307503" cy="4983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396040"/>
            <a:satOff val="-47849"/>
            <a:lumOff val="2496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>
        <a:off x="3716228" y="3729064"/>
        <a:ext cx="215252" cy="298999"/>
      </dsp:txXfrm>
    </dsp:sp>
    <dsp:sp modelId="{FD6A0D9B-13C9-41D4-8138-16E286DE1195}">
      <dsp:nvSpPr>
        <dsp:cNvPr id="0" name=""/>
        <dsp:cNvSpPr/>
      </dsp:nvSpPr>
      <dsp:spPr>
        <a:xfrm>
          <a:off x="3091011" y="4106795"/>
          <a:ext cx="1465686" cy="1465686"/>
        </a:xfrm>
        <a:prstGeom prst="ellipse">
          <a:avLst/>
        </a:prstGeom>
        <a:solidFill>
          <a:schemeClr val="accent2">
            <a:shade val="80000"/>
            <a:hueOff val="393450"/>
            <a:satOff val="-47849"/>
            <a:lumOff val="260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Project 3</a:t>
          </a:r>
          <a:endParaRPr lang="en-US" sz="2000" kern="1200" dirty="0"/>
        </a:p>
      </dsp:txBody>
      <dsp:txXfrm>
        <a:off x="3305656" y="4321440"/>
        <a:ext cx="1036396" cy="1036396"/>
      </dsp:txXfrm>
    </dsp:sp>
    <dsp:sp modelId="{851065D8-0ECF-45C3-B44F-C11BCC2219EC}">
      <dsp:nvSpPr>
        <dsp:cNvPr id="0" name=""/>
        <dsp:cNvSpPr/>
      </dsp:nvSpPr>
      <dsp:spPr>
        <a:xfrm rot="10817793">
          <a:off x="2220651" y="2531650"/>
          <a:ext cx="433597" cy="4983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594060"/>
            <a:satOff val="-71774"/>
            <a:lumOff val="3744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 rot="10800000">
        <a:off x="2350729" y="2631654"/>
        <a:ext cx="303518" cy="298999"/>
      </dsp:txXfrm>
    </dsp:sp>
    <dsp:sp modelId="{E5C0AF19-618F-40B1-8DD3-B846923BC8CA}">
      <dsp:nvSpPr>
        <dsp:cNvPr id="0" name=""/>
        <dsp:cNvSpPr/>
      </dsp:nvSpPr>
      <dsp:spPr>
        <a:xfrm>
          <a:off x="705798" y="2042803"/>
          <a:ext cx="1465686" cy="1465686"/>
        </a:xfrm>
        <a:prstGeom prst="ellipse">
          <a:avLst/>
        </a:prstGeom>
        <a:solidFill>
          <a:schemeClr val="accent2">
            <a:shade val="80000"/>
            <a:hueOff val="590175"/>
            <a:satOff val="-71774"/>
            <a:lumOff val="390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Project 1</a:t>
          </a:r>
          <a:endParaRPr lang="en-US" sz="2000" kern="1200" dirty="0"/>
        </a:p>
      </dsp:txBody>
      <dsp:txXfrm>
        <a:off x="920443" y="2257448"/>
        <a:ext cx="1036396" cy="10363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08C70B-6888-457B-997C-B7FC24BE2DFD}">
      <dsp:nvSpPr>
        <dsp:cNvPr id="0" name=""/>
        <dsp:cNvSpPr/>
      </dsp:nvSpPr>
      <dsp:spPr>
        <a:xfrm>
          <a:off x="3382882" y="1696599"/>
          <a:ext cx="221278" cy="969410"/>
        </a:xfrm>
        <a:custGeom>
          <a:avLst/>
          <a:gdLst/>
          <a:ahLst/>
          <a:cxnLst/>
          <a:rect l="0" t="0" r="0" b="0"/>
          <a:pathLst>
            <a:path>
              <a:moveTo>
                <a:pt x="221278" y="0"/>
              </a:moveTo>
              <a:lnTo>
                <a:pt x="221278" y="969410"/>
              </a:lnTo>
              <a:lnTo>
                <a:pt x="0" y="969410"/>
              </a:lnTo>
            </a:path>
          </a:pathLst>
        </a:custGeom>
        <a:noFill/>
        <a:ln w="127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AD8B0D-C70B-4E1F-A701-3580FF1813E3}">
      <dsp:nvSpPr>
        <dsp:cNvPr id="0" name=""/>
        <dsp:cNvSpPr/>
      </dsp:nvSpPr>
      <dsp:spPr>
        <a:xfrm>
          <a:off x="3604161" y="1696599"/>
          <a:ext cx="2549970" cy="19388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7541"/>
              </a:lnTo>
              <a:lnTo>
                <a:pt x="2549970" y="1717541"/>
              </a:lnTo>
              <a:lnTo>
                <a:pt x="2549970" y="1938820"/>
              </a:lnTo>
            </a:path>
          </a:pathLst>
        </a:custGeom>
        <a:noFill/>
        <a:ln w="127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993D61-87AF-4794-B15E-A84E736B2D72}">
      <dsp:nvSpPr>
        <dsp:cNvPr id="0" name=""/>
        <dsp:cNvSpPr/>
      </dsp:nvSpPr>
      <dsp:spPr>
        <a:xfrm>
          <a:off x="3558441" y="1696599"/>
          <a:ext cx="91440" cy="19388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38820"/>
              </a:lnTo>
            </a:path>
          </a:pathLst>
        </a:custGeom>
        <a:noFill/>
        <a:ln w="127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FC7ACC-16D5-49A8-829E-FFC1E816B7A4}">
      <dsp:nvSpPr>
        <dsp:cNvPr id="0" name=""/>
        <dsp:cNvSpPr/>
      </dsp:nvSpPr>
      <dsp:spPr>
        <a:xfrm>
          <a:off x="1053706" y="1696599"/>
          <a:ext cx="2550454" cy="1962570"/>
        </a:xfrm>
        <a:custGeom>
          <a:avLst/>
          <a:gdLst/>
          <a:ahLst/>
          <a:cxnLst/>
          <a:rect l="0" t="0" r="0" b="0"/>
          <a:pathLst>
            <a:path>
              <a:moveTo>
                <a:pt x="2550454" y="0"/>
              </a:moveTo>
              <a:lnTo>
                <a:pt x="2550454" y="1741292"/>
              </a:lnTo>
              <a:lnTo>
                <a:pt x="0" y="1741292"/>
              </a:lnTo>
              <a:lnTo>
                <a:pt x="0" y="1962570"/>
              </a:lnTo>
            </a:path>
          </a:pathLst>
        </a:custGeom>
        <a:noFill/>
        <a:ln w="127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FBF560-75CB-4E98-8B01-78FD607DD261}">
      <dsp:nvSpPr>
        <dsp:cNvPr id="0" name=""/>
        <dsp:cNvSpPr/>
      </dsp:nvSpPr>
      <dsp:spPr>
        <a:xfrm>
          <a:off x="2550454" y="642893"/>
          <a:ext cx="2107413" cy="1053706"/>
        </a:xfrm>
        <a:prstGeom prst="rect">
          <a:avLst/>
        </a:prstGeom>
        <a:solidFill>
          <a:schemeClr val="accent2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ESIF </a:t>
          </a:r>
          <a:r>
            <a:rPr lang="en-US" sz="2600" kern="1200" dirty="0" err="1" smtClean="0"/>
            <a:t>programme</a:t>
          </a:r>
          <a:r>
            <a:rPr lang="en-US" sz="2600" kern="1200" dirty="0" smtClean="0"/>
            <a:t>/ MA</a:t>
          </a:r>
          <a:endParaRPr lang="en-US" sz="2600" kern="1200" dirty="0"/>
        </a:p>
      </dsp:txBody>
      <dsp:txXfrm>
        <a:off x="2550454" y="642893"/>
        <a:ext cx="2107413" cy="1053706"/>
      </dsp:txXfrm>
    </dsp:sp>
    <dsp:sp modelId="{2F2355AB-7F44-4F1A-816B-42E9413B031B}">
      <dsp:nvSpPr>
        <dsp:cNvPr id="0" name=""/>
        <dsp:cNvSpPr/>
      </dsp:nvSpPr>
      <dsp:spPr>
        <a:xfrm>
          <a:off x="0" y="3659170"/>
          <a:ext cx="2107413" cy="1053706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Final recipient</a:t>
          </a:r>
          <a:endParaRPr lang="en-US" sz="2600" kern="1200" dirty="0"/>
        </a:p>
      </dsp:txBody>
      <dsp:txXfrm>
        <a:off x="0" y="3659170"/>
        <a:ext cx="2107413" cy="1053706"/>
      </dsp:txXfrm>
    </dsp:sp>
    <dsp:sp modelId="{5A8F0D91-C758-487E-95FB-7CEAFC44290E}">
      <dsp:nvSpPr>
        <dsp:cNvPr id="0" name=""/>
        <dsp:cNvSpPr/>
      </dsp:nvSpPr>
      <dsp:spPr>
        <a:xfrm>
          <a:off x="2550454" y="3635420"/>
          <a:ext cx="2107413" cy="1053706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Final recipient</a:t>
          </a:r>
          <a:endParaRPr lang="en-US" sz="2600" kern="1200" dirty="0"/>
        </a:p>
      </dsp:txBody>
      <dsp:txXfrm>
        <a:off x="2550454" y="3635420"/>
        <a:ext cx="2107413" cy="1053706"/>
      </dsp:txXfrm>
    </dsp:sp>
    <dsp:sp modelId="{31AEAAF6-171C-4B1A-A0B6-0EF11738EE74}">
      <dsp:nvSpPr>
        <dsp:cNvPr id="0" name=""/>
        <dsp:cNvSpPr/>
      </dsp:nvSpPr>
      <dsp:spPr>
        <a:xfrm>
          <a:off x="5100424" y="3635420"/>
          <a:ext cx="2107413" cy="1053706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Final recipient</a:t>
          </a:r>
          <a:endParaRPr lang="en-US" sz="2600" kern="1200" dirty="0"/>
        </a:p>
      </dsp:txBody>
      <dsp:txXfrm>
        <a:off x="5100424" y="3635420"/>
        <a:ext cx="2107413" cy="1053706"/>
      </dsp:txXfrm>
    </dsp:sp>
    <dsp:sp modelId="{6D1A838A-E7E6-4C5A-8350-9267075C78D0}">
      <dsp:nvSpPr>
        <dsp:cNvPr id="0" name=""/>
        <dsp:cNvSpPr/>
      </dsp:nvSpPr>
      <dsp:spPr>
        <a:xfrm>
          <a:off x="1275469" y="2139156"/>
          <a:ext cx="2107413" cy="1053706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Financial instrument</a:t>
          </a:r>
          <a:endParaRPr lang="en-US" sz="2600" kern="1200" dirty="0"/>
        </a:p>
      </dsp:txBody>
      <dsp:txXfrm>
        <a:off x="1275469" y="2139156"/>
        <a:ext cx="2107413" cy="10537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A970A0-27A2-4A7E-9FC7-B5EAE4687E0C}">
      <dsp:nvSpPr>
        <dsp:cNvPr id="0" name=""/>
        <dsp:cNvSpPr/>
      </dsp:nvSpPr>
      <dsp:spPr>
        <a:xfrm>
          <a:off x="6640" y="0"/>
          <a:ext cx="3969562" cy="1037441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013" tIns="34671" rIns="34671" bIns="34671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solidFill>
                <a:schemeClr val="tx1"/>
              </a:solidFill>
            </a:rPr>
            <a:t>Leverage/ multiplier effect</a:t>
          </a:r>
          <a:endParaRPr lang="en-US" sz="2600" kern="1200" dirty="0">
            <a:solidFill>
              <a:schemeClr val="tx1"/>
            </a:solidFill>
          </a:endParaRPr>
        </a:p>
      </dsp:txBody>
      <dsp:txXfrm>
        <a:off x="525361" y="0"/>
        <a:ext cx="2932121" cy="1037441"/>
      </dsp:txXfrm>
    </dsp:sp>
    <dsp:sp modelId="{C64B3227-86BA-4E0E-BE3E-DE3C75CB47C0}">
      <dsp:nvSpPr>
        <dsp:cNvPr id="0" name=""/>
        <dsp:cNvSpPr/>
      </dsp:nvSpPr>
      <dsp:spPr>
        <a:xfrm>
          <a:off x="3579246" y="0"/>
          <a:ext cx="3969562" cy="1037441"/>
        </a:xfrm>
        <a:prstGeom prst="chevron">
          <a:avLst/>
        </a:prstGeom>
        <a:solidFill>
          <a:schemeClr val="accent4">
            <a:hueOff val="240580"/>
            <a:satOff val="-54433"/>
            <a:lumOff val="-2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013" tIns="34671" rIns="34671" bIns="34671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solidFill>
                <a:schemeClr val="tx1"/>
              </a:solidFill>
            </a:rPr>
            <a:t>Increased impact of ESIF </a:t>
          </a:r>
          <a:r>
            <a:rPr lang="en-US" sz="2600" kern="1200" dirty="0" err="1" smtClean="0">
              <a:solidFill>
                <a:schemeClr val="tx1"/>
              </a:solidFill>
            </a:rPr>
            <a:t>programmes</a:t>
          </a:r>
          <a:endParaRPr lang="en-US" sz="2600" kern="1200" dirty="0">
            <a:solidFill>
              <a:schemeClr val="tx1"/>
            </a:solidFill>
          </a:endParaRPr>
        </a:p>
      </dsp:txBody>
      <dsp:txXfrm>
        <a:off x="4097967" y="0"/>
        <a:ext cx="2932121" cy="103744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A970A0-27A2-4A7E-9FC7-B5EAE4687E0C}">
      <dsp:nvSpPr>
        <dsp:cNvPr id="0" name=""/>
        <dsp:cNvSpPr/>
      </dsp:nvSpPr>
      <dsp:spPr>
        <a:xfrm>
          <a:off x="6640" y="0"/>
          <a:ext cx="3969562" cy="1037441"/>
        </a:xfrm>
        <a:prstGeom prst="chevron">
          <a:avLst/>
        </a:prstGeom>
        <a:solidFill>
          <a:schemeClr val="accent4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Revolving nature of funds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525361" y="0"/>
        <a:ext cx="2932121" cy="1037441"/>
      </dsp:txXfrm>
    </dsp:sp>
    <dsp:sp modelId="{C64B3227-86BA-4E0E-BE3E-DE3C75CB47C0}">
      <dsp:nvSpPr>
        <dsp:cNvPr id="0" name=""/>
        <dsp:cNvSpPr/>
      </dsp:nvSpPr>
      <dsp:spPr>
        <a:xfrm>
          <a:off x="3585886" y="0"/>
          <a:ext cx="3969562" cy="1037441"/>
        </a:xfrm>
        <a:prstGeom prst="chevron">
          <a:avLst/>
        </a:prstGeom>
        <a:solidFill>
          <a:schemeClr val="accent4">
            <a:shade val="50000"/>
            <a:hueOff val="-164714"/>
            <a:satOff val="27374"/>
            <a:lumOff val="343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Efficiency and effectiveness of gains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4104607" y="0"/>
        <a:ext cx="2932121" cy="103744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A970A0-27A2-4A7E-9FC7-B5EAE4687E0C}">
      <dsp:nvSpPr>
        <dsp:cNvPr id="0" name=""/>
        <dsp:cNvSpPr/>
      </dsp:nvSpPr>
      <dsp:spPr>
        <a:xfrm>
          <a:off x="6640" y="0"/>
          <a:ext cx="3969562" cy="1037441"/>
        </a:xfrm>
        <a:prstGeom prst="chevron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Repaid investments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525361" y="0"/>
        <a:ext cx="2932121" cy="1037441"/>
      </dsp:txXfrm>
    </dsp:sp>
    <dsp:sp modelId="{C64B3227-86BA-4E0E-BE3E-DE3C75CB47C0}">
      <dsp:nvSpPr>
        <dsp:cNvPr id="0" name=""/>
        <dsp:cNvSpPr/>
      </dsp:nvSpPr>
      <dsp:spPr>
        <a:xfrm>
          <a:off x="3579246" y="0"/>
          <a:ext cx="3969562" cy="1037441"/>
        </a:xfrm>
        <a:prstGeom prst="chevron">
          <a:avLst/>
        </a:prstGeom>
        <a:solidFill>
          <a:schemeClr val="accent3">
            <a:shade val="50000"/>
            <a:hueOff val="-625066"/>
            <a:satOff val="-5590"/>
            <a:lumOff val="484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Better quality of projects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4097967" y="0"/>
        <a:ext cx="2932121" cy="103744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A970A0-27A2-4A7E-9FC7-B5EAE4687E0C}">
      <dsp:nvSpPr>
        <dsp:cNvPr id="0" name=""/>
        <dsp:cNvSpPr/>
      </dsp:nvSpPr>
      <dsp:spPr>
        <a:xfrm>
          <a:off x="6640" y="0"/>
          <a:ext cx="3969562" cy="1037441"/>
        </a:xfrm>
        <a:prstGeom prst="chevron">
          <a:avLst/>
        </a:prstGeom>
        <a:solidFill>
          <a:schemeClr val="accent4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Private sector involvement and expertise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525361" y="0"/>
        <a:ext cx="2932121" cy="1037441"/>
      </dsp:txXfrm>
    </dsp:sp>
    <dsp:sp modelId="{C64B3227-86BA-4E0E-BE3E-DE3C75CB47C0}">
      <dsp:nvSpPr>
        <dsp:cNvPr id="0" name=""/>
        <dsp:cNvSpPr/>
      </dsp:nvSpPr>
      <dsp:spPr>
        <a:xfrm>
          <a:off x="3579246" y="0"/>
          <a:ext cx="3969562" cy="1037441"/>
        </a:xfrm>
        <a:prstGeom prst="chevron">
          <a:avLst/>
        </a:prstGeom>
        <a:solidFill>
          <a:schemeClr val="accent4">
            <a:shade val="80000"/>
            <a:hueOff val="-123790"/>
            <a:satOff val="11838"/>
            <a:lumOff val="174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Wider</a:t>
          </a:r>
          <a:r>
            <a:rPr lang="en-US" sz="2400" kern="1200" baseline="0" dirty="0" smtClean="0">
              <a:solidFill>
                <a:schemeClr val="tx1"/>
              </a:solidFill>
            </a:rPr>
            <a:t> spectrum of financial tools for policy delivery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4097967" y="0"/>
        <a:ext cx="2932121" cy="103744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06A352-3553-41DC-B977-C22CD0E56E87}">
      <dsp:nvSpPr>
        <dsp:cNvPr id="0" name=""/>
        <dsp:cNvSpPr/>
      </dsp:nvSpPr>
      <dsp:spPr>
        <a:xfrm>
          <a:off x="1282054" y="1650"/>
          <a:ext cx="2428997" cy="145739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Wider scope – all TOs and IPs</a:t>
          </a:r>
          <a:endParaRPr lang="en-US" sz="2400" kern="1200" dirty="0"/>
        </a:p>
      </dsp:txBody>
      <dsp:txXfrm>
        <a:off x="1282054" y="1650"/>
        <a:ext cx="2428997" cy="1457398"/>
      </dsp:txXfrm>
    </dsp:sp>
    <dsp:sp modelId="{63B235F6-FF47-4A02-90A0-BBD59B33C536}">
      <dsp:nvSpPr>
        <dsp:cNvPr id="0" name=""/>
        <dsp:cNvSpPr/>
      </dsp:nvSpPr>
      <dsp:spPr>
        <a:xfrm>
          <a:off x="3990070" y="0"/>
          <a:ext cx="2428997" cy="145739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Set-up – compulsory ex-ante assessment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3990070" y="0"/>
        <a:ext cx="2428997" cy="1457398"/>
      </dsp:txXfrm>
    </dsp:sp>
    <dsp:sp modelId="{902248D5-CB3D-4816-9070-739BEBCB0A9C}">
      <dsp:nvSpPr>
        <dsp:cNvPr id="0" name=""/>
        <dsp:cNvSpPr/>
      </dsp:nvSpPr>
      <dsp:spPr>
        <a:xfrm>
          <a:off x="1282054" y="1701949"/>
          <a:ext cx="2428997" cy="145739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Various implementation options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1282054" y="1701949"/>
        <a:ext cx="2428997" cy="1457398"/>
      </dsp:txXfrm>
    </dsp:sp>
    <dsp:sp modelId="{DC804744-2903-4A2A-B847-688003E73920}">
      <dsp:nvSpPr>
        <dsp:cNvPr id="0" name=""/>
        <dsp:cNvSpPr/>
      </dsp:nvSpPr>
      <dsp:spPr>
        <a:xfrm>
          <a:off x="3953951" y="1701949"/>
          <a:ext cx="2428997" cy="145739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Legal provisions set out from outset</a:t>
          </a:r>
          <a:endParaRPr lang="en-US" sz="2400" kern="1200" dirty="0"/>
        </a:p>
      </dsp:txBody>
      <dsp:txXfrm>
        <a:off x="3953951" y="1701949"/>
        <a:ext cx="2428997" cy="1457398"/>
      </dsp:txXfrm>
    </dsp:sp>
    <dsp:sp modelId="{E45B3FF1-96F0-4EA1-9418-5B340910A8A9}">
      <dsp:nvSpPr>
        <dsp:cNvPr id="0" name=""/>
        <dsp:cNvSpPr/>
      </dsp:nvSpPr>
      <dsp:spPr>
        <a:xfrm>
          <a:off x="2654121" y="3399201"/>
          <a:ext cx="2428997" cy="145739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Compulsory reporting on a range of indicators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2654121" y="3399201"/>
        <a:ext cx="2428997" cy="145739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36EC19-9FA0-4BCB-8C11-7E9E5A45EE2F}">
      <dsp:nvSpPr>
        <dsp:cNvPr id="0" name=""/>
        <dsp:cNvSpPr/>
      </dsp:nvSpPr>
      <dsp:spPr>
        <a:xfrm>
          <a:off x="0" y="11025"/>
          <a:ext cx="6665104" cy="9126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Type of final recipient</a:t>
          </a:r>
          <a:endParaRPr lang="en-US" sz="4000" kern="1200" dirty="0"/>
        </a:p>
      </dsp:txBody>
      <dsp:txXfrm>
        <a:off x="44549" y="55574"/>
        <a:ext cx="6576006" cy="823502"/>
      </dsp:txXfrm>
    </dsp:sp>
    <dsp:sp modelId="{FB45EBFF-3851-4234-9F0B-BEE3986980B5}">
      <dsp:nvSpPr>
        <dsp:cNvPr id="0" name=""/>
        <dsp:cNvSpPr/>
      </dsp:nvSpPr>
      <dsp:spPr>
        <a:xfrm>
          <a:off x="0" y="923625"/>
          <a:ext cx="6665104" cy="66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17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i="1" kern="1200" dirty="0" smtClean="0"/>
            <a:t>Micro-enterprises, start-ups, innovative SMEs, high-risk investments</a:t>
          </a:r>
          <a:endParaRPr lang="en-US" sz="2000" i="1" kern="1200" dirty="0"/>
        </a:p>
      </dsp:txBody>
      <dsp:txXfrm>
        <a:off x="0" y="923625"/>
        <a:ext cx="6665104" cy="662400"/>
      </dsp:txXfrm>
    </dsp:sp>
    <dsp:sp modelId="{97F791A9-695A-473F-8B5A-52938D8F4984}">
      <dsp:nvSpPr>
        <dsp:cNvPr id="0" name=""/>
        <dsp:cNvSpPr/>
      </dsp:nvSpPr>
      <dsp:spPr>
        <a:xfrm>
          <a:off x="0" y="1586025"/>
          <a:ext cx="6665104" cy="912600"/>
        </a:xfrm>
        <a:prstGeom prst="roundRect">
          <a:avLst/>
        </a:prstGeom>
        <a:solidFill>
          <a:schemeClr val="accent4">
            <a:hueOff val="120290"/>
            <a:satOff val="-27217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Type of project</a:t>
          </a:r>
          <a:endParaRPr lang="en-US" sz="4000" kern="1200" dirty="0"/>
        </a:p>
      </dsp:txBody>
      <dsp:txXfrm>
        <a:off x="44549" y="1630574"/>
        <a:ext cx="6576006" cy="823502"/>
      </dsp:txXfrm>
    </dsp:sp>
    <dsp:sp modelId="{628C38DA-0A2E-4F4C-9444-973679A82252}">
      <dsp:nvSpPr>
        <dsp:cNvPr id="0" name=""/>
        <dsp:cNvSpPr/>
      </dsp:nvSpPr>
      <dsp:spPr>
        <a:xfrm>
          <a:off x="0" y="2498625"/>
          <a:ext cx="6665104" cy="66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17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i="1" kern="1200" dirty="0" smtClean="0"/>
            <a:t>Interest rate, collateral conditions, credit risk protection</a:t>
          </a:r>
          <a:endParaRPr lang="en-US" sz="2000" i="1" kern="1200" dirty="0"/>
        </a:p>
      </dsp:txBody>
      <dsp:txXfrm>
        <a:off x="0" y="2498625"/>
        <a:ext cx="6665104" cy="662400"/>
      </dsp:txXfrm>
    </dsp:sp>
    <dsp:sp modelId="{C73E433D-0B00-4A4B-9318-E60A0AB03E24}">
      <dsp:nvSpPr>
        <dsp:cNvPr id="0" name=""/>
        <dsp:cNvSpPr/>
      </dsp:nvSpPr>
      <dsp:spPr>
        <a:xfrm>
          <a:off x="0" y="3161025"/>
          <a:ext cx="6665104" cy="912600"/>
        </a:xfrm>
        <a:prstGeom prst="roundRect">
          <a:avLst/>
        </a:prstGeom>
        <a:solidFill>
          <a:schemeClr val="accent4">
            <a:hueOff val="240580"/>
            <a:satOff val="-54433"/>
            <a:lumOff val="-2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Financial context</a:t>
          </a:r>
          <a:endParaRPr lang="en-US" sz="4000" kern="1200" dirty="0"/>
        </a:p>
      </dsp:txBody>
      <dsp:txXfrm>
        <a:off x="44549" y="3205574"/>
        <a:ext cx="6576006" cy="823502"/>
      </dsp:txXfrm>
    </dsp:sp>
    <dsp:sp modelId="{81823DDB-FEC8-4FE5-9D59-8A641CC33462}">
      <dsp:nvSpPr>
        <dsp:cNvPr id="0" name=""/>
        <dsp:cNvSpPr/>
      </dsp:nvSpPr>
      <dsp:spPr>
        <a:xfrm>
          <a:off x="0" y="4073625"/>
          <a:ext cx="6665104" cy="66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17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i="1" kern="1200" dirty="0" smtClean="0"/>
            <a:t>Market failure, suboptimal investment situation, investment needs</a:t>
          </a:r>
          <a:endParaRPr lang="en-US" sz="2000" i="1" kern="1200" dirty="0"/>
        </a:p>
      </dsp:txBody>
      <dsp:txXfrm>
        <a:off x="0" y="4073625"/>
        <a:ext cx="6665104" cy="662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875627-49FE-4C61-A90C-CD64D9B89875}" type="datetimeFigureOut">
              <a:rPr lang="de-DE" smtClean="0"/>
              <a:t>28.11.2018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59734-F9C5-4339-B6BC-41D6FCA3139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0611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E4E702-3C30-214C-9DDC-EAF3EC8730DF}" type="datetimeFigureOut">
              <a:rPr lang="de-DE" smtClean="0"/>
              <a:t>28.11.2018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36F783-29CF-0A40-A357-1453B63EA96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3520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2:13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6F783-29CF-0A40-A357-1453B63EA960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2306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2:13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6F783-29CF-0A40-A357-1453B63EA960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0130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2:13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6F783-29CF-0A40-A357-1453B63EA960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69930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2:13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6F783-29CF-0A40-A357-1453B63EA960}" type="slidenum">
              <a:rPr lang="de-DE" smtClean="0"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80153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6F783-29CF-0A40-A357-1453B63EA960}" type="slidenum">
              <a:rPr lang="de-DE" smtClean="0"/>
              <a:t>41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1281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68313" y="2129881"/>
            <a:ext cx="4932362" cy="1231106"/>
          </a:xfrm>
        </p:spPr>
        <p:txBody>
          <a:bodyPr anchor="b" anchorCtr="0"/>
          <a:lstStyle>
            <a:lvl1pPr>
              <a:defRPr baseline="0">
                <a:latin typeface="Franklin Gothic Demi" charset="0"/>
              </a:defRPr>
            </a:lvl1pPr>
          </a:lstStyle>
          <a:p>
            <a:r>
              <a:rPr lang="en-GB" noProof="0" dirty="0" smtClean="0"/>
              <a:t>Insert Presentation title</a:t>
            </a:r>
            <a:endParaRPr lang="en-GB" noProof="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68313" y="3508349"/>
            <a:ext cx="4932362" cy="7448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buNone/>
              <a:defRPr sz="2200" baseline="0">
                <a:solidFill>
                  <a:schemeClr val="tx1"/>
                </a:solidFill>
                <a:latin typeface="+mn-lt"/>
              </a:defRPr>
            </a:lvl1pPr>
            <a:lvl2pPr marL="609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Name of the event</a:t>
            </a:r>
          </a:p>
          <a:p>
            <a:r>
              <a:rPr lang="en-GB" noProof="0" dirty="0" smtClean="0"/>
              <a:t>Day Month Year  I  City, Country</a:t>
            </a:r>
          </a:p>
        </p:txBody>
      </p:sp>
      <p:cxnSp>
        <p:nvCxnSpPr>
          <p:cNvPr id="8" name="Gerade Verbindung 7"/>
          <p:cNvCxnSpPr/>
          <p:nvPr userDrawn="1"/>
        </p:nvCxnSpPr>
        <p:spPr>
          <a:xfrm>
            <a:off x="468313" y="3438447"/>
            <a:ext cx="4932362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Bildplatzhalter 10"/>
          <p:cNvSpPr>
            <a:spLocks noGrp="1"/>
          </p:cNvSpPr>
          <p:nvPr>
            <p:ph type="pic" sz="quarter" idx="10"/>
          </p:nvPr>
        </p:nvSpPr>
        <p:spPr>
          <a:xfrm>
            <a:off x="5688013" y="2060575"/>
            <a:ext cx="2987675" cy="4068763"/>
          </a:xfrm>
          <a:prstGeom prst="rect">
            <a:avLst/>
          </a:prstGeo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468313" y="4866606"/>
            <a:ext cx="4932362" cy="384721"/>
          </a:xfrm>
          <a:prstGeom prst="rect">
            <a:avLst/>
          </a:prstGeom>
        </p:spPr>
        <p:txBody>
          <a:bodyPr wrap="square" lIns="0" tIns="0" rIns="0">
            <a:spAutoFit/>
          </a:bodyPr>
          <a:lstStyle>
            <a:lvl1pPr>
              <a:defRPr sz="2200" baseline="0">
                <a:solidFill>
                  <a:schemeClr val="accent2"/>
                </a:solidFill>
                <a:latin typeface="Franklin Gothic Demi" charset="0"/>
              </a:defRPr>
            </a:lvl1pPr>
          </a:lstStyle>
          <a:p>
            <a:pPr marL="457178" marR="0" lvl="0" indent="-457178" algn="l" defTabSz="60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noProof="0" dirty="0" smtClean="0"/>
              <a:t>Insert </a:t>
            </a:r>
            <a:r>
              <a:rPr lang="en-GB" noProof="0" dirty="0" err="1" smtClean="0"/>
              <a:t>Autor</a:t>
            </a:r>
            <a:r>
              <a:rPr lang="en-GB" noProof="0" dirty="0" smtClean="0"/>
              <a:t> and Organisation</a:t>
            </a:r>
            <a:endParaRPr lang="en-GB" noProof="0" dirty="0"/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09728" y="6205367"/>
            <a:ext cx="1965960" cy="490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127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30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>
        <p:tmplLst>
          <p:tmpl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/>
      <p:bldP spid="14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>
        <p15:guide id="1" pos="3583" userDrawn="1">
          <p15:clr>
            <a:srgbClr val="FBAE40"/>
          </p15:clr>
        </p15:guide>
        <p15:guide id="2" pos="340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921957"/>
            <a:ext cx="8207375" cy="484748"/>
          </a:xfrm>
        </p:spPr>
        <p:txBody>
          <a:bodyPr/>
          <a:lstStyle/>
          <a:p>
            <a:r>
              <a:rPr lang="en-GB" noProof="0" dirty="0" err="1" smtClean="0"/>
              <a:t>Mastertitelformat</a:t>
            </a:r>
            <a:r>
              <a:rPr lang="en-GB" noProof="0" dirty="0" smtClean="0"/>
              <a:t> </a:t>
            </a:r>
            <a:r>
              <a:rPr lang="en-GB" noProof="0" dirty="0" err="1" smtClean="0"/>
              <a:t>bearbeiten</a:t>
            </a:r>
            <a:endParaRPr lang="en-GB" noProof="0" dirty="0"/>
          </a:p>
        </p:txBody>
      </p:sp>
      <p:sp>
        <p:nvSpPr>
          <p:cNvPr id="6" name="Diagrammplatzhalter 5"/>
          <p:cNvSpPr>
            <a:spLocks noGrp="1"/>
          </p:cNvSpPr>
          <p:nvPr>
            <p:ph type="chart" sz="quarter" idx="12"/>
          </p:nvPr>
        </p:nvSpPr>
        <p:spPr>
          <a:xfrm>
            <a:off x="468313" y="2060575"/>
            <a:ext cx="4103687" cy="4248150"/>
          </a:xfrm>
        </p:spPr>
        <p:txBody>
          <a:bodyPr/>
          <a:lstStyle/>
          <a:p>
            <a:endParaRPr lang="en-GB" noProof="0" dirty="0"/>
          </a:p>
        </p:txBody>
      </p:sp>
      <p:sp>
        <p:nvSpPr>
          <p:cNvPr id="7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708488" y="2060575"/>
            <a:ext cx="3967200" cy="4248150"/>
          </a:xfrm>
        </p:spPr>
        <p:txBody>
          <a:bodyPr/>
          <a:lstStyle>
            <a:lvl1pPr marL="0" indent="0">
              <a:buFontTx/>
              <a:buNone/>
              <a:defRPr sz="2200" baseline="0"/>
            </a:lvl1pPr>
            <a:lvl2pPr marL="360000" indent="0">
              <a:buFontTx/>
              <a:buNone/>
              <a:defRPr/>
            </a:lvl2pPr>
            <a:lvl3pPr marL="720000" indent="0">
              <a:buFontTx/>
              <a:buNone/>
              <a:defRPr/>
            </a:lvl3pPr>
            <a:lvl4pPr marL="1080000" indent="0">
              <a:buFontTx/>
              <a:buNone/>
              <a:defRPr/>
            </a:lvl4pPr>
            <a:lvl5pPr marL="1440000" indent="0">
              <a:buFontTx/>
              <a:buNone/>
              <a:defRPr/>
            </a:lvl5pPr>
          </a:lstStyle>
          <a:p>
            <a:pPr lvl="0"/>
            <a:r>
              <a:rPr lang="en-GB" noProof="0" dirty="0" err="1" smtClean="0"/>
              <a:t>Mastertextformat</a:t>
            </a:r>
            <a:r>
              <a:rPr lang="en-GB" noProof="0" dirty="0" smtClean="0"/>
              <a:t> </a:t>
            </a:r>
            <a:r>
              <a:rPr lang="en-GB" noProof="0" dirty="0" err="1" smtClean="0"/>
              <a:t>bearbeiten</a:t>
            </a:r>
            <a:endParaRPr lang="en-GB" noProof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Smar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921957"/>
            <a:ext cx="8207375" cy="484748"/>
          </a:xfrm>
        </p:spPr>
        <p:txBody>
          <a:bodyPr/>
          <a:lstStyle/>
          <a:p>
            <a:r>
              <a:rPr lang="en-GB" noProof="0" dirty="0" err="1" smtClean="0"/>
              <a:t>Mastertitelformat</a:t>
            </a:r>
            <a:r>
              <a:rPr lang="en-GB" noProof="0" dirty="0" smtClean="0"/>
              <a:t> </a:t>
            </a:r>
            <a:r>
              <a:rPr lang="en-GB" noProof="0" dirty="0" err="1" smtClean="0"/>
              <a:t>bearbeiten</a:t>
            </a:r>
            <a:endParaRPr lang="en-GB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noProof="0" dirty="0" err="1" smtClean="0"/>
              <a:t>Mastertextformat</a:t>
            </a:r>
            <a:r>
              <a:rPr lang="en-GB" noProof="0" dirty="0" smtClean="0"/>
              <a:t> </a:t>
            </a:r>
            <a:r>
              <a:rPr lang="en-GB" noProof="0" dirty="0" err="1" smtClean="0"/>
              <a:t>bearbeiten</a:t>
            </a:r>
            <a:endParaRPr lang="en-GB" noProof="0" dirty="0" smtClean="0"/>
          </a:p>
          <a:p>
            <a:pPr lvl="1"/>
            <a:r>
              <a:rPr lang="en-GB" noProof="0" dirty="0" err="1" smtClean="0"/>
              <a:t>Zweite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 smtClean="0"/>
          </a:p>
          <a:p>
            <a:pPr lvl="2"/>
            <a:r>
              <a:rPr lang="en-GB" noProof="0" dirty="0" err="1" smtClean="0"/>
              <a:t>Dritte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 smtClean="0"/>
          </a:p>
          <a:p>
            <a:pPr lvl="3"/>
            <a:r>
              <a:rPr lang="en-GB" noProof="0" dirty="0" err="1" smtClean="0"/>
              <a:t>Vierte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 smtClean="0"/>
          </a:p>
          <a:p>
            <a:pPr lvl="4"/>
            <a:r>
              <a:rPr lang="en-GB" noProof="0" dirty="0" err="1" smtClean="0"/>
              <a:t>Fünfte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517851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68313" y="2261786"/>
            <a:ext cx="4932362" cy="615553"/>
          </a:xfrm>
        </p:spPr>
        <p:txBody>
          <a:bodyPr anchor="b" anchorCtr="0"/>
          <a:lstStyle/>
          <a:p>
            <a:r>
              <a:rPr lang="en-GB" noProof="0" dirty="0" smtClean="0"/>
              <a:t>Insert Chapter title</a:t>
            </a:r>
            <a:endParaRPr lang="en-GB" noProof="0" dirty="0"/>
          </a:p>
        </p:txBody>
      </p:sp>
      <p:cxnSp>
        <p:nvCxnSpPr>
          <p:cNvPr id="8" name="Gerade Verbindung 7"/>
          <p:cNvCxnSpPr/>
          <p:nvPr userDrawn="1"/>
        </p:nvCxnSpPr>
        <p:spPr>
          <a:xfrm>
            <a:off x="468313" y="2954799"/>
            <a:ext cx="4932362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Bildplatzhalter 10"/>
          <p:cNvSpPr>
            <a:spLocks noGrp="1"/>
          </p:cNvSpPr>
          <p:nvPr>
            <p:ph type="pic" sz="quarter" idx="10"/>
          </p:nvPr>
        </p:nvSpPr>
        <p:spPr>
          <a:xfrm>
            <a:off x="468313" y="3429000"/>
            <a:ext cx="4932362" cy="2700339"/>
          </a:xfrm>
          <a:prstGeom prst="rect">
            <a:avLst/>
          </a:prstGeo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7" name="Textplatzhalt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468313" y="3037806"/>
            <a:ext cx="4932362" cy="384721"/>
          </a:xfrm>
          <a:prstGeom prst="rect">
            <a:avLst/>
          </a:prstGeom>
        </p:spPr>
        <p:txBody>
          <a:bodyPr wrap="square" lIns="0" tIns="0" rIns="0">
            <a:spAutoFit/>
          </a:bodyPr>
          <a:lstStyle>
            <a:lvl1pPr>
              <a:defRPr sz="2200" baseline="0">
                <a:solidFill>
                  <a:schemeClr val="accent2"/>
                </a:solidFill>
                <a:latin typeface="Franklin Gothic Demi" charset="0"/>
              </a:defRPr>
            </a:lvl1pPr>
          </a:lstStyle>
          <a:p>
            <a:pPr marL="457178" marR="0" lvl="0" indent="-457178" algn="l" defTabSz="60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noProof="0" dirty="0" smtClean="0"/>
              <a:t>Insert Subtitle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907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>
        <p15:guide id="1" pos="3583">
          <p15:clr>
            <a:srgbClr val="FBAE40"/>
          </p15:clr>
        </p15:guide>
        <p15:guide id="2" pos="340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68313" y="2261786"/>
            <a:ext cx="4932362" cy="615553"/>
          </a:xfrm>
        </p:spPr>
        <p:txBody>
          <a:bodyPr anchor="b" anchorCtr="0"/>
          <a:lstStyle/>
          <a:p>
            <a:r>
              <a:rPr lang="en-GB" noProof="0" dirty="0" smtClean="0"/>
              <a:t>Insert Chapter title</a:t>
            </a:r>
            <a:endParaRPr lang="en-GB" noProof="0" dirty="0"/>
          </a:p>
        </p:txBody>
      </p:sp>
      <p:cxnSp>
        <p:nvCxnSpPr>
          <p:cNvPr id="8" name="Gerade Verbindung 7"/>
          <p:cNvCxnSpPr/>
          <p:nvPr userDrawn="1"/>
        </p:nvCxnSpPr>
        <p:spPr>
          <a:xfrm>
            <a:off x="468313" y="2954799"/>
            <a:ext cx="4932362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Bildplatzhalter 10"/>
          <p:cNvSpPr>
            <a:spLocks noGrp="1"/>
          </p:cNvSpPr>
          <p:nvPr>
            <p:ph type="pic" sz="quarter" idx="10"/>
          </p:nvPr>
        </p:nvSpPr>
        <p:spPr>
          <a:xfrm>
            <a:off x="468313" y="3429000"/>
            <a:ext cx="4932362" cy="2700339"/>
          </a:xfrm>
          <a:prstGeom prst="rect">
            <a:avLst/>
          </a:prstGeo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7" name="Textplatzhalt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468313" y="3037806"/>
            <a:ext cx="4932362" cy="384721"/>
          </a:xfrm>
          <a:prstGeom prst="rect">
            <a:avLst/>
          </a:prstGeom>
        </p:spPr>
        <p:txBody>
          <a:bodyPr wrap="square" lIns="0" tIns="0" rIns="0">
            <a:spAutoFit/>
          </a:bodyPr>
          <a:lstStyle>
            <a:lvl1pPr>
              <a:defRPr sz="2200" baseline="0">
                <a:solidFill>
                  <a:schemeClr val="accent2"/>
                </a:solidFill>
                <a:latin typeface="Franklin Gothic Demi" charset="0"/>
              </a:defRPr>
            </a:lvl1pPr>
          </a:lstStyle>
          <a:p>
            <a:pPr marL="457178" marR="0" lvl="0" indent="-457178" algn="l" defTabSz="60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noProof="0" dirty="0" smtClean="0"/>
              <a:t>Insert Subtitle</a:t>
            </a:r>
            <a:endParaRPr lang="en-GB" noProof="0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>
        <p15:guide id="1" pos="3583">
          <p15:clr>
            <a:srgbClr val="FBAE40"/>
          </p15:clr>
        </p15:guide>
        <p15:guide id="2" pos="340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ctrTitle" hasCustomPrompt="1"/>
          </p:nvPr>
        </p:nvSpPr>
        <p:spPr>
          <a:xfrm>
            <a:off x="468313" y="2745434"/>
            <a:ext cx="4932362" cy="615553"/>
          </a:xfrm>
        </p:spPr>
        <p:txBody>
          <a:bodyPr anchor="b" anchorCtr="0"/>
          <a:lstStyle/>
          <a:p>
            <a:r>
              <a:rPr lang="en-GB" noProof="0" dirty="0" smtClean="0"/>
              <a:t>The End</a:t>
            </a:r>
            <a:endParaRPr lang="en-GB" noProof="0" dirty="0"/>
          </a:p>
        </p:txBody>
      </p:sp>
      <p:sp>
        <p:nvSpPr>
          <p:cNvPr id="10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68313" y="3508349"/>
            <a:ext cx="4932362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buNone/>
              <a:defRPr sz="2200" baseline="0">
                <a:solidFill>
                  <a:schemeClr val="tx1"/>
                </a:solidFill>
                <a:latin typeface="Franklin Gothic Book" charset="0"/>
              </a:defRPr>
            </a:lvl1pPr>
            <a:lvl2pPr marL="609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Insert last words</a:t>
            </a:r>
            <a:endParaRPr lang="en-GB" noProof="0" dirty="0"/>
          </a:p>
        </p:txBody>
      </p:sp>
      <p:cxnSp>
        <p:nvCxnSpPr>
          <p:cNvPr id="12" name="Gerade Verbindung 11"/>
          <p:cNvCxnSpPr/>
          <p:nvPr userDrawn="1"/>
        </p:nvCxnSpPr>
        <p:spPr>
          <a:xfrm>
            <a:off x="468313" y="3438447"/>
            <a:ext cx="4932362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platzhalt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468313" y="3900267"/>
            <a:ext cx="4932362" cy="384721"/>
          </a:xfrm>
          <a:prstGeom prst="rect">
            <a:avLst/>
          </a:prstGeom>
        </p:spPr>
        <p:txBody>
          <a:bodyPr wrap="square" lIns="0" tIns="0" rIns="0">
            <a:spAutoFit/>
          </a:bodyPr>
          <a:lstStyle>
            <a:lvl1pPr>
              <a:defRPr sz="2200" baseline="0">
                <a:solidFill>
                  <a:schemeClr val="accent2"/>
                </a:solidFill>
                <a:latin typeface="Franklin Gothic Demi" charset="0"/>
              </a:defRPr>
            </a:lvl1pPr>
          </a:lstStyle>
          <a:p>
            <a:pPr marL="457178" marR="0" lvl="0" indent="-457178" algn="l" defTabSz="60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noProof="0" dirty="0" smtClean="0"/>
              <a:t>Insert URL</a:t>
            </a:r>
            <a:endParaRPr lang="en-GB" noProof="0" dirty="0"/>
          </a:p>
        </p:txBody>
      </p:sp>
      <p:pic>
        <p:nvPicPr>
          <p:cNvPr id="6" name="Bild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09728" y="6205367"/>
            <a:ext cx="1965960" cy="490728"/>
          </a:xfrm>
          <a:prstGeom prst="rect">
            <a:avLst/>
          </a:prstGeom>
        </p:spPr>
      </p:pic>
    </p:spTree>
    <p:extLst/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>
        <p:tmplLst>
          <p:tmpl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>
        <p15:guide id="1" pos="3583">
          <p15:clr>
            <a:srgbClr val="FBAE40"/>
          </p15:clr>
        </p15:guide>
        <p15:guide id="2" pos="340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921957"/>
            <a:ext cx="8207375" cy="484748"/>
          </a:xfrm>
        </p:spPr>
        <p:txBody>
          <a:bodyPr/>
          <a:lstStyle>
            <a:lvl1pPr>
              <a:defRPr baseline="0">
                <a:latin typeface="Franklin Gothic Demi" charset="0"/>
              </a:defRPr>
            </a:lvl1pPr>
          </a:lstStyle>
          <a:p>
            <a:r>
              <a:rPr lang="en-GB" noProof="0" dirty="0" err="1" smtClean="0"/>
              <a:t>Mastertitelformat</a:t>
            </a:r>
            <a:r>
              <a:rPr lang="en-GB" noProof="0" dirty="0" smtClean="0"/>
              <a:t> </a:t>
            </a:r>
            <a:r>
              <a:rPr lang="en-GB" noProof="0" dirty="0" err="1" smtClean="0"/>
              <a:t>bearbeiten</a:t>
            </a:r>
            <a:endParaRPr lang="en-GB" noProof="0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noProof="0" dirty="0" err="1" smtClean="0"/>
              <a:t>Mastertextformat</a:t>
            </a:r>
            <a:r>
              <a:rPr lang="en-GB" noProof="0" dirty="0" smtClean="0"/>
              <a:t> </a:t>
            </a:r>
            <a:r>
              <a:rPr lang="en-GB" noProof="0" dirty="0" err="1" smtClean="0"/>
              <a:t>bearbeiten</a:t>
            </a:r>
            <a:endParaRPr lang="en-GB" noProof="0" dirty="0" smtClean="0"/>
          </a:p>
          <a:p>
            <a:pPr lvl="1"/>
            <a:r>
              <a:rPr lang="en-GB" noProof="0" dirty="0" err="1" smtClean="0"/>
              <a:t>Zweite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 smtClean="0"/>
          </a:p>
          <a:p>
            <a:pPr lvl="2"/>
            <a:r>
              <a:rPr lang="en-GB" noProof="0" dirty="0" err="1" smtClean="0"/>
              <a:t>Dritte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 smtClean="0"/>
          </a:p>
          <a:p>
            <a:pPr lvl="3"/>
            <a:r>
              <a:rPr lang="en-GB" noProof="0" dirty="0" err="1" smtClean="0"/>
              <a:t>Vierte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 smtClean="0"/>
          </a:p>
          <a:p>
            <a:pPr lvl="4"/>
            <a:r>
              <a:rPr lang="en-GB" noProof="0" dirty="0" err="1" smtClean="0"/>
              <a:t>Fünfte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928478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921957"/>
            <a:ext cx="8207375" cy="484748"/>
          </a:xfrm>
        </p:spPr>
        <p:txBody>
          <a:bodyPr/>
          <a:lstStyle/>
          <a:p>
            <a:r>
              <a:rPr lang="en-GB" noProof="0" dirty="0" err="1" smtClean="0"/>
              <a:t>Mastertitelformat</a:t>
            </a:r>
            <a:r>
              <a:rPr lang="en-GB" noProof="0" dirty="0" smtClean="0"/>
              <a:t> </a:t>
            </a:r>
            <a:r>
              <a:rPr lang="en-GB" noProof="0" dirty="0" err="1" smtClean="0"/>
              <a:t>bearbeiten</a:t>
            </a:r>
            <a:endParaRPr lang="en-GB" noProof="0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/>
        <p:txBody>
          <a:bodyPr/>
          <a:lstStyle>
            <a:lvl1pPr marL="360000" indent="-360000">
              <a:buClr>
                <a:schemeClr val="tx1"/>
              </a:buClr>
              <a:buFont typeface="+mj-lt"/>
              <a:buAutoNum type="arabicPeriod"/>
              <a:defRPr>
                <a:latin typeface="+mn-lt"/>
              </a:defRPr>
            </a:lvl1pPr>
            <a:lvl2pPr marL="360000" indent="-360000">
              <a:buClr>
                <a:schemeClr val="tx1"/>
              </a:buClr>
              <a:buFont typeface="+mj-lt"/>
              <a:buAutoNum type="arabicPeriod"/>
              <a:defRPr/>
            </a:lvl2pPr>
            <a:lvl3pPr marL="360000" indent="-360000">
              <a:buClr>
                <a:schemeClr val="tx1"/>
              </a:buClr>
              <a:buFont typeface="+mj-lt"/>
              <a:buAutoNum type="arabicPeriod"/>
              <a:defRPr/>
            </a:lvl3pPr>
            <a:lvl4pPr marL="360000" indent="-360000">
              <a:buClr>
                <a:schemeClr val="tx1"/>
              </a:buClr>
              <a:buFont typeface="+mj-lt"/>
              <a:buAutoNum type="arabicPeriod"/>
              <a:defRPr/>
            </a:lvl4pPr>
            <a:lvl5pPr marL="360000" indent="-360000">
              <a:buClr>
                <a:schemeClr val="tx1"/>
              </a:buClr>
              <a:buFont typeface="+mj-lt"/>
              <a:buAutoNum type="arabicPeriod"/>
              <a:defRPr/>
            </a:lvl5pPr>
          </a:lstStyle>
          <a:p>
            <a:pPr lvl="0"/>
            <a:r>
              <a:rPr lang="en-GB" noProof="0" dirty="0" err="1" smtClean="0"/>
              <a:t>Mastertextformat</a:t>
            </a:r>
            <a:r>
              <a:rPr lang="en-GB" noProof="0" dirty="0" smtClean="0"/>
              <a:t> </a:t>
            </a:r>
            <a:r>
              <a:rPr lang="en-GB" noProof="0" dirty="0" err="1" smtClean="0"/>
              <a:t>bearbeiten</a:t>
            </a:r>
            <a:endParaRPr lang="en-GB" noProof="0" dirty="0" smtClean="0"/>
          </a:p>
          <a:p>
            <a:pPr lvl="0"/>
            <a:r>
              <a:rPr lang="en-GB" noProof="0" dirty="0" err="1" smtClean="0"/>
              <a:t>Zweite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 smtClean="0"/>
          </a:p>
          <a:p>
            <a:pPr lvl="0"/>
            <a:r>
              <a:rPr lang="en-GB" noProof="0" dirty="0" err="1" smtClean="0"/>
              <a:t>Dritte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 smtClean="0"/>
          </a:p>
          <a:p>
            <a:pPr lvl="0"/>
            <a:r>
              <a:rPr lang="en-GB" noProof="0" dirty="0" err="1" smtClean="0"/>
              <a:t>Vierte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 smtClean="0"/>
          </a:p>
        </p:txBody>
      </p:sp>
      <p:sp>
        <p:nvSpPr>
          <p:cNvPr id="5" name="Textfeld 4"/>
          <p:cNvSpPr txBox="1"/>
          <p:nvPr userDrawn="1"/>
        </p:nvSpPr>
        <p:spPr>
          <a:xfrm>
            <a:off x="3518452" y="385638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ock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8314" y="908050"/>
            <a:ext cx="2656264" cy="2592000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87256" y="2060575"/>
            <a:ext cx="6088432" cy="484748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  <a:latin typeface="Franklin Gothic Medium" charset="0"/>
              </a:defRPr>
            </a:lvl1pPr>
          </a:lstStyle>
          <a:p>
            <a:r>
              <a:rPr lang="en-GB" noProof="0" dirty="0" err="1" smtClean="0"/>
              <a:t>Mastertitelformat</a:t>
            </a:r>
            <a:r>
              <a:rPr lang="de-DE" dirty="0" smtClean="0"/>
              <a:t>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78993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1318" y="908050"/>
            <a:ext cx="6881364" cy="5413278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24250" y="2378290"/>
            <a:ext cx="5576930" cy="484748"/>
          </a:xfrm>
        </p:spPr>
        <p:txBody>
          <a:bodyPr/>
          <a:lstStyle>
            <a:lvl1pPr>
              <a:defRPr sz="3500" baseline="0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en-GB" noProof="0" dirty="0" err="1" smtClean="0"/>
              <a:t>Mastertitelformat</a:t>
            </a:r>
            <a:r>
              <a:rPr lang="de-DE" dirty="0" smtClean="0"/>
              <a:t> bearbeiten</a:t>
            </a:r>
            <a:endParaRPr lang="de-DE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s left and 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921957"/>
            <a:ext cx="8207375" cy="484748"/>
          </a:xfrm>
        </p:spPr>
        <p:txBody>
          <a:bodyPr/>
          <a:lstStyle/>
          <a:p>
            <a:r>
              <a:rPr lang="en-GB" noProof="0" dirty="0" err="1" smtClean="0"/>
              <a:t>Mastertitelformat</a:t>
            </a:r>
            <a:r>
              <a:rPr lang="en-GB" noProof="0" dirty="0" smtClean="0"/>
              <a:t> </a:t>
            </a:r>
            <a:r>
              <a:rPr lang="en-GB" noProof="0" dirty="0" err="1" smtClean="0"/>
              <a:t>bearbeiten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2"/>
          </p:nvPr>
        </p:nvSpPr>
        <p:spPr>
          <a:xfrm>
            <a:off x="468313" y="2060572"/>
            <a:ext cx="3967200" cy="4248151"/>
          </a:xfrm>
        </p:spPr>
        <p:txBody>
          <a:bodyPr/>
          <a:lstStyle/>
          <a:p>
            <a:endParaRPr lang="en-GB" noProof="0" dirty="0"/>
          </a:p>
        </p:txBody>
      </p:sp>
      <p:sp>
        <p:nvSpPr>
          <p:cNvPr id="10" name="Textplatzhalter 8"/>
          <p:cNvSpPr>
            <a:spLocks noGrp="1"/>
          </p:cNvSpPr>
          <p:nvPr>
            <p:ph type="body" sz="quarter" idx="15"/>
          </p:nvPr>
        </p:nvSpPr>
        <p:spPr>
          <a:xfrm>
            <a:off x="4708488" y="2060573"/>
            <a:ext cx="3967200" cy="4248152"/>
          </a:xfrm>
        </p:spPr>
        <p:txBody>
          <a:bodyPr/>
          <a:lstStyle>
            <a:lvl1pPr marL="0" indent="0">
              <a:buFontTx/>
              <a:buNone/>
              <a:defRPr sz="2200" baseline="0"/>
            </a:lvl1pPr>
            <a:lvl2pPr marL="360000" indent="0">
              <a:buFontTx/>
              <a:buNone/>
              <a:defRPr/>
            </a:lvl2pPr>
            <a:lvl3pPr marL="720000" indent="0">
              <a:buFontTx/>
              <a:buNone/>
              <a:defRPr/>
            </a:lvl3pPr>
            <a:lvl4pPr marL="1080000" indent="0">
              <a:buFontTx/>
              <a:buNone/>
              <a:defRPr/>
            </a:lvl4pPr>
            <a:lvl5pPr marL="1440000" indent="0">
              <a:buFontTx/>
              <a:buNone/>
              <a:defRPr/>
            </a:lvl5pPr>
          </a:lstStyle>
          <a:p>
            <a:pPr lvl="0"/>
            <a:r>
              <a:rPr lang="en-GB" noProof="0" dirty="0" err="1" smtClean="0"/>
              <a:t>Mastertextformat</a:t>
            </a:r>
            <a:r>
              <a:rPr lang="en-GB" noProof="0" dirty="0" smtClean="0"/>
              <a:t> </a:t>
            </a:r>
            <a:r>
              <a:rPr lang="en-GB" noProof="0" dirty="0" err="1" smtClean="0"/>
              <a:t>bearbeiten</a:t>
            </a:r>
            <a:endParaRPr lang="en-GB" noProof="0" dirty="0" smtClean="0"/>
          </a:p>
        </p:txBody>
      </p:sp>
    </p:spTree>
    <p:extLst/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s right and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921957"/>
            <a:ext cx="8207375" cy="484748"/>
          </a:xfrm>
        </p:spPr>
        <p:txBody>
          <a:bodyPr/>
          <a:lstStyle/>
          <a:p>
            <a:r>
              <a:rPr lang="en-GB" noProof="0" dirty="0" err="1" smtClean="0"/>
              <a:t>Mastertitelformat</a:t>
            </a:r>
            <a:r>
              <a:rPr lang="en-GB" noProof="0" dirty="0" smtClean="0"/>
              <a:t> </a:t>
            </a:r>
            <a:r>
              <a:rPr lang="en-GB" noProof="0" dirty="0" err="1" smtClean="0"/>
              <a:t>bearbeiten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2"/>
          </p:nvPr>
        </p:nvSpPr>
        <p:spPr>
          <a:xfrm>
            <a:off x="4708488" y="2060575"/>
            <a:ext cx="3967200" cy="4248151"/>
          </a:xfrm>
        </p:spPr>
        <p:txBody>
          <a:bodyPr/>
          <a:lstStyle/>
          <a:p>
            <a:endParaRPr lang="en-GB" noProof="0" dirty="0"/>
          </a:p>
        </p:txBody>
      </p:sp>
      <p:sp>
        <p:nvSpPr>
          <p:cNvPr id="10" name="Textplatzhalter 8"/>
          <p:cNvSpPr>
            <a:spLocks noGrp="1"/>
          </p:cNvSpPr>
          <p:nvPr>
            <p:ph type="body" sz="quarter" idx="15"/>
          </p:nvPr>
        </p:nvSpPr>
        <p:spPr>
          <a:xfrm>
            <a:off x="468313" y="2060573"/>
            <a:ext cx="3967200" cy="4248152"/>
          </a:xfrm>
        </p:spPr>
        <p:txBody>
          <a:bodyPr/>
          <a:lstStyle>
            <a:lvl1pPr marL="0" indent="0" algn="l">
              <a:buFontTx/>
              <a:buNone/>
              <a:defRPr sz="2200" baseline="0"/>
            </a:lvl1pPr>
            <a:lvl2pPr marL="360000" indent="0">
              <a:buFontTx/>
              <a:buNone/>
              <a:defRPr/>
            </a:lvl2pPr>
            <a:lvl3pPr marL="720000" indent="0">
              <a:buFontTx/>
              <a:buNone/>
              <a:defRPr/>
            </a:lvl3pPr>
            <a:lvl4pPr marL="1080000" indent="0">
              <a:buFontTx/>
              <a:buNone/>
              <a:defRPr/>
            </a:lvl4pPr>
            <a:lvl5pPr marL="1440000" indent="0">
              <a:buFontTx/>
              <a:buNone/>
              <a:defRPr/>
            </a:lvl5pPr>
          </a:lstStyle>
          <a:p>
            <a:pPr lvl="0"/>
            <a:r>
              <a:rPr lang="en-GB" noProof="0" dirty="0" err="1" smtClean="0"/>
              <a:t>Mastertextformat</a:t>
            </a:r>
            <a:r>
              <a:rPr lang="en-GB" noProof="0" dirty="0" smtClean="0"/>
              <a:t> </a:t>
            </a:r>
            <a:r>
              <a:rPr lang="en-GB" noProof="0" dirty="0" err="1" smtClean="0"/>
              <a:t>bearbeiten</a:t>
            </a:r>
            <a:endParaRPr lang="en-GB" noProof="0" dirty="0" smtClean="0"/>
          </a:p>
        </p:txBody>
      </p:sp>
    </p:spTree>
    <p:extLst/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8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62756" y="2060575"/>
            <a:ext cx="8218487" cy="615553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/>
          <a:p>
            <a:r>
              <a:rPr lang="en-GB" noProof="0" dirty="0" err="1" smtClean="0"/>
              <a:t>Mastertitelformat</a:t>
            </a:r>
            <a:r>
              <a:rPr lang="de-AT" dirty="0" smtClean="0"/>
              <a:t> bearbeiten</a:t>
            </a:r>
            <a:endParaRPr lang="de-DE" dirty="0"/>
          </a:p>
        </p:txBody>
      </p:sp>
      <p:pic>
        <p:nvPicPr>
          <p:cNvPr id="8" name="Bild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09728" y="302179"/>
            <a:ext cx="1965960" cy="31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04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39" r:id="rId2"/>
    <p:sldLayoutId id="2147483840" r:id="rId3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609570" rtl="0" eaLnBrk="1" latinLnBrk="0" hangingPunct="1">
        <a:spcBef>
          <a:spcPct val="0"/>
        </a:spcBef>
        <a:buNone/>
        <a:defRPr sz="4000" kern="1200" baseline="0">
          <a:solidFill>
            <a:schemeClr val="tx1"/>
          </a:solidFill>
          <a:latin typeface="Franklin Gothic Demi" charset="0"/>
          <a:ea typeface="+mj-ea"/>
          <a:cs typeface="+mj-cs"/>
        </a:defRPr>
      </a:lvl1pPr>
    </p:titleStyle>
    <p:bodyStyle>
      <a:lvl1pPr marL="457178" indent="-457178" algn="l" defTabSz="609570" rtl="0" eaLnBrk="1" latinLnBrk="0" hangingPunct="1">
        <a:spcBef>
          <a:spcPct val="20000"/>
        </a:spcBef>
        <a:buFont typeface="Arial"/>
        <a:buChar char="•"/>
        <a:defRPr sz="1500" b="0" i="0" kern="1200" baseline="0">
          <a:solidFill>
            <a:schemeClr val="tx1"/>
          </a:solidFill>
          <a:latin typeface="Franklin Gothic Book Standard" charset="0"/>
          <a:ea typeface="+mn-ea"/>
          <a:cs typeface="+mn-cs"/>
        </a:defRPr>
      </a:lvl1pPr>
      <a:lvl2pPr marL="990550" indent="-380981" algn="l" defTabSz="609570" rtl="0" eaLnBrk="1" latinLnBrk="0" hangingPunct="1">
        <a:spcBef>
          <a:spcPct val="20000"/>
        </a:spcBef>
        <a:buFont typeface="Arial"/>
        <a:buChar char="–"/>
        <a:defRPr sz="1500" b="0" i="0" kern="1200" baseline="0">
          <a:solidFill>
            <a:schemeClr val="tx1"/>
          </a:solidFill>
          <a:latin typeface="Franklin Gothic Book Standard" charset="0"/>
          <a:ea typeface="+mn-ea"/>
          <a:cs typeface="+mn-cs"/>
        </a:defRPr>
      </a:lvl2pPr>
      <a:lvl3pPr marL="1523925" indent="-304784" algn="l" defTabSz="609570" rtl="0" eaLnBrk="1" latinLnBrk="0" hangingPunct="1">
        <a:spcBef>
          <a:spcPct val="20000"/>
        </a:spcBef>
        <a:buFont typeface="Arial"/>
        <a:buChar char="•"/>
        <a:defRPr sz="1500" b="0" i="0" kern="1200" baseline="0">
          <a:solidFill>
            <a:schemeClr val="tx1"/>
          </a:solidFill>
          <a:latin typeface="Franklin Gothic Book Standard" charset="0"/>
          <a:ea typeface="+mn-ea"/>
          <a:cs typeface="+mn-cs"/>
        </a:defRPr>
      </a:lvl3pPr>
      <a:lvl4pPr marL="2133493" indent="-304784" algn="l" defTabSz="609570" rtl="0" eaLnBrk="1" latinLnBrk="0" hangingPunct="1">
        <a:spcBef>
          <a:spcPct val="20000"/>
        </a:spcBef>
        <a:buFont typeface="Arial"/>
        <a:buChar char="–"/>
        <a:defRPr sz="1500" b="0" i="0" kern="1200" baseline="0">
          <a:solidFill>
            <a:schemeClr val="tx1"/>
          </a:solidFill>
          <a:latin typeface="Franklin Gothic Book Standard" charset="0"/>
          <a:ea typeface="+mn-ea"/>
          <a:cs typeface="+mn-cs"/>
        </a:defRPr>
      </a:lvl4pPr>
      <a:lvl5pPr marL="2743062" indent="-304784" algn="l" defTabSz="609570" rtl="0" eaLnBrk="1" latinLnBrk="0" hangingPunct="1">
        <a:spcBef>
          <a:spcPct val="20000"/>
        </a:spcBef>
        <a:buFont typeface="Arial"/>
        <a:buChar char="»"/>
        <a:defRPr sz="1500" b="0" i="0" kern="1200" baseline="0">
          <a:solidFill>
            <a:schemeClr val="tx1"/>
          </a:solidFill>
          <a:latin typeface="Franklin Gothic Book Standard" charset="0"/>
          <a:ea typeface="+mn-ea"/>
          <a:cs typeface="+mn-cs"/>
        </a:defRPr>
      </a:lvl5pPr>
      <a:lvl6pPr marL="335263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20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341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4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09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7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4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1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8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5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pos="295" userDrawn="1">
          <p15:clr>
            <a:srgbClr val="F26B43"/>
          </p15:clr>
        </p15:guide>
        <p15:guide id="3" pos="5465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orient="horz" pos="3861" userDrawn="1">
          <p15:clr>
            <a:srgbClr val="F26B43"/>
          </p15:clr>
        </p15:guide>
        <p15:guide id="6" orient="horz" pos="187" userDrawn="1">
          <p15:clr>
            <a:srgbClr val="F26B43"/>
          </p15:clr>
        </p15:guide>
        <p15:guide id="7" orient="horz" pos="1298" userDrawn="1">
          <p15:clr>
            <a:srgbClr val="F26B43"/>
          </p15:clr>
        </p15:guide>
        <p15:guide id="8" pos="3402" userDrawn="1">
          <p15:clr>
            <a:srgbClr val="F26B43"/>
          </p15:clr>
        </p15:guide>
        <p15:guide id="9" orient="horz" pos="57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68313" y="921957"/>
            <a:ext cx="8207375" cy="969496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/>
          <a:p>
            <a:r>
              <a:rPr lang="en-GB" noProof="0" dirty="0" smtClean="0"/>
              <a:t>Insert title for the sheet with two lines </a:t>
            </a:r>
            <a:br>
              <a:rPr lang="en-GB" noProof="0" dirty="0" smtClean="0"/>
            </a:br>
            <a:r>
              <a:rPr lang="en-GB" noProof="0" dirty="0" smtClean="0"/>
              <a:t>of text</a:t>
            </a:r>
            <a:endParaRPr lang="en-GB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8313" y="2060575"/>
            <a:ext cx="8207375" cy="42481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 err="1" smtClean="0"/>
              <a:t>Mastertextformat</a:t>
            </a:r>
            <a:r>
              <a:rPr lang="en-GB" noProof="0" dirty="0" smtClean="0"/>
              <a:t> </a:t>
            </a:r>
            <a:r>
              <a:rPr lang="en-GB" noProof="0" dirty="0" err="1" smtClean="0"/>
              <a:t>bearbeiten</a:t>
            </a:r>
            <a:r>
              <a:rPr lang="en-GB" noProof="0" dirty="0" smtClean="0"/>
              <a:t> </a:t>
            </a:r>
          </a:p>
          <a:p>
            <a:pPr lvl="1"/>
            <a:r>
              <a:rPr lang="en-GB" noProof="0" dirty="0" err="1" smtClean="0"/>
              <a:t>Zweite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r>
              <a:rPr lang="en-GB" noProof="0" dirty="0" smtClean="0"/>
              <a:t> </a:t>
            </a:r>
          </a:p>
          <a:p>
            <a:pPr lvl="2"/>
            <a:r>
              <a:rPr lang="en-GB" noProof="0" dirty="0" err="1" smtClean="0"/>
              <a:t>Dritte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r>
              <a:rPr lang="en-GB" noProof="0" dirty="0" smtClean="0"/>
              <a:t> </a:t>
            </a:r>
          </a:p>
          <a:p>
            <a:pPr lvl="3"/>
            <a:r>
              <a:rPr lang="en-GB" noProof="0" dirty="0" err="1" smtClean="0"/>
              <a:t>Vierte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r>
              <a:rPr lang="en-GB" noProof="0" dirty="0" smtClean="0"/>
              <a:t> </a:t>
            </a:r>
          </a:p>
          <a:p>
            <a:pPr lvl="4"/>
            <a:r>
              <a:rPr lang="en-GB" noProof="0" dirty="0" err="1" smtClean="0"/>
              <a:t>Fünfte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/>
          </a:p>
        </p:txBody>
      </p:sp>
      <p:pic>
        <p:nvPicPr>
          <p:cNvPr id="7" name="Bild 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09728" y="302179"/>
            <a:ext cx="1965960" cy="31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680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3" r:id="rId2"/>
    <p:sldLayoutId id="2147483857" r:id="rId3"/>
    <p:sldLayoutId id="2147483858" r:id="rId4"/>
    <p:sldLayoutId id="2147483849" r:id="rId5"/>
    <p:sldLayoutId id="2147483859" r:id="rId6"/>
    <p:sldLayoutId id="2147483855" r:id="rId7"/>
    <p:sldLayoutId id="2147483829" r:id="rId8"/>
    <p:sldLayoutId id="2147483860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b="0" i="0" kern="1200" baseline="0">
          <a:solidFill>
            <a:schemeClr val="tx1"/>
          </a:solidFill>
          <a:latin typeface="Franklin Gothic Demi" charset="0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90000"/>
        </a:lnSpc>
        <a:spcBef>
          <a:spcPts val="1000"/>
        </a:spcBef>
        <a:spcAft>
          <a:spcPts val="500"/>
        </a:spcAft>
        <a:buClr>
          <a:schemeClr val="tx1"/>
        </a:buClr>
        <a:buFont typeface="Arial"/>
        <a:buChar char="•"/>
        <a:defRPr sz="2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20000" indent="-360000" algn="l" defTabSz="914400" rtl="0" eaLnBrk="1" latinLnBrk="0" hangingPunct="1">
        <a:lnSpc>
          <a:spcPct val="90000"/>
        </a:lnSpc>
        <a:spcBef>
          <a:spcPts val="1000"/>
        </a:spcBef>
        <a:spcAft>
          <a:spcPts val="500"/>
        </a:spcAft>
        <a:buClr>
          <a:schemeClr val="tx1"/>
        </a:buClr>
        <a:buFont typeface="Symbol" charset="2"/>
        <a:buChar char="-"/>
        <a:defRPr sz="22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90000"/>
        </a:lnSpc>
        <a:spcBef>
          <a:spcPts val="1000"/>
        </a:spcBef>
        <a:spcAft>
          <a:spcPts val="500"/>
        </a:spcAft>
        <a:buFont typeface="Symbol" charset="2"/>
        <a:buChar char="-"/>
        <a:defRPr sz="22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440000" indent="-360000" algn="l" defTabSz="914400" rtl="0" eaLnBrk="1" latinLnBrk="0" hangingPunct="1">
        <a:lnSpc>
          <a:spcPct val="90000"/>
        </a:lnSpc>
        <a:spcBef>
          <a:spcPts val="1000"/>
        </a:spcBef>
        <a:spcAft>
          <a:spcPts val="500"/>
        </a:spcAft>
        <a:buFont typeface="Symbol" charset="2"/>
        <a:buChar char="-"/>
        <a:defRPr sz="22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90000"/>
        </a:lnSpc>
        <a:spcBef>
          <a:spcPts val="1000"/>
        </a:spcBef>
        <a:spcAft>
          <a:spcPts val="500"/>
        </a:spcAft>
        <a:buFont typeface="Symbol" charset="2"/>
        <a:buChar char="-"/>
        <a:defRPr sz="22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pos="5465" userDrawn="1">
          <p15:clr>
            <a:srgbClr val="F26B43"/>
          </p15:clr>
        </p15:guide>
        <p15:guide id="3" pos="295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orient="horz" pos="4110" userDrawn="1">
          <p15:clr>
            <a:srgbClr val="F26B43"/>
          </p15:clr>
        </p15:guide>
        <p15:guide id="6" orient="horz" pos="3974" userDrawn="1">
          <p15:clr>
            <a:srgbClr val="F26B43"/>
          </p15:clr>
        </p15:guide>
        <p15:guide id="7" orient="horz" pos="572" userDrawn="1">
          <p15:clr>
            <a:srgbClr val="F26B43"/>
          </p15:clr>
        </p15:guide>
        <p15:guide id="8" orient="horz" pos="1298" userDrawn="1">
          <p15:clr>
            <a:srgbClr val="F26B43"/>
          </p15:clr>
        </p15:guide>
        <p15:guide id="9" orient="horz" pos="18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3.xml"/><Relationship Id="rId13" Type="http://schemas.openxmlformats.org/officeDocument/2006/relationships/diagramData" Target="../diagrams/data14.xml"/><Relationship Id="rId18" Type="http://schemas.openxmlformats.org/officeDocument/2006/relationships/diagramData" Target="../diagrams/data15.xml"/><Relationship Id="rId3" Type="http://schemas.openxmlformats.org/officeDocument/2006/relationships/diagramData" Target="../diagrams/data12.xml"/><Relationship Id="rId21" Type="http://schemas.openxmlformats.org/officeDocument/2006/relationships/diagramColors" Target="../diagrams/colors15.xml"/><Relationship Id="rId7" Type="http://schemas.microsoft.com/office/2007/relationships/diagramDrawing" Target="../diagrams/drawing12.xml"/><Relationship Id="rId12" Type="http://schemas.microsoft.com/office/2007/relationships/diagramDrawing" Target="../diagrams/drawing13.xml"/><Relationship Id="rId17" Type="http://schemas.microsoft.com/office/2007/relationships/diagramDrawing" Target="../diagrams/drawing14.xml"/><Relationship Id="rId2" Type="http://schemas.openxmlformats.org/officeDocument/2006/relationships/notesSlide" Target="../notesSlides/notesSlide4.xml"/><Relationship Id="rId16" Type="http://schemas.openxmlformats.org/officeDocument/2006/relationships/diagramColors" Target="../diagrams/colors14.xml"/><Relationship Id="rId20" Type="http://schemas.openxmlformats.org/officeDocument/2006/relationships/diagramQuickStyle" Target="../diagrams/quickStyle15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2.xml"/><Relationship Id="rId11" Type="http://schemas.openxmlformats.org/officeDocument/2006/relationships/diagramColors" Target="../diagrams/colors13.xml"/><Relationship Id="rId5" Type="http://schemas.openxmlformats.org/officeDocument/2006/relationships/diagramQuickStyle" Target="../diagrams/quickStyle12.xml"/><Relationship Id="rId15" Type="http://schemas.openxmlformats.org/officeDocument/2006/relationships/diagramQuickStyle" Target="../diagrams/quickStyle14.xml"/><Relationship Id="rId10" Type="http://schemas.openxmlformats.org/officeDocument/2006/relationships/diagramQuickStyle" Target="../diagrams/quickStyle13.xml"/><Relationship Id="rId19" Type="http://schemas.openxmlformats.org/officeDocument/2006/relationships/diagramLayout" Target="../diagrams/layout15.xml"/><Relationship Id="rId4" Type="http://schemas.openxmlformats.org/officeDocument/2006/relationships/diagramLayout" Target="../diagrams/layout12.xml"/><Relationship Id="rId9" Type="http://schemas.openxmlformats.org/officeDocument/2006/relationships/diagramLayout" Target="../diagrams/layout13.xml"/><Relationship Id="rId14" Type="http://schemas.openxmlformats.org/officeDocument/2006/relationships/diagramLayout" Target="../diagrams/layout14.xml"/><Relationship Id="rId22" Type="http://schemas.microsoft.com/office/2007/relationships/diagramDrawing" Target="../diagrams/drawing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7.xml"/><Relationship Id="rId3" Type="http://schemas.openxmlformats.org/officeDocument/2006/relationships/diagramLayout" Target="../diagrams/layout16.xml"/><Relationship Id="rId7" Type="http://schemas.openxmlformats.org/officeDocument/2006/relationships/diagramData" Target="../diagrams/data17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6.xml"/><Relationship Id="rId11" Type="http://schemas.microsoft.com/office/2007/relationships/diagramDrawing" Target="../diagrams/drawing17.xml"/><Relationship Id="rId5" Type="http://schemas.openxmlformats.org/officeDocument/2006/relationships/diagramColors" Target="../diagrams/colors16.xml"/><Relationship Id="rId10" Type="http://schemas.openxmlformats.org/officeDocument/2006/relationships/diagramColors" Target="../diagrams/colors17.xml"/><Relationship Id="rId4" Type="http://schemas.openxmlformats.org/officeDocument/2006/relationships/diagramQuickStyle" Target="../diagrams/quickStyle16.xml"/><Relationship Id="rId9" Type="http://schemas.openxmlformats.org/officeDocument/2006/relationships/diagramQuickStyle" Target="../diagrams/quickStyle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13" Type="http://schemas.openxmlformats.org/officeDocument/2006/relationships/diagramLayout" Target="../diagrams/layout6.xml"/><Relationship Id="rId18" Type="http://schemas.openxmlformats.org/officeDocument/2006/relationships/diagramLayout" Target="../diagrams/layout7.xml"/><Relationship Id="rId3" Type="http://schemas.openxmlformats.org/officeDocument/2006/relationships/diagramLayout" Target="../diagrams/layout4.xml"/><Relationship Id="rId21" Type="http://schemas.microsoft.com/office/2007/relationships/diagramDrawing" Target="../diagrams/drawing7.xml"/><Relationship Id="rId7" Type="http://schemas.openxmlformats.org/officeDocument/2006/relationships/diagramData" Target="../diagrams/data5.xml"/><Relationship Id="rId12" Type="http://schemas.openxmlformats.org/officeDocument/2006/relationships/diagramData" Target="../diagrams/data6.xml"/><Relationship Id="rId17" Type="http://schemas.openxmlformats.org/officeDocument/2006/relationships/diagramData" Target="../diagrams/data7.xml"/><Relationship Id="rId2" Type="http://schemas.openxmlformats.org/officeDocument/2006/relationships/diagramData" Target="../diagrams/data4.xml"/><Relationship Id="rId16" Type="http://schemas.microsoft.com/office/2007/relationships/diagramDrawing" Target="../diagrams/drawing6.xml"/><Relationship Id="rId20" Type="http://schemas.openxmlformats.org/officeDocument/2006/relationships/diagramColors" Target="../diagrams/colors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5" Type="http://schemas.openxmlformats.org/officeDocument/2006/relationships/diagramColors" Target="../diagrams/colors6.xml"/><Relationship Id="rId10" Type="http://schemas.openxmlformats.org/officeDocument/2006/relationships/diagramColors" Target="../diagrams/colors5.xml"/><Relationship Id="rId19" Type="http://schemas.openxmlformats.org/officeDocument/2006/relationships/diagramQuickStyle" Target="../diagrams/quickStyle7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Relationship Id="rId1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468313" y="2129881"/>
            <a:ext cx="4932362" cy="1231106"/>
          </a:xfrm>
        </p:spPr>
        <p:txBody>
          <a:bodyPr/>
          <a:lstStyle/>
          <a:p>
            <a:r>
              <a:rPr lang="en-GB" dirty="0" smtClean="0"/>
              <a:t>Financial instruments under IGJ and ETC</a:t>
            </a:r>
            <a:endParaRPr lang="en-GB" dirty="0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468313" y="3508349"/>
            <a:ext cx="4932362" cy="744819"/>
          </a:xfrm>
        </p:spPr>
        <p:txBody>
          <a:bodyPr/>
          <a:lstStyle/>
          <a:p>
            <a:r>
              <a:rPr lang="en-GB" dirty="0" smtClean="0"/>
              <a:t>Cooperating for investment</a:t>
            </a:r>
          </a:p>
          <a:p>
            <a:r>
              <a:rPr lang="en-GB" dirty="0" smtClean="0"/>
              <a:t>28  November  2018  I  Brussels, Belgium</a:t>
            </a:r>
          </a:p>
        </p:txBody>
      </p:sp>
      <p:pic>
        <p:nvPicPr>
          <p:cNvPr id="10" name="Bildplatzhalter 9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88013" y="2534137"/>
            <a:ext cx="2987675" cy="2610199"/>
          </a:xfrm>
        </p:spPr>
      </p:pic>
      <p:sp>
        <p:nvSpPr>
          <p:cNvPr id="12" name="Textplatzhalter 11"/>
          <p:cNvSpPr>
            <a:spLocks noGrp="1"/>
          </p:cNvSpPr>
          <p:nvPr>
            <p:ph type="body" sz="quarter" idx="11"/>
          </p:nvPr>
        </p:nvSpPr>
        <p:spPr>
          <a:xfrm>
            <a:off x="468313" y="4866606"/>
            <a:ext cx="4932362" cy="384721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chemeClr val="accent2"/>
                </a:solidFill>
              </a:rPr>
              <a:t>Iuliia Kauk, Interact</a:t>
            </a:r>
            <a:endParaRPr lang="en-GB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00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FIs in 2014-2020</a:t>
            </a:r>
            <a:endParaRPr lang="fi-FI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047694237"/>
              </p:ext>
            </p:extLst>
          </p:nvPr>
        </p:nvGraphicFramePr>
        <p:xfrm>
          <a:off x="739498" y="1630215"/>
          <a:ext cx="7665003" cy="4861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543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8313" y="1907843"/>
            <a:ext cx="4932362" cy="969496"/>
          </a:xfrm>
        </p:spPr>
        <p:txBody>
          <a:bodyPr/>
          <a:lstStyle/>
          <a:p>
            <a:r>
              <a:rPr lang="en-GB" dirty="0" smtClean="0"/>
              <a:t>Types of </a:t>
            </a:r>
            <a:r>
              <a:rPr lang="en-GB" dirty="0"/>
              <a:t>f</a:t>
            </a:r>
            <a:r>
              <a:rPr lang="en-GB" dirty="0" smtClean="0"/>
              <a:t>inancial instruments</a:t>
            </a:r>
            <a:endParaRPr lang="en-GB" dirty="0"/>
          </a:p>
        </p:txBody>
      </p:sp>
      <p:pic>
        <p:nvPicPr>
          <p:cNvPr id="5" name="Bildplatzhalter 4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46067" y="3429000"/>
            <a:ext cx="3376853" cy="2700339"/>
          </a:xfrm>
        </p:spPr>
      </p:pic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>
          <a:xfrm>
            <a:off x="468313" y="3037806"/>
            <a:ext cx="4932362" cy="304699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chemeClr val="accent2"/>
                </a:solidFill>
              </a:rPr>
              <a:t>WHAT</a:t>
            </a:r>
            <a:endParaRPr lang="en-GB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33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765840"/>
            <a:ext cx="8207375" cy="484748"/>
          </a:xfrm>
        </p:spPr>
        <p:txBody>
          <a:bodyPr/>
          <a:lstStyle/>
          <a:p>
            <a:r>
              <a:rPr lang="en-GB" dirty="0" smtClean="0"/>
              <a:t>Choice of financial products</a:t>
            </a:r>
            <a:endParaRPr lang="fi-FI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699798458"/>
              </p:ext>
            </p:extLst>
          </p:nvPr>
        </p:nvGraphicFramePr>
        <p:xfrm>
          <a:off x="1239448" y="1557497"/>
          <a:ext cx="6665104" cy="4747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736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68312" y="886052"/>
            <a:ext cx="8207375" cy="484748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500" b="0" i="0" kern="1200" baseline="0">
                <a:solidFill>
                  <a:schemeClr val="tx1"/>
                </a:solidFill>
                <a:latin typeface="Franklin Gothic Demi" charset="0"/>
                <a:ea typeface="+mj-ea"/>
                <a:cs typeface="+mj-cs"/>
              </a:defRPr>
            </a:lvl1pPr>
          </a:lstStyle>
          <a:p>
            <a:r>
              <a:rPr lang="en-GB" dirty="0" smtClean="0"/>
              <a:t>Financial products in ESIF</a:t>
            </a:r>
            <a:endParaRPr lang="fi-FI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851836697"/>
              </p:ext>
            </p:extLst>
          </p:nvPr>
        </p:nvGraphicFramePr>
        <p:xfrm>
          <a:off x="1524000" y="181770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301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313" y="387512"/>
            <a:ext cx="8207375" cy="484748"/>
          </a:xfrm>
        </p:spPr>
        <p:txBody>
          <a:bodyPr/>
          <a:lstStyle/>
          <a:p>
            <a:r>
              <a:rPr lang="en-GB" dirty="0" smtClean="0"/>
              <a:t>Loans</a:t>
            </a:r>
            <a:endParaRPr lang="fi-FI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9330" y="987051"/>
            <a:ext cx="6072438" cy="528840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103519" y="6390244"/>
            <a:ext cx="59676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 smtClean="0"/>
              <a:t>*Factsheet on FIs products – fi-compass.eu</a:t>
            </a:r>
            <a:endParaRPr lang="fi-FI" sz="1200" i="1" dirty="0"/>
          </a:p>
        </p:txBody>
      </p:sp>
    </p:spTree>
    <p:extLst>
      <p:ext uri="{BB962C8B-B14F-4D97-AF65-F5344CB8AC3E}">
        <p14:creationId xmlns:p14="http://schemas.microsoft.com/office/powerpoint/2010/main" val="52960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313" y="387512"/>
            <a:ext cx="8207375" cy="484748"/>
          </a:xfrm>
        </p:spPr>
        <p:txBody>
          <a:bodyPr/>
          <a:lstStyle/>
          <a:p>
            <a:r>
              <a:rPr lang="en-GB" dirty="0" smtClean="0"/>
              <a:t>Guarantees</a:t>
            </a:r>
            <a:endParaRPr lang="fi-FI" dirty="0"/>
          </a:p>
        </p:txBody>
      </p:sp>
      <p:sp>
        <p:nvSpPr>
          <p:cNvPr id="4" name="TextBox 3"/>
          <p:cNvSpPr txBox="1"/>
          <p:nvPr/>
        </p:nvSpPr>
        <p:spPr>
          <a:xfrm>
            <a:off x="6103519" y="6390244"/>
            <a:ext cx="59676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 smtClean="0"/>
              <a:t>*Factsheet on FIs products – fi-compass.eu</a:t>
            </a:r>
            <a:endParaRPr lang="fi-FI" sz="1200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962" y="1011877"/>
            <a:ext cx="7458075" cy="523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61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313" y="387512"/>
            <a:ext cx="8207375" cy="484748"/>
          </a:xfrm>
        </p:spPr>
        <p:txBody>
          <a:bodyPr/>
          <a:lstStyle/>
          <a:p>
            <a:r>
              <a:rPr lang="en-GB" dirty="0" smtClean="0"/>
              <a:t>Equity</a:t>
            </a:r>
            <a:endParaRPr lang="fi-FI" dirty="0"/>
          </a:p>
        </p:txBody>
      </p:sp>
      <p:sp>
        <p:nvSpPr>
          <p:cNvPr id="4" name="TextBox 3"/>
          <p:cNvSpPr txBox="1"/>
          <p:nvPr/>
        </p:nvSpPr>
        <p:spPr>
          <a:xfrm>
            <a:off x="6103519" y="6390244"/>
            <a:ext cx="59676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 smtClean="0"/>
              <a:t>*Factsheet on FIs products – fi-compass.eu</a:t>
            </a:r>
            <a:endParaRPr lang="fi-FI" sz="1200" i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897" y="1295400"/>
            <a:ext cx="750570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67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Quasi-equity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i="1" dirty="0" smtClean="0"/>
              <a:t>Mezzanine capital or mezzanine finance</a:t>
            </a:r>
          </a:p>
          <a:p>
            <a:pPr marL="0" indent="0">
              <a:buNone/>
            </a:pPr>
            <a:r>
              <a:rPr lang="en-GB" dirty="0" smtClean="0"/>
              <a:t>Closer to equity or debt capital according to the level of ownership acquired and the exposure to loss in the event of insolvency.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For instance, subordinated loan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fi-FI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034135987"/>
              </p:ext>
            </p:extLst>
          </p:nvPr>
        </p:nvGraphicFramePr>
        <p:xfrm>
          <a:off x="3581400" y="4060157"/>
          <a:ext cx="5430253" cy="2248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495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679583"/>
            <a:ext cx="8207375" cy="484748"/>
          </a:xfrm>
        </p:spPr>
        <p:txBody>
          <a:bodyPr/>
          <a:lstStyle/>
          <a:p>
            <a:r>
              <a:rPr lang="en-GB" dirty="0" smtClean="0"/>
              <a:t>Pros of financial products for MAs</a:t>
            </a:r>
            <a:endParaRPr lang="fi-FI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22330"/>
              </p:ext>
            </p:extLst>
          </p:nvPr>
        </p:nvGraphicFramePr>
        <p:xfrm>
          <a:off x="468313" y="1447800"/>
          <a:ext cx="8410992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9393">
                  <a:extLst>
                    <a:ext uri="{9D8B030D-6E8A-4147-A177-3AD203B41FA5}">
                      <a16:colId xmlns:a16="http://schemas.microsoft.com/office/drawing/2014/main" val="1511973109"/>
                    </a:ext>
                  </a:extLst>
                </a:gridCol>
                <a:gridCol w="6861599">
                  <a:extLst>
                    <a:ext uri="{9D8B030D-6E8A-4147-A177-3AD203B41FA5}">
                      <a16:colId xmlns:a16="http://schemas.microsoft.com/office/drawing/2014/main" val="33511609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Financial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 products</a:t>
                      </a:r>
                      <a:endParaRPr lang="fi-FI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Benefits</a:t>
                      </a:r>
                      <a:endParaRPr lang="fi-FI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9495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Loans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Address specific risk</a:t>
                      </a:r>
                      <a:r>
                        <a:rPr lang="en-GB" baseline="0" dirty="0" smtClean="0"/>
                        <a:t> capacity constraints in a given segment</a:t>
                      </a:r>
                    </a:p>
                    <a:p>
                      <a:r>
                        <a:rPr lang="en-GB" baseline="0" dirty="0" smtClean="0"/>
                        <a:t>Large scale investment, high number of FR</a:t>
                      </a:r>
                      <a:r>
                        <a:rPr lang="fi-FI" baseline="0" dirty="0" smtClean="0"/>
                        <a:t>s</a:t>
                      </a:r>
                    </a:p>
                    <a:p>
                      <a:r>
                        <a:rPr lang="en-GB" baseline="0" dirty="0" smtClean="0"/>
                        <a:t>Limited management costs</a:t>
                      </a:r>
                    </a:p>
                    <a:p>
                      <a:r>
                        <a:rPr lang="en-GB" baseline="0" dirty="0" smtClean="0"/>
                        <a:t>Defined repayment scheme</a:t>
                      </a:r>
                    </a:p>
                    <a:p>
                      <a:r>
                        <a:rPr lang="en-GB" baseline="0" dirty="0" smtClean="0"/>
                        <a:t>Money can quickly be reinvested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1304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Guarantees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High leverage effect</a:t>
                      </a:r>
                    </a:p>
                    <a:p>
                      <a:r>
                        <a:rPr lang="en-GB" dirty="0" smtClean="0"/>
                        <a:t>Can be part of a broader investment</a:t>
                      </a:r>
                      <a:r>
                        <a:rPr lang="en-GB" baseline="0" dirty="0" smtClean="0"/>
                        <a:t> strategy</a:t>
                      </a:r>
                    </a:p>
                    <a:p>
                      <a:r>
                        <a:rPr lang="en-GB" baseline="0" dirty="0" smtClean="0"/>
                        <a:t>Disbursement only in the event of default</a:t>
                      </a:r>
                    </a:p>
                    <a:p>
                      <a:r>
                        <a:rPr lang="en-GB" baseline="0" dirty="0" smtClean="0"/>
                        <a:t>Large scale instrument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8229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Equity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High level of returns is possible</a:t>
                      </a:r>
                    </a:p>
                    <a:p>
                      <a:r>
                        <a:rPr lang="en-GB" dirty="0" smtClean="0"/>
                        <a:t>Stimulates investment by local private equity, external investors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159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Quasi-equity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Addresses specific liquidity and</a:t>
                      </a:r>
                      <a:r>
                        <a:rPr lang="en-GB" baseline="0" dirty="0" smtClean="0"/>
                        <a:t> risk capacity constraints</a:t>
                      </a:r>
                    </a:p>
                    <a:p>
                      <a:r>
                        <a:rPr lang="en-GB" baseline="0" dirty="0" smtClean="0"/>
                        <a:t>Higher level of returns (compared to normal loans)</a:t>
                      </a:r>
                    </a:p>
                    <a:p>
                      <a:r>
                        <a:rPr lang="en-GB" baseline="0" dirty="0" smtClean="0"/>
                        <a:t>Stimulates investment by local private equity industry also in riskier areas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904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225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679583"/>
            <a:ext cx="8207375" cy="484748"/>
          </a:xfrm>
        </p:spPr>
        <p:txBody>
          <a:bodyPr/>
          <a:lstStyle/>
          <a:p>
            <a:r>
              <a:rPr lang="en-GB" dirty="0" smtClean="0"/>
              <a:t>Cons of financial products for MAs</a:t>
            </a:r>
            <a:endParaRPr lang="fi-FI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571887"/>
              </p:ext>
            </p:extLst>
          </p:nvPr>
        </p:nvGraphicFramePr>
        <p:xfrm>
          <a:off x="468313" y="1447800"/>
          <a:ext cx="8410992" cy="4904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9393">
                  <a:extLst>
                    <a:ext uri="{9D8B030D-6E8A-4147-A177-3AD203B41FA5}">
                      <a16:colId xmlns:a16="http://schemas.microsoft.com/office/drawing/2014/main" val="1511973109"/>
                    </a:ext>
                  </a:extLst>
                </a:gridCol>
                <a:gridCol w="6861599">
                  <a:extLst>
                    <a:ext uri="{9D8B030D-6E8A-4147-A177-3AD203B41FA5}">
                      <a16:colId xmlns:a16="http://schemas.microsoft.com/office/drawing/2014/main" val="3351160991"/>
                    </a:ext>
                  </a:extLst>
                </a:gridCol>
              </a:tblGrid>
              <a:tr h="790074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Financial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 products</a:t>
                      </a:r>
                      <a:endParaRPr lang="fi-FI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Benefits</a:t>
                      </a:r>
                      <a:endParaRPr lang="fi-FI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9495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Loans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Expected</a:t>
                      </a:r>
                      <a:r>
                        <a:rPr lang="en-GB" baseline="0" dirty="0" smtClean="0"/>
                        <a:t> return is lower than other FIs (equity)</a:t>
                      </a:r>
                    </a:p>
                    <a:p>
                      <a:r>
                        <a:rPr lang="en-GB" baseline="0" dirty="0" smtClean="0"/>
                        <a:t>Funded products require more initial resources than unfunded (guarantees)</a:t>
                      </a:r>
                    </a:p>
                    <a:p>
                      <a:r>
                        <a:rPr lang="en-GB" baseline="0" dirty="0" smtClean="0"/>
                        <a:t>Investment risk and management costs are higher (guarantees)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1304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Guarantees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Does not</a:t>
                      </a:r>
                      <a:r>
                        <a:rPr lang="en-GB" baseline="0" dirty="0" smtClean="0"/>
                        <a:t> provide liquidity but represents a risk reserve for the lender</a:t>
                      </a:r>
                    </a:p>
                    <a:p>
                      <a:r>
                        <a:rPr lang="en-GB" baseline="0" dirty="0" smtClean="0"/>
                        <a:t>Revolving effect is slower than for loans (until repayment is ensured)</a:t>
                      </a:r>
                    </a:p>
                    <a:p>
                      <a:r>
                        <a:rPr lang="en-GB" baseline="0" dirty="0" smtClean="0"/>
                        <a:t>Estimating the appropriate cap (max limit) can be difficult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8229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Equity &amp;</a:t>
                      </a:r>
                      <a:r>
                        <a:rPr lang="en-GB" baseline="0" dirty="0" smtClean="0"/>
                        <a:t> Quasi-equity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Time-consuming; cost-intensive</a:t>
                      </a:r>
                      <a:r>
                        <a:rPr lang="en-GB" baseline="0" dirty="0" smtClean="0"/>
                        <a:t> investment</a:t>
                      </a:r>
                    </a:p>
                    <a:p>
                      <a:r>
                        <a:rPr lang="en-GB" baseline="0" dirty="0" smtClean="0"/>
                        <a:t>Short-term financing is not possible</a:t>
                      </a:r>
                    </a:p>
                    <a:p>
                      <a:r>
                        <a:rPr lang="en-GB" baseline="0" dirty="0" smtClean="0"/>
                        <a:t>Full insolvency risk</a:t>
                      </a:r>
                    </a:p>
                    <a:p>
                      <a:r>
                        <a:rPr lang="en-GB" baseline="0" dirty="0" smtClean="0"/>
                        <a:t>High set-up and operational costs</a:t>
                      </a:r>
                    </a:p>
                    <a:p>
                      <a:r>
                        <a:rPr lang="en-GB" baseline="0" dirty="0" smtClean="0"/>
                        <a:t>Typically low number of investors and FRs</a:t>
                      </a:r>
                    </a:p>
                    <a:p>
                      <a:r>
                        <a:rPr lang="en-GB" baseline="0" dirty="0" smtClean="0"/>
                        <a:t>Addresses only a few selected FRs</a:t>
                      </a:r>
                    </a:p>
                    <a:p>
                      <a:r>
                        <a:rPr lang="en-GB" baseline="0" dirty="0" smtClean="0"/>
                        <a:t>Fundraising of private resources can be challenging</a:t>
                      </a:r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1599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929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8312" y="907570"/>
            <a:ext cx="7984311" cy="1969770"/>
          </a:xfrm>
        </p:spPr>
        <p:txBody>
          <a:bodyPr/>
          <a:lstStyle/>
          <a:p>
            <a:r>
              <a:rPr lang="en-US" sz="3200" dirty="0" smtClean="0"/>
              <a:t>‘Does </a:t>
            </a:r>
            <a:r>
              <a:rPr lang="en-US" sz="3200" dirty="0"/>
              <a:t>your </a:t>
            </a:r>
            <a:r>
              <a:rPr lang="en-US" sz="3200" dirty="0" err="1"/>
              <a:t>programme</a:t>
            </a:r>
            <a:r>
              <a:rPr lang="en-US" sz="3200" dirty="0"/>
              <a:t> consider providing support to </a:t>
            </a:r>
            <a:r>
              <a:rPr lang="en-US" sz="3200" dirty="0" smtClean="0"/>
              <a:t>financial </a:t>
            </a:r>
            <a:r>
              <a:rPr lang="en-US" sz="3200" dirty="0"/>
              <a:t>instrument(s) (i.e. </a:t>
            </a:r>
            <a:r>
              <a:rPr lang="en-US" sz="3200" dirty="0" smtClean="0"/>
              <a:t>loans, guarantees, equity) </a:t>
            </a:r>
            <a:r>
              <a:rPr lang="en-US" sz="3200" dirty="0"/>
              <a:t>in </a:t>
            </a:r>
            <a:r>
              <a:rPr lang="en-US" sz="3200" dirty="0" smtClean="0"/>
              <a:t>current </a:t>
            </a:r>
            <a:r>
              <a:rPr lang="en-US" sz="3200" dirty="0"/>
              <a:t>or the next programming period</a:t>
            </a:r>
            <a:r>
              <a:rPr lang="en-US" sz="3200" dirty="0" smtClean="0"/>
              <a:t>?’</a:t>
            </a:r>
            <a:endParaRPr lang="en-GB" sz="3200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>
          <a:xfrm>
            <a:off x="468313" y="3037806"/>
            <a:ext cx="4932362" cy="66172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 smtClean="0"/>
              <a:t>Repository of </a:t>
            </a:r>
            <a:r>
              <a:rPr lang="en-GB" sz="2000" dirty="0" err="1" smtClean="0"/>
              <a:t>Interreg</a:t>
            </a:r>
            <a:r>
              <a:rPr lang="en-GB" sz="2000" dirty="0" smtClean="0"/>
              <a:t> programme management practices</a:t>
            </a:r>
            <a:endParaRPr lang="en-GB" sz="2000" dirty="0">
              <a:solidFill>
                <a:schemeClr val="accent2"/>
              </a:solidFill>
            </a:endParaRPr>
          </a:p>
        </p:txBody>
      </p:sp>
      <p:pic>
        <p:nvPicPr>
          <p:cNvPr id="4" name="Picture Placeholder 3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96" b="16096"/>
          <a:stretch>
            <a:fillRect/>
          </a:stretch>
        </p:blipFill>
        <p:spPr/>
      </p:pic>
      <p:sp>
        <p:nvSpPr>
          <p:cNvPr id="7" name="Rounded Rectangle 6"/>
          <p:cNvSpPr/>
          <p:nvPr/>
        </p:nvSpPr>
        <p:spPr>
          <a:xfrm>
            <a:off x="5151863" y="3691054"/>
            <a:ext cx="3624147" cy="243828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45 </a:t>
            </a:r>
            <a:r>
              <a:rPr lang="en-GB" sz="2000" dirty="0" err="1" smtClean="0"/>
              <a:t>Interreg</a:t>
            </a:r>
            <a:r>
              <a:rPr lang="en-GB" sz="2000" dirty="0" smtClean="0"/>
              <a:t> programmes:</a:t>
            </a:r>
          </a:p>
          <a:p>
            <a:pPr algn="ctr"/>
            <a:endParaRPr lang="en-GB" sz="2000" dirty="0" smtClean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2000" dirty="0" smtClean="0"/>
              <a:t>19 answers – not known yet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2000" dirty="0" smtClean="0"/>
              <a:t>2 answers - YES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43020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811" y="1212502"/>
            <a:ext cx="8207375" cy="484748"/>
          </a:xfrm>
        </p:spPr>
        <p:txBody>
          <a:bodyPr/>
          <a:lstStyle/>
          <a:p>
            <a:r>
              <a:rPr lang="en-GB" dirty="0" smtClean="0"/>
              <a:t>EC off-the-shelf financial instruments</a:t>
            </a:r>
            <a:endParaRPr lang="fi-FI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737951339"/>
              </p:ext>
            </p:extLst>
          </p:nvPr>
        </p:nvGraphicFramePr>
        <p:xfrm>
          <a:off x="165927" y="1848263"/>
          <a:ext cx="3361044" cy="38993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325279324"/>
              </p:ext>
            </p:extLst>
          </p:nvPr>
        </p:nvGraphicFramePr>
        <p:xfrm>
          <a:off x="7411854" y="2584535"/>
          <a:ext cx="1625268" cy="24031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865323760"/>
              </p:ext>
            </p:extLst>
          </p:nvPr>
        </p:nvGraphicFramePr>
        <p:xfrm>
          <a:off x="5494195" y="2596409"/>
          <a:ext cx="1625268" cy="24031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4097361043"/>
              </p:ext>
            </p:extLst>
          </p:nvPr>
        </p:nvGraphicFramePr>
        <p:xfrm>
          <a:off x="3665865" y="2596409"/>
          <a:ext cx="1625268" cy="24031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</p:spTree>
    <p:extLst>
      <p:ext uri="{BB962C8B-B14F-4D97-AF65-F5344CB8AC3E}">
        <p14:creationId xmlns:p14="http://schemas.microsoft.com/office/powerpoint/2010/main" val="325012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8313" y="2392591"/>
            <a:ext cx="4932362" cy="484748"/>
          </a:xfrm>
        </p:spPr>
        <p:txBody>
          <a:bodyPr/>
          <a:lstStyle/>
          <a:p>
            <a:r>
              <a:rPr lang="en-GB" dirty="0" smtClean="0"/>
              <a:t>Ex-ante assessment</a:t>
            </a:r>
            <a:endParaRPr lang="en-GB" dirty="0"/>
          </a:p>
        </p:txBody>
      </p:sp>
      <p:pic>
        <p:nvPicPr>
          <p:cNvPr id="5" name="Bildplatzhalter 4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46067" y="3429000"/>
            <a:ext cx="3376853" cy="2700339"/>
          </a:xfrm>
        </p:spPr>
      </p:pic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>
          <a:xfrm>
            <a:off x="468313" y="3037806"/>
            <a:ext cx="4932362" cy="304699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chemeClr val="accent2"/>
                </a:solidFill>
              </a:rPr>
              <a:t>WHERE</a:t>
            </a:r>
            <a:endParaRPr lang="en-GB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66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765840"/>
            <a:ext cx="8207375" cy="484748"/>
          </a:xfrm>
        </p:spPr>
        <p:txBody>
          <a:bodyPr/>
          <a:lstStyle/>
          <a:p>
            <a:r>
              <a:rPr lang="fi-FI" dirty="0" smtClean="0"/>
              <a:t>Ex</a:t>
            </a:r>
            <a:r>
              <a:rPr lang="en-GB" dirty="0" smtClean="0"/>
              <a:t>-ante assessment (Article 37(2) CPR)</a:t>
            </a:r>
            <a:endParaRPr lang="fi-FI" dirty="0"/>
          </a:p>
        </p:txBody>
      </p:sp>
      <p:graphicFrame>
        <p:nvGraphicFramePr>
          <p:cNvPr id="5" name="Diagram 4"/>
          <p:cNvGraphicFramePr/>
          <p:nvPr>
            <p:extLst/>
          </p:nvPr>
        </p:nvGraphicFramePr>
        <p:xfrm>
          <a:off x="468313" y="1397000"/>
          <a:ext cx="8028916" cy="28739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289854" y="1562946"/>
            <a:ext cx="8207375" cy="415498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500" b="0" i="0" kern="1200" baseline="0">
                <a:solidFill>
                  <a:schemeClr val="tx1"/>
                </a:solidFill>
                <a:latin typeface="Franklin Gothic Demi" charset="0"/>
                <a:ea typeface="+mj-ea"/>
                <a:cs typeface="+mj-cs"/>
              </a:defRPr>
            </a:lvl1pPr>
          </a:lstStyle>
          <a:p>
            <a:pPr algn="ctr"/>
            <a:r>
              <a:rPr lang="en-GB" sz="3000" dirty="0" smtClean="0"/>
              <a:t>Market assessment</a:t>
            </a:r>
            <a:endParaRPr lang="fi-FI" sz="30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68313" y="4340901"/>
            <a:ext cx="8207375" cy="415498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500" b="0" i="0" kern="1200" baseline="0">
                <a:solidFill>
                  <a:schemeClr val="tx1"/>
                </a:solidFill>
                <a:latin typeface="Franklin Gothic Demi" charset="0"/>
                <a:ea typeface="+mj-ea"/>
                <a:cs typeface="+mj-cs"/>
              </a:defRPr>
            </a:lvl1pPr>
          </a:lstStyle>
          <a:p>
            <a:pPr algn="ctr"/>
            <a:r>
              <a:rPr lang="en-GB" sz="3000" dirty="0" smtClean="0"/>
              <a:t>Delivery and Management</a:t>
            </a:r>
            <a:endParaRPr lang="fi-FI" sz="3000" dirty="0"/>
          </a:p>
        </p:txBody>
      </p:sp>
      <p:graphicFrame>
        <p:nvGraphicFramePr>
          <p:cNvPr id="8" name="Diagram 7"/>
          <p:cNvGraphicFramePr/>
          <p:nvPr>
            <p:extLst/>
          </p:nvPr>
        </p:nvGraphicFramePr>
        <p:xfrm>
          <a:off x="1735873" y="4720063"/>
          <a:ext cx="6096000" cy="2137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70213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8313" y="1907843"/>
            <a:ext cx="4932362" cy="969496"/>
          </a:xfrm>
        </p:spPr>
        <p:txBody>
          <a:bodyPr/>
          <a:lstStyle/>
          <a:p>
            <a:r>
              <a:rPr lang="en-GB" dirty="0" smtClean="0"/>
              <a:t>Implementation options for MAs</a:t>
            </a:r>
            <a:endParaRPr lang="en-GB" dirty="0"/>
          </a:p>
        </p:txBody>
      </p:sp>
      <p:pic>
        <p:nvPicPr>
          <p:cNvPr id="5" name="Bildplatzhalter 4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46067" y="3429000"/>
            <a:ext cx="3376853" cy="2700339"/>
          </a:xfrm>
        </p:spPr>
      </p:pic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>
          <a:xfrm>
            <a:off x="468313" y="3037806"/>
            <a:ext cx="4932362" cy="304699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HOW</a:t>
            </a:r>
            <a:endParaRPr lang="en-GB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25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679583"/>
            <a:ext cx="8207375" cy="484748"/>
          </a:xfrm>
        </p:spPr>
        <p:txBody>
          <a:bodyPr/>
          <a:lstStyle/>
          <a:p>
            <a:r>
              <a:rPr lang="en-GB" dirty="0" smtClean="0"/>
              <a:t>CPR Article 38(1)</a:t>
            </a:r>
            <a:endParaRPr lang="fi-FI" dirty="0"/>
          </a:p>
        </p:txBody>
      </p:sp>
      <p:sp>
        <p:nvSpPr>
          <p:cNvPr id="4" name="Rounded Rectangle 3"/>
          <p:cNvSpPr/>
          <p:nvPr/>
        </p:nvSpPr>
        <p:spPr>
          <a:xfrm>
            <a:off x="2458452" y="1299411"/>
            <a:ext cx="2558716" cy="84221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MA ESIF </a:t>
            </a:r>
          </a:p>
          <a:p>
            <a:pPr algn="ctr"/>
            <a:r>
              <a:rPr lang="en-GB" dirty="0" smtClean="0"/>
              <a:t>programme</a:t>
            </a:r>
            <a:endParaRPr lang="fi-FI" dirty="0"/>
          </a:p>
        </p:txBody>
      </p:sp>
      <p:sp>
        <p:nvSpPr>
          <p:cNvPr id="5" name="Rounded Rectangle 4"/>
          <p:cNvSpPr/>
          <p:nvPr/>
        </p:nvSpPr>
        <p:spPr>
          <a:xfrm>
            <a:off x="1175084" y="2474495"/>
            <a:ext cx="1844841" cy="109888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EU level </a:t>
            </a:r>
            <a:r>
              <a:rPr lang="en-GB" dirty="0" smtClean="0"/>
              <a:t>instrument (Art. 38(1)(a))</a:t>
            </a:r>
            <a:endParaRPr lang="fi-FI" dirty="0"/>
          </a:p>
        </p:txBody>
      </p:sp>
      <p:sp>
        <p:nvSpPr>
          <p:cNvPr id="7" name="Rounded Rectangle 6"/>
          <p:cNvSpPr/>
          <p:nvPr/>
        </p:nvSpPr>
        <p:spPr>
          <a:xfrm>
            <a:off x="4572000" y="2474495"/>
            <a:ext cx="4355432" cy="109888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FI set up at </a:t>
            </a:r>
            <a:r>
              <a:rPr lang="en-GB" dirty="0" smtClean="0">
                <a:solidFill>
                  <a:schemeClr val="tx1"/>
                </a:solidFill>
              </a:rPr>
              <a:t>national, regional, transnational or cross-border level</a:t>
            </a:r>
            <a:r>
              <a:rPr lang="en-GB" dirty="0" smtClean="0"/>
              <a:t>, managed by or under the responsibility of MA (Art. 38(1)(b))</a:t>
            </a:r>
            <a:endParaRPr lang="fi-FI" dirty="0"/>
          </a:p>
        </p:txBody>
      </p:sp>
      <p:sp>
        <p:nvSpPr>
          <p:cNvPr id="8" name="Rounded Rectangle 7"/>
          <p:cNvSpPr/>
          <p:nvPr/>
        </p:nvSpPr>
        <p:spPr>
          <a:xfrm>
            <a:off x="2458452" y="4082715"/>
            <a:ext cx="1844841" cy="1884947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MA </a:t>
            </a:r>
            <a:r>
              <a:rPr lang="en-GB" u="sng" dirty="0" smtClean="0">
                <a:solidFill>
                  <a:schemeClr val="tx1"/>
                </a:solidFill>
              </a:rPr>
              <a:t>invests</a:t>
            </a:r>
            <a:r>
              <a:rPr lang="en-GB" dirty="0" smtClean="0">
                <a:solidFill>
                  <a:schemeClr val="tx1"/>
                </a:solidFill>
              </a:rPr>
              <a:t> in a legal entity (Art. 38(4)(a))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572000" y="4082715"/>
            <a:ext cx="1844841" cy="1884947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MA </a:t>
            </a:r>
            <a:r>
              <a:rPr lang="en-GB" u="sng" dirty="0" smtClean="0">
                <a:solidFill>
                  <a:schemeClr val="tx1"/>
                </a:solidFill>
              </a:rPr>
              <a:t>entrusts</a:t>
            </a:r>
            <a:r>
              <a:rPr lang="en-GB" dirty="0" smtClean="0">
                <a:solidFill>
                  <a:schemeClr val="tx1"/>
                </a:solidFill>
              </a:rPr>
              <a:t> implementation tasks to certain entities (Art. 38(4)(b)): EIB, IFI, NFI, </a:t>
            </a:r>
            <a:r>
              <a:rPr lang="en-GB" dirty="0" err="1" smtClean="0">
                <a:solidFill>
                  <a:schemeClr val="tx1"/>
                </a:solidFill>
              </a:rPr>
              <a:t>ot</a:t>
            </a:r>
            <a:r>
              <a:rPr lang="en-GB" dirty="0" smtClean="0">
                <a:solidFill>
                  <a:schemeClr val="tx1"/>
                </a:solidFill>
              </a:rPr>
              <a:t>.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685548" y="4082714"/>
            <a:ext cx="1844841" cy="1884947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MA implements </a:t>
            </a:r>
            <a:r>
              <a:rPr lang="en-GB" u="sng" dirty="0" smtClean="0">
                <a:solidFill>
                  <a:schemeClr val="tx1"/>
                </a:solidFill>
              </a:rPr>
              <a:t>directly loans or guarantees </a:t>
            </a:r>
            <a:r>
              <a:rPr lang="en-GB" dirty="0" smtClean="0">
                <a:solidFill>
                  <a:schemeClr val="tx1"/>
                </a:solidFill>
              </a:rPr>
              <a:t>(Art. 38(4)(c))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3" name="Down Arrow 12"/>
          <p:cNvSpPr/>
          <p:nvPr/>
        </p:nvSpPr>
        <p:spPr>
          <a:xfrm>
            <a:off x="2458452" y="2207795"/>
            <a:ext cx="649705" cy="188495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Down Arrow 13"/>
          <p:cNvSpPr/>
          <p:nvPr/>
        </p:nvSpPr>
        <p:spPr>
          <a:xfrm>
            <a:off x="4367463" y="2207795"/>
            <a:ext cx="649705" cy="188495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Down Arrow 14"/>
          <p:cNvSpPr/>
          <p:nvPr/>
        </p:nvSpPr>
        <p:spPr>
          <a:xfrm rot="2234869">
            <a:off x="3789082" y="3592877"/>
            <a:ext cx="649705" cy="494398"/>
          </a:xfrm>
          <a:prstGeom prst="downArrow">
            <a:avLst>
              <a:gd name="adj1" fmla="val 30776"/>
              <a:gd name="adj2" fmla="val 4303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Down Arrow 15"/>
          <p:cNvSpPr/>
          <p:nvPr/>
        </p:nvSpPr>
        <p:spPr>
          <a:xfrm>
            <a:off x="5169567" y="3695700"/>
            <a:ext cx="649705" cy="188495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Down Arrow 16"/>
          <p:cNvSpPr/>
          <p:nvPr/>
        </p:nvSpPr>
        <p:spPr>
          <a:xfrm>
            <a:off x="7283115" y="3745829"/>
            <a:ext cx="649705" cy="188495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506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921957"/>
            <a:ext cx="8207375" cy="969496"/>
          </a:xfrm>
        </p:spPr>
        <p:txBody>
          <a:bodyPr/>
          <a:lstStyle/>
          <a:p>
            <a:r>
              <a:rPr lang="en-GB" dirty="0" smtClean="0"/>
              <a:t>NEW </a:t>
            </a:r>
            <a:r>
              <a:rPr lang="en-GB" dirty="0"/>
              <a:t>i</a:t>
            </a:r>
            <a:r>
              <a:rPr lang="en-GB" dirty="0" smtClean="0"/>
              <a:t>mplementation option – </a:t>
            </a:r>
            <a:br>
              <a:rPr lang="en-GB" dirty="0" smtClean="0"/>
            </a:br>
            <a:r>
              <a:rPr lang="en-GB" dirty="0" smtClean="0"/>
              <a:t>FI implemented directly by the MA</a:t>
            </a:r>
            <a:endParaRPr lang="fi-FI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 smtClean="0"/>
              <a:t>MA is a ‘beneficiary’</a:t>
            </a:r>
          </a:p>
          <a:p>
            <a:r>
              <a:rPr lang="en-GB" dirty="0" smtClean="0"/>
              <a:t>Selection of final recipients – advantage</a:t>
            </a:r>
          </a:p>
          <a:p>
            <a:r>
              <a:rPr lang="en-GB" dirty="0" smtClean="0"/>
              <a:t>Relatively easy to set up (no establishment of </a:t>
            </a:r>
            <a:r>
              <a:rPr lang="en-GB" dirty="0" err="1" smtClean="0"/>
              <a:t>FoF</a:t>
            </a:r>
            <a:r>
              <a:rPr lang="en-GB" dirty="0" smtClean="0"/>
              <a:t>/ no financial intermediaries)</a:t>
            </a:r>
          </a:p>
          <a:p>
            <a:r>
              <a:rPr lang="en-GB" dirty="0" smtClean="0"/>
              <a:t>No management costs</a:t>
            </a:r>
          </a:p>
          <a:p>
            <a:r>
              <a:rPr lang="en-GB" dirty="0" smtClean="0"/>
              <a:t>No risk of ‘parking money’ – no frontloading</a:t>
            </a:r>
          </a:p>
          <a:p>
            <a:r>
              <a:rPr lang="en-GB" dirty="0" smtClean="0"/>
              <a:t>Capacity of MA – investment decision</a:t>
            </a:r>
            <a:r>
              <a:rPr lang="fi-FI" dirty="0" smtClean="0"/>
              <a:t> (ex-</a:t>
            </a:r>
            <a:r>
              <a:rPr lang="fi-FI" dirty="0" err="1" smtClean="0"/>
              <a:t>ante</a:t>
            </a:r>
            <a:r>
              <a:rPr lang="fi-FI" dirty="0" smtClean="0"/>
              <a:t> </a:t>
            </a:r>
            <a:r>
              <a:rPr lang="fi-FI" dirty="0" err="1" smtClean="0"/>
              <a:t>assessment</a:t>
            </a:r>
            <a:r>
              <a:rPr lang="fi-FI" dirty="0" smtClean="0"/>
              <a:t>)</a:t>
            </a:r>
            <a:endParaRPr lang="en-GB" dirty="0" smtClean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975300915"/>
              </p:ext>
            </p:extLst>
          </p:nvPr>
        </p:nvGraphicFramePr>
        <p:xfrm>
          <a:off x="496517" y="2251242"/>
          <a:ext cx="3673642" cy="3644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835406" y="3782511"/>
            <a:ext cx="2995864" cy="58169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Financial products (loan/ guarantee)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8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Implementation options</a:t>
            </a:r>
            <a:endParaRPr lang="fi-FI" dirty="0"/>
          </a:p>
        </p:txBody>
      </p:sp>
      <p:sp>
        <p:nvSpPr>
          <p:cNvPr id="4" name="Rounded Rectangle 3"/>
          <p:cNvSpPr/>
          <p:nvPr/>
        </p:nvSpPr>
        <p:spPr>
          <a:xfrm>
            <a:off x="1216430" y="1720735"/>
            <a:ext cx="7200178" cy="49045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Managing Authority ESIF programme</a:t>
            </a:r>
            <a:endParaRPr lang="fi-FI" dirty="0"/>
          </a:p>
        </p:txBody>
      </p:sp>
      <p:sp>
        <p:nvSpPr>
          <p:cNvPr id="5" name="Rectangle 4"/>
          <p:cNvSpPr/>
          <p:nvPr/>
        </p:nvSpPr>
        <p:spPr>
          <a:xfrm>
            <a:off x="1055717" y="2635134"/>
            <a:ext cx="1928552" cy="6151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Fund of Funds (</a:t>
            </a:r>
            <a:r>
              <a:rPr lang="en-GB" dirty="0" err="1" smtClean="0"/>
              <a:t>FoF</a:t>
            </a:r>
            <a:r>
              <a:rPr lang="en-GB" dirty="0" smtClean="0"/>
              <a:t>)</a:t>
            </a:r>
            <a:endParaRPr lang="fi-FI" dirty="0"/>
          </a:p>
        </p:txBody>
      </p:sp>
      <p:sp>
        <p:nvSpPr>
          <p:cNvPr id="6" name="Rectangle 5"/>
          <p:cNvSpPr/>
          <p:nvPr/>
        </p:nvSpPr>
        <p:spPr>
          <a:xfrm>
            <a:off x="1064030" y="3951316"/>
            <a:ext cx="1928552" cy="615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Financial intermediaries</a:t>
            </a:r>
            <a:endParaRPr lang="fi-FI" dirty="0"/>
          </a:p>
        </p:txBody>
      </p:sp>
      <p:sp>
        <p:nvSpPr>
          <p:cNvPr id="7" name="Rectangle 6"/>
          <p:cNvSpPr/>
          <p:nvPr/>
        </p:nvSpPr>
        <p:spPr>
          <a:xfrm>
            <a:off x="3787834" y="3951316"/>
            <a:ext cx="1928552" cy="615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Financial intermediaries</a:t>
            </a:r>
            <a:endParaRPr lang="fi-FI" dirty="0"/>
          </a:p>
        </p:txBody>
      </p:sp>
      <p:sp>
        <p:nvSpPr>
          <p:cNvPr id="9" name="Rectangle 8"/>
          <p:cNvSpPr/>
          <p:nvPr/>
        </p:nvSpPr>
        <p:spPr>
          <a:xfrm>
            <a:off x="1064030" y="5442065"/>
            <a:ext cx="1928552" cy="3269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Rectangle 9"/>
          <p:cNvSpPr/>
          <p:nvPr/>
        </p:nvSpPr>
        <p:spPr>
          <a:xfrm>
            <a:off x="1216430" y="5594465"/>
            <a:ext cx="1928552" cy="3269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6869057" y="5419897"/>
            <a:ext cx="1928552" cy="3269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Rectangle 12"/>
          <p:cNvSpPr/>
          <p:nvPr/>
        </p:nvSpPr>
        <p:spPr>
          <a:xfrm>
            <a:off x="4092634" y="5805055"/>
            <a:ext cx="1928552" cy="3269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Rectangle 13"/>
          <p:cNvSpPr/>
          <p:nvPr/>
        </p:nvSpPr>
        <p:spPr>
          <a:xfrm>
            <a:off x="3940234" y="5605549"/>
            <a:ext cx="1928552" cy="3269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Rectangle 14"/>
          <p:cNvSpPr/>
          <p:nvPr/>
        </p:nvSpPr>
        <p:spPr>
          <a:xfrm>
            <a:off x="3787834" y="5419897"/>
            <a:ext cx="1928552" cy="3269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Final recipients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368830" y="5746865"/>
            <a:ext cx="1928552" cy="3269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Final recipients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21457" y="5605549"/>
            <a:ext cx="1928552" cy="3269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Rectangle 17"/>
          <p:cNvSpPr/>
          <p:nvPr/>
        </p:nvSpPr>
        <p:spPr>
          <a:xfrm>
            <a:off x="7173844" y="5805055"/>
            <a:ext cx="1928552" cy="3269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Final recipients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9" name="Curved Right Arrow 18"/>
          <p:cNvSpPr/>
          <p:nvPr/>
        </p:nvSpPr>
        <p:spPr>
          <a:xfrm>
            <a:off x="1072343" y="4734099"/>
            <a:ext cx="518159" cy="51261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20" name="Curved Right Arrow 19"/>
          <p:cNvSpPr/>
          <p:nvPr/>
        </p:nvSpPr>
        <p:spPr>
          <a:xfrm>
            <a:off x="7173844" y="4756266"/>
            <a:ext cx="518159" cy="51261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21" name="Curved Right Arrow 20"/>
          <p:cNvSpPr/>
          <p:nvPr/>
        </p:nvSpPr>
        <p:spPr>
          <a:xfrm>
            <a:off x="3833554" y="4724399"/>
            <a:ext cx="518159" cy="51261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22" name="Curved Right Arrow 21"/>
          <p:cNvSpPr/>
          <p:nvPr/>
        </p:nvSpPr>
        <p:spPr>
          <a:xfrm rot="10800000">
            <a:off x="2483408" y="4686077"/>
            <a:ext cx="518159" cy="51261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23" name="Curved Right Arrow 22"/>
          <p:cNvSpPr/>
          <p:nvPr/>
        </p:nvSpPr>
        <p:spPr>
          <a:xfrm rot="10800000">
            <a:off x="5198227" y="4707775"/>
            <a:ext cx="518159" cy="51261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24" name="Curved Right Arrow 23"/>
          <p:cNvSpPr/>
          <p:nvPr/>
        </p:nvSpPr>
        <p:spPr>
          <a:xfrm rot="10800000">
            <a:off x="8416608" y="4724399"/>
            <a:ext cx="518159" cy="51261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590502" y="4682723"/>
            <a:ext cx="10546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Financial products</a:t>
            </a:r>
            <a:endParaRPr lang="fi-FI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7533531" y="4686077"/>
            <a:ext cx="10546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Financial products</a:t>
            </a:r>
            <a:endParaRPr lang="fi-FI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4305973" y="4680535"/>
            <a:ext cx="10546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Financial products</a:t>
            </a:r>
            <a:endParaRPr lang="fi-FI" sz="1600" dirty="0"/>
          </a:p>
        </p:txBody>
      </p:sp>
      <p:sp>
        <p:nvSpPr>
          <p:cNvPr id="28" name="Down Arrow 27"/>
          <p:cNvSpPr/>
          <p:nvPr/>
        </p:nvSpPr>
        <p:spPr>
          <a:xfrm>
            <a:off x="2019993" y="2327564"/>
            <a:ext cx="160713" cy="249381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9" name="Down Arrow 28"/>
          <p:cNvSpPr/>
          <p:nvPr/>
        </p:nvSpPr>
        <p:spPr>
          <a:xfrm>
            <a:off x="4499956" y="3528753"/>
            <a:ext cx="160713" cy="249381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" name="Down Arrow 29"/>
          <p:cNvSpPr/>
          <p:nvPr/>
        </p:nvSpPr>
        <p:spPr>
          <a:xfrm>
            <a:off x="4491643" y="2882673"/>
            <a:ext cx="160713" cy="249381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Down Arrow 30"/>
          <p:cNvSpPr/>
          <p:nvPr/>
        </p:nvSpPr>
        <p:spPr>
          <a:xfrm>
            <a:off x="4491643" y="2334032"/>
            <a:ext cx="160713" cy="249381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Down Arrow 31"/>
          <p:cNvSpPr/>
          <p:nvPr/>
        </p:nvSpPr>
        <p:spPr>
          <a:xfrm>
            <a:off x="2018085" y="3549535"/>
            <a:ext cx="160713" cy="249381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Down Arrow 32"/>
          <p:cNvSpPr/>
          <p:nvPr/>
        </p:nvSpPr>
        <p:spPr>
          <a:xfrm>
            <a:off x="7766830" y="3912990"/>
            <a:ext cx="160713" cy="249381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Down Arrow 33"/>
          <p:cNvSpPr/>
          <p:nvPr/>
        </p:nvSpPr>
        <p:spPr>
          <a:xfrm>
            <a:off x="7752976" y="3380976"/>
            <a:ext cx="160713" cy="249381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Down Arrow 34"/>
          <p:cNvSpPr/>
          <p:nvPr/>
        </p:nvSpPr>
        <p:spPr>
          <a:xfrm>
            <a:off x="7752975" y="2848963"/>
            <a:ext cx="160713" cy="249381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Down Arrow 35"/>
          <p:cNvSpPr/>
          <p:nvPr/>
        </p:nvSpPr>
        <p:spPr>
          <a:xfrm>
            <a:off x="7752976" y="2325257"/>
            <a:ext cx="160713" cy="249381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670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8313" y="1907843"/>
            <a:ext cx="4932362" cy="969496"/>
          </a:xfrm>
        </p:spPr>
        <p:txBody>
          <a:bodyPr/>
          <a:lstStyle/>
          <a:p>
            <a:r>
              <a:rPr lang="en-GB" dirty="0" smtClean="0"/>
              <a:t>Financial instruments in 2014-2020 and beyond</a:t>
            </a:r>
            <a:endParaRPr lang="en-GB" dirty="0"/>
          </a:p>
        </p:txBody>
      </p:sp>
      <p:pic>
        <p:nvPicPr>
          <p:cNvPr id="5" name="Bildplatzhalter 4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46067" y="3429000"/>
            <a:ext cx="3376853" cy="2700339"/>
          </a:xfrm>
        </p:spPr>
      </p:pic>
    </p:spTree>
    <p:extLst>
      <p:ext uri="{BB962C8B-B14F-4D97-AF65-F5344CB8AC3E}">
        <p14:creationId xmlns:p14="http://schemas.microsoft.com/office/powerpoint/2010/main" val="1872373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Legal framework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Article 66 (CPR 2014-2020)</a:t>
            </a:r>
          </a:p>
          <a:p>
            <a:pPr marL="0" indent="0">
              <a:buNone/>
            </a:pPr>
            <a:r>
              <a:rPr lang="en-GB" dirty="0" smtClean="0"/>
              <a:t>Forms of support</a:t>
            </a:r>
          </a:p>
          <a:p>
            <a:pPr marL="0" indent="0">
              <a:buNone/>
            </a:pPr>
            <a:r>
              <a:rPr lang="en-GB" dirty="0" smtClean="0"/>
              <a:t>The ESI Funds shall be used to provide support in the form of </a:t>
            </a:r>
            <a:r>
              <a:rPr lang="en-GB" u="sng" dirty="0" smtClean="0"/>
              <a:t>grants, prizes, repayable assistance and financial instruments, or a combination of thereof.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Article 47 (draft CPR 2021-2027)</a:t>
            </a:r>
          </a:p>
          <a:p>
            <a:pPr marL="0" indent="0">
              <a:buNone/>
            </a:pPr>
            <a:r>
              <a:rPr lang="en-GB" dirty="0" smtClean="0"/>
              <a:t>Forms of support</a:t>
            </a:r>
          </a:p>
          <a:p>
            <a:pPr marL="0" indent="0">
              <a:buNone/>
            </a:pPr>
            <a:r>
              <a:rPr lang="en-US" dirty="0" smtClean="0"/>
              <a:t>Member </a:t>
            </a:r>
            <a:r>
              <a:rPr lang="en-US" dirty="0"/>
              <a:t>States shall use the contribution from the Funds to provide support to beneficiaries in the form of </a:t>
            </a:r>
            <a:r>
              <a:rPr lang="en-US" u="sng" dirty="0"/>
              <a:t>grants, financial instruments or prizes or a combination thereof</a:t>
            </a:r>
            <a:endParaRPr lang="fi-FI" u="sng" dirty="0"/>
          </a:p>
        </p:txBody>
      </p:sp>
    </p:spTree>
    <p:extLst>
      <p:ext uri="{BB962C8B-B14F-4D97-AF65-F5344CB8AC3E}">
        <p14:creationId xmlns:p14="http://schemas.microsoft.com/office/powerpoint/2010/main" val="419171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664" y="445516"/>
            <a:ext cx="8207375" cy="1163395"/>
          </a:xfrm>
        </p:spPr>
        <p:txBody>
          <a:bodyPr/>
          <a:lstStyle/>
          <a:p>
            <a:r>
              <a:rPr lang="en-US" sz="2800" dirty="0"/>
              <a:t>Financial instruments in 2014-2020</a:t>
            </a:r>
            <a:br>
              <a:rPr lang="en-US" sz="2800" dirty="0"/>
            </a:br>
            <a:r>
              <a:rPr lang="en-US" sz="2800" dirty="0"/>
              <a:t>EUR 20 billion planned allocations to FI for ERDF, ESF and CF by Thematic </a:t>
            </a:r>
            <a:r>
              <a:rPr lang="en-US" sz="2800" dirty="0" smtClean="0"/>
              <a:t>Objective – ca 4.4% of ESIF</a:t>
            </a:r>
            <a:endParaRPr lang="en-US" sz="2800" dirty="0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474664" y="1608911"/>
          <a:ext cx="8391524" cy="5000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457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FIs in ESIF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smtClean="0"/>
              <a:t>Financial instruments vs. Grants </a:t>
            </a:r>
          </a:p>
          <a:p>
            <a:r>
              <a:rPr lang="en-GB" dirty="0" smtClean="0"/>
              <a:t>Benefits of FIs </a:t>
            </a:r>
          </a:p>
          <a:p>
            <a:r>
              <a:rPr lang="en-GB" dirty="0"/>
              <a:t>Types of FIs </a:t>
            </a:r>
            <a:endParaRPr lang="en-GB" dirty="0" smtClean="0"/>
          </a:p>
          <a:p>
            <a:r>
              <a:rPr lang="en-GB" dirty="0" smtClean="0"/>
              <a:t>Ex-ante assessment </a:t>
            </a:r>
          </a:p>
          <a:p>
            <a:r>
              <a:rPr lang="en-GB" dirty="0" smtClean="0"/>
              <a:t>Implementation options</a:t>
            </a:r>
          </a:p>
          <a:p>
            <a:r>
              <a:rPr lang="en-GB" dirty="0"/>
              <a:t>FIs in 2014-2020 and beyond </a:t>
            </a:r>
            <a:endParaRPr lang="en-GB" dirty="0" smtClean="0"/>
          </a:p>
          <a:p>
            <a:r>
              <a:rPr lang="en-GB" dirty="0" smtClean="0"/>
              <a:t>FIs and ETC: is there any future?</a:t>
            </a:r>
          </a:p>
          <a:p>
            <a:r>
              <a:rPr lang="en-GB" dirty="0" smtClean="0"/>
              <a:t>Case study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8199" y="2290640"/>
            <a:ext cx="2797587" cy="2392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47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86249" y="1704960"/>
            <a:ext cx="5910348" cy="4708981"/>
          </a:xfrm>
        </p:spPr>
        <p:txBody>
          <a:bodyPr/>
          <a:lstStyle/>
          <a:p>
            <a:r>
              <a:rPr lang="de-AT" sz="2000" dirty="0" smtClean="0"/>
              <a:t>24 MS </a:t>
            </a:r>
            <a:r>
              <a:rPr lang="de-AT" sz="2000" dirty="0" err="1" smtClean="0">
                <a:solidFill>
                  <a:schemeClr val="tx1"/>
                </a:solidFill>
              </a:rPr>
              <a:t>implementing</a:t>
            </a:r>
            <a:r>
              <a:rPr lang="de-AT" sz="2000" dirty="0" smtClean="0">
                <a:solidFill>
                  <a:schemeClr val="tx1"/>
                </a:solidFill>
              </a:rPr>
              <a:t> FI</a:t>
            </a:r>
            <a:br>
              <a:rPr lang="de-AT" sz="2000" dirty="0" smtClean="0">
                <a:solidFill>
                  <a:schemeClr val="tx1"/>
                </a:solidFill>
              </a:rPr>
            </a:br>
            <a:r>
              <a:rPr lang="de-AT" sz="2000" dirty="0" smtClean="0"/>
              <a:t/>
            </a:r>
            <a:br>
              <a:rPr lang="de-AT" sz="2000" dirty="0" smtClean="0"/>
            </a:br>
            <a:r>
              <a:rPr lang="de-AT" sz="2000" dirty="0" smtClean="0">
                <a:solidFill>
                  <a:schemeClr val="tx1"/>
                </a:solidFill>
              </a:rPr>
              <a:t>Total OP </a:t>
            </a:r>
            <a:r>
              <a:rPr lang="de-AT" sz="2000" dirty="0" err="1" smtClean="0">
                <a:solidFill>
                  <a:schemeClr val="tx1"/>
                </a:solidFill>
              </a:rPr>
              <a:t>contribution</a:t>
            </a:r>
            <a:r>
              <a:rPr lang="de-AT" sz="2000" dirty="0" smtClean="0">
                <a:solidFill>
                  <a:schemeClr val="tx1"/>
                </a:solidFill>
              </a:rPr>
              <a:t> </a:t>
            </a:r>
            <a:r>
              <a:rPr lang="de-AT" sz="2000" dirty="0" err="1" smtClean="0">
                <a:solidFill>
                  <a:schemeClr val="tx1"/>
                </a:solidFill>
              </a:rPr>
              <a:t>committed</a:t>
            </a:r>
            <a:r>
              <a:rPr lang="de-AT" sz="2000" dirty="0" smtClean="0">
                <a:solidFill>
                  <a:schemeClr val="tx1"/>
                </a:solidFill>
              </a:rPr>
              <a:t> </a:t>
            </a:r>
            <a:r>
              <a:rPr lang="de-AT" sz="2000" dirty="0" err="1" smtClean="0">
                <a:solidFill>
                  <a:schemeClr val="tx1"/>
                </a:solidFill>
              </a:rPr>
              <a:t>to</a:t>
            </a:r>
            <a:r>
              <a:rPr lang="de-AT" sz="2000" dirty="0" smtClean="0">
                <a:solidFill>
                  <a:schemeClr val="tx1"/>
                </a:solidFill>
              </a:rPr>
              <a:t> FIs:</a:t>
            </a:r>
            <a:r>
              <a:rPr lang="de-AT" sz="2000" dirty="0" smtClean="0"/>
              <a:t> EUR 12.8 </a:t>
            </a:r>
            <a:r>
              <a:rPr lang="de-AT" sz="2000" dirty="0" err="1" smtClean="0"/>
              <a:t>bln</a:t>
            </a:r>
            <a:r>
              <a:rPr lang="de-AT" sz="2000" dirty="0" smtClean="0"/>
              <a:t> (</a:t>
            </a:r>
            <a:r>
              <a:rPr lang="de-AT" sz="2000" dirty="0" err="1" smtClean="0"/>
              <a:t>of</a:t>
            </a:r>
            <a:r>
              <a:rPr lang="de-AT" sz="2000" dirty="0" smtClean="0"/>
              <a:t> </a:t>
            </a:r>
            <a:r>
              <a:rPr lang="de-AT" sz="2000" dirty="0" err="1" smtClean="0"/>
              <a:t>which</a:t>
            </a:r>
            <a:r>
              <a:rPr lang="de-AT" sz="2000" dirty="0" smtClean="0"/>
              <a:t> 9.9 </a:t>
            </a:r>
            <a:r>
              <a:rPr lang="de-AT" sz="2000" dirty="0" err="1" smtClean="0"/>
              <a:t>bln</a:t>
            </a:r>
            <a:r>
              <a:rPr lang="de-AT" sz="2000" dirty="0" smtClean="0"/>
              <a:t> – ERDF </a:t>
            </a:r>
            <a:r>
              <a:rPr lang="de-AT" sz="2000" dirty="0" err="1" smtClean="0"/>
              <a:t>and</a:t>
            </a:r>
            <a:r>
              <a:rPr lang="de-AT" sz="2000" dirty="0" smtClean="0"/>
              <a:t> CF)</a:t>
            </a:r>
            <a:br>
              <a:rPr lang="de-AT" sz="2000" dirty="0" smtClean="0"/>
            </a:br>
            <a:r>
              <a:rPr lang="de-AT" sz="2000" dirty="0" smtClean="0"/>
              <a:t/>
            </a:r>
            <a:br>
              <a:rPr lang="de-AT" sz="2000" dirty="0" smtClean="0"/>
            </a:br>
            <a:r>
              <a:rPr lang="de-AT" sz="2000" dirty="0" err="1" smtClean="0">
                <a:solidFill>
                  <a:schemeClr val="tx1"/>
                </a:solidFill>
              </a:rPr>
              <a:t>Payments</a:t>
            </a:r>
            <a:r>
              <a:rPr lang="de-AT" sz="2000" dirty="0" smtClean="0">
                <a:solidFill>
                  <a:schemeClr val="tx1"/>
                </a:solidFill>
              </a:rPr>
              <a:t> </a:t>
            </a:r>
            <a:r>
              <a:rPr lang="de-AT" sz="2000" dirty="0" err="1" smtClean="0">
                <a:solidFill>
                  <a:schemeClr val="tx1"/>
                </a:solidFill>
              </a:rPr>
              <a:t>into</a:t>
            </a:r>
            <a:r>
              <a:rPr lang="de-AT" sz="2000" dirty="0" smtClean="0">
                <a:solidFill>
                  <a:schemeClr val="tx1"/>
                </a:solidFill>
              </a:rPr>
              <a:t> FIs:</a:t>
            </a:r>
            <a:r>
              <a:rPr lang="de-AT" sz="2000" dirty="0" smtClean="0"/>
              <a:t> EUR 3 </a:t>
            </a:r>
            <a:r>
              <a:rPr lang="de-AT" sz="2000" dirty="0" err="1" smtClean="0"/>
              <a:t>bln</a:t>
            </a:r>
            <a:r>
              <a:rPr lang="de-AT" sz="2000" dirty="0" smtClean="0"/>
              <a:t/>
            </a:r>
            <a:br>
              <a:rPr lang="de-AT" sz="2000" dirty="0" smtClean="0"/>
            </a:br>
            <a:r>
              <a:rPr lang="de-AT" sz="2000" dirty="0" smtClean="0"/>
              <a:t/>
            </a:r>
            <a:br>
              <a:rPr lang="de-AT" sz="2000" dirty="0" smtClean="0"/>
            </a:br>
            <a:r>
              <a:rPr lang="de-AT" sz="2000" dirty="0" err="1" smtClean="0">
                <a:solidFill>
                  <a:schemeClr val="tx1"/>
                </a:solidFill>
              </a:rPr>
              <a:t>Payments</a:t>
            </a:r>
            <a:r>
              <a:rPr lang="de-AT" sz="2000" dirty="0" smtClean="0">
                <a:solidFill>
                  <a:schemeClr val="tx1"/>
                </a:solidFill>
              </a:rPr>
              <a:t> </a:t>
            </a:r>
            <a:r>
              <a:rPr lang="de-AT" sz="2000" dirty="0" err="1" smtClean="0">
                <a:solidFill>
                  <a:schemeClr val="tx1"/>
                </a:solidFill>
              </a:rPr>
              <a:t>to</a:t>
            </a:r>
            <a:r>
              <a:rPr lang="de-AT" sz="2000" dirty="0" smtClean="0">
                <a:solidFill>
                  <a:schemeClr val="tx1"/>
                </a:solidFill>
              </a:rPr>
              <a:t> final </a:t>
            </a:r>
            <a:r>
              <a:rPr lang="de-AT" sz="2000" dirty="0" err="1" smtClean="0">
                <a:solidFill>
                  <a:schemeClr val="tx1"/>
                </a:solidFill>
              </a:rPr>
              <a:t>recipients</a:t>
            </a:r>
            <a:r>
              <a:rPr lang="de-AT" sz="2000" dirty="0">
                <a:solidFill>
                  <a:schemeClr val="tx1"/>
                </a:solidFill>
              </a:rPr>
              <a:t>:</a:t>
            </a:r>
            <a:r>
              <a:rPr lang="de-AT" sz="2000" dirty="0" smtClean="0"/>
              <a:t> EUR 1 </a:t>
            </a:r>
            <a:r>
              <a:rPr lang="de-AT" sz="2000" dirty="0" err="1" smtClean="0"/>
              <a:t>bln</a:t>
            </a:r>
            <a:r>
              <a:rPr lang="de-AT" sz="2000" dirty="0" smtClean="0"/>
              <a:t/>
            </a:r>
            <a:br>
              <a:rPr lang="de-AT" sz="2000" dirty="0" smtClean="0"/>
            </a:br>
            <a:r>
              <a:rPr lang="de-AT" sz="2000" dirty="0" smtClean="0"/>
              <a:t/>
            </a:r>
            <a:br>
              <a:rPr lang="de-AT" sz="2000" dirty="0" smtClean="0"/>
            </a:br>
            <a:r>
              <a:rPr lang="de-AT" sz="2000" dirty="0" err="1" smtClean="0">
                <a:solidFill>
                  <a:schemeClr val="tx1"/>
                </a:solidFill>
              </a:rPr>
              <a:t>Expected</a:t>
            </a:r>
            <a:r>
              <a:rPr lang="de-AT" sz="2000" dirty="0" smtClean="0">
                <a:solidFill>
                  <a:schemeClr val="tx1"/>
                </a:solidFill>
              </a:rPr>
              <a:t> </a:t>
            </a:r>
            <a:r>
              <a:rPr lang="de-AT" sz="2000" dirty="0" err="1" smtClean="0">
                <a:solidFill>
                  <a:schemeClr val="tx1"/>
                </a:solidFill>
              </a:rPr>
              <a:t>leverage</a:t>
            </a:r>
            <a:r>
              <a:rPr lang="de-AT" sz="2000" dirty="0" smtClean="0">
                <a:solidFill>
                  <a:schemeClr val="tx1"/>
                </a:solidFill>
              </a:rPr>
              <a:t>: </a:t>
            </a:r>
            <a:r>
              <a:rPr lang="de-AT" sz="2000" dirty="0" smtClean="0"/>
              <a:t>7.5 </a:t>
            </a:r>
            <a:r>
              <a:rPr lang="de-AT" sz="2000" dirty="0" err="1" smtClean="0"/>
              <a:t>for</a:t>
            </a:r>
            <a:r>
              <a:rPr lang="de-AT" sz="2000" dirty="0" smtClean="0"/>
              <a:t> </a:t>
            </a:r>
            <a:r>
              <a:rPr lang="de-AT" sz="2000" dirty="0" err="1" smtClean="0"/>
              <a:t>loans</a:t>
            </a:r>
            <a:r>
              <a:rPr lang="de-AT" sz="2000" dirty="0" smtClean="0"/>
              <a:t>, 25 </a:t>
            </a:r>
            <a:r>
              <a:rPr lang="de-AT" sz="2000" dirty="0" err="1" smtClean="0"/>
              <a:t>for</a:t>
            </a:r>
            <a:r>
              <a:rPr lang="de-AT" sz="2000" dirty="0" smtClean="0"/>
              <a:t> </a:t>
            </a:r>
            <a:r>
              <a:rPr lang="de-AT" sz="2000" dirty="0" err="1" smtClean="0"/>
              <a:t>guarantees</a:t>
            </a:r>
            <a:r>
              <a:rPr lang="de-AT" sz="2000" dirty="0" smtClean="0"/>
              <a:t>, 9.6 – </a:t>
            </a:r>
            <a:r>
              <a:rPr lang="de-AT" sz="2000" dirty="0" err="1" smtClean="0"/>
              <a:t>equity</a:t>
            </a:r>
            <a:r>
              <a:rPr lang="de-AT" sz="2000" dirty="0" smtClean="0"/>
              <a:t/>
            </a:r>
            <a:br>
              <a:rPr lang="de-AT" sz="2000" dirty="0" smtClean="0"/>
            </a:br>
            <a:r>
              <a:rPr lang="de-AT" sz="2000" dirty="0" smtClean="0"/>
              <a:t/>
            </a:r>
            <a:br>
              <a:rPr lang="de-AT" sz="2000" dirty="0" smtClean="0"/>
            </a:br>
            <a:r>
              <a:rPr lang="de-AT" sz="2000" dirty="0" smtClean="0"/>
              <a:t>36 500 </a:t>
            </a:r>
            <a:r>
              <a:rPr lang="de-AT" sz="2000" dirty="0" err="1" smtClean="0"/>
              <a:t>enterprises</a:t>
            </a:r>
            <a:r>
              <a:rPr lang="de-AT" sz="2000" dirty="0" smtClean="0"/>
              <a:t> </a:t>
            </a:r>
            <a:r>
              <a:rPr lang="de-AT" sz="2000" dirty="0" err="1" smtClean="0">
                <a:solidFill>
                  <a:schemeClr val="tx1"/>
                </a:solidFill>
              </a:rPr>
              <a:t>receiving</a:t>
            </a:r>
            <a:r>
              <a:rPr lang="de-AT" sz="2000" dirty="0" smtClean="0">
                <a:solidFill>
                  <a:schemeClr val="tx1"/>
                </a:solidFill>
              </a:rPr>
              <a:t> </a:t>
            </a:r>
            <a:r>
              <a:rPr lang="de-AT" sz="2000" dirty="0" err="1" smtClean="0">
                <a:solidFill>
                  <a:schemeClr val="tx1"/>
                </a:solidFill>
              </a:rPr>
              <a:t>support</a:t>
            </a:r>
            <a:r>
              <a:rPr lang="de-AT" sz="2000" dirty="0"/>
              <a:t> </a:t>
            </a:r>
            <a:r>
              <a:rPr lang="de-AT" sz="2000" dirty="0" smtClean="0"/>
              <a:t>+ 1444 </a:t>
            </a:r>
            <a:r>
              <a:rPr lang="de-AT" sz="2000" dirty="0" err="1" smtClean="0"/>
              <a:t>jobs</a:t>
            </a:r>
            <a:r>
              <a:rPr lang="de-AT" sz="2000" dirty="0" smtClean="0"/>
              <a:t> </a:t>
            </a:r>
            <a:r>
              <a:rPr lang="de-AT" sz="2000" dirty="0" err="1" smtClean="0">
                <a:solidFill>
                  <a:schemeClr val="tx1"/>
                </a:solidFill>
              </a:rPr>
              <a:t>created</a:t>
            </a:r>
            <a:r>
              <a:rPr lang="de-AT" sz="2000" dirty="0" smtClean="0">
                <a:solidFill>
                  <a:schemeClr val="tx1"/>
                </a:solidFill>
              </a:rPr>
              <a:t/>
            </a:r>
            <a:br>
              <a:rPr lang="de-AT" sz="2000" dirty="0" smtClean="0">
                <a:solidFill>
                  <a:schemeClr val="tx1"/>
                </a:solidFill>
              </a:rPr>
            </a:br>
            <a:r>
              <a:rPr lang="de-AT" sz="2000" dirty="0" smtClean="0"/>
              <a:t/>
            </a:r>
            <a:br>
              <a:rPr lang="de-AT" sz="2000" dirty="0" smtClean="0"/>
            </a:br>
            <a:r>
              <a:rPr lang="de-AT" sz="2000" dirty="0" err="1" smtClean="0">
                <a:solidFill>
                  <a:schemeClr val="tx1"/>
                </a:solidFill>
              </a:rPr>
              <a:t>Thematic</a:t>
            </a:r>
            <a:r>
              <a:rPr lang="de-AT" sz="2000" dirty="0" smtClean="0">
                <a:solidFill>
                  <a:schemeClr val="tx1"/>
                </a:solidFill>
              </a:rPr>
              <a:t> </a:t>
            </a:r>
            <a:r>
              <a:rPr lang="de-AT" sz="2000" dirty="0" err="1" smtClean="0">
                <a:solidFill>
                  <a:schemeClr val="tx1"/>
                </a:solidFill>
              </a:rPr>
              <a:t>areas</a:t>
            </a:r>
            <a:r>
              <a:rPr lang="de-AT" sz="2000" dirty="0" smtClean="0">
                <a:solidFill>
                  <a:schemeClr val="tx1"/>
                </a:solidFill>
              </a:rPr>
              <a:t>: </a:t>
            </a:r>
            <a:r>
              <a:rPr lang="de-AT" sz="2000" dirty="0" smtClean="0"/>
              <a:t>TO3 SMEs (52%); TO1 R&amp;D (20%), TO4 LCE</a:t>
            </a:r>
            <a:endParaRPr lang="de-AT" sz="2000" dirty="0"/>
          </a:p>
        </p:txBody>
      </p:sp>
      <p:sp>
        <p:nvSpPr>
          <p:cNvPr id="3" name="Titel 1"/>
          <p:cNvSpPr txBox="1">
            <a:spLocks/>
          </p:cNvSpPr>
          <p:nvPr/>
        </p:nvSpPr>
        <p:spPr>
          <a:xfrm>
            <a:off x="3198868" y="926334"/>
            <a:ext cx="5576930" cy="553998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500" b="0" i="0" kern="1200" baseline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de-AT" sz="2000" dirty="0" smtClean="0">
                <a:solidFill>
                  <a:schemeClr val="tx1"/>
                </a:solidFill>
              </a:rPr>
              <a:t>Main </a:t>
            </a:r>
            <a:r>
              <a:rPr lang="de-AT" sz="2000" dirty="0" err="1" smtClean="0">
                <a:solidFill>
                  <a:schemeClr val="tx1"/>
                </a:solidFill>
              </a:rPr>
              <a:t>findings</a:t>
            </a:r>
            <a:r>
              <a:rPr lang="de-AT" sz="2000" dirty="0" smtClean="0">
                <a:solidFill>
                  <a:schemeClr val="tx1"/>
                </a:solidFill>
              </a:rPr>
              <a:t> (end </a:t>
            </a:r>
            <a:r>
              <a:rPr lang="de-AT" sz="2000" dirty="0" err="1" smtClean="0">
                <a:solidFill>
                  <a:schemeClr val="tx1"/>
                </a:solidFill>
              </a:rPr>
              <a:t>of</a:t>
            </a:r>
            <a:r>
              <a:rPr lang="de-AT" sz="2000" dirty="0" smtClean="0">
                <a:solidFill>
                  <a:schemeClr val="tx1"/>
                </a:solidFill>
              </a:rPr>
              <a:t> 2016) – </a:t>
            </a:r>
            <a:endParaRPr lang="de-AT" sz="2000" dirty="0">
              <a:solidFill>
                <a:schemeClr val="tx1"/>
              </a:solidFill>
            </a:endParaRPr>
          </a:p>
          <a:p>
            <a:pPr algn="r"/>
            <a:r>
              <a:rPr lang="de-AT" sz="2000" dirty="0" smtClean="0">
                <a:solidFill>
                  <a:schemeClr val="tx1"/>
                </a:solidFill>
              </a:rPr>
              <a:t>MAs on </a:t>
            </a:r>
            <a:r>
              <a:rPr lang="de-AT" sz="2000" dirty="0" err="1" smtClean="0">
                <a:solidFill>
                  <a:schemeClr val="tx1"/>
                </a:solidFill>
              </a:rPr>
              <a:t>progress</a:t>
            </a:r>
            <a:r>
              <a:rPr lang="de-AT" sz="2000" dirty="0" smtClean="0">
                <a:solidFill>
                  <a:schemeClr val="tx1"/>
                </a:solidFill>
              </a:rPr>
              <a:t> in </a:t>
            </a:r>
            <a:r>
              <a:rPr lang="de-AT" sz="2000" dirty="0" err="1" smtClean="0">
                <a:solidFill>
                  <a:schemeClr val="tx1"/>
                </a:solidFill>
              </a:rPr>
              <a:t>setting</a:t>
            </a:r>
            <a:r>
              <a:rPr lang="de-AT" sz="2000" dirty="0" smtClean="0">
                <a:solidFill>
                  <a:schemeClr val="tx1"/>
                </a:solidFill>
              </a:rPr>
              <a:t> </a:t>
            </a:r>
            <a:r>
              <a:rPr lang="de-AT" sz="2000" dirty="0" err="1" smtClean="0">
                <a:solidFill>
                  <a:schemeClr val="tx1"/>
                </a:solidFill>
              </a:rPr>
              <a:t>up</a:t>
            </a:r>
            <a:r>
              <a:rPr lang="de-AT" sz="2000" dirty="0" smtClean="0">
                <a:solidFill>
                  <a:schemeClr val="tx1"/>
                </a:solidFill>
              </a:rPr>
              <a:t> FIs (24 MS)</a:t>
            </a:r>
            <a:endParaRPr lang="de-AT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60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92087" y="1326649"/>
            <a:ext cx="5676106" cy="4293483"/>
          </a:xfrm>
        </p:spPr>
        <p:txBody>
          <a:bodyPr/>
          <a:lstStyle/>
          <a:p>
            <a:r>
              <a:rPr lang="de-DE" dirty="0" smtClean="0">
                <a:solidFill>
                  <a:schemeClr val="accent2"/>
                </a:solidFill>
              </a:rPr>
              <a:t/>
            </a:r>
            <a:br>
              <a:rPr lang="de-DE" dirty="0" smtClean="0">
                <a:solidFill>
                  <a:schemeClr val="accent2"/>
                </a:solidFill>
              </a:rPr>
            </a:br>
            <a:r>
              <a:rPr lang="en-GB" sz="3000" dirty="0" smtClean="0"/>
              <a:t>Financial instruments </a:t>
            </a:r>
            <a:r>
              <a:rPr lang="en-GB" sz="3000" dirty="0"/>
              <a:t>will be a </a:t>
            </a:r>
            <a:r>
              <a:rPr lang="en-GB" sz="3000" u="sng" dirty="0"/>
              <a:t>key delivery mechanism for 2021-2027 investments generating </a:t>
            </a:r>
            <a:r>
              <a:rPr lang="en-GB" sz="3000" u="sng" dirty="0" smtClean="0"/>
              <a:t>revenue </a:t>
            </a:r>
            <a:r>
              <a:rPr lang="en-GB" sz="3000" u="sng" dirty="0"/>
              <a:t>or cost savings</a:t>
            </a:r>
            <a:r>
              <a:rPr lang="en-GB" sz="3000" dirty="0"/>
              <a:t>; </a:t>
            </a:r>
            <a:r>
              <a:rPr lang="en-GB" sz="3000" dirty="0" smtClean="0"/>
              <a:t>the provisions for their use have been streamlined and updated to ensure better and easier implementation as well as quicker set-up.</a:t>
            </a:r>
            <a:r>
              <a:rPr lang="en-GB" dirty="0">
                <a:solidFill>
                  <a:schemeClr val="tx1"/>
                </a:solidFill>
              </a:rPr>
              <a:t/>
            </a:r>
            <a:br>
              <a:rPr lang="en-GB" dirty="0">
                <a:solidFill>
                  <a:schemeClr val="tx1"/>
                </a:solidFill>
              </a:rPr>
            </a:br>
            <a:endParaRPr lang="de-DE" dirty="0">
              <a:solidFill>
                <a:schemeClr val="accent2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77063" y="332410"/>
            <a:ext cx="8207375" cy="484748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500" b="0" i="0" kern="1200" baseline="0">
                <a:solidFill>
                  <a:schemeClr val="accent2"/>
                </a:solidFill>
                <a:latin typeface="Franklin Gothic Medium" charset="0"/>
                <a:ea typeface="+mj-ea"/>
                <a:cs typeface="+mj-cs"/>
              </a:defRPr>
            </a:lvl1pPr>
          </a:lstStyle>
          <a:p>
            <a:r>
              <a:rPr lang="fi-FI" dirty="0" smtClean="0">
                <a:solidFill>
                  <a:schemeClr val="tx1"/>
                </a:solidFill>
              </a:rPr>
              <a:t>FIs in draft CPR 2021</a:t>
            </a:r>
            <a:r>
              <a:rPr lang="en-GB" smtClean="0">
                <a:solidFill>
                  <a:schemeClr val="tx1"/>
                </a:solidFill>
              </a:rPr>
              <a:t>-2027: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72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Simplification in regards to FIs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68313" y="2060575"/>
            <a:ext cx="5475287" cy="4248150"/>
          </a:xfrm>
        </p:spPr>
        <p:txBody>
          <a:bodyPr/>
          <a:lstStyle/>
          <a:p>
            <a:r>
              <a:rPr lang="en-GB" dirty="0" smtClean="0"/>
              <a:t>FIs better integrated into the programming and implementation process;</a:t>
            </a:r>
          </a:p>
          <a:p>
            <a:r>
              <a:rPr lang="en-GB" dirty="0" smtClean="0"/>
              <a:t>Flexible implementation options for MAs (under the responsibility of MA or direct management)</a:t>
            </a:r>
            <a:r>
              <a:rPr lang="fi-FI" dirty="0" smtClean="0"/>
              <a:t>;</a:t>
            </a:r>
          </a:p>
          <a:p>
            <a:r>
              <a:rPr lang="en-GB" dirty="0" smtClean="0"/>
              <a:t>Combination of EU resources under one set of rules;</a:t>
            </a:r>
          </a:p>
          <a:p>
            <a:r>
              <a:rPr lang="en-GB" dirty="0" smtClean="0"/>
              <a:t>Flexibility on combination of grants and FIs;</a:t>
            </a:r>
          </a:p>
          <a:p>
            <a:r>
              <a:rPr lang="en-GB" dirty="0" smtClean="0"/>
              <a:t>Eligibility rules simplified;</a:t>
            </a:r>
          </a:p>
          <a:p>
            <a:r>
              <a:rPr lang="en-GB" dirty="0" smtClean="0"/>
              <a:t>Reflows and fund recycling have been simply codified.</a:t>
            </a:r>
          </a:p>
          <a:p>
            <a:endParaRPr lang="en-GB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5378" y="2427162"/>
            <a:ext cx="5617475" cy="4535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00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val 17"/>
          <p:cNvSpPr/>
          <p:nvPr/>
        </p:nvSpPr>
        <p:spPr>
          <a:xfrm>
            <a:off x="211873" y="3679903"/>
            <a:ext cx="3947532" cy="220980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921957"/>
            <a:ext cx="8207375" cy="969496"/>
          </a:xfrm>
        </p:spPr>
        <p:txBody>
          <a:bodyPr/>
          <a:lstStyle/>
          <a:p>
            <a:r>
              <a:rPr lang="en-GB" dirty="0" smtClean="0"/>
              <a:t>Combination of FIs with other forms of support – Article 37 CPR</a:t>
            </a:r>
            <a:endParaRPr lang="fi-FI" dirty="0"/>
          </a:p>
        </p:txBody>
      </p:sp>
      <p:sp>
        <p:nvSpPr>
          <p:cNvPr id="6" name="Rounded Rectangle 5"/>
          <p:cNvSpPr/>
          <p:nvPr/>
        </p:nvSpPr>
        <p:spPr>
          <a:xfrm>
            <a:off x="646771" y="1996068"/>
            <a:ext cx="3166946" cy="85864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Combination of FI and grant within a FI operation </a:t>
            </a:r>
          </a:p>
          <a:p>
            <a:pPr algn="ctr"/>
            <a:r>
              <a:rPr lang="en-GB" dirty="0" smtClean="0"/>
              <a:t>(</a:t>
            </a:r>
            <a:r>
              <a:rPr lang="en-GB" dirty="0" smtClean="0">
                <a:solidFill>
                  <a:schemeClr val="tx1"/>
                </a:solidFill>
              </a:rPr>
              <a:t>single operation</a:t>
            </a:r>
            <a:r>
              <a:rPr lang="en-GB" dirty="0" smtClean="0"/>
              <a:t>)</a:t>
            </a:r>
            <a:endParaRPr lang="fi-FI" dirty="0"/>
          </a:p>
        </p:txBody>
      </p:sp>
      <p:sp>
        <p:nvSpPr>
          <p:cNvPr id="7" name="Rounded Rectangle 6"/>
          <p:cNvSpPr/>
          <p:nvPr/>
        </p:nvSpPr>
        <p:spPr>
          <a:xfrm>
            <a:off x="5047786" y="1996068"/>
            <a:ext cx="3166946" cy="85864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Combination of FI and grant at the level of final recipient – </a:t>
            </a:r>
            <a:r>
              <a:rPr lang="en-GB" dirty="0" smtClean="0">
                <a:solidFill>
                  <a:schemeClr val="tx1"/>
                </a:solidFill>
              </a:rPr>
              <a:t>2 operations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04693" y="3289611"/>
            <a:ext cx="1784195" cy="3902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MA</a:t>
            </a:r>
            <a:endParaRPr lang="fi-FI" sz="1400" dirty="0"/>
          </a:p>
        </p:txBody>
      </p:sp>
      <p:sp>
        <p:nvSpPr>
          <p:cNvPr id="10" name="Rectangle 9"/>
          <p:cNvSpPr/>
          <p:nvPr/>
        </p:nvSpPr>
        <p:spPr>
          <a:xfrm>
            <a:off x="446049" y="4051611"/>
            <a:ext cx="3568389" cy="64119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Financial instrument</a:t>
            </a:r>
            <a:endParaRPr lang="fi-FI" sz="1400" dirty="0"/>
          </a:p>
        </p:txBody>
      </p:sp>
      <p:sp>
        <p:nvSpPr>
          <p:cNvPr id="11" name="Rectangle 10"/>
          <p:cNvSpPr/>
          <p:nvPr/>
        </p:nvSpPr>
        <p:spPr>
          <a:xfrm>
            <a:off x="446049" y="4713248"/>
            <a:ext cx="1784195" cy="9069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Risk sharing loan</a:t>
            </a:r>
            <a:endParaRPr lang="fi-FI" sz="1400" dirty="0"/>
          </a:p>
        </p:txBody>
      </p:sp>
      <p:sp>
        <p:nvSpPr>
          <p:cNvPr id="12" name="Rectangle 11"/>
          <p:cNvSpPr/>
          <p:nvPr/>
        </p:nvSpPr>
        <p:spPr>
          <a:xfrm>
            <a:off x="2230244" y="4713248"/>
            <a:ext cx="1784195" cy="9069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Interest rate subsidy, guarantee fee subsidy, technical support</a:t>
            </a:r>
            <a:endParaRPr lang="fi-FI" sz="1400" dirty="0"/>
          </a:p>
        </p:txBody>
      </p:sp>
      <p:sp>
        <p:nvSpPr>
          <p:cNvPr id="13" name="Rectangle 12"/>
          <p:cNvSpPr/>
          <p:nvPr/>
        </p:nvSpPr>
        <p:spPr>
          <a:xfrm>
            <a:off x="446048" y="5889703"/>
            <a:ext cx="1784195" cy="310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Final recipients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8448" y="6042103"/>
            <a:ext cx="1784195" cy="310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Final recipients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50848" y="6194503"/>
            <a:ext cx="1784195" cy="310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Final recipients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03248" y="6346903"/>
            <a:ext cx="1784195" cy="310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Final recipients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1304693" y="5640658"/>
            <a:ext cx="245327" cy="17842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TextBox 18"/>
          <p:cNvSpPr txBox="1"/>
          <p:nvPr/>
        </p:nvSpPr>
        <p:spPr>
          <a:xfrm>
            <a:off x="5047786" y="3401122"/>
            <a:ext cx="409621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 scenarios:</a:t>
            </a:r>
          </a:p>
          <a:p>
            <a:endParaRPr lang="en-GB" dirty="0" smtClean="0"/>
          </a:p>
          <a:p>
            <a:r>
              <a:rPr lang="en-GB" dirty="0" smtClean="0"/>
              <a:t>I – FI ESIF + G ESIF (2 separate projects: FI and grant)</a:t>
            </a:r>
          </a:p>
          <a:p>
            <a:r>
              <a:rPr lang="en-GB" dirty="0" smtClean="0"/>
              <a:t>II – FI ESIF + FI ESIF (2 separate FI projects)</a:t>
            </a:r>
          </a:p>
          <a:p>
            <a:r>
              <a:rPr lang="en-GB" dirty="0" smtClean="0"/>
              <a:t>III – FI ESIF + G non-ESIF (part of a separate project + separate intervention)</a:t>
            </a:r>
          </a:p>
          <a:p>
            <a:r>
              <a:rPr lang="en-GB" dirty="0" smtClean="0"/>
              <a:t>IV – FI ESIF + FI non-ESIF (part of a separate project + separate intervention)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205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8313" y="1907843"/>
            <a:ext cx="4932362" cy="969496"/>
          </a:xfrm>
        </p:spPr>
        <p:txBody>
          <a:bodyPr/>
          <a:lstStyle/>
          <a:p>
            <a:r>
              <a:rPr lang="en-GB" dirty="0" smtClean="0"/>
              <a:t>Financial instruments and ETC</a:t>
            </a:r>
            <a:endParaRPr lang="en-GB" dirty="0"/>
          </a:p>
        </p:txBody>
      </p:sp>
      <p:pic>
        <p:nvPicPr>
          <p:cNvPr id="5" name="Bildplatzhalter 4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46067" y="3143993"/>
            <a:ext cx="3376853" cy="2700339"/>
          </a:xfrm>
        </p:spPr>
      </p:pic>
    </p:spTree>
    <p:extLst>
      <p:ext uri="{BB962C8B-B14F-4D97-AF65-F5344CB8AC3E}">
        <p14:creationId xmlns:p14="http://schemas.microsoft.com/office/powerpoint/2010/main" val="283204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791328"/>
            <a:ext cx="8207375" cy="969496"/>
          </a:xfrm>
        </p:spPr>
        <p:txBody>
          <a:bodyPr/>
          <a:lstStyle/>
          <a:p>
            <a:r>
              <a:rPr lang="en-GB" dirty="0" smtClean="0"/>
              <a:t>Financial Instruments in ETC?</a:t>
            </a:r>
            <a:br>
              <a:rPr lang="en-GB" dirty="0" smtClean="0"/>
            </a:br>
            <a:r>
              <a:rPr lang="en-GB" dirty="0" smtClean="0"/>
              <a:t>Reality or Wishful thinking?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308759" y="2185060"/>
            <a:ext cx="3811980" cy="453637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u="sng" dirty="0" smtClean="0"/>
              <a:t>Favourable conditions:</a:t>
            </a:r>
          </a:p>
          <a:p>
            <a:endParaRPr lang="en-GB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Governance structures</a:t>
            </a:r>
          </a:p>
          <a:p>
            <a:endParaRPr lang="en-GB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Scope, across borders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N</a:t>
            </a:r>
            <a:r>
              <a:rPr lang="en-GB" sz="2400" dirty="0" smtClean="0"/>
              <a:t>etwork of stakeholders at different levels and sectors</a:t>
            </a:r>
          </a:p>
          <a:p>
            <a:pPr marL="285750" indent="-285750" algn="ctr">
              <a:buFontTx/>
              <a:buChar char="-"/>
            </a:pPr>
            <a:endParaRPr lang="fi-FI" dirty="0"/>
          </a:p>
        </p:txBody>
      </p:sp>
      <p:sp>
        <p:nvSpPr>
          <p:cNvPr id="6" name="Rounded Rectangle 5"/>
          <p:cNvSpPr/>
          <p:nvPr/>
        </p:nvSpPr>
        <p:spPr>
          <a:xfrm>
            <a:off x="4572000" y="2185060"/>
            <a:ext cx="4298868" cy="453637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u="sng" dirty="0" smtClean="0">
                <a:solidFill>
                  <a:schemeClr val="tx1"/>
                </a:solidFill>
              </a:rPr>
              <a:t>To be resolved:</a:t>
            </a:r>
          </a:p>
          <a:p>
            <a:endParaRPr lang="en-GB" sz="2400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</a:rPr>
              <a:t>Demand for FIs in ETC</a:t>
            </a:r>
          </a:p>
          <a:p>
            <a:endParaRPr lang="en-GB" sz="2400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</a:rPr>
              <a:t>Potential to deliver profit</a:t>
            </a:r>
          </a:p>
          <a:p>
            <a:endParaRPr lang="en-GB" sz="2400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</a:rPr>
              <a:t>Governance models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</a:rPr>
              <a:t>Audit and control</a:t>
            </a:r>
          </a:p>
          <a:p>
            <a:pPr marL="285750" indent="-285750" algn="ctr">
              <a:buFontTx/>
              <a:buChar char="-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871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921957"/>
            <a:ext cx="8207375" cy="484748"/>
          </a:xfrm>
        </p:spPr>
        <p:txBody>
          <a:bodyPr/>
          <a:lstStyle/>
          <a:p>
            <a:r>
              <a:rPr lang="en-GB" dirty="0" smtClean="0"/>
              <a:t>Financial Instruments and ETC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Does it fit with the agreed </a:t>
            </a:r>
            <a:r>
              <a:rPr lang="en-GB" dirty="0" smtClean="0"/>
              <a:t>priority axis</a:t>
            </a:r>
            <a:r>
              <a:rPr lang="en-GB" dirty="0"/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What </a:t>
            </a:r>
            <a:r>
              <a:rPr lang="en-GB" dirty="0"/>
              <a:t>about CB/ TN cooperation?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What is the value added or </a:t>
            </a:r>
            <a:r>
              <a:rPr lang="en-GB" dirty="0" err="1"/>
              <a:t>additionality</a:t>
            </a:r>
            <a:r>
              <a:rPr lang="en-GB" dirty="0"/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Who decides on the final beneficiary/ recipient/ project?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How to deal with reflows/ returns of investment?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How to monitor financial instruments?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What about state aid?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What is the definition of eligibility?</a:t>
            </a:r>
          </a:p>
        </p:txBody>
      </p:sp>
    </p:spTree>
    <p:extLst>
      <p:ext uri="{BB962C8B-B14F-4D97-AF65-F5344CB8AC3E}">
        <p14:creationId xmlns:p14="http://schemas.microsoft.com/office/powerpoint/2010/main" val="421164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921957"/>
            <a:ext cx="8207375" cy="484748"/>
          </a:xfrm>
        </p:spPr>
        <p:txBody>
          <a:bodyPr/>
          <a:lstStyle/>
          <a:p>
            <a:r>
              <a:rPr lang="en-GB" dirty="0" smtClean="0"/>
              <a:t>Implementation of FIs in ETC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Critical mass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Setting the ‘Investment strategy’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Ensuring cross-border/ transnational cooperation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Setting OP indicators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Governance process and delegation principles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State aid compliance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Repayment and reinvestment schemes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Upward reporting and downward monitoring at all levels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26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Barriers to implementation of FIs in ETC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smtClean="0"/>
              <a:t>State aid (de-</a:t>
            </a:r>
            <a:r>
              <a:rPr lang="en-GB" dirty="0" err="1" smtClean="0"/>
              <a:t>minimis</a:t>
            </a:r>
            <a:r>
              <a:rPr lang="en-GB" dirty="0" smtClean="0"/>
              <a:t> and GBER)</a:t>
            </a:r>
          </a:p>
          <a:p>
            <a:r>
              <a:rPr lang="en-GB" dirty="0" smtClean="0"/>
              <a:t>Selection of </a:t>
            </a:r>
            <a:r>
              <a:rPr lang="en-GB" dirty="0" err="1" smtClean="0"/>
              <a:t>FoF</a:t>
            </a:r>
            <a:r>
              <a:rPr lang="en-GB" dirty="0" smtClean="0"/>
              <a:t> managers and financial intermediaries</a:t>
            </a:r>
          </a:p>
          <a:p>
            <a:r>
              <a:rPr lang="en-GB" dirty="0" smtClean="0"/>
              <a:t>National regulation adds further complexity (e.g. no para-banking)</a:t>
            </a:r>
          </a:p>
          <a:p>
            <a:r>
              <a:rPr lang="en-GB" dirty="0" smtClean="0"/>
              <a:t>Insufficient capacity on the side of Mas</a:t>
            </a:r>
          </a:p>
          <a:p>
            <a:r>
              <a:rPr lang="en-GB" dirty="0" smtClean="0"/>
              <a:t>Competition with grants</a:t>
            </a:r>
          </a:p>
          <a:p>
            <a:r>
              <a:rPr lang="en-GB" dirty="0" smtClean="0"/>
              <a:t>others</a:t>
            </a:r>
          </a:p>
        </p:txBody>
      </p:sp>
    </p:spTree>
    <p:extLst>
      <p:ext uri="{BB962C8B-B14F-4D97-AF65-F5344CB8AC3E}">
        <p14:creationId xmlns:p14="http://schemas.microsoft.com/office/powerpoint/2010/main" val="177515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8313" y="1646233"/>
            <a:ext cx="4932362" cy="1231106"/>
          </a:xfrm>
        </p:spPr>
        <p:txBody>
          <a:bodyPr/>
          <a:lstStyle/>
          <a:p>
            <a:r>
              <a:rPr lang="en-GB" dirty="0" smtClean="0"/>
              <a:t>Programme of FIs for SMEs, Slovenia</a:t>
            </a:r>
            <a:endParaRPr lang="en-GB" dirty="0"/>
          </a:p>
        </p:txBody>
      </p:sp>
      <p:pic>
        <p:nvPicPr>
          <p:cNvPr id="5" name="Bildplatzhalter 4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46067" y="3429000"/>
            <a:ext cx="3376853" cy="2700339"/>
          </a:xfrm>
        </p:spPr>
      </p:pic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>
          <a:xfrm>
            <a:off x="468313" y="3037806"/>
            <a:ext cx="4932362" cy="384721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Case study by fi-compass.eu</a:t>
            </a:r>
            <a:endParaRPr lang="en-GB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04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8313" y="1907843"/>
            <a:ext cx="4932362" cy="969496"/>
          </a:xfrm>
        </p:spPr>
        <p:txBody>
          <a:bodyPr/>
          <a:lstStyle/>
          <a:p>
            <a:r>
              <a:rPr lang="en-GB" dirty="0" smtClean="0"/>
              <a:t>Financial instruments vs. Grants</a:t>
            </a:r>
            <a:endParaRPr lang="en-GB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>
          <a:xfrm>
            <a:off x="468313" y="3037806"/>
            <a:ext cx="4932362" cy="304699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chemeClr val="accent2"/>
                </a:solidFill>
              </a:rPr>
              <a:t>WHAT</a:t>
            </a:r>
            <a:endParaRPr lang="en-GB" dirty="0">
              <a:solidFill>
                <a:schemeClr val="accent2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29" y="3037806"/>
            <a:ext cx="4314529" cy="3483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30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8313" y="1030680"/>
            <a:ext cx="6505434" cy="1846659"/>
          </a:xfrm>
        </p:spPr>
        <p:txBody>
          <a:bodyPr/>
          <a:lstStyle/>
          <a:p>
            <a:r>
              <a:rPr lang="en-GB" dirty="0" smtClean="0"/>
              <a:t>Is it better to colonise Mars OR is it better to prevent climate change?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13" y="3026237"/>
            <a:ext cx="7143750" cy="357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79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quarter" idx="15"/>
          </p:nvPr>
        </p:nvSpPr>
        <p:spPr>
          <a:xfrm>
            <a:off x="4708488" y="2317051"/>
            <a:ext cx="3967200" cy="4248152"/>
          </a:xfrm>
        </p:spPr>
        <p:txBody>
          <a:bodyPr/>
          <a:lstStyle/>
          <a:p>
            <a:r>
              <a:rPr lang="en-GB" dirty="0" smtClean="0">
                <a:solidFill>
                  <a:schemeClr val="accent2"/>
                </a:solidFill>
                <a:latin typeface="+mj-lt"/>
              </a:rPr>
              <a:t>Achievements</a:t>
            </a:r>
          </a:p>
          <a:p>
            <a:r>
              <a:rPr lang="en-GB" dirty="0">
                <a:solidFill>
                  <a:schemeClr val="accent2"/>
                </a:solidFill>
                <a:latin typeface="+mj-lt"/>
              </a:rPr>
              <a:t>Absorption rate: </a:t>
            </a:r>
            <a:r>
              <a:rPr lang="en-GB" dirty="0" smtClean="0"/>
              <a:t>all absorbed by the end of 2016</a:t>
            </a:r>
          </a:p>
          <a:p>
            <a:r>
              <a:rPr lang="en-GB" dirty="0">
                <a:solidFill>
                  <a:schemeClr val="accent2"/>
                </a:solidFill>
                <a:latin typeface="+mj-lt"/>
              </a:rPr>
              <a:t>EU leverage: </a:t>
            </a:r>
            <a:r>
              <a:rPr lang="en-GB" dirty="0" smtClean="0"/>
              <a:t>5.8 </a:t>
            </a:r>
          </a:p>
          <a:p>
            <a:r>
              <a:rPr lang="en-GB" dirty="0">
                <a:solidFill>
                  <a:schemeClr val="accent2"/>
                </a:solidFill>
                <a:latin typeface="+mj-lt"/>
              </a:rPr>
              <a:t>Leverage of public resources: </a:t>
            </a:r>
            <a:r>
              <a:rPr lang="en-GB" dirty="0" smtClean="0"/>
              <a:t>3</a:t>
            </a:r>
          </a:p>
          <a:p>
            <a:r>
              <a:rPr lang="en-GB" dirty="0">
                <a:solidFill>
                  <a:schemeClr val="accent2"/>
                </a:solidFill>
                <a:latin typeface="+mj-lt"/>
              </a:rPr>
              <a:t>Re-investment: </a:t>
            </a:r>
            <a:r>
              <a:rPr lang="en-GB" dirty="0" smtClean="0"/>
              <a:t>from 2016 on</a:t>
            </a:r>
          </a:p>
          <a:p>
            <a:r>
              <a:rPr lang="en-GB" dirty="0">
                <a:solidFill>
                  <a:schemeClr val="accent2"/>
                </a:solidFill>
                <a:latin typeface="+mj-lt"/>
              </a:rPr>
              <a:t>Main outputs: 2294 SMEs </a:t>
            </a:r>
            <a:r>
              <a:rPr lang="en-GB" dirty="0" smtClean="0"/>
              <a:t>supported with </a:t>
            </a:r>
            <a:r>
              <a:rPr lang="en-GB" dirty="0">
                <a:solidFill>
                  <a:schemeClr val="accent2"/>
                </a:solidFill>
                <a:latin typeface="+mj-lt"/>
              </a:rPr>
              <a:t>EUR 387 </a:t>
            </a:r>
            <a:r>
              <a:rPr lang="en-GB" dirty="0" err="1">
                <a:solidFill>
                  <a:schemeClr val="accent2"/>
                </a:solidFill>
                <a:latin typeface="+mj-lt"/>
              </a:rPr>
              <a:t>mln</a:t>
            </a:r>
            <a:r>
              <a:rPr lang="en-GB" dirty="0">
                <a:solidFill>
                  <a:schemeClr val="accent2"/>
                </a:solidFill>
                <a:latin typeface="+mj-lt"/>
              </a:rPr>
              <a:t> </a:t>
            </a:r>
            <a:r>
              <a:rPr lang="en-GB" dirty="0" smtClean="0"/>
              <a:t>of financial support unlocked </a:t>
            </a:r>
            <a:r>
              <a:rPr lang="en-GB" dirty="0" smtClean="0">
                <a:solidFill>
                  <a:schemeClr val="accent2"/>
                </a:solidFill>
                <a:latin typeface="+mj-lt"/>
              </a:rPr>
              <a:t>EUR 708 </a:t>
            </a:r>
            <a:r>
              <a:rPr lang="en-GB" dirty="0" err="1">
                <a:solidFill>
                  <a:schemeClr val="accent2"/>
                </a:solidFill>
                <a:latin typeface="+mj-lt"/>
              </a:rPr>
              <a:t>mln</a:t>
            </a:r>
            <a:r>
              <a:rPr lang="en-GB" dirty="0">
                <a:solidFill>
                  <a:schemeClr val="accent2"/>
                </a:solidFill>
                <a:latin typeface="+mj-lt"/>
              </a:rPr>
              <a:t> </a:t>
            </a:r>
            <a:r>
              <a:rPr lang="en-GB" dirty="0" smtClean="0"/>
              <a:t>in total SME investment as of end of 2015.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000" y="2520176"/>
            <a:ext cx="3656229" cy="2951964"/>
          </a:xfrm>
          <a:prstGeom prst="rect">
            <a:avLst/>
          </a:prstGeom>
        </p:spPr>
      </p:pic>
      <p:sp>
        <p:nvSpPr>
          <p:cNvPr id="8" name="Textplatzhalter 5"/>
          <p:cNvSpPr txBox="1">
            <a:spLocks/>
          </p:cNvSpPr>
          <p:nvPr/>
        </p:nvSpPr>
        <p:spPr>
          <a:xfrm>
            <a:off x="269000" y="484534"/>
            <a:ext cx="5239702" cy="20356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Clr>
                <a:schemeClr val="tx1"/>
              </a:buClr>
              <a:buFontTx/>
              <a:buNone/>
              <a:defRPr sz="2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Clr>
                <a:schemeClr val="tx1"/>
              </a:buClr>
              <a:buFontTx/>
              <a:buNone/>
              <a:defRPr sz="2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2000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8000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4000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accent2"/>
                </a:solidFill>
                <a:latin typeface="+mj-lt"/>
              </a:rPr>
              <a:t>Financial products: </a:t>
            </a:r>
            <a:r>
              <a:rPr lang="en-GB" dirty="0"/>
              <a:t>Loans, guarantees with interest rate subsidies, equity, quasi-equity</a:t>
            </a:r>
          </a:p>
          <a:p>
            <a:r>
              <a:rPr lang="en-GB" dirty="0">
                <a:solidFill>
                  <a:schemeClr val="accent2"/>
                </a:solidFill>
                <a:latin typeface="+mj-lt"/>
              </a:rPr>
              <a:t>Financial size: </a:t>
            </a:r>
            <a:r>
              <a:rPr lang="en-GB" dirty="0" smtClean="0"/>
              <a:t>Total PFEI – EUR 218.8 </a:t>
            </a:r>
            <a:r>
              <a:rPr lang="en-GB" dirty="0" err="1" smtClean="0"/>
              <a:t>mln</a:t>
            </a:r>
            <a:endParaRPr lang="en-GB" dirty="0" smtClean="0"/>
          </a:p>
          <a:p>
            <a:r>
              <a:rPr lang="en-GB" dirty="0">
                <a:solidFill>
                  <a:schemeClr val="accent2"/>
                </a:solidFill>
                <a:latin typeface="+mj-lt"/>
              </a:rPr>
              <a:t>Thematic focus: </a:t>
            </a:r>
            <a:r>
              <a:rPr lang="en-GB" dirty="0" smtClean="0"/>
              <a:t>SMEs support</a:t>
            </a:r>
          </a:p>
          <a:p>
            <a:r>
              <a:rPr lang="en-GB" dirty="0">
                <a:solidFill>
                  <a:schemeClr val="accent2"/>
                </a:solidFill>
                <a:latin typeface="+mj-lt"/>
              </a:rPr>
              <a:t>Timing: </a:t>
            </a:r>
            <a:r>
              <a:rPr lang="en-GB" dirty="0" smtClean="0"/>
              <a:t>2009-2013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555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 smtClean="0"/>
              <a:t>Cooperation</a:t>
            </a:r>
            <a:r>
              <a:rPr lang="de-DE" dirty="0" smtClean="0"/>
              <a:t> </a:t>
            </a:r>
            <a:r>
              <a:rPr lang="de-DE" dirty="0" err="1" smtClean="0"/>
              <a:t>works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All </a:t>
            </a:r>
            <a:r>
              <a:rPr lang="de-DE" dirty="0" err="1" smtClean="0"/>
              <a:t>materials</a:t>
            </a:r>
            <a:r>
              <a:rPr lang="de-DE" dirty="0" smtClean="0"/>
              <a:t> will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available</a:t>
            </a:r>
            <a:r>
              <a:rPr lang="de-DE" dirty="0" smtClean="0"/>
              <a:t> on: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 smtClean="0"/>
              <a:t>www.interact-eu.net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974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Definition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68313" y="1811193"/>
            <a:ext cx="8207375" cy="42481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Financial engineering </a:t>
            </a:r>
            <a:r>
              <a:rPr lang="en-US" dirty="0" smtClean="0"/>
              <a:t>instruments/ revolving funds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Guidance for Member States on financial instruments (2015):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682068" y="3479470"/>
            <a:ext cx="7457704" cy="115190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/>
              <a:t>… Union measures of financial support provided on a complementary basis from the budget to address one or more specific policy objectives of the Union. </a:t>
            </a:r>
            <a:endParaRPr lang="fi-FI" i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158182948"/>
              </p:ext>
            </p:extLst>
          </p:nvPr>
        </p:nvGraphicFramePr>
        <p:xfrm>
          <a:off x="468313" y="3570184"/>
          <a:ext cx="813977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993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803564" y="608881"/>
            <a:ext cx="3711801" cy="484748"/>
          </a:xfrm>
        </p:spPr>
        <p:txBody>
          <a:bodyPr/>
          <a:lstStyle/>
          <a:p>
            <a:pPr algn="ctr"/>
            <a:r>
              <a:rPr lang="en-GB" dirty="0" smtClean="0"/>
              <a:t>Grant</a:t>
            </a:r>
            <a:endParaRPr lang="fi-FI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253123773"/>
              </p:ext>
            </p:extLst>
          </p:nvPr>
        </p:nvGraphicFramePr>
        <p:xfrm>
          <a:off x="914400" y="1062321"/>
          <a:ext cx="7647709" cy="55759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961901" y="1472540"/>
            <a:ext cx="2232561" cy="104502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Can be spent once</a:t>
            </a:r>
            <a:endParaRPr lang="fi-FI" sz="2400" dirty="0"/>
          </a:p>
        </p:txBody>
      </p:sp>
      <p:sp>
        <p:nvSpPr>
          <p:cNvPr id="9" name="Rounded Rectangle 8"/>
          <p:cNvSpPr/>
          <p:nvPr/>
        </p:nvSpPr>
        <p:spPr>
          <a:xfrm>
            <a:off x="914400" y="5242955"/>
            <a:ext cx="2232561" cy="104502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Co-financing</a:t>
            </a:r>
            <a:endParaRPr lang="fi-FI" sz="2400" dirty="0"/>
          </a:p>
        </p:txBody>
      </p:sp>
      <p:sp>
        <p:nvSpPr>
          <p:cNvPr id="10" name="Rounded Rectangle 9"/>
          <p:cNvSpPr/>
          <p:nvPr/>
        </p:nvSpPr>
        <p:spPr>
          <a:xfrm>
            <a:off x="6305797" y="5242955"/>
            <a:ext cx="2232561" cy="104502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TO/ SO</a:t>
            </a:r>
            <a:endParaRPr lang="fi-FI" sz="2400" dirty="0"/>
          </a:p>
        </p:txBody>
      </p:sp>
      <p:sp>
        <p:nvSpPr>
          <p:cNvPr id="11" name="Rounded Rectangle 10"/>
          <p:cNvSpPr/>
          <p:nvPr/>
        </p:nvSpPr>
        <p:spPr>
          <a:xfrm>
            <a:off x="6216732" y="1472539"/>
            <a:ext cx="2232561" cy="104502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err="1" smtClean="0"/>
              <a:t>Reimbur</a:t>
            </a:r>
            <a:r>
              <a:rPr lang="en-GB" sz="2400" dirty="0" err="1"/>
              <a:t>-</a:t>
            </a:r>
            <a:r>
              <a:rPr lang="en-GB" sz="2400" dirty="0" err="1" smtClean="0"/>
              <a:t>sement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066241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086" y="577573"/>
            <a:ext cx="4437413" cy="484748"/>
          </a:xfrm>
        </p:spPr>
        <p:txBody>
          <a:bodyPr/>
          <a:lstStyle/>
          <a:p>
            <a:pPr algn="ctr"/>
            <a:r>
              <a:rPr lang="en-GB" dirty="0" smtClean="0"/>
              <a:t>Financial instruments</a:t>
            </a:r>
            <a:endParaRPr lang="fi-FI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691217299"/>
              </p:ext>
            </p:extLst>
          </p:nvPr>
        </p:nvGraphicFramePr>
        <p:xfrm>
          <a:off x="1163782" y="771897"/>
          <a:ext cx="7208322" cy="53320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rved Left Arrow 3"/>
          <p:cNvSpPr/>
          <p:nvPr/>
        </p:nvSpPr>
        <p:spPr>
          <a:xfrm>
            <a:off x="5811253" y="2253343"/>
            <a:ext cx="1400038" cy="1673512"/>
          </a:xfrm>
          <a:prstGeom prst="curvedLeftArrow">
            <a:avLst>
              <a:gd name="adj1" fmla="val 15763"/>
              <a:gd name="adj2" fmla="val 50000"/>
              <a:gd name="adj3" fmla="val 250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7" name="Curved Down Arrow 6"/>
          <p:cNvSpPr/>
          <p:nvPr/>
        </p:nvSpPr>
        <p:spPr>
          <a:xfrm rot="16200000">
            <a:off x="84873" y="3204629"/>
            <a:ext cx="1428137" cy="1444452"/>
          </a:xfrm>
          <a:prstGeom prst="curvedDownArrow">
            <a:avLst>
              <a:gd name="adj1" fmla="val 15425"/>
              <a:gd name="adj2" fmla="val 50000"/>
              <a:gd name="adj3" fmla="val 30918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3253839" y="3926855"/>
            <a:ext cx="439387" cy="653142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Oval 9"/>
          <p:cNvSpPr/>
          <p:nvPr/>
        </p:nvSpPr>
        <p:spPr>
          <a:xfrm>
            <a:off x="212054" y="5858854"/>
            <a:ext cx="1989591" cy="878774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Revolving: stay in cycle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2478736" y="5858854"/>
            <a:ext cx="1989591" cy="878774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Frontloading/ advance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807234" y="5858854"/>
            <a:ext cx="1989591" cy="878774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Market failure/ suboptimal investment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009550" y="5858854"/>
            <a:ext cx="1989591" cy="878774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Lengthy    set-up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666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10" grpId="0" animBg="1"/>
      <p:bldP spid="14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8313" y="1907843"/>
            <a:ext cx="4932362" cy="969496"/>
          </a:xfrm>
        </p:spPr>
        <p:txBody>
          <a:bodyPr/>
          <a:lstStyle/>
          <a:p>
            <a:r>
              <a:rPr lang="en-GB" dirty="0" smtClean="0"/>
              <a:t>Benefits of financial instruments</a:t>
            </a:r>
            <a:endParaRPr lang="en-GB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>
          <a:xfrm>
            <a:off x="468313" y="3037806"/>
            <a:ext cx="4932362" cy="304699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chemeClr val="accent2"/>
                </a:solidFill>
              </a:rPr>
              <a:t>WHY</a:t>
            </a:r>
            <a:endParaRPr lang="en-GB" dirty="0">
              <a:solidFill>
                <a:schemeClr val="accent2"/>
              </a:solidFill>
            </a:endParaRPr>
          </a:p>
        </p:txBody>
      </p:sp>
      <p:pic>
        <p:nvPicPr>
          <p:cNvPr id="4" name="Picture Placeholder 3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68" b="1576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72998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708644"/>
            <a:ext cx="8207375" cy="484748"/>
          </a:xfrm>
        </p:spPr>
        <p:txBody>
          <a:bodyPr/>
          <a:lstStyle/>
          <a:p>
            <a:r>
              <a:rPr lang="en-GB" dirty="0" smtClean="0"/>
              <a:t>Benefits of FIs</a:t>
            </a:r>
            <a:endParaRPr lang="fi-FI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159532787"/>
              </p:ext>
            </p:extLst>
          </p:nvPr>
        </p:nvGraphicFramePr>
        <p:xfrm>
          <a:off x="930233" y="1545017"/>
          <a:ext cx="7555449" cy="10374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826251030"/>
              </p:ext>
            </p:extLst>
          </p:nvPr>
        </p:nvGraphicFramePr>
        <p:xfrm>
          <a:off x="1037110" y="2720770"/>
          <a:ext cx="7555449" cy="10374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462664946"/>
              </p:ext>
            </p:extLst>
          </p:nvPr>
        </p:nvGraphicFramePr>
        <p:xfrm>
          <a:off x="1055686" y="3892235"/>
          <a:ext cx="7555449" cy="10374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562483823"/>
              </p:ext>
            </p:extLst>
          </p:nvPr>
        </p:nvGraphicFramePr>
        <p:xfrm>
          <a:off x="1037109" y="5063700"/>
          <a:ext cx="7555449" cy="10374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  <p:extLst>
      <p:ext uri="{BB962C8B-B14F-4D97-AF65-F5344CB8AC3E}">
        <p14:creationId xmlns:p14="http://schemas.microsoft.com/office/powerpoint/2010/main" val="1230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act_V04_WIN">
  <a:themeElements>
    <a:clrScheme name="Interact_Farbpalett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1E7F7"/>
      </a:accent1>
      <a:accent2>
        <a:srgbClr val="007BA1"/>
      </a:accent2>
      <a:accent3>
        <a:srgbClr val="FBB900"/>
      </a:accent3>
      <a:accent4>
        <a:srgbClr val="E1BF8C"/>
      </a:accent4>
      <a:accent5>
        <a:srgbClr val="706D67"/>
      </a:accent5>
      <a:accent6>
        <a:srgbClr val="BDBCB6"/>
      </a:accent6>
      <a:hlink>
        <a:srgbClr val="8EBED1"/>
      </a:hlink>
      <a:folHlink>
        <a:srgbClr val="918C88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äsentation4" id="{37871415-CF3D-7B41-A9E4-29BCA44AEF3F}" vid="{43B0D174-BE00-284B-B984-F0300C4AD6A5}"/>
    </a:ext>
  </a:extLst>
</a:theme>
</file>

<file path=ppt/theme/theme2.xml><?xml version="1.0" encoding="utf-8"?>
<a:theme xmlns:a="http://schemas.openxmlformats.org/drawingml/2006/main" name="CONTENT MASTER">
  <a:themeElements>
    <a:clrScheme name="Interact_Farbpalette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1E7F7"/>
      </a:accent1>
      <a:accent2>
        <a:srgbClr val="007BA1"/>
      </a:accent2>
      <a:accent3>
        <a:srgbClr val="FBB900"/>
      </a:accent3>
      <a:accent4>
        <a:srgbClr val="E1BF8C"/>
      </a:accent4>
      <a:accent5>
        <a:srgbClr val="706D67"/>
      </a:accent5>
      <a:accent6>
        <a:srgbClr val="BDBCB6"/>
      </a:accent6>
      <a:hlink>
        <a:srgbClr val="8EBED1"/>
      </a:hlink>
      <a:folHlink>
        <a:srgbClr val="918C88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4" id="{37871415-CF3D-7B41-A9E4-29BCA44AEF3F}" vid="{779C84DC-54AD-8441-ABD8-F86FAE53E45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 in IGJ and ETC</Template>
  <TotalTime>5099</TotalTime>
  <Words>1503</Words>
  <Application>Microsoft Office PowerPoint</Application>
  <PresentationFormat>On-screen Show (4:3)</PresentationFormat>
  <Paragraphs>301</Paragraphs>
  <Slides>42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42</vt:i4>
      </vt:variant>
    </vt:vector>
  </HeadingPairs>
  <TitlesOfParts>
    <vt:vector size="51" baseType="lpstr">
      <vt:lpstr>Arial</vt:lpstr>
      <vt:lpstr>Calibri</vt:lpstr>
      <vt:lpstr>Franklin Gothic Book</vt:lpstr>
      <vt:lpstr>Franklin Gothic Book Standard</vt:lpstr>
      <vt:lpstr>Franklin Gothic Demi</vt:lpstr>
      <vt:lpstr>Franklin Gothic Medium</vt:lpstr>
      <vt:lpstr>Symbol</vt:lpstr>
      <vt:lpstr>Interact_V04_WIN</vt:lpstr>
      <vt:lpstr>CONTENT MASTER</vt:lpstr>
      <vt:lpstr>Financial instruments under IGJ and ETC</vt:lpstr>
      <vt:lpstr>‘Does your programme consider providing support to financial instrument(s) (i.e. loans, guarantees, equity) in current or the next programming period?’</vt:lpstr>
      <vt:lpstr>FIs in ESIF</vt:lpstr>
      <vt:lpstr>Financial instruments vs. Grants</vt:lpstr>
      <vt:lpstr>Definition</vt:lpstr>
      <vt:lpstr>Grant</vt:lpstr>
      <vt:lpstr>Financial instruments</vt:lpstr>
      <vt:lpstr>Benefits of financial instruments</vt:lpstr>
      <vt:lpstr>Benefits of FIs</vt:lpstr>
      <vt:lpstr>FIs in 2014-2020</vt:lpstr>
      <vt:lpstr>Types of financial instruments</vt:lpstr>
      <vt:lpstr>Choice of financial products</vt:lpstr>
      <vt:lpstr>PowerPoint Presentation</vt:lpstr>
      <vt:lpstr>Loans</vt:lpstr>
      <vt:lpstr>Guarantees</vt:lpstr>
      <vt:lpstr>Equity</vt:lpstr>
      <vt:lpstr>Quasi-equity</vt:lpstr>
      <vt:lpstr>Pros of financial products for MAs</vt:lpstr>
      <vt:lpstr>Cons of financial products for MAs</vt:lpstr>
      <vt:lpstr>EC off-the-shelf financial instruments</vt:lpstr>
      <vt:lpstr>Ex-ante assessment</vt:lpstr>
      <vt:lpstr>Ex-ante assessment (Article 37(2) CPR)</vt:lpstr>
      <vt:lpstr>Implementation options for MAs</vt:lpstr>
      <vt:lpstr>CPR Article 38(1)</vt:lpstr>
      <vt:lpstr>NEW implementation option –  FI implemented directly by the MA</vt:lpstr>
      <vt:lpstr>Implementation options</vt:lpstr>
      <vt:lpstr>Financial instruments in 2014-2020 and beyond</vt:lpstr>
      <vt:lpstr>Legal framework</vt:lpstr>
      <vt:lpstr>Financial instruments in 2014-2020 EUR 20 billion planned allocations to FI for ERDF, ESF and CF by Thematic Objective – ca 4.4% of ESIF</vt:lpstr>
      <vt:lpstr>24 MS implementing FI  Total OP contribution committed to FIs: EUR 12.8 bln (of which 9.9 bln – ERDF and CF)  Payments into FIs: EUR 3 bln  Payments to final recipients: EUR 1 bln  Expected leverage: 7.5 for loans, 25 for guarantees, 9.6 – equity  36 500 enterprises receiving support + 1444 jobs created  Thematic areas: TO3 SMEs (52%); TO1 R&amp;D (20%), TO4 LCE</vt:lpstr>
      <vt:lpstr> Financial instruments will be a key delivery mechanism for 2021-2027 investments generating revenue or cost savings; the provisions for their use have been streamlined and updated to ensure better and easier implementation as well as quicker set-up. </vt:lpstr>
      <vt:lpstr>Simplification in regards to FIs</vt:lpstr>
      <vt:lpstr>Combination of FIs with other forms of support – Article 37 CPR</vt:lpstr>
      <vt:lpstr>Financial instruments and ETC</vt:lpstr>
      <vt:lpstr>Financial Instruments in ETC? Reality or Wishful thinking?</vt:lpstr>
      <vt:lpstr>Financial Instruments and ETC</vt:lpstr>
      <vt:lpstr>Implementation of FIs in ETC</vt:lpstr>
      <vt:lpstr>Barriers to implementation of FIs in ETC</vt:lpstr>
      <vt:lpstr>Programme of FIs for SMEs, Slovenia</vt:lpstr>
      <vt:lpstr>Is it better to colonise Mars OR is it better to prevent climate change?</vt:lpstr>
      <vt:lpstr>PowerPoint Presentation</vt:lpstr>
      <vt:lpstr>Cooperation works</vt:lpstr>
    </vt:vector>
  </TitlesOfParts>
  <Company>Suomen Valtio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 Presentation title. Three lines for your Headline.</dc:title>
  <dc:creator>Kauk Iuliia</dc:creator>
  <cp:lastModifiedBy>Manuel G. Evangelista</cp:lastModifiedBy>
  <cp:revision>59</cp:revision>
  <dcterms:created xsi:type="dcterms:W3CDTF">2018-11-22T11:39:33Z</dcterms:created>
  <dcterms:modified xsi:type="dcterms:W3CDTF">2018-11-28T16:00:41Z</dcterms:modified>
</cp:coreProperties>
</file>