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5" r:id="rId3"/>
    <p:sldMasterId id="2147483699" r:id="rId4"/>
    <p:sldMasterId id="2147483712" r:id="rId5"/>
  </p:sldMasterIdLst>
  <p:notesMasterIdLst>
    <p:notesMasterId r:id="rId25"/>
  </p:notesMasterIdLst>
  <p:handoutMasterIdLst>
    <p:handoutMasterId r:id="rId26"/>
  </p:handoutMasterIdLst>
  <p:sldIdLst>
    <p:sldId id="301" r:id="rId6"/>
    <p:sldId id="337" r:id="rId7"/>
    <p:sldId id="336" r:id="rId8"/>
    <p:sldId id="303" r:id="rId9"/>
    <p:sldId id="346" r:id="rId10"/>
    <p:sldId id="345" r:id="rId11"/>
    <p:sldId id="357" r:id="rId12"/>
    <p:sldId id="342" r:id="rId13"/>
    <p:sldId id="338" r:id="rId14"/>
    <p:sldId id="353" r:id="rId15"/>
    <p:sldId id="355" r:id="rId16"/>
    <p:sldId id="354" r:id="rId17"/>
    <p:sldId id="343" r:id="rId18"/>
    <p:sldId id="344" r:id="rId19"/>
    <p:sldId id="348" r:id="rId20"/>
    <p:sldId id="349" r:id="rId21"/>
    <p:sldId id="351" r:id="rId22"/>
    <p:sldId id="352" r:id="rId23"/>
    <p:sldId id="358" r:id="rId2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1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7B16158E-EF11-451E-9013-C9C1E9C57B54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0409BB8E-0006-429C-AA43-7CA05C0CCD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90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9E0C876B-A802-45DC-9E36-06E046321EB1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4125"/>
            <a:ext cx="4503737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9" tIns="46219" rIns="92439" bIns="462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822268"/>
            <a:ext cx="5510530" cy="3945494"/>
          </a:xfrm>
          <a:prstGeom prst="rect">
            <a:avLst/>
          </a:prstGeom>
        </p:spPr>
        <p:txBody>
          <a:bodyPr vert="horz" lIns="92439" tIns="46219" rIns="92439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68A9138E-6239-4565-807A-4014B8ADF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7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 of the platform: 1) Spread good practices further; 2) Boost programme results; 3) Increase impact of policy learning.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138E-6239-4565-807A-4014B8ADF3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833D-76F3-4D42-9B32-3B4FACCE3E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Diving</a:t>
            </a:r>
            <a:r>
              <a:rPr lang="en-GB" baseline="0" dirty="0" smtClean="0"/>
              <a:t> into programme details: how do we ensure the mainstreaming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138E-6239-4565-807A-4014B8ADF3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also</a:t>
            </a:r>
            <a:r>
              <a:rPr lang="en-GB" baseline="0" dirty="0" smtClean="0"/>
              <a:t> important the result based approach which is implemented through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138E-6239-4565-807A-4014B8ADF3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1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5.png"/><Relationship Id="rId9" Type="http://schemas.openxmlformats.org/officeDocument/2006/relationships/image" Target="DD80:Users:csauvage:Documents:%20OPERA%20MEUS:DOSSIERS%20EN%20COURS:INTERREG%20IV%20C:EXE:PPT:medias:Flag_EU.pn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93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1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7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11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7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968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77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168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98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Interregeurope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8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57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8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90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152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7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387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14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Interregeurope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2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0" y="6492875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9FEEBF1-E0C1-44AA-A5B9-DF3AC540E7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473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80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49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25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Interregeurope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3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eg Europ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4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773238"/>
            <a:ext cx="7886055" cy="345598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2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dirty="0">
                  <a:solidFill>
                    <a:prstClr val="black"/>
                  </a:solidFill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dirty="0" smtClean="0">
                  <a:solidFill>
                    <a:prstClr val="black"/>
                  </a:solidFill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dirty="0" smtClean="0">
                  <a:solidFill>
                    <a:prstClr val="black"/>
                  </a:solidFill>
                  <a:ea typeface="Arial"/>
                  <a:cs typeface="Times New Roman"/>
                </a:rPr>
                <a:t> | European </a:t>
              </a:r>
              <a:r>
                <a:rPr lang="en-GB" sz="630" dirty="0">
                  <a:solidFill>
                    <a:prstClr val="black"/>
                  </a:solidFill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dirty="0" smtClean="0">
                  <a:solidFill>
                    <a:prstClr val="black"/>
                  </a:solidFill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solidFill>
                  <a:prstClr val="black"/>
                </a:solidFill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34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7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094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5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21060" y="1017847"/>
            <a:ext cx="2577480" cy="8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8"/>
          <p:cNvGrpSpPr>
            <a:grpSpLocks/>
          </p:cNvGrpSpPr>
          <p:nvPr userDrawn="1"/>
        </p:nvGrpSpPr>
        <p:grpSpPr bwMode="auto">
          <a:xfrm>
            <a:off x="6659563" y="1268413"/>
            <a:ext cx="2349500" cy="847725"/>
            <a:chOff x="3167" y="872"/>
            <a:chExt cx="1480" cy="534"/>
          </a:xfrm>
        </p:grpSpPr>
        <p:pic>
          <p:nvPicPr>
            <p:cNvPr id="18" name="Picture 32" descr="DD80:Users:csauvage:Documents: OPERA MEUS:DOSSIERS EN COURS:INTERREG IV C:EXE:PPT:medias:Flag_EU.png"/>
            <p:cNvPicPr>
              <a:picLocks noChangeAspect="1" noChangeArrowheads="1"/>
            </p:cNvPicPr>
            <p:nvPr userDrawn="1"/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3216" y="872"/>
              <a:ext cx="3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3167" y="1156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hangingPunct="0">
                <a:defRPr/>
              </a:pPr>
              <a:r>
                <a:rPr lang="fr-FR" sz="1000">
                  <a:solidFill>
                    <a:prstClr val="black"/>
                  </a:solidFill>
                  <a:latin typeface="Arial" charset="0"/>
                </a:rPr>
                <a:t>EUROPEAN REGIONAL</a:t>
              </a:r>
            </a:p>
            <a:p>
              <a:pPr eaLnBrk="0" hangingPunct="0">
                <a:defRPr/>
              </a:pPr>
              <a:r>
                <a:rPr lang="fr-FR" sz="1000">
                  <a:solidFill>
                    <a:prstClr val="black"/>
                  </a:solidFill>
                  <a:latin typeface="Arial" charset="0"/>
                </a:rPr>
                <a:t>DEVELOPMENT FUND</a:t>
              </a:r>
              <a:endParaRPr lang="fr-FR" sz="120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04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06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191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75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  <a:t>Sharing solutions </a:t>
            </a:r>
            <a:br>
              <a:rPr lang="en-GB" sz="1200" i="1" dirty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</a:br>
            <a:r>
              <a:rPr lang="en-GB" sz="1200" i="1" dirty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  <a:t>for better regional policies</a:t>
            </a:r>
            <a:endParaRPr lang="fr-FR" sz="1200" i="1" dirty="0">
              <a:solidFill>
                <a:prstClr val="black">
                  <a:lumMod val="65000"/>
                  <a:lumOff val="35000"/>
                </a:prstClr>
              </a:solidFill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79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99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7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6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66B0QNQLAY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info@interregeurope.eu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34080"/>
            <a:ext cx="8796528" cy="129959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Insights in Interreg Europe</a:t>
            </a:r>
            <a:r>
              <a:rPr lang="fr-FR" sz="3600" b="1" dirty="0" smtClean="0"/>
              <a:t>:</a:t>
            </a:r>
            <a:br>
              <a:rPr lang="fr-FR" sz="3600" b="1" dirty="0" smtClean="0"/>
            </a:br>
            <a:r>
              <a:rPr lang="fr-FR" sz="3200" b="1" dirty="0" smtClean="0"/>
              <a:t>An </a:t>
            </a:r>
            <a:r>
              <a:rPr lang="fr-FR" sz="3200" b="1" dirty="0" err="1" smtClean="0"/>
              <a:t>accelerator</a:t>
            </a:r>
            <a:r>
              <a:rPr lang="fr-FR" sz="3200" b="1" dirty="0" smtClean="0"/>
              <a:t> for </a:t>
            </a:r>
            <a:r>
              <a:rPr lang="fr-FR" sz="3200" b="1" dirty="0" err="1" smtClean="0"/>
              <a:t>regional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development</a:t>
            </a:r>
            <a:endParaRPr lang="fr-FR" sz="3200" dirty="0"/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>
          <a:xfrm>
            <a:off x="1085978" y="48775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Magda </a:t>
            </a:r>
            <a:r>
              <a:rPr lang="en-GB" dirty="0" err="1" smtClean="0"/>
              <a:t>Anagnostou</a:t>
            </a:r>
            <a:endParaRPr lang="en-GB" dirty="0"/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1085978" y="53096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Policy Learning Platform Coordinator | Interreg Europe</a:t>
            </a:r>
            <a:endParaRPr lang="en-GB" dirty="0"/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1085978" y="57416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info@interregeurope.eu</a:t>
            </a:r>
            <a:endParaRPr lang="en-GB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</p:spPr>
        <p:txBody>
          <a:bodyPr/>
          <a:lstStyle/>
          <a:p>
            <a:r>
              <a:rPr lang="en-GB" dirty="0" smtClean="0">
                <a:sym typeface="Webdings" panose="05030102010509060703" pitchFamily="18" charset="2"/>
              </a:rPr>
              <a:t>28 NovemberInteract - Brussels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0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3" y="3007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1F497D"/>
                </a:solidFill>
              </a:rPr>
              <a:t>Example</a:t>
            </a:r>
            <a:r>
              <a:rPr lang="fr-FR" dirty="0">
                <a:solidFill>
                  <a:srgbClr val="1F497D"/>
                </a:solidFill>
              </a:rPr>
              <a:t> of </a:t>
            </a:r>
            <a:r>
              <a:rPr lang="fr-FR" dirty="0" err="1">
                <a:solidFill>
                  <a:srgbClr val="1F497D"/>
                </a:solidFill>
              </a:rPr>
              <a:t>mainstreaming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705" y="1543244"/>
            <a:ext cx="867727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EkoSMART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telemedicine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practice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developped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Slovenia</a:t>
            </a:r>
            <a:endParaRPr lang="fr-FR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Transfered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to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Cyprus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ERDF OP –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Priority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axis 2 – Investment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priority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2c (CIT &amp; e-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health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 for EUR 400,000 :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telemedicine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tool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dependent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persons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follow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-up</a:t>
            </a:r>
            <a:endParaRPr lang="fr-FR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47" y="878980"/>
            <a:ext cx="15144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2" y="2005012"/>
            <a:ext cx="7658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3" y="3007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rgbClr val="1F497D"/>
                </a:solidFill>
              </a:rPr>
              <a:t>Example</a:t>
            </a:r>
            <a:r>
              <a:rPr lang="fr-FR" dirty="0" smtClean="0">
                <a:solidFill>
                  <a:srgbClr val="1F497D"/>
                </a:solidFill>
              </a:rPr>
              <a:t> of </a:t>
            </a:r>
            <a:r>
              <a:rPr lang="fr-FR" dirty="0" err="1" smtClean="0">
                <a:solidFill>
                  <a:srgbClr val="1F497D"/>
                </a:solidFill>
              </a:rPr>
              <a:t>mainstreaming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8186" y="2959285"/>
            <a:ext cx="8828314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Practice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developped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Piedmonte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region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Transfered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in the ERDF OP of the Basque country, TO1: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</a:pP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introduction of new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selection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criteria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in the calls for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projects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to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favour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clusters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involvement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</a:pP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Ex: 2018 call for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projects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on SMEs internationalisation: bonus points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when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SMEs are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accompanied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by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their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cluster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43" y="799627"/>
            <a:ext cx="22098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0" y="1708006"/>
            <a:ext cx="7648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3" y="3007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1F497D"/>
                </a:solidFill>
              </a:rPr>
              <a:t>Example</a:t>
            </a:r>
            <a:r>
              <a:rPr lang="fr-FR" dirty="0">
                <a:solidFill>
                  <a:srgbClr val="1F497D"/>
                </a:solidFill>
              </a:rPr>
              <a:t> of </a:t>
            </a:r>
            <a:r>
              <a:rPr lang="fr-FR" dirty="0" err="1">
                <a:solidFill>
                  <a:srgbClr val="1F497D"/>
                </a:solidFill>
              </a:rPr>
              <a:t>mainstreaming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705" y="1543244"/>
            <a:ext cx="86772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Telemedicine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practice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developed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in Liverpool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Transfered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in the ERDF OP of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Malopoloska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b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‘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Tele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-Angel’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project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financing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(8.9 million euro):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telemedicine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tool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dependent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persons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follow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-up</a:t>
            </a: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23" y="913233"/>
            <a:ext cx="17621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99" y="2047878"/>
            <a:ext cx="5548372" cy="14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06169"/>
            <a:ext cx="9372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F497D"/>
                </a:solidFill>
              </a:rPr>
              <a:t>In practice</a:t>
            </a:r>
            <a:r>
              <a:rPr lang="en-GB" dirty="0" smtClean="0">
                <a:solidFill>
                  <a:srgbClr val="1F497D"/>
                </a:solidFill>
              </a:rPr>
              <a:t>: Prerequisites </a:t>
            </a:r>
            <a:r>
              <a:rPr lang="en-GB" dirty="0">
                <a:solidFill>
                  <a:srgbClr val="1F497D"/>
                </a:solidFill>
              </a:rPr>
              <a:t>for mainstreaming 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8264" y="890191"/>
            <a:ext cx="913433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I</a:t>
            </a:r>
            <a:r>
              <a:rPr lang="fr-FR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n the application, for </a:t>
            </a:r>
            <a:r>
              <a:rPr lang="fr-FR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each</a:t>
            </a:r>
            <a:r>
              <a:rPr lang="fr-FR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region</a:t>
            </a:r>
            <a:r>
              <a:rPr lang="fr-FR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endParaRPr lang="fr-FR" altLang="en-US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Identify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the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need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(territorial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context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Identify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the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policy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adressed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(i.e. OP) and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envisaged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improvements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this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policy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Involve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the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policy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maker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Define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the </a:t>
            </a:r>
            <a:r>
              <a:rPr lang="fr-FR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stakeholders</a:t>
            </a:r>
            <a:r>
              <a:rPr lang="fr-FR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group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4" y="3408218"/>
            <a:ext cx="8586325" cy="35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1216" y="488589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rgbClr val="1F497D"/>
                </a:solidFill>
              </a:rPr>
              <a:t>Result-based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approach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6725" y="1581345"/>
            <a:ext cx="86772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Progress reports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focusing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on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results</a:t>
            </a:r>
            <a:endParaRPr lang="fr-FR" altLang="en-US" sz="2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en-US" sz="2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en-US" sz="2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en-US" sz="2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en-US" sz="2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Mandatory</a:t>
            </a:r>
            <a:r>
              <a:rPr lang="fr-FR" altLang="en-US" sz="2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action plans</a:t>
            </a:r>
            <a:endParaRPr lang="fr-FR" altLang="en-US" sz="2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en-US" sz="2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Introduction of a</a:t>
            </a:r>
            <a:r>
              <a:rPr lang="fr-FR" altLang="en-US" sz="2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phase 2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mainstreaming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follow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-up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32" y="2203499"/>
            <a:ext cx="8612356" cy="19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368000"/>
            <a:ext cx="8640960" cy="518318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dirty="0"/>
              <a:t>Active participation as project partners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Political endorsement as providers of </a:t>
            </a:r>
            <a:r>
              <a:rPr lang="en-US" dirty="0" smtClean="0"/>
              <a:t>letter(s) </a:t>
            </a:r>
            <a:r>
              <a:rPr lang="en-US" dirty="0"/>
              <a:t>of support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Active involvement in phase 2 of projects (roll-out of the action plan)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Strategic communication to relevant stakeholders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Active use of </a:t>
            </a:r>
            <a:r>
              <a:rPr lang="en-US" dirty="0" smtClean="0"/>
              <a:t>the Policy Learning Platform (main beneficiaries of Peer Reviews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pilot </a:t>
            </a:r>
            <a:r>
              <a:rPr lang="en-US" dirty="0" err="1">
                <a:hlinkClick r:id="rId2"/>
              </a:rPr>
              <a:t>Région</a:t>
            </a:r>
            <a:r>
              <a:rPr lang="en-US" dirty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Hauts</a:t>
            </a:r>
            <a:r>
              <a:rPr lang="en-US" dirty="0" smtClean="0">
                <a:hlinkClick r:id="rId2"/>
              </a:rPr>
              <a:t>-de-France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energy efficiency in social housing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1673"/>
            <a:ext cx="8229600" cy="562074"/>
          </a:xfrm>
        </p:spPr>
        <p:txBody>
          <a:bodyPr/>
          <a:lstStyle/>
          <a:p>
            <a:r>
              <a:rPr lang="en-GB" sz="3800" dirty="0" smtClean="0"/>
              <a:t>3. Role </a:t>
            </a:r>
            <a:r>
              <a:rPr lang="en-GB" sz="3800" dirty="0"/>
              <a:t>of </a:t>
            </a:r>
            <a:r>
              <a:rPr lang="en-GB" sz="3800" dirty="0" smtClean="0"/>
              <a:t>SF MAs </a:t>
            </a:r>
            <a:r>
              <a:rPr lang="en-GB" sz="3800" dirty="0"/>
              <a:t>in </a:t>
            </a:r>
            <a:r>
              <a:rPr lang="en-GB" sz="3800" dirty="0" smtClean="0"/>
              <a:t>Interreg Europe</a:t>
            </a:r>
            <a:r>
              <a:rPr lang="fr-FR" sz="3800" dirty="0"/>
              <a:t/>
            </a:r>
            <a:br>
              <a:rPr lang="fr-FR" sz="3800" dirty="0"/>
            </a:br>
            <a:r>
              <a:rPr lang="en-GB" sz="3800" dirty="0" smtClean="0"/>
              <a:t/>
            </a:r>
            <a:br>
              <a:rPr lang="en-GB" sz="3800" dirty="0" smtClean="0"/>
            </a:b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2234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9906" y="1597672"/>
            <a:ext cx="86772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184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projects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(1,268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targeted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policies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) – 4th call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under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assessment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– last call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2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80% of </a:t>
            </a:r>
            <a:r>
              <a:rPr lang="fr-FR" alt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targeted</a:t>
            </a:r>
            <a:r>
              <a:rPr lang="fr-FR" alt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policies</a:t>
            </a:r>
            <a:r>
              <a:rPr lang="fr-FR" alt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are structural </a:t>
            </a:r>
            <a:r>
              <a:rPr lang="fr-FR" alt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funds</a:t>
            </a:r>
            <a:r>
              <a:rPr lang="fr-FR" alt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programmes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2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For </a:t>
            </a:r>
            <a:r>
              <a:rPr lang="fr-FR" alt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40% 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of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those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policies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policy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makers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are direct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partners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(33% for structural </a:t>
            </a:r>
            <a:r>
              <a:rPr lang="fr-FR" altLang="en-US" sz="2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funds</a:t>
            </a:r>
            <a:r>
              <a:rPr lang="fr-FR" altLang="en-US" sz="2600" dirty="0" smtClean="0">
                <a:solidFill>
                  <a:prstClr val="black"/>
                </a:solidFill>
                <a:latin typeface="Arial" panose="020B0604020202020204" pitchFamily="34" charset="0"/>
              </a:rPr>
              <a:t> programmes)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2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en-US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216" y="488589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1F497D"/>
                </a:solidFill>
              </a:rPr>
              <a:t>State of </a:t>
            </a:r>
            <a:r>
              <a:rPr lang="fr-FR" dirty="0" err="1" smtClean="0">
                <a:solidFill>
                  <a:srgbClr val="1F497D"/>
                </a:solidFill>
              </a:rPr>
              <a:t>play</a:t>
            </a:r>
            <a:r>
              <a:rPr lang="fr-FR" dirty="0" smtClean="0">
                <a:solidFill>
                  <a:srgbClr val="1F497D"/>
                </a:solidFill>
              </a:rPr>
              <a:t> - 2018</a:t>
            </a:r>
            <a:endParaRPr lang="fr-F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83103" y="3613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1F497D"/>
                </a:solidFill>
              </a:rPr>
              <a:t>4. </a:t>
            </a:r>
            <a:r>
              <a:rPr lang="fr-FR" dirty="0" err="1" smtClean="0">
                <a:solidFill>
                  <a:srgbClr val="1F497D"/>
                </a:solidFill>
              </a:rPr>
              <a:t>Lessons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learnt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3438" y="1090002"/>
            <a:ext cx="86990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For all Structural </a:t>
            </a:r>
            <a:r>
              <a:rPr lang="fr-FR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F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unds programmes, MA mobilisation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is</a:t>
            </a:r>
            <a:r>
              <a:rPr lang="fr-FR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sometimes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complicated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e.g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political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context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funds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availability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timing..</a:t>
            </a:r>
            <a:endParaRPr lang="fr-FR" alt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02" y="1974207"/>
            <a:ext cx="6209001" cy="332288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6684" y="5791199"/>
            <a:ext cx="8096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Importance of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better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integrating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cooperation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regional</a:t>
            </a:r>
            <a:r>
              <a:rPr lang="fr-FR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strategies</a:t>
            </a:r>
            <a:endParaRPr lang="fr-FR" alt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0009" y="1974207"/>
            <a:ext cx="1901536" cy="363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ETC </a:t>
            </a:r>
            <a:r>
              <a:rPr lang="fr-FR" dirty="0" err="1" smtClean="0">
                <a:solidFill>
                  <a:schemeClr val="tx1"/>
                </a:solidFill>
              </a:rPr>
              <a:t>regulation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0854" y="4933412"/>
            <a:ext cx="2410691" cy="36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ERDF </a:t>
            </a:r>
            <a:r>
              <a:rPr lang="fr-FR" dirty="0" err="1" smtClean="0">
                <a:solidFill>
                  <a:schemeClr val="tx1"/>
                </a:solidFill>
              </a:rPr>
              <a:t>regulation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9918" y="4582391"/>
            <a:ext cx="2022485" cy="351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FF0000"/>
                </a:solidFill>
              </a:rPr>
              <a:t>No reciprocity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2962" y="2971800"/>
            <a:ext cx="2662238" cy="104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Investment for </a:t>
            </a:r>
            <a:r>
              <a:rPr lang="fr-FR" sz="2000" dirty="0" err="1" smtClean="0">
                <a:solidFill>
                  <a:schemeClr val="tx1"/>
                </a:solidFill>
              </a:rPr>
              <a:t>growth</a:t>
            </a:r>
            <a:r>
              <a:rPr lang="fr-FR" sz="2000" dirty="0" smtClean="0">
                <a:solidFill>
                  <a:schemeClr val="tx1"/>
                </a:solidFill>
              </a:rPr>
              <a:t> and jobs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704850" y="3182460"/>
            <a:ext cx="7772400" cy="794519"/>
          </a:xfrm>
        </p:spPr>
        <p:txBody>
          <a:bodyPr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3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6"/>
          <p:cNvSpPr>
            <a:spLocks noGrp="1"/>
          </p:cNvSpPr>
          <p:nvPr>
            <p:ph type="title"/>
          </p:nvPr>
        </p:nvSpPr>
        <p:spPr>
          <a:xfrm>
            <a:off x="683568" y="2840890"/>
            <a:ext cx="788670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Europe </a:t>
            </a:r>
            <a:r>
              <a:rPr lang="fr-F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Arcuriales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Entrée D, 5e étage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rue de Tournai,  59000 Lille,  France</a:t>
            </a:r>
            <a:b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@interregeurope.eu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www.interregeurope.eu</a:t>
            </a:r>
            <a:r>
              <a:rPr lang="fr-F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71D0D0-3B21-BD43-AAFF-472F530EE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085184"/>
            <a:ext cx="1517756" cy="69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31C03B-7186-C046-B650-3984E4ABC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440082"/>
            <a:ext cx="2746266" cy="909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C8394C-C6CF-054C-95C8-213457EE8F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-620027"/>
            <a:ext cx="3639468" cy="32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105915"/>
            <a:ext cx="8207375" cy="5183187"/>
          </a:xfrm>
        </p:spPr>
        <p:txBody>
          <a:bodyPr>
            <a:normAutofit fontScale="92500"/>
          </a:bodyPr>
          <a:lstStyle/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Introduction – what is the programme about 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How </a:t>
            </a:r>
            <a:r>
              <a:rPr lang="en-GB" sz="2800" dirty="0"/>
              <a:t>interregional </a:t>
            </a:r>
            <a:r>
              <a:rPr lang="en-GB" sz="2800" dirty="0" smtClean="0"/>
              <a:t>cooperation </a:t>
            </a:r>
            <a:r>
              <a:rPr lang="en-GB" sz="2800" dirty="0"/>
              <a:t>benefits regional </a:t>
            </a:r>
            <a:r>
              <a:rPr lang="en-GB" sz="2800" dirty="0" smtClean="0"/>
              <a:t>policies – examples from </a:t>
            </a:r>
            <a:r>
              <a:rPr lang="en-GB" sz="2800" dirty="0"/>
              <a:t>IR-E projects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Role </a:t>
            </a:r>
            <a:r>
              <a:rPr lang="en-GB" sz="2800" dirty="0"/>
              <a:t>of </a:t>
            </a:r>
            <a:r>
              <a:rPr lang="en-GB" sz="2800" dirty="0" smtClean="0"/>
              <a:t>SF MAs </a:t>
            </a:r>
            <a:r>
              <a:rPr lang="en-GB" sz="2800" dirty="0"/>
              <a:t>in </a:t>
            </a:r>
            <a:r>
              <a:rPr lang="en-GB" sz="2800" dirty="0" smtClean="0"/>
              <a:t>Interreg Europe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Conclusion – lessons learnt 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1987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50229"/>
            <a:ext cx="79433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Sharing solutions for better regional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</a:t>
            </a:r>
            <a:r>
              <a:rPr lang="en-GB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aims to improve the implementation of regional development policies and programmes, in particular Investment for Growth and Jobs and ETC through </a:t>
            </a: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experience </a:t>
            </a:r>
            <a:r>
              <a:rPr lang="en-GB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</a:t>
            </a:r>
            <a:r>
              <a:rPr lang="en-GB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9" y="4197107"/>
            <a:ext cx="1617312" cy="1871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88" y="4197107"/>
            <a:ext cx="1621545" cy="187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59" y="4197107"/>
            <a:ext cx="1621545" cy="1871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509" y="4197107"/>
            <a:ext cx="1621545" cy="18713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GB" dirty="0" smtClean="0"/>
              <a:t>1. What is the programme about?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7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386" y="371157"/>
            <a:ext cx="8229600" cy="562074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1F497D"/>
                </a:solidFill>
                <a:latin typeface="Arial"/>
              </a:rPr>
              <a:t>A pan-European </a:t>
            </a:r>
            <a:r>
              <a:rPr lang="en-US" sz="4000" dirty="0" err="1">
                <a:solidFill>
                  <a:srgbClr val="1F497D"/>
                </a:solidFill>
                <a:latin typeface="Arial"/>
              </a:rPr>
              <a:t>programme</a:t>
            </a:r>
            <a:endParaRPr lang="en-GB" sz="4000" dirty="0">
              <a:solidFill>
                <a:srgbClr val="1F497D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7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9"/>
          <p:cNvSpPr>
            <a:spLocks noChangeArrowheads="1"/>
          </p:cNvSpPr>
          <p:nvPr/>
        </p:nvSpPr>
        <p:spPr bwMode="auto">
          <a:xfrm>
            <a:off x="683568" y="2132856"/>
            <a:ext cx="325755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fr-FR" sz="900" dirty="0">
              <a:solidFill>
                <a:srgbClr val="00316E"/>
              </a:solidFill>
            </a:endParaRPr>
          </a:p>
          <a:p>
            <a:r>
              <a:rPr lang="en-GB" altLang="fr-F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</a:t>
            </a:r>
          </a:p>
          <a:p>
            <a:r>
              <a:rPr lang="en-GB" altLang="fr-F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other </a:t>
            </a:r>
          </a:p>
          <a:p>
            <a:r>
              <a:rPr lang="en-GB" altLang="fr-F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</a:t>
            </a:r>
          </a:p>
          <a:p>
            <a:r>
              <a:rPr lang="en-GB" altLang="fr-F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85240"/>
            <a:ext cx="1764748" cy="20319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3789854" y="4121106"/>
            <a:ext cx="1600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/>
              </a:rPr>
              <a:t>Regional/ national and local </a:t>
            </a:r>
            <a:r>
              <a:rPr lang="en-GB" sz="1400" b="1" kern="0" dirty="0" smtClean="0">
                <a:solidFill>
                  <a:srgbClr val="FFFFFF"/>
                </a:solidFill>
                <a:latin typeface="Arial"/>
              </a:rPr>
              <a:t>authorities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13" y="3485240"/>
            <a:ext cx="1764748" cy="20319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5661913" y="4163250"/>
            <a:ext cx="17647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/>
              </a:rPr>
              <a:t>Agencies, </a:t>
            </a:r>
          </a:p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/>
              </a:rPr>
              <a:t>business support organisations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56" y="1792253"/>
            <a:ext cx="1764748" cy="2031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4675856" y="2470263"/>
            <a:ext cx="17647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/>
              </a:rPr>
              <a:t>Managing </a:t>
            </a:r>
          </a:p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/>
              </a:rPr>
              <a:t>authorities of </a:t>
            </a:r>
          </a:p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/>
              </a:rPr>
              <a:t>SF programmes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dirty="0" smtClean="0">
              <a:solidFill>
                <a:srgbClr val="1F497D"/>
              </a:solidFill>
              <a:latin typeface="Arial"/>
            </a:endParaRPr>
          </a:p>
          <a:p>
            <a:pPr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</a:rPr>
              <a:t>A programme</a:t>
            </a:r>
          </a:p>
          <a:p>
            <a:pPr>
              <a:defRPr/>
            </a:pPr>
            <a:r>
              <a:rPr lang="en-GB" dirty="0">
                <a:solidFill>
                  <a:srgbClr val="1F497D"/>
                </a:solidFill>
                <a:latin typeface="Arial"/>
              </a:rPr>
              <a:t>f</a:t>
            </a:r>
            <a:r>
              <a:rPr lang="en-GB" dirty="0" smtClean="0">
                <a:solidFill>
                  <a:srgbClr val="1F497D"/>
                </a:solidFill>
                <a:latin typeface="Arial"/>
              </a:rPr>
              <a:t>or policymakers</a:t>
            </a:r>
            <a:endParaRPr lang="en-GB" dirty="0"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1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2743" y="1685973"/>
            <a:ext cx="6543419" cy="4346475"/>
          </a:xfrm>
        </p:spPr>
        <p:txBody>
          <a:bodyPr>
            <a:normAutofit fontScale="85000" lnSpcReduction="20000"/>
          </a:bodyPr>
          <a:lstStyle/>
          <a:p>
            <a:pPr marL="514350" indent="-4572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b="1" dirty="0"/>
              <a:t>Projects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sz="8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u="sng" dirty="0" smtClean="0"/>
              <a:t>1</a:t>
            </a:r>
            <a:r>
              <a:rPr lang="en-GB" u="sng" baseline="30000" dirty="0" smtClean="0"/>
              <a:t>st</a:t>
            </a:r>
            <a:r>
              <a:rPr lang="en-GB" u="sng" dirty="0" smtClean="0"/>
              <a:t> phase: </a:t>
            </a:r>
            <a:r>
              <a:rPr lang="en-GB" dirty="0" smtClean="0"/>
              <a:t>Policy </a:t>
            </a:r>
            <a:r>
              <a:rPr lang="en-GB" dirty="0"/>
              <a:t>exchange of experience (2 to 3 years) on a shared regional policy issue ending with one action plan per </a:t>
            </a:r>
            <a:r>
              <a:rPr lang="en-GB" dirty="0" smtClean="0"/>
              <a:t>region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u="sng" dirty="0" smtClean="0"/>
              <a:t>2</a:t>
            </a:r>
            <a:r>
              <a:rPr lang="en-GB" u="sng" baseline="30000" dirty="0" smtClean="0"/>
              <a:t>nd</a:t>
            </a:r>
            <a:r>
              <a:rPr lang="en-GB" u="sng" dirty="0" smtClean="0"/>
              <a:t> phase: </a:t>
            </a:r>
            <a:r>
              <a:rPr lang="en-GB" dirty="0" smtClean="0"/>
              <a:t>Monitoring </a:t>
            </a:r>
            <a:r>
              <a:rPr lang="en-GB" dirty="0"/>
              <a:t>of action plan implementation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dirty="0" smtClean="0"/>
              <a:t>    (</a:t>
            </a:r>
            <a:r>
              <a:rPr lang="en-GB" dirty="0"/>
              <a:t>1 year) + possible pilot actions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dirty="0"/>
              <a:t>		</a:t>
            </a:r>
            <a:endParaRPr lang="en-GB" b="1" dirty="0">
              <a:solidFill>
                <a:schemeClr val="tx2"/>
              </a:solidFill>
            </a:endParaRPr>
          </a:p>
          <a:p>
            <a:pPr marL="514350" indent="-4572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b="1" dirty="0" smtClean="0"/>
              <a:t>Policy Learning Platform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GB" sz="8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Improve exploitation of project’s results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Open up the programme’s benefits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8436" y="323030"/>
            <a:ext cx="7886700" cy="7920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4000" b="0" dirty="0">
                <a:solidFill>
                  <a:srgbClr val="1F497D"/>
                </a:solidFill>
                <a:latin typeface="Arial"/>
                <a:cs typeface="+mj-cs"/>
              </a:rPr>
              <a:t>What the programme does?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9F52D0-DC99-5243-82B4-245C5030D3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31124" y="4736912"/>
            <a:ext cx="1627692" cy="1300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612535-24A0-6549-869E-DC94D08C39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744" y="1829140"/>
            <a:ext cx="1760452" cy="20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7E8039F7-406D-4D5E-A737-DCDC94C0C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237" y="1221955"/>
            <a:ext cx="1921121" cy="108000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="" xmlns:a16="http://schemas.microsoft.com/office/drawing/2014/main" id="{5D2DAD77-5967-485D-9A52-D191E3A967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2" y="1229515"/>
            <a:ext cx="1918509" cy="10800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1FCC80E-FC8E-4C57-B85C-75504B404B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448" y="1229515"/>
            <a:ext cx="1915155" cy="1080000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88744176-4BF2-43E4-8AB1-AE768F0722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619" y="1221955"/>
            <a:ext cx="1924485" cy="1080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6780EF60-4067-4BE7-BCA9-6676FD053DFB}"/>
              </a:ext>
            </a:extLst>
          </p:cNvPr>
          <p:cNvSpPr txBox="1">
            <a:spLocks/>
          </p:cNvSpPr>
          <p:nvPr/>
        </p:nvSpPr>
        <p:spPr>
          <a:xfrm>
            <a:off x="1423097" y="111425"/>
            <a:ext cx="7620525" cy="6536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0A3A7E-889B-4F29-91D8-08B7EA33CECF}"/>
              </a:ext>
            </a:extLst>
          </p:cNvPr>
          <p:cNvSpPr/>
          <p:nvPr/>
        </p:nvSpPr>
        <p:spPr>
          <a:xfrm>
            <a:off x="1091376" y="734219"/>
            <a:ext cx="627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400" b="1" dirty="0">
                <a:latin typeface="Arial" pitchFamily="34" charset="0"/>
                <a:cs typeface="Arial" pitchFamily="34" charset="0"/>
              </a:rPr>
              <a:t>4 services for interregional learning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9" y="3207783"/>
            <a:ext cx="6977758" cy="3583176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522715" y="2477612"/>
            <a:ext cx="8229600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/>
              <a:t>Join</a:t>
            </a:r>
            <a:r>
              <a:rPr lang="fr-FR" sz="3600" dirty="0" smtClean="0"/>
              <a:t> </a:t>
            </a:r>
            <a:r>
              <a:rPr lang="fr-FR" sz="3600" dirty="0" err="1" smtClean="0"/>
              <a:t>our</a:t>
            </a:r>
            <a:r>
              <a:rPr lang="fr-FR" sz="3600" dirty="0" smtClean="0"/>
              <a:t> </a:t>
            </a:r>
            <a:r>
              <a:rPr lang="fr-FR" sz="3600" dirty="0" err="1" smtClean="0"/>
              <a:t>community</a:t>
            </a:r>
            <a:r>
              <a:rPr lang="fr-FR" sz="3600" dirty="0" smtClean="0"/>
              <a:t> of 14.000 </a:t>
            </a:r>
            <a:r>
              <a:rPr lang="fr-FR" sz="3600" dirty="0" err="1" smtClean="0"/>
              <a:t>members</a:t>
            </a:r>
            <a:r>
              <a:rPr lang="fr-FR" sz="3600" dirty="0" smtClean="0"/>
              <a:t>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002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2172107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Particularity</a:t>
            </a:r>
            <a:r>
              <a:rPr lang="fr-FR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fr-FR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Exclusively</a:t>
            </a:r>
            <a:r>
              <a:rPr lang="fr-FR" alt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dedicated</a:t>
            </a:r>
            <a:r>
              <a:rPr lang="fr-FR" altLang="en-US" dirty="0">
                <a:solidFill>
                  <a:prstClr val="black"/>
                </a:solidFill>
                <a:latin typeface="Arial" panose="020B0604020202020204" pitchFamily="34" charset="0"/>
              </a:rPr>
              <a:t> to </a:t>
            </a:r>
            <a:r>
              <a:rPr lang="fr-FR" alt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mainstreaming</a:t>
            </a:r>
            <a:endParaRPr lang="fr-FR" altLang="en-US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Objective</a:t>
            </a:r>
            <a:r>
              <a:rPr lang="fr-FR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Improving the implementation of SF 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programmes</a:t>
            </a:r>
            <a:endParaRPr lang="fr-F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Interreg Europe </a:t>
            </a:r>
            <a:r>
              <a:rPr lang="fr-FR" altLang="en-US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result</a:t>
            </a:r>
            <a:r>
              <a:rPr lang="fr-FR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= </a:t>
            </a:r>
            <a:r>
              <a:rPr lang="fr-FR" alt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mainstreaming</a:t>
            </a:r>
            <a:endParaRPr lang="fr-FR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341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How interregional cooperation benefits regional policies/SF?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006" y="1874446"/>
            <a:ext cx="819575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kern="50" dirty="0" smtClean="0">
                <a:ea typeface="SimSun"/>
                <a:cs typeface="Mangal"/>
              </a:rPr>
              <a:t>How to improve the implementation of SF programmes?</a:t>
            </a:r>
          </a:p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2400" b="1" kern="50" dirty="0" smtClean="0">
              <a:ea typeface="SimSun"/>
              <a:cs typeface="Mangal"/>
            </a:endParaRPr>
          </a:p>
          <a:p>
            <a:pPr marL="342900" indent="-34290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kern="50" dirty="0" smtClean="0">
                <a:latin typeface="Arial"/>
                <a:ea typeface="SimSun"/>
                <a:cs typeface="Mangal"/>
              </a:rPr>
              <a:t>Level </a:t>
            </a:r>
            <a:r>
              <a:rPr lang="en-GB" sz="2400" kern="50" dirty="0">
                <a:latin typeface="Arial"/>
                <a:ea typeface="SimSun"/>
                <a:cs typeface="Mangal"/>
              </a:rPr>
              <a:t>1: support new projects</a:t>
            </a:r>
          </a:p>
          <a:p>
            <a:pPr marL="342900" indent="-342900" defTabSz="914400" eaLnBrk="1" hangingPunct="1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kern="50" dirty="0">
                <a:latin typeface="Arial"/>
                <a:ea typeface="SimSun"/>
                <a:cs typeface="Mangal"/>
              </a:rPr>
              <a:t>Level 2: </a:t>
            </a:r>
            <a:r>
              <a:rPr lang="en-GB" sz="2400" kern="50" dirty="0" smtClean="0">
                <a:latin typeface="Arial"/>
                <a:ea typeface="SimSun"/>
                <a:cs typeface="Mangal"/>
              </a:rPr>
              <a:t>change programme management</a:t>
            </a:r>
            <a:endParaRPr lang="en-GB" sz="2400" kern="50" dirty="0">
              <a:latin typeface="Arial"/>
              <a:ea typeface="SimSun"/>
              <a:cs typeface="Mangal"/>
            </a:endParaRPr>
          </a:p>
          <a:p>
            <a:pPr marL="342900" indent="-342900" defTabSz="914400" eaLnBrk="1" hangingPunct="1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kern="50" dirty="0">
                <a:latin typeface="Arial"/>
                <a:ea typeface="SimSun"/>
                <a:cs typeface="Mangal"/>
              </a:rPr>
              <a:t>Level 3: </a:t>
            </a:r>
            <a:r>
              <a:rPr lang="en-GB" sz="2400" kern="50" dirty="0" smtClean="0">
                <a:latin typeface="Arial"/>
                <a:ea typeface="SimSun"/>
                <a:cs typeface="Mangal"/>
              </a:rPr>
              <a:t>change programme content</a:t>
            </a:r>
            <a:endParaRPr lang="en-GB" sz="2400" kern="50" dirty="0">
              <a:latin typeface="Arial"/>
              <a:ea typeface="SimSun"/>
              <a:cs typeface="Mangal"/>
            </a:endParaRPr>
          </a:p>
        </p:txBody>
      </p:sp>
      <p:sp>
        <p:nvSpPr>
          <p:cNvPr id="4" name="Titre 8"/>
          <p:cNvSpPr txBox="1">
            <a:spLocks/>
          </p:cNvSpPr>
          <p:nvPr/>
        </p:nvSpPr>
        <p:spPr>
          <a:xfrm>
            <a:off x="457994" y="548680"/>
            <a:ext cx="8229600" cy="562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1F497D"/>
                </a:solidFill>
              </a:rPr>
              <a:t>Core benefits</a:t>
            </a: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5" name="Right Brace 4"/>
          <p:cNvSpPr>
            <a:spLocks/>
          </p:cNvSpPr>
          <p:nvPr/>
        </p:nvSpPr>
        <p:spPr bwMode="auto">
          <a:xfrm>
            <a:off x="6741736" y="3831787"/>
            <a:ext cx="242779" cy="1440000"/>
          </a:xfrm>
          <a:prstGeom prst="rightBrace">
            <a:avLst>
              <a:gd name="adj1" fmla="val 3816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7257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22" kern="0">
              <a:solidFill>
                <a:srgbClr val="00316E"/>
              </a:solidFill>
              <a:latin typeface="Times" pitchFamily="1" charset="0"/>
            </a:endParaRPr>
          </a:p>
        </p:txBody>
      </p:sp>
      <p:sp>
        <p:nvSpPr>
          <p:cNvPr id="6" name="Espace réservé du texte 7"/>
          <p:cNvSpPr txBox="1">
            <a:spLocks/>
          </p:cNvSpPr>
          <p:nvPr/>
        </p:nvSpPr>
        <p:spPr>
          <a:xfrm>
            <a:off x="6984515" y="4012062"/>
            <a:ext cx="2952130" cy="10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en-GB" sz="2200" i="1" dirty="0" smtClean="0"/>
              <a:t>may not require funding!</a:t>
            </a:r>
          </a:p>
        </p:txBody>
      </p:sp>
    </p:spTree>
    <p:extLst>
      <p:ext uri="{BB962C8B-B14F-4D97-AF65-F5344CB8AC3E}">
        <p14:creationId xmlns:p14="http://schemas.microsoft.com/office/powerpoint/2010/main" val="21508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646</Words>
  <Application>Microsoft Office PowerPoint</Application>
  <PresentationFormat>On-screen Show (4:3)</PresentationFormat>
  <Paragraphs>120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ＭＳ Ｐゴシック</vt:lpstr>
      <vt:lpstr>SimSun</vt:lpstr>
      <vt:lpstr>Arial</vt:lpstr>
      <vt:lpstr>Calibri</vt:lpstr>
      <vt:lpstr>Courier New</vt:lpstr>
      <vt:lpstr>Mangal</vt:lpstr>
      <vt:lpstr>Times</vt:lpstr>
      <vt:lpstr>Times New Roman</vt:lpstr>
      <vt:lpstr>Webdings</vt:lpstr>
      <vt:lpstr>Wingdings</vt:lpstr>
      <vt:lpstr>BASIC</vt:lpstr>
      <vt:lpstr>CONTENT page</vt:lpstr>
      <vt:lpstr>IMAGE</vt:lpstr>
      <vt:lpstr>1_CONTENT page</vt:lpstr>
      <vt:lpstr>BLANCK</vt:lpstr>
      <vt:lpstr>Insights in Interreg Europe: An accelerator for regional development</vt:lpstr>
      <vt:lpstr>Summary</vt:lpstr>
      <vt:lpstr>1. What is the programme about?</vt:lpstr>
      <vt:lpstr>A pan-European programme</vt:lpstr>
      <vt:lpstr>PowerPoint Presentation</vt:lpstr>
      <vt:lpstr>What the programme does?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Role of SF MAs in Interreg Europe  </vt:lpstr>
      <vt:lpstr>PowerPoint Presentation</vt:lpstr>
      <vt:lpstr>PowerPoint Presentation</vt:lpstr>
      <vt:lpstr>Thank you for your attention </vt:lpstr>
      <vt:lpstr>Interreg Europe secretariat  Les Arcuriales, Entrée D, 5e étage  45 rue de Tournai,  59000 Lille,  France  info@interregeurope.eu www.interregeurope.eu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MASCHIO ESPOSITO</dc:creator>
  <cp:lastModifiedBy>Magdalini ANAGNOSTOU</cp:lastModifiedBy>
  <cp:revision>167</cp:revision>
  <cp:lastPrinted>2018-11-28T07:15:04Z</cp:lastPrinted>
  <dcterms:created xsi:type="dcterms:W3CDTF">2018-03-02T15:54:40Z</dcterms:created>
  <dcterms:modified xsi:type="dcterms:W3CDTF">2018-11-28T10:16:25Z</dcterms:modified>
</cp:coreProperties>
</file>