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5" r:id="rId3"/>
    <p:sldMasterId id="2147483699" r:id="rId4"/>
    <p:sldMasterId id="2147483712" r:id="rId5"/>
  </p:sldMasterIdLst>
  <p:notesMasterIdLst>
    <p:notesMasterId r:id="rId25"/>
  </p:notesMasterIdLst>
  <p:handoutMasterIdLst>
    <p:handoutMasterId r:id="rId26"/>
  </p:handoutMasterIdLst>
  <p:sldIdLst>
    <p:sldId id="301" r:id="rId6"/>
    <p:sldId id="337" r:id="rId7"/>
    <p:sldId id="336" r:id="rId8"/>
    <p:sldId id="303" r:id="rId9"/>
    <p:sldId id="346" r:id="rId10"/>
    <p:sldId id="345" r:id="rId11"/>
    <p:sldId id="357" r:id="rId12"/>
    <p:sldId id="342" r:id="rId13"/>
    <p:sldId id="338" r:id="rId14"/>
    <p:sldId id="353" r:id="rId15"/>
    <p:sldId id="355" r:id="rId16"/>
    <p:sldId id="354" r:id="rId17"/>
    <p:sldId id="343" r:id="rId18"/>
    <p:sldId id="344" r:id="rId19"/>
    <p:sldId id="348" r:id="rId20"/>
    <p:sldId id="349" r:id="rId21"/>
    <p:sldId id="351" r:id="rId22"/>
    <p:sldId id="352" r:id="rId23"/>
    <p:sldId id="358" r:id="rId24"/>
  </p:sldIdLst>
  <p:sldSz cx="9144000" cy="6858000" type="screen4x3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7" autoAdjust="0"/>
    <p:restoredTop sz="94095" autoAdjust="0"/>
  </p:normalViewPr>
  <p:slideViewPr>
    <p:cSldViewPr snapToGrid="0">
      <p:cViewPr varScale="1">
        <p:scale>
          <a:sx n="66" d="100"/>
          <a:sy n="66" d="100"/>
        </p:scale>
        <p:origin x="111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2439" tIns="46219" rIns="92439" bIns="46219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699" y="0"/>
            <a:ext cx="2984871" cy="502755"/>
          </a:xfrm>
          <a:prstGeom prst="rect">
            <a:avLst/>
          </a:prstGeom>
        </p:spPr>
        <p:txBody>
          <a:bodyPr vert="horz" lIns="92439" tIns="46219" rIns="92439" bIns="46219" rtlCol="0"/>
          <a:lstStyle>
            <a:lvl1pPr algn="r">
              <a:defRPr sz="1200"/>
            </a:lvl1pPr>
          </a:lstStyle>
          <a:p>
            <a:fld id="{7B16158E-EF11-451E-9013-C9C1E9C57B54}" type="datetimeFigureOut">
              <a:rPr lang="fr-FR" smtClean="0"/>
              <a:t>28/11/2018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2439" tIns="46219" rIns="92439" bIns="46219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699" y="9517547"/>
            <a:ext cx="2984871" cy="502754"/>
          </a:xfrm>
          <a:prstGeom prst="rect">
            <a:avLst/>
          </a:prstGeom>
        </p:spPr>
        <p:txBody>
          <a:bodyPr vert="horz" lIns="92439" tIns="46219" rIns="92439" bIns="46219" rtlCol="0" anchor="b"/>
          <a:lstStyle>
            <a:lvl1pPr algn="r">
              <a:defRPr sz="1200"/>
            </a:lvl1pPr>
          </a:lstStyle>
          <a:p>
            <a:fld id="{0409BB8E-0006-429C-AA43-7CA05C0CCDF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790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2439" tIns="46219" rIns="92439" bIns="4621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9" y="0"/>
            <a:ext cx="2984871" cy="502755"/>
          </a:xfrm>
          <a:prstGeom prst="rect">
            <a:avLst/>
          </a:prstGeom>
        </p:spPr>
        <p:txBody>
          <a:bodyPr vert="horz" lIns="92439" tIns="46219" rIns="92439" bIns="46219" rtlCol="0"/>
          <a:lstStyle>
            <a:lvl1pPr algn="r">
              <a:defRPr sz="1200"/>
            </a:lvl1pPr>
          </a:lstStyle>
          <a:p>
            <a:fld id="{9E0C876B-A802-45DC-9E36-06E046321EB1}" type="datetimeFigureOut">
              <a:rPr lang="en-GB" smtClean="0"/>
              <a:t>28/11/2018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4125"/>
            <a:ext cx="4503737" cy="3379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39" tIns="46219" rIns="92439" bIns="46219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8" y="4822268"/>
            <a:ext cx="5510530" cy="3945494"/>
          </a:xfrm>
          <a:prstGeom prst="rect">
            <a:avLst/>
          </a:prstGeom>
        </p:spPr>
        <p:txBody>
          <a:bodyPr vert="horz" lIns="92439" tIns="46219" rIns="92439" bIns="4621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2439" tIns="46219" rIns="92439" bIns="4621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9" y="9517547"/>
            <a:ext cx="2984871" cy="502754"/>
          </a:xfrm>
          <a:prstGeom prst="rect">
            <a:avLst/>
          </a:prstGeom>
        </p:spPr>
        <p:txBody>
          <a:bodyPr vert="horz" lIns="92439" tIns="46219" rIns="92439" bIns="46219" rtlCol="0" anchor="b"/>
          <a:lstStyle>
            <a:lvl1pPr algn="r">
              <a:defRPr sz="1200"/>
            </a:lvl1pPr>
          </a:lstStyle>
          <a:p>
            <a:fld id="{68A9138E-6239-4565-807A-4014B8ADF3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679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Objectives of the platform: 1) Spread good practices further; 2) Boost programme results; 3) Increase impact of policy learning.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9138E-6239-4565-807A-4014B8ADF38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44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74833D-76F3-4D42-9B32-3B4FACCE3E4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420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Diving</a:t>
            </a:r>
            <a:r>
              <a:rPr lang="en-GB" baseline="0" dirty="0" smtClean="0"/>
              <a:t> into programme details: how do we ensure the mainstreaming 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9138E-6239-4565-807A-4014B8ADF38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229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It is also</a:t>
            </a:r>
            <a:r>
              <a:rPr lang="en-GB" baseline="0" dirty="0" smtClean="0"/>
              <a:t> important the result based approach which is implemented through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9138E-6239-4565-807A-4014B8ADF38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5511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DD80:Users:csauvage:Documents:%20OPERA%20MEUS:DOSSIERS%20EN%20COURS:INTERREG%20IV%20C:EXE:PPT:medias:images:onglet_all_03.gif" TargetMode="External"/><Relationship Id="rId7" Type="http://schemas.openxmlformats.org/officeDocument/2006/relationships/image" Target="DD80:Users:csauvage:Documents:%20OPERA%20MEUS:DOSSIERS%20EN%20COURS:INTERREG%20IV%20C:EXE:PPT:medias:INTERREG_IVC_LOGO.png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DD80:Users:csauvage:Documents:%20OPERA%20MEUS:DOSSIERS%20EN%20COURS:INTERREG%20IV%20C:EXE:PPT:medias:images:onglet_all_01.gif" TargetMode="External"/><Relationship Id="rId4" Type="http://schemas.openxmlformats.org/officeDocument/2006/relationships/image" Target="../media/image5.png"/><Relationship Id="rId9" Type="http://schemas.openxmlformats.org/officeDocument/2006/relationships/image" Target="DD80:Users:csauvage:Documents:%20OPERA%20MEUS:DOSSIERS%20EN%20COURS:INTERREG%20IV%20C:EXE:PPT:medias:Flag_EU.png" TargetMode="Externa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ogo only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7935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title page + n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0" hasCustomPrompt="1"/>
          </p:nvPr>
        </p:nvSpPr>
        <p:spPr>
          <a:xfrm>
            <a:off x="933578" y="4725144"/>
            <a:ext cx="7272337" cy="216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Name, </a:t>
            </a:r>
            <a:r>
              <a:rPr lang="en-GB" dirty="0" smtClean="0"/>
              <a:t>person</a:t>
            </a:r>
            <a:endParaRPr lang="en-GB" dirty="0"/>
          </a:p>
        </p:txBody>
      </p:sp>
      <p:sp>
        <p:nvSpPr>
          <p:cNvPr id="16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933578" y="5157216"/>
            <a:ext cx="7272337" cy="216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Position</a:t>
            </a:r>
            <a:endParaRPr lang="en-GB" dirty="0"/>
          </a:p>
        </p:txBody>
      </p:sp>
      <p:sp>
        <p:nvSpPr>
          <p:cNvPr id="18" name="Espace réservé du texte 2"/>
          <p:cNvSpPr>
            <a:spLocks noGrp="1"/>
          </p:cNvSpPr>
          <p:nvPr>
            <p:ph type="body" sz="quarter" idx="12" hasCustomPrompt="1"/>
          </p:nvPr>
        </p:nvSpPr>
        <p:spPr>
          <a:xfrm>
            <a:off x="933578" y="5589264"/>
            <a:ext cx="7272337" cy="216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Institution</a:t>
            </a:r>
            <a:endParaRPr lang="en-GB" dirty="0"/>
          </a:p>
        </p:txBody>
      </p:sp>
      <p:sp>
        <p:nvSpPr>
          <p:cNvPr id="20" name="Titre 1"/>
          <p:cNvSpPr>
            <a:spLocks noGrp="1"/>
          </p:cNvSpPr>
          <p:nvPr>
            <p:ph type="ctrTitle"/>
          </p:nvPr>
        </p:nvSpPr>
        <p:spPr>
          <a:xfrm>
            <a:off x="685800" y="3501008"/>
            <a:ext cx="7772400" cy="7945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grpSp>
        <p:nvGrpSpPr>
          <p:cNvPr id="22" name="Groupe 21"/>
          <p:cNvGrpSpPr/>
          <p:nvPr userDrawn="1"/>
        </p:nvGrpSpPr>
        <p:grpSpPr>
          <a:xfrm>
            <a:off x="898267" y="560128"/>
            <a:ext cx="3345257" cy="1212688"/>
            <a:chOff x="898267" y="344104"/>
            <a:chExt cx="3345257" cy="1212688"/>
          </a:xfrm>
        </p:grpSpPr>
        <p:pic>
          <p:nvPicPr>
            <p:cNvPr id="23" name="Image 2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267" y="344104"/>
              <a:ext cx="3080732" cy="896775"/>
            </a:xfrm>
            <a:prstGeom prst="rect">
              <a:avLst/>
            </a:prstGeom>
          </p:spPr>
        </p:pic>
        <p:sp>
          <p:nvSpPr>
            <p:cNvPr id="24" name="Zone de texte 3"/>
            <p:cNvSpPr txBox="1"/>
            <p:nvPr userDrawn="1"/>
          </p:nvSpPr>
          <p:spPr>
            <a:xfrm>
              <a:off x="971600" y="1272391"/>
              <a:ext cx="3271924" cy="284401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GB" sz="900" dirty="0">
                  <a:solidFill>
                    <a:prstClr val="black"/>
                  </a:solidFill>
                  <a:ea typeface="Arial"/>
                  <a:cs typeface="Times New Roman"/>
                </a:rPr>
                <a:t>European Union | European Regional Development Fund</a:t>
              </a:r>
              <a:endParaRPr lang="fr-FR" sz="900" dirty="0">
                <a:solidFill>
                  <a:prstClr val="black"/>
                </a:solidFill>
                <a:ea typeface="Arial"/>
                <a:cs typeface="Times New Roman"/>
              </a:endParaRPr>
            </a:p>
          </p:txBody>
        </p:sp>
      </p:grpSp>
      <p:sp>
        <p:nvSpPr>
          <p:cNvPr id="7" name="Espace réservé du texte 6"/>
          <p:cNvSpPr>
            <a:spLocks noGrp="1"/>
          </p:cNvSpPr>
          <p:nvPr>
            <p:ph type="body" sz="quarter" idx="14" hasCustomPrompt="1"/>
          </p:nvPr>
        </p:nvSpPr>
        <p:spPr>
          <a:xfrm>
            <a:off x="971600" y="6309320"/>
            <a:ext cx="7415683" cy="387424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1800"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fr-FR" dirty="0" smtClean="0"/>
              <a:t>Venue</a:t>
            </a:r>
            <a:r>
              <a:rPr lang="en-GB" b="0" dirty="0" smtClean="0">
                <a:solidFill>
                  <a:schemeClr val="bg1">
                    <a:lumMod val="50000"/>
                  </a:schemeClr>
                </a:solidFill>
                <a:sym typeface="Webdings" panose="05030102010509060703" pitchFamily="18" charset="2"/>
              </a:rPr>
              <a:t> </a:t>
            </a:r>
            <a:r>
              <a:rPr lang="fr-FR" dirty="0" smtClean="0"/>
              <a:t> date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9824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Thank you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>
            <a:spLocks noGrp="1"/>
          </p:cNvSpPr>
          <p:nvPr>
            <p:ph type="ctrTitle" hasCustomPrompt="1"/>
          </p:nvPr>
        </p:nvSpPr>
        <p:spPr>
          <a:xfrm>
            <a:off x="685800" y="3344385"/>
            <a:ext cx="7772400" cy="7945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400">
                <a:solidFill>
                  <a:schemeClr val="tx2"/>
                </a:solidFill>
              </a:defRPr>
            </a:lvl1pPr>
          </a:lstStyle>
          <a:p>
            <a:r>
              <a:rPr lang="fr-FR" dirty="0" err="1" smtClean="0"/>
              <a:t>Thank</a:t>
            </a:r>
            <a:r>
              <a:rPr lang="fr-FR" dirty="0" smtClean="0"/>
              <a:t> </a:t>
            </a:r>
            <a:r>
              <a:rPr lang="fr-FR" dirty="0" err="1" smtClean="0"/>
              <a:t>you</a:t>
            </a:r>
            <a:r>
              <a:rPr lang="fr-FR" dirty="0" smtClean="0"/>
              <a:t>!</a:t>
            </a:r>
            <a:endParaRPr lang="en-GB" dirty="0"/>
          </a:p>
        </p:txBody>
      </p:sp>
      <p:sp>
        <p:nvSpPr>
          <p:cNvPr id="10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467544" y="6165304"/>
            <a:ext cx="3775980" cy="4320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www.interregeurope.eu</a:t>
            </a:r>
            <a:endParaRPr lang="en-GB" dirty="0"/>
          </a:p>
        </p:txBody>
      </p:sp>
      <p:grpSp>
        <p:nvGrpSpPr>
          <p:cNvPr id="11" name="Groupe 10"/>
          <p:cNvGrpSpPr/>
          <p:nvPr userDrawn="1"/>
        </p:nvGrpSpPr>
        <p:grpSpPr>
          <a:xfrm>
            <a:off x="898267" y="560128"/>
            <a:ext cx="3345257" cy="1212688"/>
            <a:chOff x="898267" y="344104"/>
            <a:chExt cx="3345257" cy="1212688"/>
          </a:xfrm>
        </p:grpSpPr>
        <p:pic>
          <p:nvPicPr>
            <p:cNvPr id="12" name="Image 1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267" y="344104"/>
              <a:ext cx="3080732" cy="896775"/>
            </a:xfrm>
            <a:prstGeom prst="rect">
              <a:avLst/>
            </a:prstGeom>
          </p:spPr>
        </p:pic>
        <p:sp>
          <p:nvSpPr>
            <p:cNvPr id="13" name="Zone de texte 3"/>
            <p:cNvSpPr txBox="1"/>
            <p:nvPr userDrawn="1"/>
          </p:nvSpPr>
          <p:spPr>
            <a:xfrm>
              <a:off x="971600" y="1272391"/>
              <a:ext cx="3271924" cy="284401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GB" sz="900" dirty="0">
                  <a:solidFill>
                    <a:prstClr val="black"/>
                  </a:solidFill>
                  <a:ea typeface="Arial"/>
                  <a:cs typeface="Times New Roman"/>
                </a:rPr>
                <a:t>European Union | European Regional Development Fund</a:t>
              </a:r>
              <a:endParaRPr lang="fr-FR" sz="900" dirty="0">
                <a:solidFill>
                  <a:prstClr val="black"/>
                </a:solidFill>
                <a:ea typeface="Arial"/>
                <a:cs typeface="Times New Roman"/>
              </a:endParaRPr>
            </a:p>
          </p:txBody>
        </p:sp>
      </p:grpSp>
      <p:sp>
        <p:nvSpPr>
          <p:cNvPr id="14" name="Sous-titre 2"/>
          <p:cNvSpPr txBox="1">
            <a:spLocks/>
          </p:cNvSpPr>
          <p:nvPr userDrawn="1"/>
        </p:nvSpPr>
        <p:spPr>
          <a:xfrm>
            <a:off x="5724128" y="6165304"/>
            <a:ext cx="2808312" cy="432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600" dirty="0" err="1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Interregeurope</a:t>
            </a:r>
            <a:endParaRPr lang="en-GB" sz="16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17" name="Image 16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6165304"/>
            <a:ext cx="1312080" cy="345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202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3501008"/>
            <a:ext cx="7772400" cy="7945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grpSp>
        <p:nvGrpSpPr>
          <p:cNvPr id="3" name="Groupe 2"/>
          <p:cNvGrpSpPr/>
          <p:nvPr userDrawn="1"/>
        </p:nvGrpSpPr>
        <p:grpSpPr>
          <a:xfrm>
            <a:off x="898267" y="560128"/>
            <a:ext cx="3345257" cy="1212688"/>
            <a:chOff x="898267" y="344104"/>
            <a:chExt cx="3345257" cy="1212688"/>
          </a:xfrm>
        </p:grpSpPr>
        <p:pic>
          <p:nvPicPr>
            <p:cNvPr id="4" name="Image 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267" y="344104"/>
              <a:ext cx="3080732" cy="896775"/>
            </a:xfrm>
            <a:prstGeom prst="rect">
              <a:avLst/>
            </a:prstGeom>
          </p:spPr>
        </p:pic>
        <p:sp>
          <p:nvSpPr>
            <p:cNvPr id="5" name="Zone de texte 3"/>
            <p:cNvSpPr txBox="1"/>
            <p:nvPr userDrawn="1"/>
          </p:nvSpPr>
          <p:spPr>
            <a:xfrm>
              <a:off x="971600" y="1272391"/>
              <a:ext cx="3271924" cy="284401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GB" sz="900" dirty="0">
                  <a:solidFill>
                    <a:prstClr val="black"/>
                  </a:solidFill>
                  <a:ea typeface="Arial"/>
                  <a:cs typeface="Times New Roman"/>
                </a:rPr>
                <a:t>European Union | European Regional Development Fund</a:t>
              </a:r>
              <a:endParaRPr lang="fr-FR" sz="900" dirty="0">
                <a:solidFill>
                  <a:prstClr val="black"/>
                </a:solidFill>
                <a:ea typeface="Arial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3094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8" descr="DD80:Users:csauvage:Documents: OPERA MEUS:DOSSIERS EN COURS:INTERREG IV C:EXE:PPT:medias:images:onglet_all_03.gif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0" y="6165850"/>
            <a:ext cx="91440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7" descr="DD80:Users:csauvage:Documents: OPERA MEUS:DOSSIERS EN COURS:INTERREG IV C:EXE:PPT:medias:images:onglet_all_01.gif"/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0" y="0"/>
            <a:ext cx="9144000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5791200" y="152400"/>
            <a:ext cx="2667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Text Box 29"/>
          <p:cNvSpPr txBox="1">
            <a:spLocks noChangeArrowheads="1"/>
          </p:cNvSpPr>
          <p:nvPr/>
        </p:nvSpPr>
        <p:spPr bwMode="auto">
          <a:xfrm>
            <a:off x="2133600" y="5257800"/>
            <a:ext cx="419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59904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209800" y="2705100"/>
            <a:ext cx="6553200" cy="457200"/>
          </a:xfrm>
          <a:prstGeom prst="rect">
            <a:avLst/>
          </a:prstGeom>
          <a:effec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GB"/>
              <a:t>Cliquez et modifiez le titre</a:t>
            </a:r>
          </a:p>
        </p:txBody>
      </p:sp>
      <p:sp>
        <p:nvSpPr>
          <p:cNvPr id="59904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914400" y="4114800"/>
            <a:ext cx="7848600" cy="493713"/>
          </a:xfrm>
          <a:prstGeom prst="rect">
            <a:avLst/>
          </a:prstGeom>
        </p:spPr>
        <p:txBody>
          <a:bodyPr/>
          <a:lstStyle>
            <a:lvl1pPr marL="0" indent="0">
              <a:defRPr b="0"/>
            </a:lvl1pPr>
          </a:lstStyle>
          <a:p>
            <a:r>
              <a:rPr lang="en-GB"/>
              <a:t>Cliquez pour modifier le style des sous-titres du masque</a:t>
            </a:r>
          </a:p>
        </p:txBody>
      </p:sp>
      <p:pic>
        <p:nvPicPr>
          <p:cNvPr id="16" name="Picture 34" descr="DD80:Users:csauvage:Documents: OPERA MEUS:DOSSIERS EN COURS:INTERREG IV C:EXE:PPT:medias:INTERREG_IVC_LOGO.png"/>
          <p:cNvPicPr>
            <a:picLocks noChangeAspect="1" noChangeArrowheads="1"/>
          </p:cNvPicPr>
          <p:nvPr userDrawn="1"/>
        </p:nvPicPr>
        <p:blipFill>
          <a:blip r:embed="rId6" r:link="rId7" cstate="print"/>
          <a:srcRect/>
          <a:stretch>
            <a:fillRect/>
          </a:stretch>
        </p:blipFill>
        <p:spPr bwMode="auto">
          <a:xfrm>
            <a:off x="921060" y="1017847"/>
            <a:ext cx="2577480" cy="899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" name="Group 38"/>
          <p:cNvGrpSpPr>
            <a:grpSpLocks/>
          </p:cNvGrpSpPr>
          <p:nvPr userDrawn="1"/>
        </p:nvGrpSpPr>
        <p:grpSpPr bwMode="auto">
          <a:xfrm>
            <a:off x="6659563" y="1268413"/>
            <a:ext cx="2349500" cy="847725"/>
            <a:chOff x="3167" y="872"/>
            <a:chExt cx="1480" cy="534"/>
          </a:xfrm>
        </p:grpSpPr>
        <p:pic>
          <p:nvPicPr>
            <p:cNvPr id="18" name="Picture 32" descr="DD80:Users:csauvage:Documents: OPERA MEUS:DOSSIERS EN COURS:INTERREG IV C:EXE:PPT:medias:Flag_EU.png"/>
            <p:cNvPicPr>
              <a:picLocks noChangeAspect="1" noChangeArrowheads="1"/>
            </p:cNvPicPr>
            <p:nvPr userDrawn="1"/>
          </p:nvPicPr>
          <p:blipFill>
            <a:blip r:embed="rId8" r:link="rId9" cstate="print"/>
            <a:srcRect/>
            <a:stretch>
              <a:fillRect/>
            </a:stretch>
          </p:blipFill>
          <p:spPr bwMode="auto">
            <a:xfrm>
              <a:off x="3216" y="872"/>
              <a:ext cx="37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Text Box 33"/>
            <p:cNvSpPr txBox="1">
              <a:spLocks noChangeArrowheads="1"/>
            </p:cNvSpPr>
            <p:nvPr userDrawn="1"/>
          </p:nvSpPr>
          <p:spPr bwMode="auto">
            <a:xfrm>
              <a:off x="3167" y="1156"/>
              <a:ext cx="148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 eaLnBrk="0" hangingPunct="0">
                <a:defRPr/>
              </a:pPr>
              <a:r>
                <a:rPr lang="fr-FR" sz="1000">
                  <a:solidFill>
                    <a:prstClr val="black"/>
                  </a:solidFill>
                  <a:latin typeface="Arial" charset="0"/>
                </a:rPr>
                <a:t>EUROPEAN REGIONAL</a:t>
              </a:r>
            </a:p>
            <a:p>
              <a:pPr eaLnBrk="0" hangingPunct="0">
                <a:defRPr/>
              </a:pPr>
              <a:r>
                <a:rPr lang="fr-FR" sz="1000">
                  <a:solidFill>
                    <a:prstClr val="black"/>
                  </a:solidFill>
                  <a:latin typeface="Arial" charset="0"/>
                </a:rPr>
                <a:t>DEVELOPMENT FUND</a:t>
              </a:r>
              <a:endParaRPr lang="fr-FR" sz="1200">
                <a:solidFill>
                  <a:prstClr val="black"/>
                </a:solidFill>
                <a:ea typeface="ＭＳ Ｐゴシック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847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6045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10067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21911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0"/>
            <a:ext cx="7086600" cy="4572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62759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text page 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32000"/>
            <a:ext cx="8229600" cy="562074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Modifiez le style du titre</a:t>
            </a:r>
            <a:endParaRPr lang="en-GB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457200" y="1368000"/>
            <a:ext cx="8207375" cy="5183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8416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38750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dirty="0" smtClean="0"/>
              <a:t>Modifiez le style du titre</a:t>
            </a:r>
            <a:endParaRPr lang="en-GB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5119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ext page 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32000"/>
            <a:ext cx="8229600" cy="562074"/>
          </a:xfrm>
        </p:spPr>
        <p:txBody>
          <a:bodyPr/>
          <a:lstStyle/>
          <a:p>
            <a:r>
              <a:rPr lang="fr-FR" dirty="0" smtClean="0"/>
              <a:t>Modifiez le style du titre</a:t>
            </a:r>
            <a:endParaRPr lang="en-GB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457200" y="1368000"/>
            <a:ext cx="8207375" cy="518318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953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ex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432000"/>
            <a:ext cx="8229600" cy="562074"/>
          </a:xfrm>
        </p:spPr>
        <p:txBody>
          <a:bodyPr/>
          <a:lstStyle/>
          <a:p>
            <a:r>
              <a:rPr lang="fr-FR" dirty="0" smtClean="0"/>
              <a:t>Modifiez le style du titre</a:t>
            </a:r>
            <a:endParaRPr lang="en-GB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>
          <a:xfrm>
            <a:off x="457200" y="1368000"/>
            <a:ext cx="4103687" cy="504000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GB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1"/>
          </p:nvPr>
        </p:nvSpPr>
        <p:spPr>
          <a:xfrm>
            <a:off x="4716016" y="1368000"/>
            <a:ext cx="4104000" cy="50400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2734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RANSITIO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dirty="0" smtClean="0"/>
              <a:t>Modifiez le style du titre</a:t>
            </a:r>
            <a:endParaRPr lang="en-GB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196878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ab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467544" y="432000"/>
            <a:ext cx="8229600" cy="634082"/>
          </a:xfrm>
        </p:spPr>
        <p:txBody>
          <a:bodyPr>
            <a:noAutofit/>
          </a:bodyPr>
          <a:lstStyle>
            <a:lvl1pPr algn="l">
              <a:defRPr sz="4000"/>
            </a:lvl1pPr>
          </a:lstStyle>
          <a:p>
            <a:r>
              <a:rPr lang="fr-FR" dirty="0" smtClean="0"/>
              <a:t>Modifiez le style du titre</a:t>
            </a:r>
            <a:endParaRPr lang="en-GB" dirty="0"/>
          </a:p>
        </p:txBody>
      </p:sp>
      <p:sp>
        <p:nvSpPr>
          <p:cNvPr id="4" name="ZoneTexte 3"/>
          <p:cNvSpPr txBox="1"/>
          <p:nvPr userDrawn="1"/>
        </p:nvSpPr>
        <p:spPr>
          <a:xfrm>
            <a:off x="539552" y="1340768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0"/>
          </p:nvPr>
        </p:nvSpPr>
        <p:spPr>
          <a:xfrm>
            <a:off x="467544" y="1196975"/>
            <a:ext cx="8208144" cy="381635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467544" y="5157788"/>
            <a:ext cx="8208144" cy="1223540"/>
          </a:xfrm>
        </p:spPr>
        <p:txBody>
          <a:bodyPr>
            <a:normAutofit/>
          </a:bodyPr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err="1" smtClean="0"/>
              <a:t>Legend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2779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page + leg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96752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dirty="0" smtClean="0"/>
              <a:t>Modifiez le style du titre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1205802"/>
            <a:ext cx="5111750" cy="49203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GB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2492896"/>
            <a:ext cx="3008313" cy="3057203"/>
          </a:xfrm>
        </p:spPr>
        <p:txBody>
          <a:bodyPr/>
          <a:lstStyle>
            <a:lvl1pPr marL="0" indent="0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5116866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CONTENTpage Image square + leg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dirty="0" smtClean="0"/>
              <a:t>Modifiez le style du titre</a:t>
            </a:r>
            <a:endParaRPr lang="en-GB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399816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1704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Thank you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>
            <a:spLocks noGrp="1"/>
          </p:cNvSpPr>
          <p:nvPr>
            <p:ph type="ctrTitle" hasCustomPrompt="1"/>
          </p:nvPr>
        </p:nvSpPr>
        <p:spPr>
          <a:xfrm>
            <a:off x="685800" y="3344385"/>
            <a:ext cx="7772400" cy="7945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400">
                <a:solidFill>
                  <a:schemeClr val="tx2"/>
                </a:solidFill>
              </a:defRPr>
            </a:lvl1pPr>
          </a:lstStyle>
          <a:p>
            <a:r>
              <a:rPr lang="fr-FR" dirty="0" err="1" smtClean="0"/>
              <a:t>Thank</a:t>
            </a:r>
            <a:r>
              <a:rPr lang="fr-FR" dirty="0" smtClean="0"/>
              <a:t> </a:t>
            </a:r>
            <a:r>
              <a:rPr lang="fr-FR" dirty="0" err="1" smtClean="0"/>
              <a:t>you</a:t>
            </a:r>
            <a:r>
              <a:rPr lang="fr-FR" dirty="0" smtClean="0"/>
              <a:t>!</a:t>
            </a:r>
            <a:endParaRPr lang="en-GB" dirty="0"/>
          </a:p>
        </p:txBody>
      </p:sp>
      <p:sp>
        <p:nvSpPr>
          <p:cNvPr id="10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467544" y="6165304"/>
            <a:ext cx="3775980" cy="4320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www.interregeurope.eu</a:t>
            </a:r>
            <a:endParaRPr lang="en-GB" dirty="0"/>
          </a:p>
        </p:txBody>
      </p:sp>
      <p:grpSp>
        <p:nvGrpSpPr>
          <p:cNvPr id="11" name="Groupe 10"/>
          <p:cNvGrpSpPr/>
          <p:nvPr userDrawn="1"/>
        </p:nvGrpSpPr>
        <p:grpSpPr>
          <a:xfrm>
            <a:off x="898267" y="560128"/>
            <a:ext cx="3345257" cy="1212688"/>
            <a:chOff x="898267" y="344104"/>
            <a:chExt cx="3345257" cy="1212688"/>
          </a:xfrm>
        </p:grpSpPr>
        <p:pic>
          <p:nvPicPr>
            <p:cNvPr id="12" name="Image 1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267" y="344104"/>
              <a:ext cx="3080732" cy="896775"/>
            </a:xfrm>
            <a:prstGeom prst="rect">
              <a:avLst/>
            </a:prstGeom>
          </p:spPr>
        </p:pic>
        <p:sp>
          <p:nvSpPr>
            <p:cNvPr id="13" name="Zone de texte 3"/>
            <p:cNvSpPr txBox="1"/>
            <p:nvPr userDrawn="1"/>
          </p:nvSpPr>
          <p:spPr>
            <a:xfrm>
              <a:off x="971600" y="1272391"/>
              <a:ext cx="3271924" cy="284401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GB" sz="900" dirty="0">
                  <a:solidFill>
                    <a:prstClr val="black"/>
                  </a:solidFill>
                  <a:ea typeface="Arial"/>
                  <a:cs typeface="Times New Roman"/>
                </a:rPr>
                <a:t>European Union | European Regional Development Fund</a:t>
              </a:r>
              <a:endParaRPr lang="fr-FR" sz="900" dirty="0">
                <a:solidFill>
                  <a:prstClr val="black"/>
                </a:solidFill>
                <a:ea typeface="Arial"/>
                <a:cs typeface="Times New Roman"/>
              </a:endParaRPr>
            </a:p>
          </p:txBody>
        </p:sp>
      </p:grpSp>
      <p:sp>
        <p:nvSpPr>
          <p:cNvPr id="14" name="Sous-titre 2"/>
          <p:cNvSpPr txBox="1">
            <a:spLocks/>
          </p:cNvSpPr>
          <p:nvPr userDrawn="1"/>
        </p:nvSpPr>
        <p:spPr>
          <a:xfrm>
            <a:off x="5724128" y="6165304"/>
            <a:ext cx="2808312" cy="432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600" dirty="0" err="1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Interregeurope</a:t>
            </a:r>
            <a:endParaRPr lang="en-GB" sz="16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17" name="Image 16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6165304"/>
            <a:ext cx="1312080" cy="345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1123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ull width title up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9144001" cy="6813376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4653136"/>
            <a:ext cx="8229600" cy="1143000"/>
          </a:xfrm>
        </p:spPr>
        <p:txBody>
          <a:bodyPr/>
          <a:lstStyle/>
          <a:p>
            <a:r>
              <a:rPr lang="fr-FR" dirty="0" smtClean="0"/>
              <a:t>Modifiez le style du titre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34874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ull width title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0"/>
          </p:nvPr>
        </p:nvSpPr>
        <p:spPr>
          <a:xfrm>
            <a:off x="0" y="1340769"/>
            <a:ext cx="9144001" cy="5472608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fr-FR" dirty="0" smtClean="0"/>
              <a:t>Modifiez le style du titre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01574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dirty="0" smtClean="0"/>
              <a:t>Modifiez le style du titre</a:t>
            </a:r>
            <a:endParaRPr lang="en-GB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283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ext page 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32000"/>
            <a:ext cx="8229600" cy="562074"/>
          </a:xfrm>
        </p:spPr>
        <p:txBody>
          <a:bodyPr/>
          <a:lstStyle/>
          <a:p>
            <a:r>
              <a:rPr lang="fr-FR" dirty="0" smtClean="0"/>
              <a:t>Modifiez le style du titre</a:t>
            </a:r>
            <a:endParaRPr lang="en-GB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457200" y="1368000"/>
            <a:ext cx="8207375" cy="5183187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80900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ex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432000"/>
            <a:ext cx="8229600" cy="562074"/>
          </a:xfrm>
        </p:spPr>
        <p:txBody>
          <a:bodyPr/>
          <a:lstStyle/>
          <a:p>
            <a:r>
              <a:rPr lang="fr-FR" dirty="0" smtClean="0"/>
              <a:t>Modifiez le style du titre</a:t>
            </a:r>
            <a:endParaRPr lang="en-GB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>
          <a:xfrm>
            <a:off x="457200" y="1368000"/>
            <a:ext cx="4103687" cy="5040000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GB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1"/>
          </p:nvPr>
        </p:nvSpPr>
        <p:spPr>
          <a:xfrm>
            <a:off x="4716016" y="1368000"/>
            <a:ext cx="4104000" cy="50400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965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RANSITIO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dirty="0" smtClean="0"/>
              <a:t>Modifiez le style du titre</a:t>
            </a:r>
            <a:endParaRPr lang="en-GB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91520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ab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467544" y="432000"/>
            <a:ext cx="8229600" cy="634082"/>
          </a:xfrm>
        </p:spPr>
        <p:txBody>
          <a:bodyPr>
            <a:noAutofit/>
          </a:bodyPr>
          <a:lstStyle>
            <a:lvl1pPr algn="l">
              <a:defRPr sz="4000"/>
            </a:lvl1pPr>
          </a:lstStyle>
          <a:p>
            <a:r>
              <a:rPr lang="fr-FR" dirty="0" smtClean="0"/>
              <a:t>Modifiez le style du titre</a:t>
            </a:r>
            <a:endParaRPr lang="en-GB" dirty="0"/>
          </a:p>
        </p:txBody>
      </p:sp>
      <p:sp>
        <p:nvSpPr>
          <p:cNvPr id="4" name="ZoneTexte 3"/>
          <p:cNvSpPr txBox="1"/>
          <p:nvPr userDrawn="1"/>
        </p:nvSpPr>
        <p:spPr>
          <a:xfrm>
            <a:off x="539552" y="1340768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1" name="Espace réservé du tableau 10"/>
          <p:cNvSpPr>
            <a:spLocks noGrp="1"/>
          </p:cNvSpPr>
          <p:nvPr>
            <p:ph type="tbl" sz="quarter" idx="10"/>
          </p:nvPr>
        </p:nvSpPr>
        <p:spPr>
          <a:xfrm>
            <a:off x="467544" y="1196975"/>
            <a:ext cx="8208144" cy="381635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467544" y="5157788"/>
            <a:ext cx="8208144" cy="1223540"/>
          </a:xfrm>
        </p:spPr>
        <p:txBody>
          <a:bodyPr>
            <a:normAutofit/>
          </a:bodyPr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err="1" smtClean="0"/>
              <a:t>Legend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2579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page + leg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96752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dirty="0" smtClean="0"/>
              <a:t>Modifiez le style du titre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1205802"/>
            <a:ext cx="5111750" cy="49203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GB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2492896"/>
            <a:ext cx="3008313" cy="3057203"/>
          </a:xfrm>
        </p:spPr>
        <p:txBody>
          <a:bodyPr/>
          <a:lstStyle>
            <a:lvl1pPr marL="0" indent="0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438793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CONTENTpage Image square + leg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dirty="0" smtClean="0"/>
              <a:t>Modifiez le style du titre</a:t>
            </a:r>
            <a:endParaRPr lang="en-GB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9144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285750" y="6492875"/>
            <a:ext cx="428625" cy="365125"/>
          </a:xfrm>
          <a:prstGeom prst="rect">
            <a:avLst/>
          </a:prstGeom>
        </p:spPr>
        <p:txBody>
          <a:bodyPr/>
          <a:lstStyle>
            <a:lvl1pPr algn="r" eaLnBrk="1" hangingPunct="1">
              <a:defRPr sz="120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fld id="{E9FEEBF1-E0C1-44AA-A5B9-DF3AC540E744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34739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full width title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0"/>
          </p:nvPr>
        </p:nvSpPr>
        <p:spPr>
          <a:xfrm>
            <a:off x="0" y="1340769"/>
            <a:ext cx="9144001" cy="5472608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fr-FR" dirty="0" smtClean="0"/>
              <a:t>Modifiez le style du titre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0803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0"/>
            <a:ext cx="7086600" cy="4572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44938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6250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007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Thank you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/>
          <p:cNvSpPr>
            <a:spLocks noGrp="1"/>
          </p:cNvSpPr>
          <p:nvPr>
            <p:ph type="ctrTitle" hasCustomPrompt="1"/>
          </p:nvPr>
        </p:nvSpPr>
        <p:spPr>
          <a:xfrm>
            <a:off x="685800" y="3344385"/>
            <a:ext cx="7772400" cy="7945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400">
                <a:solidFill>
                  <a:schemeClr val="tx2"/>
                </a:solidFill>
              </a:defRPr>
            </a:lvl1pPr>
          </a:lstStyle>
          <a:p>
            <a:r>
              <a:rPr lang="fr-FR" dirty="0" err="1" smtClean="0"/>
              <a:t>Thank</a:t>
            </a:r>
            <a:r>
              <a:rPr lang="fr-FR" dirty="0" smtClean="0"/>
              <a:t> </a:t>
            </a:r>
            <a:r>
              <a:rPr lang="fr-FR" dirty="0" err="1" smtClean="0"/>
              <a:t>you</a:t>
            </a:r>
            <a:r>
              <a:rPr lang="fr-FR" dirty="0" smtClean="0"/>
              <a:t>!</a:t>
            </a:r>
            <a:endParaRPr lang="en-GB" dirty="0"/>
          </a:p>
        </p:txBody>
      </p:sp>
      <p:sp>
        <p:nvSpPr>
          <p:cNvPr id="10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467544" y="6165304"/>
            <a:ext cx="3775980" cy="4320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www.interregeurope.eu</a:t>
            </a:r>
            <a:endParaRPr lang="en-GB" dirty="0"/>
          </a:p>
        </p:txBody>
      </p:sp>
      <p:grpSp>
        <p:nvGrpSpPr>
          <p:cNvPr id="11" name="Groupe 10"/>
          <p:cNvGrpSpPr/>
          <p:nvPr userDrawn="1"/>
        </p:nvGrpSpPr>
        <p:grpSpPr>
          <a:xfrm>
            <a:off x="898267" y="560128"/>
            <a:ext cx="3345257" cy="1212688"/>
            <a:chOff x="898267" y="344104"/>
            <a:chExt cx="3345257" cy="1212688"/>
          </a:xfrm>
        </p:grpSpPr>
        <p:pic>
          <p:nvPicPr>
            <p:cNvPr id="12" name="Image 1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267" y="344104"/>
              <a:ext cx="3080732" cy="896775"/>
            </a:xfrm>
            <a:prstGeom prst="rect">
              <a:avLst/>
            </a:prstGeom>
          </p:spPr>
        </p:pic>
        <p:sp>
          <p:nvSpPr>
            <p:cNvPr id="13" name="Zone de texte 3"/>
            <p:cNvSpPr txBox="1"/>
            <p:nvPr userDrawn="1"/>
          </p:nvSpPr>
          <p:spPr>
            <a:xfrm>
              <a:off x="971600" y="1272391"/>
              <a:ext cx="3271924" cy="284401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GB" sz="900" dirty="0">
                  <a:solidFill>
                    <a:prstClr val="black"/>
                  </a:solidFill>
                  <a:ea typeface="Arial"/>
                  <a:cs typeface="Times New Roman"/>
                </a:rPr>
                <a:t>European Union | European Regional Development Fund</a:t>
              </a:r>
              <a:endParaRPr lang="fr-FR" sz="900" dirty="0">
                <a:solidFill>
                  <a:prstClr val="black"/>
                </a:solidFill>
                <a:ea typeface="Arial"/>
                <a:cs typeface="Times New Roman"/>
              </a:endParaRPr>
            </a:p>
          </p:txBody>
        </p:sp>
      </p:grpSp>
      <p:sp>
        <p:nvSpPr>
          <p:cNvPr id="14" name="Sous-titre 2"/>
          <p:cNvSpPr txBox="1">
            <a:spLocks/>
          </p:cNvSpPr>
          <p:nvPr userDrawn="1"/>
        </p:nvSpPr>
        <p:spPr>
          <a:xfrm>
            <a:off x="5724128" y="6165304"/>
            <a:ext cx="2808312" cy="432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600" dirty="0" err="1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Interregeurope</a:t>
            </a:r>
            <a:endParaRPr lang="en-GB" sz="16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17" name="Image 16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6165304"/>
            <a:ext cx="1312080" cy="345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45378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reg Europ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2784862F-A575-0443-951E-9B5DD45CC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764704"/>
            <a:ext cx="7886700" cy="792088"/>
          </a:xfrm>
          <a:prstGeom prst="rect">
            <a:avLst/>
          </a:prstGeom>
        </p:spPr>
        <p:txBody>
          <a:bodyPr/>
          <a:lstStyle>
            <a:lvl1pPr algn="l">
              <a:defRPr sz="3600" b="1" i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199EF5A6-5299-7845-9F22-6C66845DF7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4212" y="1773238"/>
            <a:ext cx="7886055" cy="3455987"/>
          </a:xfrm>
          <a:prstGeom prst="rect">
            <a:avLst/>
          </a:prstGeom>
        </p:spPr>
        <p:txBody>
          <a:bodyPr/>
          <a:lstStyle>
            <a:lvl1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0228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K BIG ORIGA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9318"/>
            <a:ext cx="7123048" cy="6602068"/>
          </a:xfrm>
          <a:prstGeom prst="rect">
            <a:avLst/>
          </a:prstGeom>
        </p:spPr>
      </p:pic>
      <p:grpSp>
        <p:nvGrpSpPr>
          <p:cNvPr id="3" name="Groupe 2"/>
          <p:cNvGrpSpPr/>
          <p:nvPr userDrawn="1"/>
        </p:nvGrpSpPr>
        <p:grpSpPr>
          <a:xfrm>
            <a:off x="443381" y="5395744"/>
            <a:ext cx="2178739" cy="841568"/>
            <a:chOff x="443381" y="5395744"/>
            <a:chExt cx="2178739" cy="841568"/>
          </a:xfrm>
        </p:grpSpPr>
        <p:pic>
          <p:nvPicPr>
            <p:cNvPr id="4" name="Image 3"/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381" y="5395744"/>
              <a:ext cx="2178739" cy="634212"/>
            </a:xfrm>
            <a:prstGeom prst="rect">
              <a:avLst/>
            </a:prstGeom>
          </p:spPr>
        </p:pic>
        <p:sp>
          <p:nvSpPr>
            <p:cNvPr id="5" name="Zone de texte 3"/>
            <p:cNvSpPr txBox="1"/>
            <p:nvPr userDrawn="1"/>
          </p:nvSpPr>
          <p:spPr>
            <a:xfrm>
              <a:off x="506716" y="6054752"/>
              <a:ext cx="2064998" cy="182560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1000"/>
                </a:spcAft>
              </a:pPr>
              <a:r>
                <a:rPr lang="en-GB" sz="630" dirty="0">
                  <a:solidFill>
                    <a:prstClr val="black"/>
                  </a:solidFill>
                  <a:latin typeface="Arial"/>
                  <a:ea typeface="Arial"/>
                  <a:cs typeface="Times New Roman"/>
                </a:rPr>
                <a:t>European </a:t>
              </a:r>
              <a:r>
                <a:rPr lang="en-GB" sz="630" dirty="0" smtClean="0">
                  <a:solidFill>
                    <a:prstClr val="black"/>
                  </a:solidFill>
                  <a:latin typeface="Arial"/>
                  <a:ea typeface="Arial"/>
                  <a:cs typeface="Times New Roman"/>
                </a:rPr>
                <a:t>Union</a:t>
              </a:r>
              <a:r>
                <a:rPr lang="en-GB" sz="630" dirty="0" smtClean="0">
                  <a:solidFill>
                    <a:prstClr val="black"/>
                  </a:solidFill>
                  <a:ea typeface="Arial"/>
                  <a:cs typeface="Times New Roman"/>
                </a:rPr>
                <a:t> | European </a:t>
              </a:r>
              <a:r>
                <a:rPr lang="en-GB" sz="630" dirty="0">
                  <a:solidFill>
                    <a:prstClr val="black"/>
                  </a:solidFill>
                  <a:latin typeface="Arial"/>
                  <a:ea typeface="Arial"/>
                  <a:cs typeface="Times New Roman"/>
                </a:rPr>
                <a:t>Regional Development </a:t>
              </a:r>
              <a:r>
                <a:rPr lang="en-GB" sz="630" dirty="0" smtClean="0">
                  <a:solidFill>
                    <a:prstClr val="black"/>
                  </a:solidFill>
                  <a:latin typeface="Arial"/>
                  <a:ea typeface="Arial"/>
                  <a:cs typeface="Times New Roman"/>
                </a:rPr>
                <a:t>Fund</a:t>
              </a:r>
            </a:p>
            <a:p>
              <a:pPr algn="just">
                <a:lnSpc>
                  <a:spcPct val="115000"/>
                </a:lnSpc>
                <a:spcAft>
                  <a:spcPts val="1000"/>
                </a:spcAft>
              </a:pPr>
              <a:endParaRPr lang="fr-FR" sz="900" dirty="0">
                <a:solidFill>
                  <a:prstClr val="black"/>
                </a:solidFill>
                <a:latin typeface="Arial"/>
                <a:ea typeface="Arial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8887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03459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text page 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32000"/>
            <a:ext cx="8229600" cy="562074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Modifiez le style du titre</a:t>
            </a:r>
            <a:endParaRPr lang="en-GB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457200" y="1368000"/>
            <a:ext cx="8207375" cy="51831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1743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7955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au 11"/>
          <p:cNvGraphicFramePr>
            <a:graphicFrameLocks noGrp="1"/>
          </p:cNvGraphicFramePr>
          <p:nvPr userDrawn="1">
            <p:extLst/>
          </p:nvPr>
        </p:nvGraphicFramePr>
        <p:xfrm>
          <a:off x="0" y="6807656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54816">
                <a:tc>
                  <a:txBody>
                    <a:bodyPr/>
                    <a:lstStyle/>
                    <a:p>
                      <a:endParaRPr lang="en-GB" sz="800" dirty="0">
                        <a:ln w="3175">
                          <a:solidFill>
                            <a:schemeClr val="accent1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 w="3175">
                          <a:solidFill>
                            <a:schemeClr val="accent4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 w="3175">
                          <a:solidFill>
                            <a:schemeClr val="accent3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 w="3175">
                          <a:solidFill>
                            <a:schemeClr val="accent2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" name="Image 24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527" y="-314057"/>
            <a:ext cx="3496061" cy="3240360"/>
          </a:xfrm>
          <a:prstGeom prst="rect">
            <a:avLst/>
          </a:prstGeom>
        </p:spPr>
      </p:pic>
      <p:sp>
        <p:nvSpPr>
          <p:cNvPr id="6" name="Zone de texte 2"/>
          <p:cNvSpPr txBox="1"/>
          <p:nvPr userDrawn="1"/>
        </p:nvSpPr>
        <p:spPr>
          <a:xfrm>
            <a:off x="5780081" y="1778347"/>
            <a:ext cx="2002951" cy="471260"/>
          </a:xfrm>
          <a:prstGeom prst="rect">
            <a:avLst/>
          </a:prstGeom>
          <a:noFill/>
          <a:ln w="6350"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1000"/>
              </a:spcAft>
            </a:pPr>
            <a:r>
              <a:rPr lang="en-GB" sz="1200" i="1" dirty="0">
                <a:solidFill>
                  <a:prstClr val="black">
                    <a:lumMod val="65000"/>
                    <a:lumOff val="35000"/>
                  </a:prstClr>
                </a:solidFill>
                <a:ea typeface="Arial"/>
                <a:cs typeface="Times New Roman"/>
              </a:rPr>
              <a:t>Sharing solutions </a:t>
            </a:r>
            <a:br>
              <a:rPr lang="en-GB" sz="1200" i="1" dirty="0">
                <a:solidFill>
                  <a:prstClr val="black">
                    <a:lumMod val="65000"/>
                    <a:lumOff val="35000"/>
                  </a:prstClr>
                </a:solidFill>
                <a:ea typeface="Arial"/>
                <a:cs typeface="Times New Roman"/>
              </a:rPr>
            </a:br>
            <a:r>
              <a:rPr lang="en-GB" sz="1200" i="1" dirty="0">
                <a:solidFill>
                  <a:prstClr val="black">
                    <a:lumMod val="65000"/>
                    <a:lumOff val="35000"/>
                  </a:prstClr>
                </a:solidFill>
                <a:ea typeface="Arial"/>
                <a:cs typeface="Times New Roman"/>
              </a:rPr>
              <a:t>for better regional policies</a:t>
            </a:r>
            <a:endParaRPr lang="fr-FR" sz="1200" i="1" dirty="0">
              <a:solidFill>
                <a:prstClr val="black">
                  <a:lumMod val="65000"/>
                  <a:lumOff val="35000"/>
                </a:prstClr>
              </a:solidFill>
              <a:ea typeface="Arial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17925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3680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</p:txBody>
      </p:sp>
      <p:graphicFrame>
        <p:nvGraphicFramePr>
          <p:cNvPr id="9" name="Tableau 8"/>
          <p:cNvGraphicFramePr>
            <a:graphicFrameLocks noGrp="1"/>
          </p:cNvGraphicFramePr>
          <p:nvPr userDrawn="1">
            <p:extLst/>
          </p:nvPr>
        </p:nvGraphicFramePr>
        <p:xfrm>
          <a:off x="0" y="6807656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54816">
                <a:tc>
                  <a:txBody>
                    <a:bodyPr/>
                    <a:lstStyle/>
                    <a:p>
                      <a:endParaRPr lang="en-GB" sz="800" dirty="0">
                        <a:ln w="3175">
                          <a:solidFill>
                            <a:schemeClr val="accent1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 w="3175">
                          <a:solidFill>
                            <a:schemeClr val="accent4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 w="3175">
                          <a:solidFill>
                            <a:schemeClr val="accent3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 w="3175">
                          <a:solidFill>
                            <a:schemeClr val="accent2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" name="Image 9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154" y="173697"/>
            <a:ext cx="715334" cy="663015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68000" y="432000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dirty="0" smtClean="0"/>
              <a:t>Modifiez le style du titre</a:t>
            </a:r>
            <a:endParaRPr lang="en-GB" dirty="0"/>
          </a:p>
        </p:txBody>
      </p:sp>
      <p:sp>
        <p:nvSpPr>
          <p:cNvPr id="8" name="Espace réservé du texte 2"/>
          <p:cNvSpPr txBox="1">
            <a:spLocks/>
          </p:cNvSpPr>
          <p:nvPr userDrawn="1"/>
        </p:nvSpPr>
        <p:spPr>
          <a:xfrm>
            <a:off x="7236296" y="6528636"/>
            <a:ext cx="1800225" cy="28474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F4756C1-1FC7-4D71-B0D7-8887FC1017FC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010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Tx/>
        <a:buNone/>
        <a:defRPr sz="24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spcBef>
          <a:spcPct val="20000"/>
        </a:spcBef>
        <a:buFontTx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spcBef>
          <a:spcPct val="20000"/>
        </a:spcBef>
        <a:buFontTx/>
        <a:buNone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Font typeface="Courier New" panose="02070309020205020404" pitchFamily="49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en-GB" dirty="0"/>
          </a:p>
        </p:txBody>
      </p:sp>
      <p:sp>
        <p:nvSpPr>
          <p:cNvPr id="7" name="Espace réservé du texte 2"/>
          <p:cNvSpPr txBox="1">
            <a:spLocks/>
          </p:cNvSpPr>
          <p:nvPr userDrawn="1"/>
        </p:nvSpPr>
        <p:spPr>
          <a:xfrm>
            <a:off x="7236296" y="6528636"/>
            <a:ext cx="1800225" cy="28474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F4756C1-1FC7-4D71-B0D7-8887FC1017FC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 userDrawn="1">
            <p:extLst/>
          </p:nvPr>
        </p:nvGraphicFramePr>
        <p:xfrm>
          <a:off x="0" y="6807656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54816">
                <a:tc>
                  <a:txBody>
                    <a:bodyPr/>
                    <a:lstStyle/>
                    <a:p>
                      <a:endParaRPr lang="en-GB" sz="800" dirty="0">
                        <a:ln w="3175">
                          <a:solidFill>
                            <a:schemeClr val="accent1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 w="3175">
                          <a:solidFill>
                            <a:schemeClr val="accent4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 w="3175">
                          <a:solidFill>
                            <a:schemeClr val="accent3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 w="3175">
                          <a:solidFill>
                            <a:schemeClr val="accent2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2994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Tx/>
        <a:buNone/>
        <a:tabLst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marR="0" indent="-28575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Courier New" panose="02070309020205020404" pitchFamily="49" charset="0"/>
        <a:buChar char="o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3680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</p:txBody>
      </p:sp>
      <p:graphicFrame>
        <p:nvGraphicFramePr>
          <p:cNvPr id="9" name="Tableau 8"/>
          <p:cNvGraphicFramePr>
            <a:graphicFrameLocks noGrp="1"/>
          </p:cNvGraphicFramePr>
          <p:nvPr userDrawn="1">
            <p:extLst/>
          </p:nvPr>
        </p:nvGraphicFramePr>
        <p:xfrm>
          <a:off x="0" y="6807656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154816">
                <a:tc>
                  <a:txBody>
                    <a:bodyPr/>
                    <a:lstStyle/>
                    <a:p>
                      <a:endParaRPr lang="en-GB" sz="800" dirty="0">
                        <a:ln w="3175">
                          <a:solidFill>
                            <a:schemeClr val="accent1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 w="3175">
                          <a:solidFill>
                            <a:schemeClr val="accent4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 w="3175">
                          <a:solidFill>
                            <a:schemeClr val="accent3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 w="3175">
                          <a:solidFill>
                            <a:schemeClr val="accent2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10" name="Image 9"/>
          <p:cNvPicPr>
            <a:picLocks noChangeAspect="1"/>
          </p:cNvPicPr>
          <p:nvPr userDrawn="1"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154" y="173697"/>
            <a:ext cx="715334" cy="663015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68000" y="432000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dirty="0" smtClean="0"/>
              <a:t>Modifiez le style du titre</a:t>
            </a:r>
            <a:endParaRPr lang="en-GB" dirty="0"/>
          </a:p>
        </p:txBody>
      </p:sp>
      <p:sp>
        <p:nvSpPr>
          <p:cNvPr id="8" name="Espace réservé du texte 2"/>
          <p:cNvSpPr txBox="1">
            <a:spLocks/>
          </p:cNvSpPr>
          <p:nvPr userDrawn="1"/>
        </p:nvSpPr>
        <p:spPr>
          <a:xfrm>
            <a:off x="7236296" y="6528636"/>
            <a:ext cx="1800225" cy="28474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F4756C1-1FC7-4D71-B0D7-8887FC1017FC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477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7" r:id="rId12"/>
    <p:sldLayoutId id="2147483722" r:id="rId13"/>
    <p:sldLayoutId id="2147483723" r:id="rId1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Tx/>
        <a:buNone/>
        <a:defRPr sz="24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spcBef>
          <a:spcPct val="20000"/>
        </a:spcBef>
        <a:buFontTx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spcBef>
          <a:spcPct val="20000"/>
        </a:spcBef>
        <a:buFontTx/>
        <a:buNone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Font typeface="Courier New" panose="02070309020205020404" pitchFamily="49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2"/>
          <p:cNvSpPr txBox="1">
            <a:spLocks/>
          </p:cNvSpPr>
          <p:nvPr userDrawn="1"/>
        </p:nvSpPr>
        <p:spPr>
          <a:xfrm>
            <a:off x="7236296" y="6528636"/>
            <a:ext cx="1800225" cy="28474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F4756C1-1FC7-4D71-B0D7-8887FC1017FC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 userDrawn="1">
            <p:extLst/>
          </p:nvPr>
        </p:nvGraphicFramePr>
        <p:xfrm>
          <a:off x="0" y="6807656"/>
          <a:ext cx="9144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154816">
                <a:tc>
                  <a:txBody>
                    <a:bodyPr/>
                    <a:lstStyle/>
                    <a:p>
                      <a:endParaRPr lang="en-GB" sz="800" dirty="0">
                        <a:ln w="3175">
                          <a:solidFill>
                            <a:schemeClr val="accent1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 w="3175">
                          <a:solidFill>
                            <a:schemeClr val="accent4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 w="3175">
                          <a:solidFill>
                            <a:schemeClr val="accent3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n w="3175">
                          <a:solidFill>
                            <a:schemeClr val="accent2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3635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21" r:id="rId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Y66B0QNQLAY" TargetMode="Externa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mailto:info@interregeurope.eu" TargetMode="Externa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2934080"/>
            <a:ext cx="8796528" cy="1299592"/>
          </a:xfrm>
        </p:spPr>
        <p:txBody>
          <a:bodyPr>
            <a:noAutofit/>
          </a:bodyPr>
          <a:lstStyle/>
          <a:p>
            <a:r>
              <a:rPr lang="en-GB" sz="3600" b="1" dirty="0" smtClean="0"/>
              <a:t>Insights in Interreg Europe</a:t>
            </a:r>
            <a:r>
              <a:rPr lang="fr-FR" sz="3600" b="1" dirty="0" smtClean="0"/>
              <a:t>:</a:t>
            </a:r>
            <a:br>
              <a:rPr lang="fr-FR" sz="3600" b="1" dirty="0" smtClean="0"/>
            </a:br>
            <a:r>
              <a:rPr lang="fr-FR" sz="3200" b="1" dirty="0" smtClean="0"/>
              <a:t>An </a:t>
            </a:r>
            <a:r>
              <a:rPr lang="fr-FR" sz="3200" b="1" dirty="0" err="1" smtClean="0"/>
              <a:t>accelerator</a:t>
            </a:r>
            <a:r>
              <a:rPr lang="fr-FR" sz="3200" b="1" dirty="0" smtClean="0"/>
              <a:t> for </a:t>
            </a:r>
            <a:r>
              <a:rPr lang="fr-FR" sz="3200" b="1" dirty="0" err="1" smtClean="0"/>
              <a:t>regional</a:t>
            </a:r>
            <a:r>
              <a:rPr lang="fr-FR" sz="3200" b="1" dirty="0" smtClean="0"/>
              <a:t> </a:t>
            </a:r>
            <a:r>
              <a:rPr lang="fr-FR" sz="3200" b="1" dirty="0" err="1" smtClean="0"/>
              <a:t>development</a:t>
            </a:r>
            <a:endParaRPr lang="fr-FR" sz="3200" dirty="0"/>
          </a:p>
        </p:txBody>
      </p:sp>
      <p:sp>
        <p:nvSpPr>
          <p:cNvPr id="11" name="Espace réservé du texte 7"/>
          <p:cNvSpPr txBox="1">
            <a:spLocks/>
          </p:cNvSpPr>
          <p:nvPr/>
        </p:nvSpPr>
        <p:spPr>
          <a:xfrm>
            <a:off x="1085978" y="4877544"/>
            <a:ext cx="7272337" cy="216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Magda </a:t>
            </a:r>
            <a:r>
              <a:rPr lang="en-GB" dirty="0" err="1" smtClean="0"/>
              <a:t>Anagnostou</a:t>
            </a:r>
            <a:endParaRPr lang="en-GB" dirty="0"/>
          </a:p>
        </p:txBody>
      </p:sp>
      <p:sp>
        <p:nvSpPr>
          <p:cNvPr id="12" name="Espace réservé du texte 8"/>
          <p:cNvSpPr txBox="1">
            <a:spLocks/>
          </p:cNvSpPr>
          <p:nvPr/>
        </p:nvSpPr>
        <p:spPr>
          <a:xfrm>
            <a:off x="1085978" y="5309616"/>
            <a:ext cx="7272337" cy="216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Policy Learning Platform Coordinator | Interreg Europe</a:t>
            </a:r>
            <a:endParaRPr lang="en-GB" dirty="0"/>
          </a:p>
        </p:txBody>
      </p:sp>
      <p:sp>
        <p:nvSpPr>
          <p:cNvPr id="13" name="Espace réservé du texte 9"/>
          <p:cNvSpPr txBox="1">
            <a:spLocks/>
          </p:cNvSpPr>
          <p:nvPr/>
        </p:nvSpPr>
        <p:spPr>
          <a:xfrm>
            <a:off x="1085978" y="5741664"/>
            <a:ext cx="7272337" cy="216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info@interregeurope.eu</a:t>
            </a:r>
            <a:endParaRPr lang="en-GB" dirty="0"/>
          </a:p>
        </p:txBody>
      </p:sp>
      <p:sp>
        <p:nvSpPr>
          <p:cNvPr id="14" name="Espace réservé du texte 4"/>
          <p:cNvSpPr>
            <a:spLocks noGrp="1"/>
          </p:cNvSpPr>
          <p:nvPr>
            <p:ph type="body" sz="quarter" idx="14"/>
          </p:nvPr>
        </p:nvSpPr>
        <p:spPr>
          <a:xfrm>
            <a:off x="971600" y="6309320"/>
            <a:ext cx="7415683" cy="387424"/>
          </a:xfrm>
        </p:spPr>
        <p:txBody>
          <a:bodyPr/>
          <a:lstStyle/>
          <a:p>
            <a:r>
              <a:rPr lang="en-GB" dirty="0" smtClean="0">
                <a:sym typeface="Webdings" panose="05030102010509060703" pitchFamily="18" charset="2"/>
              </a:rPr>
              <a:t>28 NovemberInteract - Brussels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009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Summary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1105915"/>
            <a:ext cx="8207375" cy="5183187"/>
          </a:xfrm>
        </p:spPr>
        <p:txBody>
          <a:bodyPr>
            <a:normAutofit fontScale="92500"/>
          </a:bodyPr>
          <a:lstStyle/>
          <a:p>
            <a:pPr marL="971550" lvl="1" indent="-514350">
              <a:lnSpc>
                <a:spcPct val="200000"/>
              </a:lnSpc>
              <a:buFont typeface="+mj-lt"/>
              <a:buAutoNum type="arabicPeriod"/>
            </a:pPr>
            <a:r>
              <a:rPr lang="en-GB" sz="2800" dirty="0" smtClean="0"/>
              <a:t>Introduction – what is the programme about </a:t>
            </a:r>
          </a:p>
          <a:p>
            <a:pPr marL="971550" lvl="1" indent="-514350">
              <a:lnSpc>
                <a:spcPct val="200000"/>
              </a:lnSpc>
              <a:buFont typeface="+mj-lt"/>
              <a:buAutoNum type="arabicPeriod"/>
            </a:pPr>
            <a:r>
              <a:rPr lang="en-GB" sz="2800" dirty="0" smtClean="0"/>
              <a:t>How </a:t>
            </a:r>
            <a:r>
              <a:rPr lang="en-GB" sz="2800" dirty="0"/>
              <a:t>interregional </a:t>
            </a:r>
            <a:r>
              <a:rPr lang="en-GB" sz="2800" dirty="0" smtClean="0"/>
              <a:t>cooperation </a:t>
            </a:r>
            <a:r>
              <a:rPr lang="en-GB" sz="2800" dirty="0"/>
              <a:t>benefits regional </a:t>
            </a:r>
            <a:r>
              <a:rPr lang="en-GB" sz="2800" dirty="0" smtClean="0"/>
              <a:t>policies – examples from </a:t>
            </a:r>
            <a:r>
              <a:rPr lang="en-GB" sz="2800" dirty="0"/>
              <a:t>IR-E projects</a:t>
            </a:r>
          </a:p>
          <a:p>
            <a:pPr marL="971550" lvl="1" indent="-514350">
              <a:lnSpc>
                <a:spcPct val="200000"/>
              </a:lnSpc>
              <a:buFont typeface="+mj-lt"/>
              <a:buAutoNum type="arabicPeriod"/>
            </a:pPr>
            <a:r>
              <a:rPr lang="en-GB" sz="2800" dirty="0" smtClean="0"/>
              <a:t>Role </a:t>
            </a:r>
            <a:r>
              <a:rPr lang="en-GB" sz="2800" dirty="0"/>
              <a:t>of </a:t>
            </a:r>
            <a:r>
              <a:rPr lang="en-GB" sz="2800" dirty="0" smtClean="0"/>
              <a:t>SF MAs </a:t>
            </a:r>
            <a:r>
              <a:rPr lang="en-GB" sz="2800" dirty="0"/>
              <a:t>in </a:t>
            </a:r>
            <a:r>
              <a:rPr lang="en-GB" sz="2800" dirty="0" smtClean="0"/>
              <a:t>Interreg Europe</a:t>
            </a:r>
          </a:p>
          <a:p>
            <a:pPr marL="971550" lvl="1" indent="-514350">
              <a:lnSpc>
                <a:spcPct val="200000"/>
              </a:lnSpc>
              <a:buFont typeface="+mj-lt"/>
              <a:buAutoNum type="arabicPeriod"/>
            </a:pPr>
            <a:r>
              <a:rPr lang="en-GB" sz="2800" dirty="0" smtClean="0"/>
              <a:t>Conclusion – lessons learnt </a:t>
            </a:r>
            <a:endParaRPr lang="fr-FR" sz="2800" dirty="0" smtClean="0"/>
          </a:p>
        </p:txBody>
      </p:sp>
    </p:spTree>
    <p:extLst>
      <p:ext uri="{BB962C8B-B14F-4D97-AF65-F5344CB8AC3E}">
        <p14:creationId xmlns:p14="http://schemas.microsoft.com/office/powerpoint/2010/main" val="219870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50229"/>
            <a:ext cx="794337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Sharing solutions for better regional </a:t>
            </a:r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policies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400" kern="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GB" sz="2400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Interreg </a:t>
            </a:r>
            <a:r>
              <a:rPr lang="en-GB" sz="24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 aims to improve the implementation of regional development policies and programmes, in particular Investment for Growth and Jobs and ETC through </a:t>
            </a:r>
            <a:r>
              <a:rPr lang="en-GB" sz="24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exchange of experience </a:t>
            </a:r>
            <a:r>
              <a:rPr lang="en-GB" sz="24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sz="24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 learning</a:t>
            </a:r>
            <a:r>
              <a:rPr lang="en-GB" sz="24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979" y="4197107"/>
            <a:ext cx="1617312" cy="18713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2388" y="4197107"/>
            <a:ext cx="1621545" cy="18713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4259" y="4197107"/>
            <a:ext cx="1621545" cy="18713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0509" y="4197107"/>
            <a:ext cx="1621545" cy="187134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432000"/>
            <a:ext cx="8229600" cy="562074"/>
          </a:xfrm>
        </p:spPr>
        <p:txBody>
          <a:bodyPr/>
          <a:lstStyle/>
          <a:p>
            <a:r>
              <a:rPr lang="en-GB" dirty="0" smtClean="0"/>
              <a:t>1. What is the programme about?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970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4386" y="371157"/>
            <a:ext cx="8229600" cy="562074"/>
          </a:xfrm>
        </p:spPr>
        <p:txBody>
          <a:bodyPr/>
          <a:lstStyle/>
          <a:p>
            <a:pPr algn="l">
              <a:defRPr/>
            </a:pPr>
            <a:r>
              <a:rPr lang="en-US" sz="4000" dirty="0">
                <a:solidFill>
                  <a:srgbClr val="1F497D"/>
                </a:solidFill>
                <a:latin typeface="Arial"/>
              </a:rPr>
              <a:t>A pan-European </a:t>
            </a:r>
            <a:r>
              <a:rPr lang="en-US" sz="4000" dirty="0" err="1">
                <a:solidFill>
                  <a:srgbClr val="1F497D"/>
                </a:solidFill>
                <a:latin typeface="Arial"/>
              </a:rPr>
              <a:t>programme</a:t>
            </a:r>
            <a:endParaRPr lang="en-GB" sz="4000" dirty="0">
              <a:solidFill>
                <a:srgbClr val="1F497D"/>
              </a:solidFill>
              <a:latin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56792"/>
            <a:ext cx="9144000" cy="477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78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9"/>
          <p:cNvSpPr>
            <a:spLocks noChangeArrowheads="1"/>
          </p:cNvSpPr>
          <p:nvPr/>
        </p:nvSpPr>
        <p:spPr bwMode="auto">
          <a:xfrm>
            <a:off x="683568" y="2132856"/>
            <a:ext cx="3257550" cy="244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 altLang="fr-FR" sz="900" dirty="0">
              <a:solidFill>
                <a:srgbClr val="00316E"/>
              </a:solidFill>
            </a:endParaRPr>
          </a:p>
          <a:p>
            <a:r>
              <a:rPr lang="en-GB" altLang="fr-FR" sz="3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 from </a:t>
            </a:r>
          </a:p>
          <a:p>
            <a:r>
              <a:rPr lang="en-GB" altLang="fr-FR" sz="3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other </a:t>
            </a:r>
          </a:p>
          <a:p>
            <a:r>
              <a:rPr lang="en-GB" altLang="fr-FR" sz="3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improve </a:t>
            </a:r>
          </a:p>
          <a:p>
            <a:r>
              <a:rPr lang="en-GB" altLang="fr-FR" sz="3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policies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485240"/>
            <a:ext cx="1764748" cy="203199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 bwMode="auto">
          <a:xfrm>
            <a:off x="3789854" y="4121106"/>
            <a:ext cx="160084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400" b="1" kern="0" dirty="0">
                <a:solidFill>
                  <a:srgbClr val="FFFFFF"/>
                </a:solidFill>
                <a:latin typeface="Arial"/>
              </a:rPr>
              <a:t>Regional/ national and local </a:t>
            </a:r>
            <a:r>
              <a:rPr lang="en-GB" sz="1400" b="1" kern="0" dirty="0" smtClean="0">
                <a:solidFill>
                  <a:srgbClr val="FFFFFF"/>
                </a:solidFill>
                <a:latin typeface="Arial"/>
              </a:rPr>
              <a:t>authorities</a:t>
            </a:r>
            <a:endParaRPr lang="en-GB" sz="1400" b="1" kern="0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913" y="3485240"/>
            <a:ext cx="1764748" cy="203199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 bwMode="auto">
          <a:xfrm>
            <a:off x="5661913" y="4163250"/>
            <a:ext cx="176474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400" b="1" kern="0" dirty="0">
                <a:solidFill>
                  <a:srgbClr val="FFFFFF"/>
                </a:solidFill>
                <a:latin typeface="Arial"/>
              </a:rPr>
              <a:t>Agencies, </a:t>
            </a:r>
          </a:p>
          <a:p>
            <a:pPr algn="ctr">
              <a:defRPr/>
            </a:pPr>
            <a:r>
              <a:rPr lang="en-GB" sz="1400" b="1" kern="0" dirty="0">
                <a:solidFill>
                  <a:srgbClr val="FFFFFF"/>
                </a:solidFill>
                <a:latin typeface="Arial"/>
              </a:rPr>
              <a:t>business support organisations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856" y="1792253"/>
            <a:ext cx="1764748" cy="203199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 bwMode="auto">
          <a:xfrm>
            <a:off x="4675856" y="2470263"/>
            <a:ext cx="176474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400" b="1" kern="0" dirty="0">
                <a:solidFill>
                  <a:srgbClr val="FFFFFF"/>
                </a:solidFill>
                <a:latin typeface="Arial"/>
              </a:rPr>
              <a:t>Managing </a:t>
            </a:r>
          </a:p>
          <a:p>
            <a:pPr algn="ctr">
              <a:defRPr/>
            </a:pPr>
            <a:r>
              <a:rPr lang="en-GB" sz="1400" b="1" kern="0" dirty="0">
                <a:solidFill>
                  <a:srgbClr val="FFFFFF"/>
                </a:solidFill>
                <a:latin typeface="Arial"/>
              </a:rPr>
              <a:t>authorities of </a:t>
            </a:r>
          </a:p>
          <a:p>
            <a:pPr algn="ctr">
              <a:defRPr/>
            </a:pPr>
            <a:r>
              <a:rPr lang="en-GB" sz="1400" b="1" kern="0" dirty="0">
                <a:solidFill>
                  <a:srgbClr val="FFFFFF"/>
                </a:solidFill>
                <a:latin typeface="Arial"/>
              </a:rPr>
              <a:t>SF programmes</a:t>
            </a:r>
          </a:p>
        </p:txBody>
      </p:sp>
      <p:sp>
        <p:nvSpPr>
          <p:cNvPr id="12" name="Title 2"/>
          <p:cNvSpPr txBox="1">
            <a:spLocks/>
          </p:cNvSpPr>
          <p:nvPr/>
        </p:nvSpPr>
        <p:spPr>
          <a:xfrm>
            <a:off x="457200" y="432000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n-GB" dirty="0" smtClean="0">
              <a:solidFill>
                <a:srgbClr val="1F497D"/>
              </a:solidFill>
              <a:latin typeface="Arial"/>
            </a:endParaRPr>
          </a:p>
          <a:p>
            <a:pPr>
              <a:defRPr/>
            </a:pPr>
            <a:r>
              <a:rPr lang="en-GB" dirty="0" smtClean="0">
                <a:solidFill>
                  <a:srgbClr val="1F497D"/>
                </a:solidFill>
                <a:latin typeface="Arial"/>
              </a:rPr>
              <a:t>A programme</a:t>
            </a:r>
          </a:p>
          <a:p>
            <a:pPr>
              <a:defRPr/>
            </a:pPr>
            <a:r>
              <a:rPr lang="en-GB" dirty="0">
                <a:solidFill>
                  <a:srgbClr val="1F497D"/>
                </a:solidFill>
                <a:latin typeface="Arial"/>
              </a:rPr>
              <a:t>f</a:t>
            </a:r>
            <a:r>
              <a:rPr lang="en-GB" dirty="0" smtClean="0">
                <a:solidFill>
                  <a:srgbClr val="1F497D"/>
                </a:solidFill>
                <a:latin typeface="Arial"/>
              </a:rPr>
              <a:t>or policymakers</a:t>
            </a:r>
            <a:endParaRPr lang="en-GB" dirty="0">
              <a:solidFill>
                <a:srgbClr val="1F497D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78157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02743" y="1685973"/>
            <a:ext cx="6543419" cy="4346475"/>
          </a:xfrm>
        </p:spPr>
        <p:txBody>
          <a:bodyPr>
            <a:normAutofit fontScale="85000" lnSpcReduction="20000"/>
          </a:bodyPr>
          <a:lstStyle/>
          <a:p>
            <a:pPr marL="514350" indent="-457200"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110000"/>
              <a:buFont typeface="Wingdings" panose="05000000000000000000" pitchFamily="2" charset="2"/>
              <a:buChar char="§"/>
              <a:defRPr/>
            </a:pPr>
            <a:r>
              <a:rPr lang="en-GB" b="1" dirty="0"/>
              <a:t>Projects</a:t>
            </a:r>
          </a:p>
          <a:p>
            <a:pPr marL="457200" lvl="1" indent="0"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110000"/>
              <a:buNone/>
              <a:defRPr/>
            </a:pPr>
            <a:endParaRPr lang="en-GB" sz="800" dirty="0" smtClean="0"/>
          </a:p>
          <a:p>
            <a:pPr lvl="1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/>
            </a:pPr>
            <a:r>
              <a:rPr lang="en-GB" u="sng" dirty="0" smtClean="0"/>
              <a:t>1</a:t>
            </a:r>
            <a:r>
              <a:rPr lang="en-GB" u="sng" baseline="30000" dirty="0" smtClean="0"/>
              <a:t>st</a:t>
            </a:r>
            <a:r>
              <a:rPr lang="en-GB" u="sng" dirty="0" smtClean="0"/>
              <a:t> phase: </a:t>
            </a:r>
            <a:r>
              <a:rPr lang="en-GB" dirty="0" smtClean="0"/>
              <a:t>Policy </a:t>
            </a:r>
            <a:r>
              <a:rPr lang="en-GB" dirty="0"/>
              <a:t>exchange of experience (2 to 3 years) on a shared regional policy issue ending with one action plan per </a:t>
            </a:r>
            <a:r>
              <a:rPr lang="en-GB" dirty="0" smtClean="0"/>
              <a:t>region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/>
            </a:pPr>
            <a:r>
              <a:rPr lang="en-GB" u="sng" dirty="0" smtClean="0"/>
              <a:t>2</a:t>
            </a:r>
            <a:r>
              <a:rPr lang="en-GB" u="sng" baseline="30000" dirty="0" smtClean="0"/>
              <a:t>nd</a:t>
            </a:r>
            <a:r>
              <a:rPr lang="en-GB" u="sng" dirty="0" smtClean="0"/>
              <a:t> phase: </a:t>
            </a:r>
            <a:r>
              <a:rPr lang="en-GB" dirty="0" smtClean="0"/>
              <a:t>Monitoring </a:t>
            </a:r>
            <a:r>
              <a:rPr lang="en-GB" dirty="0"/>
              <a:t>of action plan implementation </a:t>
            </a:r>
          </a:p>
          <a:p>
            <a:pPr marL="457200" lvl="1" indent="0"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110000"/>
              <a:buNone/>
              <a:defRPr/>
            </a:pPr>
            <a:r>
              <a:rPr lang="en-GB" dirty="0" smtClean="0"/>
              <a:t>    (</a:t>
            </a:r>
            <a:r>
              <a:rPr lang="en-GB" dirty="0"/>
              <a:t>1 year) + possible pilot actions</a:t>
            </a:r>
          </a:p>
          <a:p>
            <a:pPr marL="457200" lvl="1" indent="0"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110000"/>
              <a:buNone/>
              <a:defRPr/>
            </a:pPr>
            <a:r>
              <a:rPr lang="en-GB" dirty="0"/>
              <a:t>		</a:t>
            </a:r>
            <a:endParaRPr lang="en-GB" b="1" dirty="0">
              <a:solidFill>
                <a:schemeClr val="tx2"/>
              </a:solidFill>
            </a:endParaRPr>
          </a:p>
          <a:p>
            <a:pPr marL="514350" indent="-457200"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110000"/>
              <a:buFont typeface="Wingdings" panose="05000000000000000000" pitchFamily="2" charset="2"/>
              <a:buChar char="§"/>
              <a:defRPr/>
            </a:pPr>
            <a:r>
              <a:rPr lang="en-GB" b="1" dirty="0" smtClean="0"/>
              <a:t>Policy Learning Platform</a:t>
            </a:r>
          </a:p>
          <a:p>
            <a:pPr lvl="1">
              <a:spcBef>
                <a:spcPts val="0"/>
              </a:spcBef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/>
            </a:pPr>
            <a:endParaRPr lang="en-GB" sz="800" dirty="0" smtClean="0"/>
          </a:p>
          <a:p>
            <a:pPr lvl="1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/>
            </a:pPr>
            <a:r>
              <a:rPr lang="en-GB" dirty="0" smtClean="0"/>
              <a:t>Improve exploitation of project’s results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/>
            </a:pPr>
            <a:r>
              <a:rPr lang="en-GB" dirty="0" smtClean="0"/>
              <a:t>Open up the programme’s benefits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110000"/>
              <a:defRPr/>
            </a:pPr>
            <a:endParaRPr lang="en-GB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08436" y="323030"/>
            <a:ext cx="7886700" cy="79208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GB" sz="4000" b="0" dirty="0">
                <a:solidFill>
                  <a:srgbClr val="1F497D"/>
                </a:solidFill>
                <a:latin typeface="Arial"/>
                <a:cs typeface="+mj-cs"/>
              </a:rPr>
              <a:t>What the programme does?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79F52D0-DC99-5243-82B4-245C5030D3C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231124" y="4736912"/>
            <a:ext cx="1627692" cy="13003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1612535-24A0-6549-869E-DC94D08C392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4744" y="1829140"/>
            <a:ext cx="1760452" cy="2030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98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>
            <a:extLst>
              <a:ext uri="{FF2B5EF4-FFF2-40B4-BE49-F238E27FC236}">
                <a16:creationId xmlns="" xmlns:a16="http://schemas.microsoft.com/office/drawing/2014/main" id="{7E8039F7-406D-4D5E-A737-DCDC94C0CC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2237" y="1221955"/>
            <a:ext cx="1921121" cy="1080000"/>
          </a:xfrm>
          <a:prstGeom prst="rect">
            <a:avLst/>
          </a:prstGeom>
        </p:spPr>
      </p:pic>
      <p:pic>
        <p:nvPicPr>
          <p:cNvPr id="12" name="Picture 9">
            <a:extLst>
              <a:ext uri="{FF2B5EF4-FFF2-40B4-BE49-F238E27FC236}">
                <a16:creationId xmlns="" xmlns:a16="http://schemas.microsoft.com/office/drawing/2014/main" id="{5D2DAD77-5967-485D-9A52-D191E3A9675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842" y="1229515"/>
            <a:ext cx="1918509" cy="1080000"/>
          </a:xfrm>
          <a:prstGeom prst="rect">
            <a:avLst/>
          </a:prstGeom>
        </p:spPr>
      </p:pic>
      <p:pic>
        <p:nvPicPr>
          <p:cNvPr id="13" name="Picture 10">
            <a:extLst>
              <a:ext uri="{FF2B5EF4-FFF2-40B4-BE49-F238E27FC236}">
                <a16:creationId xmlns="" xmlns:a16="http://schemas.microsoft.com/office/drawing/2014/main" id="{61FCC80E-FC8E-4C57-B85C-75504B404BA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5448" y="1229515"/>
            <a:ext cx="1915155" cy="1080000"/>
          </a:xfrm>
          <a:prstGeom prst="rect">
            <a:avLst/>
          </a:prstGeom>
        </p:spPr>
      </p:pic>
      <p:pic>
        <p:nvPicPr>
          <p:cNvPr id="14" name="Picture 11">
            <a:extLst>
              <a:ext uri="{FF2B5EF4-FFF2-40B4-BE49-F238E27FC236}">
                <a16:creationId xmlns="" xmlns:a16="http://schemas.microsoft.com/office/drawing/2014/main" id="{88744176-4BF2-43E4-8AB1-AE768F07221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1619" y="1221955"/>
            <a:ext cx="1924485" cy="1080000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="" xmlns:a16="http://schemas.microsoft.com/office/drawing/2014/main" id="{6780EF60-4067-4BE7-BCA9-6676FD053DFB}"/>
              </a:ext>
            </a:extLst>
          </p:cNvPr>
          <p:cNvSpPr txBox="1">
            <a:spLocks/>
          </p:cNvSpPr>
          <p:nvPr/>
        </p:nvSpPr>
        <p:spPr>
          <a:xfrm>
            <a:off x="1423097" y="111425"/>
            <a:ext cx="7620525" cy="65365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000" b="1" dirty="0">
                <a:latin typeface="Arial" panose="020B0604020202020204" pitchFamily="34" charset="0"/>
                <a:cs typeface="Arial" panose="020B0604020202020204" pitchFamily="34" charset="0"/>
              </a:rPr>
              <a:t>Policy Learning Platform</a:t>
            </a:r>
            <a:endParaRPr lang="en-GB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4D0A3A7E-889B-4F29-91D8-08B7EA33CECF}"/>
              </a:ext>
            </a:extLst>
          </p:cNvPr>
          <p:cNvSpPr/>
          <p:nvPr/>
        </p:nvSpPr>
        <p:spPr>
          <a:xfrm>
            <a:off x="1091376" y="734219"/>
            <a:ext cx="62762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GB" sz="2400" b="1" dirty="0">
                <a:latin typeface="Arial" pitchFamily="34" charset="0"/>
                <a:cs typeface="Arial" pitchFamily="34" charset="0"/>
              </a:rPr>
              <a:t>4 services for interregional learning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479" y="3207783"/>
            <a:ext cx="6977758" cy="3583176"/>
          </a:xfrm>
          <a:prstGeom prst="rect">
            <a:avLst/>
          </a:prstGeom>
        </p:spPr>
      </p:pic>
      <p:sp>
        <p:nvSpPr>
          <p:cNvPr id="20" name="Title 3"/>
          <p:cNvSpPr txBox="1">
            <a:spLocks/>
          </p:cNvSpPr>
          <p:nvPr/>
        </p:nvSpPr>
        <p:spPr>
          <a:xfrm>
            <a:off x="522715" y="2477612"/>
            <a:ext cx="8229600" cy="56207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dirty="0" err="1" smtClean="0"/>
              <a:t>Join</a:t>
            </a:r>
            <a:r>
              <a:rPr lang="fr-FR" sz="3600" dirty="0" smtClean="0"/>
              <a:t> </a:t>
            </a:r>
            <a:r>
              <a:rPr lang="fr-FR" sz="3600" dirty="0" err="1" smtClean="0"/>
              <a:t>our</a:t>
            </a:r>
            <a:r>
              <a:rPr lang="fr-FR" sz="3600" dirty="0" smtClean="0"/>
              <a:t> </a:t>
            </a:r>
            <a:r>
              <a:rPr lang="fr-FR" sz="3600" dirty="0" err="1" smtClean="0"/>
              <a:t>community</a:t>
            </a:r>
            <a:r>
              <a:rPr lang="fr-FR" sz="3600" dirty="0" smtClean="0"/>
              <a:t> of 14.000 </a:t>
            </a:r>
            <a:r>
              <a:rPr lang="fr-FR" sz="3600" dirty="0" err="1" smtClean="0"/>
              <a:t>members</a:t>
            </a:r>
            <a:r>
              <a:rPr lang="fr-FR" sz="3600" dirty="0" smtClean="0"/>
              <a:t>!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60022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457200" y="2172107"/>
            <a:ext cx="8229600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altLang="en-US" b="1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Particularity</a:t>
            </a:r>
            <a:r>
              <a:rPr lang="fr-FR" altLang="en-US" b="1" dirty="0" smtClean="0">
                <a:solidFill>
                  <a:prstClr val="black"/>
                </a:solidFill>
                <a:latin typeface="Arial" panose="020B0604020202020204" pitchFamily="34" charset="0"/>
              </a:rPr>
              <a:t>: </a:t>
            </a:r>
            <a:r>
              <a:rPr lang="fr-FR" altLang="en-US" dirty="0" err="1">
                <a:solidFill>
                  <a:prstClr val="black"/>
                </a:solidFill>
                <a:latin typeface="Arial" panose="020B0604020202020204" pitchFamily="34" charset="0"/>
              </a:rPr>
              <a:t>Exclusively</a:t>
            </a:r>
            <a:r>
              <a:rPr lang="fr-FR" altLang="en-US" dirty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fr-FR" altLang="en-US" dirty="0" err="1">
                <a:solidFill>
                  <a:prstClr val="black"/>
                </a:solidFill>
                <a:latin typeface="Arial" panose="020B0604020202020204" pitchFamily="34" charset="0"/>
              </a:rPr>
              <a:t>dedicated</a:t>
            </a:r>
            <a:r>
              <a:rPr lang="fr-FR" altLang="en-US" dirty="0">
                <a:solidFill>
                  <a:prstClr val="black"/>
                </a:solidFill>
                <a:latin typeface="Arial" panose="020B0604020202020204" pitchFamily="34" charset="0"/>
              </a:rPr>
              <a:t> to </a:t>
            </a:r>
            <a:r>
              <a:rPr lang="fr-FR" altLang="en-US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mainstreaming</a:t>
            </a:r>
            <a:endParaRPr lang="fr-FR" altLang="en-US" b="1" dirty="0" smtClean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altLang="en-US" b="1" dirty="0" smtClean="0">
                <a:solidFill>
                  <a:prstClr val="black"/>
                </a:solidFill>
                <a:latin typeface="Arial" panose="020B0604020202020204" pitchFamily="34" charset="0"/>
              </a:rPr>
              <a:t>Objective</a:t>
            </a:r>
            <a:r>
              <a:rPr lang="fr-FR" altLang="en-US" dirty="0" smtClean="0">
                <a:solidFill>
                  <a:prstClr val="black"/>
                </a:solidFill>
                <a:latin typeface="Arial" panose="020B0604020202020204" pitchFamily="34" charset="0"/>
              </a:rPr>
              <a:t>: </a:t>
            </a:r>
            <a:r>
              <a:rPr lang="en-GB" altLang="en-US" dirty="0">
                <a:solidFill>
                  <a:prstClr val="black"/>
                </a:solidFill>
                <a:latin typeface="Arial" panose="020B0604020202020204" pitchFamily="34" charset="0"/>
              </a:rPr>
              <a:t>Improving the implementation of SF </a:t>
            </a:r>
            <a:r>
              <a:rPr lang="en-GB" altLang="en-US" dirty="0" smtClean="0">
                <a:solidFill>
                  <a:prstClr val="black"/>
                </a:solidFill>
                <a:latin typeface="Arial" panose="020B0604020202020204" pitchFamily="34" charset="0"/>
              </a:rPr>
              <a:t>programmes</a:t>
            </a:r>
            <a:endParaRPr lang="fr-FR" altLang="en-US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altLang="en-US" b="1" dirty="0" smtClean="0">
                <a:solidFill>
                  <a:prstClr val="black"/>
                </a:solidFill>
                <a:latin typeface="Arial" panose="020B0604020202020204" pitchFamily="34" charset="0"/>
              </a:rPr>
              <a:t>Interreg Europe </a:t>
            </a:r>
            <a:r>
              <a:rPr lang="fr-FR" altLang="en-US" b="1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result</a:t>
            </a:r>
            <a:r>
              <a:rPr lang="fr-FR" altLang="en-US" b="1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fr-FR" altLang="en-US" dirty="0" smtClean="0">
                <a:solidFill>
                  <a:prstClr val="black"/>
                </a:solidFill>
                <a:latin typeface="Arial" panose="020B0604020202020204" pitchFamily="34" charset="0"/>
              </a:rPr>
              <a:t>= </a:t>
            </a:r>
            <a:r>
              <a:rPr lang="fr-FR" altLang="en-US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mainstreaming</a:t>
            </a:r>
            <a:endParaRPr lang="fr-FR" altLang="en-US" dirty="0" smtClean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fr-FR" altLang="en-US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634130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2. How interregional cooperation benefits regional policies/SF?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9642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85006" y="1874446"/>
            <a:ext cx="8195758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ts val="31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GB" sz="2400" b="1" kern="50" dirty="0" smtClean="0">
                <a:ea typeface="SimSun"/>
                <a:cs typeface="Mangal"/>
              </a:rPr>
              <a:t>How to improve the implementation of SF programmes?</a:t>
            </a:r>
          </a:p>
          <a:p>
            <a:pPr>
              <a:lnSpc>
                <a:spcPts val="31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en-GB" sz="2400" b="1" kern="50" dirty="0" smtClean="0">
              <a:ea typeface="SimSun"/>
              <a:cs typeface="Mangal"/>
            </a:endParaRPr>
          </a:p>
          <a:p>
            <a:pPr marL="342900" indent="-342900">
              <a:lnSpc>
                <a:spcPts val="31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GB" sz="2400" kern="50" dirty="0" smtClean="0">
                <a:latin typeface="Arial"/>
                <a:ea typeface="SimSun"/>
                <a:cs typeface="Mangal"/>
              </a:rPr>
              <a:t>Level </a:t>
            </a:r>
            <a:r>
              <a:rPr lang="en-GB" sz="2400" kern="50" dirty="0">
                <a:latin typeface="Arial"/>
                <a:ea typeface="SimSun"/>
                <a:cs typeface="Mangal"/>
              </a:rPr>
              <a:t>1: support new projects</a:t>
            </a:r>
          </a:p>
          <a:p>
            <a:pPr marL="342900" indent="-342900" defTabSz="914400" eaLnBrk="1" hangingPunct="1">
              <a:lnSpc>
                <a:spcPts val="31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n-GB" sz="2400" kern="50" dirty="0">
                <a:latin typeface="Arial"/>
                <a:ea typeface="SimSun"/>
                <a:cs typeface="Mangal"/>
              </a:rPr>
              <a:t>Level 2: </a:t>
            </a:r>
            <a:r>
              <a:rPr lang="en-GB" sz="2400" kern="50" dirty="0" smtClean="0">
                <a:latin typeface="Arial"/>
                <a:ea typeface="SimSun"/>
                <a:cs typeface="Mangal"/>
              </a:rPr>
              <a:t>change programme management</a:t>
            </a:r>
            <a:endParaRPr lang="en-GB" sz="2400" kern="50" dirty="0">
              <a:latin typeface="Arial"/>
              <a:ea typeface="SimSun"/>
              <a:cs typeface="Mangal"/>
            </a:endParaRPr>
          </a:p>
          <a:p>
            <a:pPr marL="342900" indent="-342900" defTabSz="914400" eaLnBrk="1" hangingPunct="1">
              <a:lnSpc>
                <a:spcPts val="31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lang="en-GB" sz="2400" kern="50" dirty="0">
                <a:latin typeface="Arial"/>
                <a:ea typeface="SimSun"/>
                <a:cs typeface="Mangal"/>
              </a:rPr>
              <a:t>Level 3: </a:t>
            </a:r>
            <a:r>
              <a:rPr lang="en-GB" sz="2400" kern="50" dirty="0" smtClean="0">
                <a:latin typeface="Arial"/>
                <a:ea typeface="SimSun"/>
                <a:cs typeface="Mangal"/>
              </a:rPr>
              <a:t>change programme content</a:t>
            </a:r>
            <a:endParaRPr lang="en-GB" sz="2400" kern="50" dirty="0">
              <a:latin typeface="Arial"/>
              <a:ea typeface="SimSun"/>
              <a:cs typeface="Mangal"/>
            </a:endParaRPr>
          </a:p>
        </p:txBody>
      </p:sp>
      <p:sp>
        <p:nvSpPr>
          <p:cNvPr id="4" name="Titre 8"/>
          <p:cNvSpPr txBox="1">
            <a:spLocks/>
          </p:cNvSpPr>
          <p:nvPr/>
        </p:nvSpPr>
        <p:spPr>
          <a:xfrm>
            <a:off x="457994" y="548680"/>
            <a:ext cx="8229600" cy="56207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solidFill>
                  <a:srgbClr val="1F497D"/>
                </a:solidFill>
              </a:rPr>
              <a:t>Core benefits</a:t>
            </a:r>
            <a:endParaRPr lang="en-GB" dirty="0">
              <a:solidFill>
                <a:srgbClr val="1F497D"/>
              </a:solidFill>
            </a:endParaRPr>
          </a:p>
        </p:txBody>
      </p:sp>
      <p:sp>
        <p:nvSpPr>
          <p:cNvPr id="5" name="Right Brace 4"/>
          <p:cNvSpPr>
            <a:spLocks/>
          </p:cNvSpPr>
          <p:nvPr/>
        </p:nvSpPr>
        <p:spPr bwMode="auto">
          <a:xfrm>
            <a:off x="6741736" y="3831787"/>
            <a:ext cx="242779" cy="1440000"/>
          </a:xfrm>
          <a:prstGeom prst="rightBrace">
            <a:avLst>
              <a:gd name="adj1" fmla="val 38167"/>
              <a:gd name="adj2" fmla="val 50000"/>
            </a:avLst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defTabSz="725700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222" kern="0">
              <a:solidFill>
                <a:srgbClr val="00316E"/>
              </a:solidFill>
              <a:latin typeface="Times" pitchFamily="1" charset="0"/>
            </a:endParaRPr>
          </a:p>
        </p:txBody>
      </p:sp>
      <p:sp>
        <p:nvSpPr>
          <p:cNvPr id="6" name="Espace réservé du texte 7"/>
          <p:cNvSpPr txBox="1">
            <a:spLocks/>
          </p:cNvSpPr>
          <p:nvPr/>
        </p:nvSpPr>
        <p:spPr>
          <a:xfrm>
            <a:off x="6984515" y="4012062"/>
            <a:ext cx="2952130" cy="1079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Courier New" panose="02070309020205020404" pitchFamily="49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10000"/>
              </a:lnSpc>
              <a:spcBef>
                <a:spcPts val="0"/>
              </a:spcBef>
              <a:buClr>
                <a:schemeClr val="tx1"/>
              </a:buClr>
              <a:buSzPct val="110000"/>
              <a:buFont typeface="Wingdings" panose="05000000000000000000" pitchFamily="2" charset="2"/>
              <a:buNone/>
              <a:defRPr/>
            </a:pPr>
            <a:r>
              <a:rPr lang="en-GB" sz="2200" i="1" dirty="0" smtClean="0"/>
              <a:t>may not require funding!</a:t>
            </a:r>
          </a:p>
        </p:txBody>
      </p:sp>
    </p:spTree>
    <p:extLst>
      <p:ext uri="{BB962C8B-B14F-4D97-AF65-F5344CB8AC3E}">
        <p14:creationId xmlns:p14="http://schemas.microsoft.com/office/powerpoint/2010/main" val="215084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67543" y="300724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err="1">
                <a:solidFill>
                  <a:srgbClr val="1F497D"/>
                </a:solidFill>
              </a:rPr>
              <a:t>Example</a:t>
            </a:r>
            <a:r>
              <a:rPr lang="fr-FR" dirty="0">
                <a:solidFill>
                  <a:srgbClr val="1F497D"/>
                </a:solidFill>
              </a:rPr>
              <a:t> of </a:t>
            </a:r>
            <a:r>
              <a:rPr lang="fr-FR" dirty="0" err="1">
                <a:solidFill>
                  <a:srgbClr val="1F497D"/>
                </a:solidFill>
              </a:rPr>
              <a:t>mainstreaming</a:t>
            </a:r>
            <a:endParaRPr lang="fr-FR" dirty="0">
              <a:solidFill>
                <a:srgbClr val="1F497D"/>
              </a:solidFill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243705" y="1543244"/>
            <a:ext cx="8677275" cy="498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endParaRPr lang="fr-FR" altLang="en-US" dirty="0" smtClean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fr-FR" altLang="en-US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fr-FR" altLang="en-US" dirty="0" smtClean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fr-FR" altLang="en-US" dirty="0" smtClean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EkoSMART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telemedicine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practice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developped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in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Slovenia</a:t>
            </a:r>
            <a:endParaRPr lang="fr-FR" altLang="en-US" sz="24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Transfered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to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Cyprus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ERDF OP –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Priority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axis 2 – Investment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priority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2c (CIT &amp; e-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health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) for EUR 400,000 :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telemedicine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tool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for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dependent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persons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follow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-up</a:t>
            </a:r>
            <a:endParaRPr lang="fr-FR" altLang="en-US" sz="24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altLang="en-US" dirty="0" smtClean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fr-FR" altLang="en-US" sz="1200" dirty="0" smtClean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6547" y="878980"/>
            <a:ext cx="1514475" cy="8286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292" y="2005012"/>
            <a:ext cx="7658100" cy="147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73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67543" y="300724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err="1" smtClean="0">
                <a:solidFill>
                  <a:srgbClr val="1F497D"/>
                </a:solidFill>
              </a:rPr>
              <a:t>Example</a:t>
            </a:r>
            <a:r>
              <a:rPr lang="fr-FR" dirty="0" smtClean="0">
                <a:solidFill>
                  <a:srgbClr val="1F497D"/>
                </a:solidFill>
              </a:rPr>
              <a:t> of </a:t>
            </a:r>
            <a:r>
              <a:rPr lang="fr-FR" dirty="0" err="1" smtClean="0">
                <a:solidFill>
                  <a:srgbClr val="1F497D"/>
                </a:solidFill>
              </a:rPr>
              <a:t>mainstreaming</a:t>
            </a:r>
            <a:endParaRPr lang="fr-FR" dirty="0">
              <a:solidFill>
                <a:srgbClr val="1F497D"/>
              </a:solidFill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68186" y="2959285"/>
            <a:ext cx="8828314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endParaRPr lang="fr-FR" altLang="en-US" sz="2400" dirty="0" smtClean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Practice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developped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in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Piedmonte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region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: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Transfered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in the ERDF OP of the Basque country, TO1:</a:t>
            </a:r>
          </a:p>
          <a:p>
            <a:pPr lvl="1" indent="0">
              <a:spcBef>
                <a:spcPts val="600"/>
              </a:spcBef>
              <a:spcAft>
                <a:spcPts val="600"/>
              </a:spcAft>
            </a:pP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introduction of new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selection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criteria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in the calls for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projects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to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favour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clusters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involvement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</a:p>
          <a:p>
            <a:pPr lvl="1" indent="0">
              <a:spcBef>
                <a:spcPts val="600"/>
              </a:spcBef>
              <a:spcAft>
                <a:spcPts val="600"/>
              </a:spcAft>
            </a:pP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Ex: 2018 call for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projects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on SMEs internationalisation: bonus points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when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SMEs are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accompanied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by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their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cluster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fr-FR" altLang="en-US" sz="1200" dirty="0" smtClean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443" y="799627"/>
            <a:ext cx="2209800" cy="1143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740" y="1708006"/>
            <a:ext cx="7648575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14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67543" y="300724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err="1">
                <a:solidFill>
                  <a:srgbClr val="1F497D"/>
                </a:solidFill>
              </a:rPr>
              <a:t>Example</a:t>
            </a:r>
            <a:r>
              <a:rPr lang="fr-FR" dirty="0">
                <a:solidFill>
                  <a:srgbClr val="1F497D"/>
                </a:solidFill>
              </a:rPr>
              <a:t> of </a:t>
            </a:r>
            <a:r>
              <a:rPr lang="fr-FR" dirty="0" err="1">
                <a:solidFill>
                  <a:srgbClr val="1F497D"/>
                </a:solidFill>
              </a:rPr>
              <a:t>mainstreaming</a:t>
            </a:r>
            <a:endParaRPr lang="fr-FR" dirty="0">
              <a:solidFill>
                <a:srgbClr val="1F497D"/>
              </a:solidFill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243705" y="1543244"/>
            <a:ext cx="8677275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endParaRPr lang="fr-FR" altLang="en-US" dirty="0" smtClean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fr-FR" altLang="en-US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fr-FR" altLang="en-US" dirty="0" smtClean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fr-FR" altLang="en-US" dirty="0" smtClean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Telemedicine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practice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developed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in Liverpool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Transfered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in the ERDF OP of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Malopoloska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: </a:t>
            </a:r>
            <a:b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</a:b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‘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Tele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-Angel’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project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financing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(8.9 million euro):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telemedicine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tool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for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dependent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persons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follow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-up</a:t>
            </a:r>
            <a:endParaRPr lang="fr-FR" altLang="en-US" dirty="0" smtClean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fr-FR" altLang="en-US" sz="1200" dirty="0" smtClean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2723" y="913233"/>
            <a:ext cx="1762125" cy="9334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9599" y="2047878"/>
            <a:ext cx="5548372" cy="141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17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206169"/>
            <a:ext cx="9372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1F497D"/>
                </a:solidFill>
              </a:rPr>
              <a:t>In practice</a:t>
            </a:r>
            <a:r>
              <a:rPr lang="en-GB" dirty="0" smtClean="0">
                <a:solidFill>
                  <a:srgbClr val="1F497D"/>
                </a:solidFill>
              </a:rPr>
              <a:t>: Prerequisites </a:t>
            </a:r>
            <a:r>
              <a:rPr lang="en-GB" dirty="0">
                <a:solidFill>
                  <a:srgbClr val="1F497D"/>
                </a:solidFill>
              </a:rPr>
              <a:t>for mainstreaming  </a:t>
            </a: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238264" y="890191"/>
            <a:ext cx="9134336" cy="289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altLang="en-US" sz="2000" b="1" dirty="0">
                <a:solidFill>
                  <a:prstClr val="black"/>
                </a:solidFill>
                <a:latin typeface="Arial" panose="020B0604020202020204" pitchFamily="34" charset="0"/>
              </a:rPr>
              <a:t>I</a:t>
            </a:r>
            <a:r>
              <a:rPr lang="fr-FR" altLang="en-US" sz="2000" b="1" dirty="0" smtClean="0">
                <a:solidFill>
                  <a:prstClr val="black"/>
                </a:solidFill>
                <a:latin typeface="Arial" panose="020B0604020202020204" pitchFamily="34" charset="0"/>
              </a:rPr>
              <a:t>n the application, for </a:t>
            </a:r>
            <a:r>
              <a:rPr lang="fr-FR" altLang="en-US" sz="2000" b="1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each</a:t>
            </a:r>
            <a:r>
              <a:rPr lang="fr-FR" altLang="en-US" sz="2000" b="1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fr-FR" altLang="en-US" sz="2000" b="1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region</a:t>
            </a:r>
            <a:r>
              <a:rPr lang="fr-FR" altLang="en-US" sz="2000" b="1" dirty="0" smtClean="0">
                <a:solidFill>
                  <a:prstClr val="black"/>
                </a:solidFill>
                <a:latin typeface="Arial" panose="020B0604020202020204" pitchFamily="34" charset="0"/>
              </a:rPr>
              <a:t>: </a:t>
            </a:r>
            <a:endParaRPr lang="fr-FR" altLang="en-US" sz="2000" dirty="0" smtClean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r-FR" altLang="en-US" sz="20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Identify</a:t>
            </a:r>
            <a:r>
              <a:rPr lang="fr-FR" altLang="en-US" sz="2000" dirty="0" smtClean="0">
                <a:solidFill>
                  <a:prstClr val="black"/>
                </a:solidFill>
                <a:latin typeface="Arial" panose="020B0604020202020204" pitchFamily="34" charset="0"/>
              </a:rPr>
              <a:t> the </a:t>
            </a:r>
            <a:r>
              <a:rPr lang="fr-FR" altLang="en-US" sz="20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need</a:t>
            </a:r>
            <a:r>
              <a:rPr lang="fr-FR" altLang="en-US" sz="2000" dirty="0" smtClean="0">
                <a:solidFill>
                  <a:prstClr val="black"/>
                </a:solidFill>
                <a:latin typeface="Arial" panose="020B0604020202020204" pitchFamily="34" charset="0"/>
              </a:rPr>
              <a:t> (territorial </a:t>
            </a:r>
            <a:r>
              <a:rPr lang="fr-FR" altLang="en-US" sz="20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context</a:t>
            </a:r>
            <a:r>
              <a:rPr lang="fr-FR" altLang="en-US" sz="20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r-FR" altLang="en-US" sz="20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Identify</a:t>
            </a:r>
            <a:r>
              <a:rPr lang="fr-FR" altLang="en-US" sz="2000" dirty="0" smtClean="0">
                <a:solidFill>
                  <a:prstClr val="black"/>
                </a:solidFill>
                <a:latin typeface="Arial" panose="020B0604020202020204" pitchFamily="34" charset="0"/>
              </a:rPr>
              <a:t> the </a:t>
            </a:r>
            <a:r>
              <a:rPr lang="fr-FR" altLang="en-US" sz="20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policy</a:t>
            </a:r>
            <a:r>
              <a:rPr lang="fr-FR" altLang="en-US" sz="20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fr-FR" altLang="en-US" sz="20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adressed</a:t>
            </a:r>
            <a:r>
              <a:rPr lang="fr-FR" altLang="en-US" sz="2000" dirty="0" smtClean="0">
                <a:solidFill>
                  <a:prstClr val="black"/>
                </a:solidFill>
                <a:latin typeface="Arial" panose="020B0604020202020204" pitchFamily="34" charset="0"/>
              </a:rPr>
              <a:t> (i.e. OP) and </a:t>
            </a:r>
            <a:r>
              <a:rPr lang="fr-FR" altLang="en-US" sz="20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envisaged</a:t>
            </a:r>
            <a:r>
              <a:rPr lang="fr-FR" altLang="en-US" sz="20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fr-FR" altLang="en-US" sz="20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improvements</a:t>
            </a:r>
            <a:r>
              <a:rPr lang="fr-FR" altLang="en-US" sz="2000" dirty="0" smtClean="0">
                <a:solidFill>
                  <a:prstClr val="black"/>
                </a:solidFill>
                <a:latin typeface="Arial" panose="020B0604020202020204" pitchFamily="34" charset="0"/>
              </a:rPr>
              <a:t> for </a:t>
            </a:r>
            <a:r>
              <a:rPr lang="fr-FR" altLang="en-US" sz="20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this</a:t>
            </a:r>
            <a:r>
              <a:rPr lang="fr-FR" altLang="en-US" sz="20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fr-FR" altLang="en-US" sz="20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policy</a:t>
            </a:r>
            <a:r>
              <a:rPr lang="fr-FR" altLang="en-US" sz="20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r-FR" altLang="en-US" sz="20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Involve</a:t>
            </a:r>
            <a:r>
              <a:rPr lang="fr-FR" altLang="en-US" sz="2000" dirty="0" smtClean="0">
                <a:solidFill>
                  <a:prstClr val="black"/>
                </a:solidFill>
                <a:latin typeface="Arial" panose="020B0604020202020204" pitchFamily="34" charset="0"/>
              </a:rPr>
              <a:t> the </a:t>
            </a:r>
            <a:r>
              <a:rPr lang="fr-FR" altLang="en-US" sz="20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policy</a:t>
            </a:r>
            <a:r>
              <a:rPr lang="fr-FR" altLang="en-US" sz="2000" dirty="0" smtClean="0">
                <a:solidFill>
                  <a:prstClr val="black"/>
                </a:solidFill>
                <a:latin typeface="Arial" panose="020B0604020202020204" pitchFamily="34" charset="0"/>
              </a:rPr>
              <a:t> maker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4"/>
            </a:pPr>
            <a:r>
              <a:rPr lang="fr-FR" altLang="en-US" sz="20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Define</a:t>
            </a:r>
            <a:r>
              <a:rPr lang="fr-FR" altLang="en-US" sz="2000" dirty="0" smtClean="0">
                <a:solidFill>
                  <a:prstClr val="black"/>
                </a:solidFill>
                <a:latin typeface="Arial" panose="020B0604020202020204" pitchFamily="34" charset="0"/>
              </a:rPr>
              <a:t> the </a:t>
            </a:r>
            <a:r>
              <a:rPr lang="fr-FR" altLang="en-US" sz="20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stakeholders</a:t>
            </a:r>
            <a:r>
              <a:rPr lang="fr-FR" altLang="en-US" sz="2000" dirty="0" smtClean="0">
                <a:solidFill>
                  <a:prstClr val="black"/>
                </a:solidFill>
                <a:latin typeface="Arial" panose="020B0604020202020204" pitchFamily="34" charset="0"/>
              </a:rPr>
              <a:t> group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fr-FR" altLang="en-US" sz="1200" dirty="0" smtClean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264" y="3408218"/>
            <a:ext cx="8586325" cy="354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690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1216" y="488589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err="1" smtClean="0">
                <a:solidFill>
                  <a:srgbClr val="1F497D"/>
                </a:solidFill>
              </a:rPr>
              <a:t>Result-based</a:t>
            </a:r>
            <a:r>
              <a:rPr lang="fr-FR" dirty="0" smtClean="0">
                <a:solidFill>
                  <a:srgbClr val="1F497D"/>
                </a:solidFill>
              </a:rPr>
              <a:t> </a:t>
            </a:r>
            <a:r>
              <a:rPr lang="fr-FR" dirty="0" err="1" smtClean="0">
                <a:solidFill>
                  <a:srgbClr val="1F497D"/>
                </a:solidFill>
              </a:rPr>
              <a:t>approach</a:t>
            </a:r>
            <a:endParaRPr lang="fr-FR" dirty="0">
              <a:solidFill>
                <a:srgbClr val="1F497D"/>
              </a:solidFill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466725" y="1581345"/>
            <a:ext cx="8677275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altLang="en-US" sz="2600" dirty="0" smtClean="0">
                <a:solidFill>
                  <a:prstClr val="black"/>
                </a:solidFill>
                <a:latin typeface="Arial" panose="020B0604020202020204" pitchFamily="34" charset="0"/>
              </a:rPr>
              <a:t> Progress reports </a:t>
            </a:r>
            <a:r>
              <a:rPr lang="fr-FR" altLang="en-US" sz="26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focusing</a:t>
            </a:r>
            <a:r>
              <a:rPr lang="fr-FR" altLang="en-US" sz="2600" dirty="0" smtClean="0">
                <a:solidFill>
                  <a:prstClr val="black"/>
                </a:solidFill>
                <a:latin typeface="Arial" panose="020B0604020202020204" pitchFamily="34" charset="0"/>
              </a:rPr>
              <a:t> on </a:t>
            </a:r>
            <a:r>
              <a:rPr lang="fr-FR" altLang="en-US" sz="26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results</a:t>
            </a:r>
            <a:endParaRPr lang="fr-FR" altLang="en-US" sz="2600" dirty="0" smtClean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altLang="en-US" sz="26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altLang="en-US" sz="2600" dirty="0" smtClean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altLang="en-US" sz="26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altLang="en-US" sz="2600" dirty="0" smtClean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altLang="en-US" sz="26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Mandatory</a:t>
            </a:r>
            <a:r>
              <a:rPr lang="fr-FR" altLang="en-US" sz="2600" b="1" dirty="0" smtClean="0">
                <a:solidFill>
                  <a:prstClr val="black"/>
                </a:solidFill>
                <a:latin typeface="Arial" panose="020B0604020202020204" pitchFamily="34" charset="0"/>
              </a:rPr>
              <a:t> action plans</a:t>
            </a:r>
            <a:endParaRPr lang="fr-FR" altLang="en-US" sz="2600" dirty="0" smtClean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altLang="en-US" sz="2600" dirty="0" smtClean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altLang="en-US" sz="2600" dirty="0" smtClean="0">
                <a:solidFill>
                  <a:prstClr val="black"/>
                </a:solidFill>
                <a:latin typeface="Arial" panose="020B0604020202020204" pitchFamily="34" charset="0"/>
              </a:rPr>
              <a:t>Introduction of a</a:t>
            </a:r>
            <a:r>
              <a:rPr lang="fr-FR" altLang="en-US" sz="2600" b="1" dirty="0" smtClean="0">
                <a:solidFill>
                  <a:prstClr val="black"/>
                </a:solidFill>
                <a:latin typeface="Arial" panose="020B0604020202020204" pitchFamily="34" charset="0"/>
              </a:rPr>
              <a:t> phase 2</a:t>
            </a:r>
            <a:r>
              <a:rPr lang="fr-FR" altLang="en-US" sz="2600" dirty="0" smtClean="0">
                <a:solidFill>
                  <a:prstClr val="black"/>
                </a:solidFill>
                <a:latin typeface="Arial" panose="020B0604020202020204" pitchFamily="34" charset="0"/>
              </a:rPr>
              <a:t>: </a:t>
            </a:r>
            <a:r>
              <a:rPr lang="fr-FR" altLang="en-US" sz="26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mainstreaming</a:t>
            </a:r>
            <a:r>
              <a:rPr lang="fr-FR" altLang="en-US" sz="26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fr-FR" altLang="en-US" sz="26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follow</a:t>
            </a:r>
            <a:r>
              <a:rPr lang="fr-FR" altLang="en-US" sz="2600" dirty="0" smtClean="0">
                <a:solidFill>
                  <a:prstClr val="black"/>
                </a:solidFill>
                <a:latin typeface="Arial" panose="020B0604020202020204" pitchFamily="34" charset="0"/>
              </a:rPr>
              <a:t>-up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fr-FR" altLang="en-US" sz="1200" dirty="0" smtClean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32" y="2203499"/>
            <a:ext cx="8612356" cy="1980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59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51520" y="1368000"/>
            <a:ext cx="8640960" cy="5183187"/>
          </a:xfrm>
        </p:spPr>
        <p:txBody>
          <a:bodyPr>
            <a:normAutofit/>
          </a:bodyPr>
          <a:lstStyle/>
          <a:p>
            <a:pPr lvl="1">
              <a:lnSpc>
                <a:spcPct val="150000"/>
              </a:lnSpc>
            </a:pPr>
            <a:r>
              <a:rPr lang="en-US" dirty="0"/>
              <a:t>Active participation as project partners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Political endorsement as providers of </a:t>
            </a:r>
            <a:r>
              <a:rPr lang="en-US" dirty="0" smtClean="0"/>
              <a:t>letter(s) </a:t>
            </a:r>
            <a:r>
              <a:rPr lang="en-US" dirty="0"/>
              <a:t>of support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Active involvement in phase 2 of projects (roll-out of the action plan)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Strategic communication to relevant stakeholders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Active use of </a:t>
            </a:r>
            <a:r>
              <a:rPr lang="en-US" dirty="0" smtClean="0"/>
              <a:t>the Policy Learning Platform (main beneficiaries of Peer Reviews</a:t>
            </a:r>
            <a:r>
              <a:rPr lang="en-US" dirty="0"/>
              <a:t>: </a:t>
            </a:r>
            <a:r>
              <a:rPr lang="en-US" dirty="0">
                <a:hlinkClick r:id="rId2"/>
              </a:rPr>
              <a:t>pilot </a:t>
            </a:r>
            <a:r>
              <a:rPr lang="en-US" dirty="0" err="1">
                <a:hlinkClick r:id="rId2"/>
              </a:rPr>
              <a:t>Région</a:t>
            </a:r>
            <a:r>
              <a:rPr lang="en-US" dirty="0">
                <a:hlinkClick r:id="rId2"/>
              </a:rPr>
              <a:t> </a:t>
            </a:r>
            <a:r>
              <a:rPr lang="en-US" dirty="0" err="1" smtClean="0">
                <a:hlinkClick r:id="rId2"/>
              </a:rPr>
              <a:t>Hauts</a:t>
            </a:r>
            <a:r>
              <a:rPr lang="en-US" dirty="0" smtClean="0">
                <a:hlinkClick r:id="rId2"/>
              </a:rPr>
              <a:t>-de-France</a:t>
            </a:r>
            <a:r>
              <a:rPr lang="en-US" dirty="0">
                <a:hlinkClick r:id="rId2"/>
              </a:rPr>
              <a:t> </a:t>
            </a:r>
            <a:r>
              <a:rPr lang="en-US" dirty="0" smtClean="0">
                <a:hlinkClick r:id="rId2"/>
              </a:rPr>
              <a:t>– energy efficiency in social housing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1673"/>
            <a:ext cx="8229600" cy="562074"/>
          </a:xfrm>
        </p:spPr>
        <p:txBody>
          <a:bodyPr/>
          <a:lstStyle/>
          <a:p>
            <a:r>
              <a:rPr lang="en-GB" sz="3800" dirty="0" smtClean="0"/>
              <a:t>3. Role </a:t>
            </a:r>
            <a:r>
              <a:rPr lang="en-GB" sz="3800" dirty="0"/>
              <a:t>of </a:t>
            </a:r>
            <a:r>
              <a:rPr lang="en-GB" sz="3800" dirty="0" smtClean="0"/>
              <a:t>SF MAs </a:t>
            </a:r>
            <a:r>
              <a:rPr lang="en-GB" sz="3800" dirty="0"/>
              <a:t>in </a:t>
            </a:r>
            <a:r>
              <a:rPr lang="en-GB" sz="3800" dirty="0" smtClean="0"/>
              <a:t>Interreg Europe</a:t>
            </a:r>
            <a:r>
              <a:rPr lang="fr-FR" sz="3800" dirty="0"/>
              <a:t/>
            </a:r>
            <a:br>
              <a:rPr lang="fr-FR" sz="3800" dirty="0"/>
            </a:br>
            <a:r>
              <a:rPr lang="en-GB" sz="3800" dirty="0" smtClean="0"/>
              <a:t/>
            </a:r>
            <a:br>
              <a:rPr lang="en-GB" sz="3800" dirty="0" smtClean="0"/>
            </a:br>
            <a:endParaRPr lang="fr-FR" sz="3800" dirty="0"/>
          </a:p>
        </p:txBody>
      </p:sp>
    </p:spTree>
    <p:extLst>
      <p:ext uri="{BB962C8B-B14F-4D97-AF65-F5344CB8AC3E}">
        <p14:creationId xmlns:p14="http://schemas.microsoft.com/office/powerpoint/2010/main" val="22348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319906" y="1597672"/>
            <a:ext cx="8677275" cy="590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altLang="en-US" sz="2600" dirty="0" smtClean="0">
                <a:solidFill>
                  <a:prstClr val="black"/>
                </a:solidFill>
                <a:latin typeface="Arial" panose="020B0604020202020204" pitchFamily="34" charset="0"/>
              </a:rPr>
              <a:t>184 </a:t>
            </a:r>
            <a:r>
              <a:rPr lang="fr-FR" altLang="en-US" sz="26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projects</a:t>
            </a:r>
            <a:r>
              <a:rPr lang="fr-FR" altLang="en-US" sz="2600" dirty="0" smtClean="0">
                <a:solidFill>
                  <a:prstClr val="black"/>
                </a:solidFill>
                <a:latin typeface="Arial" panose="020B0604020202020204" pitchFamily="34" charset="0"/>
              </a:rPr>
              <a:t> (1,268 </a:t>
            </a:r>
            <a:r>
              <a:rPr lang="fr-FR" altLang="en-US" sz="26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targeted</a:t>
            </a:r>
            <a:r>
              <a:rPr lang="fr-FR" altLang="en-US" sz="26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fr-FR" altLang="en-US" sz="26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policies</a:t>
            </a:r>
            <a:r>
              <a:rPr lang="fr-FR" altLang="en-US" sz="2600" dirty="0" smtClean="0">
                <a:solidFill>
                  <a:prstClr val="black"/>
                </a:solidFill>
                <a:latin typeface="Arial" panose="020B0604020202020204" pitchFamily="34" charset="0"/>
              </a:rPr>
              <a:t>) – 4th call </a:t>
            </a:r>
            <a:r>
              <a:rPr lang="fr-FR" altLang="en-US" sz="26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under</a:t>
            </a:r>
            <a:r>
              <a:rPr lang="fr-FR" altLang="en-US" sz="26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fr-FR" altLang="en-US" sz="26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assessment</a:t>
            </a:r>
            <a:r>
              <a:rPr lang="fr-FR" altLang="en-US" sz="2600" dirty="0" smtClean="0">
                <a:solidFill>
                  <a:prstClr val="black"/>
                </a:solidFill>
                <a:latin typeface="Arial" panose="020B0604020202020204" pitchFamily="34" charset="0"/>
              </a:rPr>
              <a:t> – last call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fr-FR" altLang="en-US" sz="2600" dirty="0" smtClean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altLang="en-US" sz="2600" dirty="0">
                <a:solidFill>
                  <a:prstClr val="black"/>
                </a:solidFill>
                <a:latin typeface="Arial" panose="020B0604020202020204" pitchFamily="34" charset="0"/>
              </a:rPr>
              <a:t>80% of </a:t>
            </a:r>
            <a:r>
              <a:rPr lang="fr-FR" altLang="en-US" sz="2600" dirty="0" err="1">
                <a:solidFill>
                  <a:prstClr val="black"/>
                </a:solidFill>
                <a:latin typeface="Arial" panose="020B0604020202020204" pitchFamily="34" charset="0"/>
              </a:rPr>
              <a:t>targeted</a:t>
            </a:r>
            <a:r>
              <a:rPr lang="fr-FR" altLang="en-US" sz="2600" dirty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fr-FR" altLang="en-US" sz="2600" dirty="0" err="1">
                <a:solidFill>
                  <a:prstClr val="black"/>
                </a:solidFill>
                <a:latin typeface="Arial" panose="020B0604020202020204" pitchFamily="34" charset="0"/>
              </a:rPr>
              <a:t>policies</a:t>
            </a:r>
            <a:r>
              <a:rPr lang="fr-FR" altLang="en-US" sz="2600" dirty="0">
                <a:solidFill>
                  <a:prstClr val="black"/>
                </a:solidFill>
                <a:latin typeface="Arial" panose="020B0604020202020204" pitchFamily="34" charset="0"/>
              </a:rPr>
              <a:t> are structural </a:t>
            </a:r>
            <a:r>
              <a:rPr lang="fr-FR" altLang="en-US" sz="2600" dirty="0" err="1">
                <a:solidFill>
                  <a:prstClr val="black"/>
                </a:solidFill>
                <a:latin typeface="Arial" panose="020B0604020202020204" pitchFamily="34" charset="0"/>
              </a:rPr>
              <a:t>funds</a:t>
            </a:r>
            <a:r>
              <a:rPr lang="fr-FR" altLang="en-US" sz="2600" dirty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fr-FR" altLang="en-US" sz="2600" dirty="0" smtClean="0">
                <a:solidFill>
                  <a:prstClr val="black"/>
                </a:solidFill>
                <a:latin typeface="Arial" panose="020B0604020202020204" pitchFamily="34" charset="0"/>
              </a:rPr>
              <a:t>programmes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fr-FR" altLang="en-US" sz="26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altLang="en-US" sz="2600" dirty="0" smtClean="0">
                <a:solidFill>
                  <a:prstClr val="black"/>
                </a:solidFill>
                <a:latin typeface="Arial" panose="020B0604020202020204" pitchFamily="34" charset="0"/>
              </a:rPr>
              <a:t>For </a:t>
            </a:r>
            <a:r>
              <a:rPr lang="fr-FR" altLang="en-US" sz="2600" dirty="0">
                <a:solidFill>
                  <a:prstClr val="black"/>
                </a:solidFill>
                <a:latin typeface="Arial" panose="020B0604020202020204" pitchFamily="34" charset="0"/>
              </a:rPr>
              <a:t>40% </a:t>
            </a:r>
            <a:r>
              <a:rPr lang="fr-FR" altLang="en-US" sz="2600" dirty="0" smtClean="0">
                <a:solidFill>
                  <a:prstClr val="black"/>
                </a:solidFill>
                <a:latin typeface="Arial" panose="020B0604020202020204" pitchFamily="34" charset="0"/>
              </a:rPr>
              <a:t>of </a:t>
            </a:r>
            <a:r>
              <a:rPr lang="fr-FR" altLang="en-US" sz="26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those</a:t>
            </a:r>
            <a:r>
              <a:rPr lang="fr-FR" altLang="en-US" sz="26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fr-FR" altLang="en-US" sz="26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policies</a:t>
            </a:r>
            <a:r>
              <a:rPr lang="fr-FR" altLang="en-US" sz="2600" dirty="0" smtClean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fr-FR" altLang="en-US" sz="26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policy</a:t>
            </a:r>
            <a:r>
              <a:rPr lang="fr-FR" altLang="en-US" sz="26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fr-FR" altLang="en-US" sz="26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makers</a:t>
            </a:r>
            <a:r>
              <a:rPr lang="fr-FR" altLang="en-US" sz="2600" dirty="0" smtClean="0">
                <a:solidFill>
                  <a:prstClr val="black"/>
                </a:solidFill>
                <a:latin typeface="Arial" panose="020B0604020202020204" pitchFamily="34" charset="0"/>
              </a:rPr>
              <a:t> are direct </a:t>
            </a:r>
            <a:r>
              <a:rPr lang="fr-FR" altLang="en-US" sz="26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partners</a:t>
            </a:r>
            <a:r>
              <a:rPr lang="fr-FR" altLang="en-US" sz="2600" dirty="0" smtClean="0">
                <a:solidFill>
                  <a:prstClr val="black"/>
                </a:solidFill>
                <a:latin typeface="Arial" panose="020B0604020202020204" pitchFamily="34" charset="0"/>
              </a:rPr>
              <a:t> (33% for structural </a:t>
            </a:r>
            <a:r>
              <a:rPr lang="fr-FR" altLang="en-US" sz="26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funds</a:t>
            </a:r>
            <a:r>
              <a:rPr lang="fr-FR" altLang="en-US" sz="2600" dirty="0" smtClean="0">
                <a:solidFill>
                  <a:prstClr val="black"/>
                </a:solidFill>
                <a:latin typeface="Arial" panose="020B0604020202020204" pitchFamily="34" charset="0"/>
              </a:rPr>
              <a:t> programmes)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fr-FR" altLang="en-US" sz="26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fr-FR" altLang="en-US" dirty="0" smtClean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fr-FR" altLang="en-US" sz="2400" dirty="0" smtClean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fr-FR" altLang="en-US" sz="1200" dirty="0" smtClean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1216" y="488589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>
                <a:solidFill>
                  <a:srgbClr val="1F497D"/>
                </a:solidFill>
              </a:rPr>
              <a:t>State of </a:t>
            </a:r>
            <a:r>
              <a:rPr lang="fr-FR" dirty="0" err="1" smtClean="0">
                <a:solidFill>
                  <a:srgbClr val="1F497D"/>
                </a:solidFill>
              </a:rPr>
              <a:t>play</a:t>
            </a:r>
            <a:r>
              <a:rPr lang="fr-FR" dirty="0" smtClean="0">
                <a:solidFill>
                  <a:srgbClr val="1F497D"/>
                </a:solidFill>
              </a:rPr>
              <a:t> - 2018</a:t>
            </a:r>
            <a:endParaRPr lang="fr-FR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83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383103" y="361332"/>
            <a:ext cx="822960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>
                <a:solidFill>
                  <a:srgbClr val="1F497D"/>
                </a:solidFill>
              </a:rPr>
              <a:t>4. </a:t>
            </a:r>
            <a:r>
              <a:rPr lang="fr-FR" dirty="0" err="1" smtClean="0">
                <a:solidFill>
                  <a:srgbClr val="1F497D"/>
                </a:solidFill>
              </a:rPr>
              <a:t>Lessons</a:t>
            </a:r>
            <a:r>
              <a:rPr lang="fr-FR" dirty="0" smtClean="0">
                <a:solidFill>
                  <a:srgbClr val="1F497D"/>
                </a:solidFill>
              </a:rPr>
              <a:t> </a:t>
            </a:r>
            <a:r>
              <a:rPr lang="fr-FR" dirty="0" err="1" smtClean="0">
                <a:solidFill>
                  <a:srgbClr val="1F497D"/>
                </a:solidFill>
              </a:rPr>
              <a:t>learnt</a:t>
            </a:r>
            <a:endParaRPr lang="fr-FR" dirty="0">
              <a:solidFill>
                <a:srgbClr val="1F497D"/>
              </a:solidFill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303438" y="1090002"/>
            <a:ext cx="869904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For all Structural </a:t>
            </a:r>
            <a:r>
              <a:rPr lang="fr-FR" altLang="en-US" sz="2400" dirty="0">
                <a:solidFill>
                  <a:prstClr val="black"/>
                </a:solidFill>
                <a:latin typeface="Arial" panose="020B0604020202020204" pitchFamily="34" charset="0"/>
              </a:rPr>
              <a:t>F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unds programmes, MA mobilisation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is</a:t>
            </a:r>
            <a:r>
              <a:rPr lang="fr-FR" altLang="en-US" sz="2400" dirty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sometimes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complicated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e.g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.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political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context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,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funds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availability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, timing..</a:t>
            </a:r>
            <a:endParaRPr lang="fr-FR" altLang="en-US" sz="2400" dirty="0" smtClean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402" y="1974207"/>
            <a:ext cx="6209001" cy="3322886"/>
          </a:xfrm>
          <a:prstGeom prst="rect">
            <a:avLst/>
          </a:prstGeom>
        </p:spPr>
      </p:pic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696684" y="5791199"/>
            <a:ext cx="809631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marL="342900" indent="-342900" 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Importance of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better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integrating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cooperation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in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regional</a:t>
            </a:r>
            <a:r>
              <a:rPr lang="fr-FR" altLang="en-US" sz="24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fr-FR" altLang="en-US" sz="2400" dirty="0" err="1" smtClean="0">
                <a:solidFill>
                  <a:prstClr val="black"/>
                </a:solidFill>
                <a:latin typeface="Arial" panose="020B0604020202020204" pitchFamily="34" charset="0"/>
              </a:rPr>
              <a:t>strategies</a:t>
            </a:r>
            <a:endParaRPr lang="fr-FR" altLang="en-US" sz="2400" dirty="0" smtClean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190009" y="1974207"/>
            <a:ext cx="1901536" cy="3637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ETC </a:t>
            </a:r>
            <a:r>
              <a:rPr lang="fr-FR" dirty="0" err="1" smtClean="0">
                <a:solidFill>
                  <a:schemeClr val="tx1"/>
                </a:solidFill>
              </a:rPr>
              <a:t>regulation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80854" y="4933412"/>
            <a:ext cx="2410691" cy="3636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ERDF </a:t>
            </a:r>
            <a:r>
              <a:rPr lang="fr-FR" dirty="0" err="1" smtClean="0">
                <a:solidFill>
                  <a:schemeClr val="tx1"/>
                </a:solidFill>
              </a:rPr>
              <a:t>regulation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579918" y="4582391"/>
            <a:ext cx="2022485" cy="3510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 smtClean="0">
                <a:solidFill>
                  <a:srgbClr val="FF0000"/>
                </a:solidFill>
              </a:rPr>
              <a:t>No reciprocity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52962" y="2971800"/>
            <a:ext cx="2662238" cy="10494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solidFill>
                  <a:schemeClr val="tx1"/>
                </a:solidFill>
              </a:rPr>
              <a:t>Investment for </a:t>
            </a:r>
            <a:r>
              <a:rPr lang="fr-FR" sz="2000" dirty="0" err="1" smtClean="0">
                <a:solidFill>
                  <a:schemeClr val="tx1"/>
                </a:solidFill>
              </a:rPr>
              <a:t>growth</a:t>
            </a:r>
            <a:r>
              <a:rPr lang="fr-FR" sz="2000" dirty="0" smtClean="0">
                <a:solidFill>
                  <a:schemeClr val="tx1"/>
                </a:solidFill>
              </a:rPr>
              <a:t> and jobs</a:t>
            </a:r>
            <a:endParaRPr lang="fr-F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83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ctrTitle"/>
          </p:nvPr>
        </p:nvSpPr>
        <p:spPr>
          <a:xfrm>
            <a:off x="704850" y="3182460"/>
            <a:ext cx="7772400" cy="794519"/>
          </a:xfrm>
        </p:spPr>
        <p:txBody>
          <a:bodyPr/>
          <a:lstStyle/>
          <a:p>
            <a:pPr algn="ctr"/>
            <a:r>
              <a:rPr lang="fr-FR" dirty="0" err="1" smtClean="0"/>
              <a:t>Thank</a:t>
            </a:r>
            <a:r>
              <a:rPr lang="fr-FR" dirty="0" smtClean="0"/>
              <a:t> </a:t>
            </a:r>
            <a:r>
              <a:rPr lang="fr-FR" dirty="0" err="1" smtClean="0"/>
              <a:t>you</a:t>
            </a:r>
            <a:r>
              <a:rPr lang="fr-FR" dirty="0" smtClean="0"/>
              <a:t> for </a:t>
            </a:r>
            <a:r>
              <a:rPr lang="fr-FR" dirty="0" err="1" smtClean="0"/>
              <a:t>your</a:t>
            </a:r>
            <a:r>
              <a:rPr lang="fr-FR" dirty="0" smtClean="0"/>
              <a:t> attention </a:t>
            </a:r>
            <a:endParaRPr lang="fr-FR" dirty="0"/>
          </a:p>
        </p:txBody>
      </p:sp>
      <p:sp>
        <p:nvSpPr>
          <p:cNvPr id="8" name="Sous-titr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Questions </a:t>
            </a:r>
            <a:r>
              <a:rPr lang="fr-FR" dirty="0" err="1" smtClean="0"/>
              <a:t>welcome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136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re 6"/>
          <p:cNvSpPr>
            <a:spLocks noGrp="1"/>
          </p:cNvSpPr>
          <p:nvPr>
            <p:ph type="title"/>
          </p:nvPr>
        </p:nvSpPr>
        <p:spPr>
          <a:xfrm>
            <a:off x="683568" y="2840890"/>
            <a:ext cx="7886700" cy="2592288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fr-F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Interreg Europe </a:t>
            </a:r>
            <a:r>
              <a:rPr lang="fr-FR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secretariat</a:t>
            </a:r>
            <a:r>
              <a:rPr lang="fr-F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Arcuriales</a:t>
            </a:r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 Entrée D, 5e étage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 rue de Tournai,  59000 Lille,  France</a:t>
            </a:r>
            <a:b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info</a:t>
            </a:r>
            <a:r>
              <a:rPr 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@interregeurope.eu</a:t>
            </a:r>
            <a:r>
              <a:rPr 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www.interregeurope.eu</a:t>
            </a:r>
            <a:r>
              <a:rPr lang="fr-FR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FD71D0D0-3B21-BD43-AAFF-472F530EE95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1920" y="5085184"/>
            <a:ext cx="1517756" cy="6959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031C03B-7186-C046-B650-3984E4ABC90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7864" y="1440082"/>
            <a:ext cx="2746266" cy="9097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5C8394C-C6CF-054C-95C8-213457EE8F9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-620027"/>
            <a:ext cx="3639468" cy="3260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342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IC">
  <a:themeElements>
    <a:clrScheme name="Custom 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DC609"/>
      </a:accent1>
      <a:accent2>
        <a:srgbClr val="98C222"/>
      </a:accent2>
      <a:accent3>
        <a:srgbClr val="159960"/>
      </a:accent3>
      <a:accent4>
        <a:srgbClr val="21B7CF"/>
      </a:accent4>
      <a:accent5>
        <a:srgbClr val="000099"/>
      </a:accent5>
      <a:accent6>
        <a:srgbClr val="FFCC00"/>
      </a:accent6>
      <a:hlink>
        <a:srgbClr val="363438"/>
      </a:hlink>
      <a:folHlink>
        <a:srgbClr val="000099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 page">
  <a:themeElements>
    <a:clrScheme name="Custom 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DC609"/>
      </a:accent1>
      <a:accent2>
        <a:srgbClr val="98C222"/>
      </a:accent2>
      <a:accent3>
        <a:srgbClr val="159960"/>
      </a:accent3>
      <a:accent4>
        <a:srgbClr val="21B7CF"/>
      </a:accent4>
      <a:accent5>
        <a:srgbClr val="000099"/>
      </a:accent5>
      <a:accent6>
        <a:srgbClr val="FFCC00"/>
      </a:accent6>
      <a:hlink>
        <a:srgbClr val="363438"/>
      </a:hlink>
      <a:folHlink>
        <a:srgbClr val="000099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IMAGE">
  <a:themeElements>
    <a:clrScheme name="Custom 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DC609"/>
      </a:accent1>
      <a:accent2>
        <a:srgbClr val="98C222"/>
      </a:accent2>
      <a:accent3>
        <a:srgbClr val="159960"/>
      </a:accent3>
      <a:accent4>
        <a:srgbClr val="21B7CF"/>
      </a:accent4>
      <a:accent5>
        <a:srgbClr val="000099"/>
      </a:accent5>
      <a:accent6>
        <a:srgbClr val="FFCC00"/>
      </a:accent6>
      <a:hlink>
        <a:srgbClr val="363438"/>
      </a:hlink>
      <a:folHlink>
        <a:srgbClr val="000099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CONTENT page">
  <a:themeElements>
    <a:clrScheme name="Interreg Europ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DC609"/>
      </a:accent1>
      <a:accent2>
        <a:srgbClr val="98C222"/>
      </a:accent2>
      <a:accent3>
        <a:srgbClr val="159960"/>
      </a:accent3>
      <a:accent4>
        <a:srgbClr val="21B7CF"/>
      </a:accent4>
      <a:accent5>
        <a:srgbClr val="000099"/>
      </a:accent5>
      <a:accent6>
        <a:srgbClr val="FFCC00"/>
      </a:accent6>
      <a:hlink>
        <a:srgbClr val="363438"/>
      </a:hlink>
      <a:folHlink>
        <a:srgbClr val="000099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LANCK">
  <a:themeElements>
    <a:clrScheme name="Interreg Europ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DC609"/>
      </a:accent1>
      <a:accent2>
        <a:srgbClr val="98C222"/>
      </a:accent2>
      <a:accent3>
        <a:srgbClr val="159960"/>
      </a:accent3>
      <a:accent4>
        <a:srgbClr val="21B7CF"/>
      </a:accent4>
      <a:accent5>
        <a:srgbClr val="000099"/>
      </a:accent5>
      <a:accent6>
        <a:srgbClr val="FFCC00"/>
      </a:accent6>
      <a:hlink>
        <a:srgbClr val="363438"/>
      </a:hlink>
      <a:folHlink>
        <a:srgbClr val="0000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1600</TotalTime>
  <Words>646</Words>
  <Application>Microsoft Office PowerPoint</Application>
  <PresentationFormat>On-screen Show (4:3)</PresentationFormat>
  <Paragraphs>120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19</vt:i4>
      </vt:variant>
    </vt:vector>
  </HeadingPairs>
  <TitlesOfParts>
    <vt:vector size="34" baseType="lpstr">
      <vt:lpstr>ＭＳ Ｐゴシック</vt:lpstr>
      <vt:lpstr>SimSun</vt:lpstr>
      <vt:lpstr>Arial</vt:lpstr>
      <vt:lpstr>Calibri</vt:lpstr>
      <vt:lpstr>Courier New</vt:lpstr>
      <vt:lpstr>Mangal</vt:lpstr>
      <vt:lpstr>Times</vt:lpstr>
      <vt:lpstr>Times New Roman</vt:lpstr>
      <vt:lpstr>Webdings</vt:lpstr>
      <vt:lpstr>Wingdings</vt:lpstr>
      <vt:lpstr>BASIC</vt:lpstr>
      <vt:lpstr>CONTENT page</vt:lpstr>
      <vt:lpstr>IMAGE</vt:lpstr>
      <vt:lpstr>1_CONTENT page</vt:lpstr>
      <vt:lpstr>BLANCK</vt:lpstr>
      <vt:lpstr>Insights in Interreg Europe: An accelerator for regional development</vt:lpstr>
      <vt:lpstr>Summary</vt:lpstr>
      <vt:lpstr>1. What is the programme about?</vt:lpstr>
      <vt:lpstr>A pan-European programme</vt:lpstr>
      <vt:lpstr>PowerPoint Presentation</vt:lpstr>
      <vt:lpstr>What the programme does?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3. Role of SF MAs in Interreg Europe  </vt:lpstr>
      <vt:lpstr>PowerPoint Presentation</vt:lpstr>
      <vt:lpstr>PowerPoint Presentation</vt:lpstr>
      <vt:lpstr>Thank you for your attention </vt:lpstr>
      <vt:lpstr>Interreg Europe secretariat  Les Arcuriales, Entrée D, 5e étage  45 rue de Tournai,  59000 Lille,  France  info@interregeurope.eu www.interregeurope.eu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Nina MASCHIO ESPOSITO</dc:creator>
  <cp:lastModifiedBy>Magdalini ANAGNOSTOU</cp:lastModifiedBy>
  <cp:revision>167</cp:revision>
  <cp:lastPrinted>2018-11-28T07:15:04Z</cp:lastPrinted>
  <dcterms:created xsi:type="dcterms:W3CDTF">2018-03-02T15:54:40Z</dcterms:created>
  <dcterms:modified xsi:type="dcterms:W3CDTF">2018-11-28T10:16:25Z</dcterms:modified>
</cp:coreProperties>
</file>