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3" r:id="rId2"/>
    <p:sldId id="380" r:id="rId3"/>
    <p:sldId id="381" r:id="rId4"/>
    <p:sldId id="451" r:id="rId5"/>
    <p:sldId id="475" r:id="rId6"/>
    <p:sldId id="400" r:id="rId7"/>
    <p:sldId id="452" r:id="rId8"/>
    <p:sldId id="465" r:id="rId9"/>
    <p:sldId id="466" r:id="rId10"/>
    <p:sldId id="467" r:id="rId11"/>
    <p:sldId id="468" r:id="rId12"/>
    <p:sldId id="469" r:id="rId13"/>
    <p:sldId id="470" r:id="rId14"/>
    <p:sldId id="472" r:id="rId15"/>
    <p:sldId id="473" r:id="rId16"/>
    <p:sldId id="474" r:id="rId17"/>
    <p:sldId id="476" r:id="rId18"/>
    <p:sldId id="462" r:id="rId19"/>
    <p:sldId id="463" r:id="rId20"/>
  </p:sldIdLst>
  <p:sldSz cx="9144000" cy="6858000" type="screen4x3"/>
  <p:notesSz cx="9774238" cy="672465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guide id="3" orient="horz" pos="3131">
          <p15:clr>
            <a:srgbClr val="A4A3A4"/>
          </p15:clr>
        </p15:guide>
        <p15:guide id="4" pos="2144">
          <p15:clr>
            <a:srgbClr val="A4A3A4"/>
          </p15:clr>
        </p15:guide>
        <p15:guide id="5" orient="horz" pos="3098">
          <p15:clr>
            <a:srgbClr val="A4A3A4"/>
          </p15:clr>
        </p15:guide>
        <p15:guide id="6" orient="horz" pos="3103">
          <p15:clr>
            <a:srgbClr val="A4A3A4"/>
          </p15:clr>
        </p15:guide>
        <p15:guide id="7" pos="2114">
          <p15:clr>
            <a:srgbClr val="A4A3A4"/>
          </p15:clr>
        </p15:guide>
        <p15:guide id="8" pos="21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MOL MARCINCAK Barbara (REGIO)" initials="JMB(" lastIdx="15" clrIdx="0"/>
  <p:cmAuthor id="1" name="ROMANSKA Urszula (REGIO)" initials="R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6CF"/>
    <a:srgbClr val="20AA63"/>
    <a:srgbClr val="FFD624"/>
    <a:srgbClr val="0F5494"/>
    <a:srgbClr val="2D5EC1"/>
    <a:srgbClr val="3E6FD2"/>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1883" autoAdjust="0"/>
  </p:normalViewPr>
  <p:slideViewPr>
    <p:cSldViewPr>
      <p:cViewPr varScale="1">
        <p:scale>
          <a:sx n="91" d="100"/>
          <a:sy n="91" d="100"/>
        </p:scale>
        <p:origin x="-213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5190" y="-120"/>
      </p:cViewPr>
      <p:guideLst>
        <p:guide orient="horz" pos="2133"/>
        <p:guide orient="horz" pos="2136"/>
        <p:guide orient="horz" pos="2114"/>
        <p:guide orient="horz" pos="2117"/>
        <p:guide pos="3115"/>
        <p:guide pos="3119"/>
        <p:guide pos="3076"/>
        <p:guide pos="307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236569" cy="336609"/>
          </a:xfrm>
          <a:prstGeom prst="rect">
            <a:avLst/>
          </a:prstGeom>
          <a:noFill/>
          <a:ln w="9525">
            <a:noFill/>
            <a:miter lim="800000"/>
            <a:headEnd/>
            <a:tailEnd/>
          </a:ln>
          <a:effectLst/>
        </p:spPr>
        <p:txBody>
          <a:bodyPr vert="horz" wrap="square" lIns="90606" tIns="45304" rIns="90606" bIns="4530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5535389" y="0"/>
            <a:ext cx="4236569" cy="336609"/>
          </a:xfrm>
          <a:prstGeom prst="rect">
            <a:avLst/>
          </a:prstGeom>
          <a:noFill/>
          <a:ln w="9525">
            <a:noFill/>
            <a:miter lim="800000"/>
            <a:headEnd/>
            <a:tailEnd/>
          </a:ln>
          <a:effectLst/>
        </p:spPr>
        <p:txBody>
          <a:bodyPr vert="horz" wrap="square" lIns="90606" tIns="45304" rIns="90606" bIns="4530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6386968"/>
            <a:ext cx="4236569" cy="336609"/>
          </a:xfrm>
          <a:prstGeom prst="rect">
            <a:avLst/>
          </a:prstGeom>
          <a:noFill/>
          <a:ln w="9525">
            <a:noFill/>
            <a:miter lim="800000"/>
            <a:headEnd/>
            <a:tailEnd/>
          </a:ln>
          <a:effectLst/>
        </p:spPr>
        <p:txBody>
          <a:bodyPr vert="horz" wrap="square" lIns="90606" tIns="45304" rIns="90606" bIns="4530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5535389" y="6386968"/>
            <a:ext cx="4236569" cy="336609"/>
          </a:xfrm>
          <a:prstGeom prst="rect">
            <a:avLst/>
          </a:prstGeom>
          <a:noFill/>
          <a:ln w="9525">
            <a:noFill/>
            <a:miter lim="800000"/>
            <a:headEnd/>
            <a:tailEnd/>
          </a:ln>
          <a:effectLst/>
        </p:spPr>
        <p:txBody>
          <a:bodyPr vert="horz" wrap="square" lIns="90606" tIns="45304" rIns="90606" bIns="45304"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4236569" cy="336609"/>
          </a:xfrm>
          <a:prstGeom prst="rect">
            <a:avLst/>
          </a:prstGeom>
          <a:noFill/>
          <a:ln w="9525">
            <a:noFill/>
            <a:miter lim="800000"/>
            <a:headEnd/>
            <a:tailEnd/>
          </a:ln>
          <a:effectLst/>
        </p:spPr>
        <p:txBody>
          <a:bodyPr vert="horz" wrap="square" lIns="90606" tIns="45304" rIns="90606" bIns="4530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5535389" y="0"/>
            <a:ext cx="4236569" cy="336609"/>
          </a:xfrm>
          <a:prstGeom prst="rect">
            <a:avLst/>
          </a:prstGeom>
          <a:noFill/>
          <a:ln w="9525">
            <a:noFill/>
            <a:miter lim="800000"/>
            <a:headEnd/>
            <a:tailEnd/>
          </a:ln>
          <a:effectLst/>
        </p:spPr>
        <p:txBody>
          <a:bodyPr vert="horz" wrap="square" lIns="90606" tIns="45304" rIns="90606" bIns="4530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3208338" y="504825"/>
            <a:ext cx="3360737" cy="2522538"/>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76968" y="3194021"/>
            <a:ext cx="7820303" cy="3026254"/>
          </a:xfrm>
          <a:prstGeom prst="rect">
            <a:avLst/>
          </a:prstGeom>
          <a:noFill/>
          <a:ln w="9525">
            <a:noFill/>
            <a:miter lim="800000"/>
            <a:headEnd/>
            <a:tailEnd/>
          </a:ln>
          <a:effectLst/>
        </p:spPr>
        <p:txBody>
          <a:bodyPr vert="horz" wrap="square" lIns="90606" tIns="45304" rIns="90606" bIns="4530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6386968"/>
            <a:ext cx="4236569" cy="336609"/>
          </a:xfrm>
          <a:prstGeom prst="rect">
            <a:avLst/>
          </a:prstGeom>
          <a:noFill/>
          <a:ln w="9525">
            <a:noFill/>
            <a:miter lim="800000"/>
            <a:headEnd/>
            <a:tailEnd/>
          </a:ln>
          <a:effectLst/>
        </p:spPr>
        <p:txBody>
          <a:bodyPr vert="horz" wrap="square" lIns="90606" tIns="45304" rIns="90606" bIns="4530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5535389" y="6386968"/>
            <a:ext cx="4236569" cy="336609"/>
          </a:xfrm>
          <a:prstGeom prst="rect">
            <a:avLst/>
          </a:prstGeom>
          <a:noFill/>
          <a:ln w="9525">
            <a:noFill/>
            <a:miter lim="800000"/>
            <a:headEnd/>
            <a:tailEnd/>
          </a:ln>
          <a:effectLst/>
        </p:spPr>
        <p:txBody>
          <a:bodyPr vert="horz" wrap="square" lIns="90606" tIns="45304" rIns="90606" bIns="45304"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ur-lex.europa.eu/legal-content/EN/TXT/HTML/?uri=CELEX:52018PC0372&amp;from=EN#footnote1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2541186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78D5D-709F-467A-84B6-7FD014D3E2BA}" type="slidenum">
              <a:rPr lang="en-US" altLang="en-US"/>
              <a:pPr/>
              <a:t>10</a:t>
            </a:fld>
            <a:endParaRPr lang="en-US" altLang="en-US"/>
          </a:p>
        </p:txBody>
      </p:sp>
      <p:sp>
        <p:nvSpPr>
          <p:cNvPr id="816130" name="Rectangle 2"/>
          <p:cNvSpPr>
            <a:spLocks noGrp="1" noRot="1" noChangeAspect="1" noChangeArrowheads="1" noTextEdit="1"/>
          </p:cNvSpPr>
          <p:nvPr>
            <p:ph type="sldImg"/>
          </p:nvPr>
        </p:nvSpPr>
        <p:spPr>
          <a:xfrm>
            <a:off x="3206750" y="504825"/>
            <a:ext cx="3360738" cy="2522538"/>
          </a:xfrm>
          <a:ln/>
        </p:spPr>
      </p:sp>
      <p:sp>
        <p:nvSpPr>
          <p:cNvPr id="816131"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78D5D-709F-467A-84B6-7FD014D3E2BA}" type="slidenum">
              <a:rPr lang="en-US" altLang="en-US"/>
              <a:pPr/>
              <a:t>11</a:t>
            </a:fld>
            <a:endParaRPr lang="en-US" altLang="en-US"/>
          </a:p>
        </p:txBody>
      </p:sp>
      <p:sp>
        <p:nvSpPr>
          <p:cNvPr id="816130" name="Rectangle 2"/>
          <p:cNvSpPr>
            <a:spLocks noGrp="1" noRot="1" noChangeAspect="1" noChangeArrowheads="1" noTextEdit="1"/>
          </p:cNvSpPr>
          <p:nvPr>
            <p:ph type="sldImg"/>
          </p:nvPr>
        </p:nvSpPr>
        <p:spPr>
          <a:xfrm>
            <a:off x="3206750" y="504825"/>
            <a:ext cx="3360738" cy="2522538"/>
          </a:xfrm>
          <a:ln/>
        </p:spPr>
      </p:sp>
      <p:sp>
        <p:nvSpPr>
          <p:cNvPr id="816131"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78D5D-709F-467A-84B6-7FD014D3E2BA}" type="slidenum">
              <a:rPr lang="en-US" altLang="en-US"/>
              <a:pPr/>
              <a:t>12</a:t>
            </a:fld>
            <a:endParaRPr lang="en-US" altLang="en-US"/>
          </a:p>
        </p:txBody>
      </p:sp>
      <p:sp>
        <p:nvSpPr>
          <p:cNvPr id="816130" name="Rectangle 2"/>
          <p:cNvSpPr>
            <a:spLocks noGrp="1" noRot="1" noChangeAspect="1" noChangeArrowheads="1" noTextEdit="1"/>
          </p:cNvSpPr>
          <p:nvPr>
            <p:ph type="sldImg"/>
          </p:nvPr>
        </p:nvSpPr>
        <p:spPr>
          <a:xfrm>
            <a:off x="3206750" y="504825"/>
            <a:ext cx="3360738" cy="2522538"/>
          </a:xfrm>
          <a:ln/>
        </p:spPr>
      </p:sp>
      <p:sp>
        <p:nvSpPr>
          <p:cNvPr id="816131"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78D5D-709F-467A-84B6-7FD014D3E2BA}" type="slidenum">
              <a:rPr lang="en-US" altLang="en-US"/>
              <a:pPr/>
              <a:t>13</a:t>
            </a:fld>
            <a:endParaRPr lang="en-US" altLang="en-US"/>
          </a:p>
        </p:txBody>
      </p:sp>
      <p:sp>
        <p:nvSpPr>
          <p:cNvPr id="816130" name="Rectangle 2"/>
          <p:cNvSpPr>
            <a:spLocks noGrp="1" noRot="1" noChangeAspect="1" noChangeArrowheads="1" noTextEdit="1"/>
          </p:cNvSpPr>
          <p:nvPr>
            <p:ph type="sldImg"/>
          </p:nvPr>
        </p:nvSpPr>
        <p:spPr>
          <a:xfrm>
            <a:off x="3206750" y="504825"/>
            <a:ext cx="3360738" cy="2522538"/>
          </a:xfrm>
          <a:ln/>
        </p:spPr>
      </p:sp>
      <p:sp>
        <p:nvSpPr>
          <p:cNvPr id="816131"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78D5D-709F-467A-84B6-7FD014D3E2BA}" type="slidenum">
              <a:rPr lang="en-US" altLang="en-US"/>
              <a:pPr/>
              <a:t>14</a:t>
            </a:fld>
            <a:endParaRPr lang="en-US" altLang="en-US"/>
          </a:p>
        </p:txBody>
      </p:sp>
      <p:sp>
        <p:nvSpPr>
          <p:cNvPr id="816130" name="Rectangle 2"/>
          <p:cNvSpPr>
            <a:spLocks noGrp="1" noRot="1" noChangeAspect="1" noChangeArrowheads="1" noTextEdit="1"/>
          </p:cNvSpPr>
          <p:nvPr>
            <p:ph type="sldImg"/>
          </p:nvPr>
        </p:nvSpPr>
        <p:spPr>
          <a:xfrm>
            <a:off x="3206750" y="504825"/>
            <a:ext cx="3360738" cy="2522538"/>
          </a:xfrm>
          <a:ln/>
        </p:spPr>
      </p:sp>
      <p:sp>
        <p:nvSpPr>
          <p:cNvPr id="816131"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78D5D-709F-467A-84B6-7FD014D3E2BA}" type="slidenum">
              <a:rPr lang="en-US" altLang="en-US"/>
              <a:pPr/>
              <a:t>15</a:t>
            </a:fld>
            <a:endParaRPr lang="en-US" altLang="en-US"/>
          </a:p>
        </p:txBody>
      </p:sp>
      <p:sp>
        <p:nvSpPr>
          <p:cNvPr id="816130" name="Rectangle 2"/>
          <p:cNvSpPr>
            <a:spLocks noGrp="1" noRot="1" noChangeAspect="1" noChangeArrowheads="1" noTextEdit="1"/>
          </p:cNvSpPr>
          <p:nvPr>
            <p:ph type="sldImg"/>
          </p:nvPr>
        </p:nvSpPr>
        <p:spPr>
          <a:xfrm>
            <a:off x="3206750" y="504825"/>
            <a:ext cx="3360738" cy="2522538"/>
          </a:xfrm>
          <a:ln/>
        </p:spPr>
      </p:sp>
      <p:sp>
        <p:nvSpPr>
          <p:cNvPr id="816131"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78D5D-709F-467A-84B6-7FD014D3E2BA}" type="slidenum">
              <a:rPr lang="en-US" altLang="en-US"/>
              <a:pPr/>
              <a:t>16</a:t>
            </a:fld>
            <a:endParaRPr lang="en-US" altLang="en-US"/>
          </a:p>
        </p:txBody>
      </p:sp>
      <p:sp>
        <p:nvSpPr>
          <p:cNvPr id="816130" name="Rectangle 2"/>
          <p:cNvSpPr>
            <a:spLocks noGrp="1" noRot="1" noChangeAspect="1" noChangeArrowheads="1" noTextEdit="1"/>
          </p:cNvSpPr>
          <p:nvPr>
            <p:ph type="sldImg"/>
          </p:nvPr>
        </p:nvSpPr>
        <p:spPr>
          <a:xfrm>
            <a:off x="3206750" y="504825"/>
            <a:ext cx="3360738" cy="2522538"/>
          </a:xfrm>
          <a:ln/>
        </p:spPr>
      </p:sp>
      <p:sp>
        <p:nvSpPr>
          <p:cNvPr id="816131"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78D5D-709F-467A-84B6-7FD014D3E2BA}" type="slidenum">
              <a:rPr lang="en-US" altLang="en-US"/>
              <a:pPr/>
              <a:t>17</a:t>
            </a:fld>
            <a:endParaRPr lang="en-US" altLang="en-US"/>
          </a:p>
        </p:txBody>
      </p:sp>
      <p:sp>
        <p:nvSpPr>
          <p:cNvPr id="816130" name="Rectangle 2"/>
          <p:cNvSpPr>
            <a:spLocks noGrp="1" noRot="1" noChangeAspect="1" noChangeArrowheads="1" noTextEdit="1"/>
          </p:cNvSpPr>
          <p:nvPr>
            <p:ph type="sldImg"/>
          </p:nvPr>
        </p:nvSpPr>
        <p:spPr>
          <a:xfrm>
            <a:off x="3206750" y="504825"/>
            <a:ext cx="3360738" cy="2522538"/>
          </a:xfrm>
          <a:ln/>
        </p:spPr>
      </p:sp>
      <p:sp>
        <p:nvSpPr>
          <p:cNvPr id="816131"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424AFD-8B4E-4983-BA43-605753518504}" type="slidenum">
              <a:rPr lang="en-US" altLang="en-US"/>
              <a:pPr/>
              <a:t>18</a:t>
            </a:fld>
            <a:endParaRPr lang="en-US" altLang="en-US"/>
          </a:p>
        </p:txBody>
      </p:sp>
      <p:sp>
        <p:nvSpPr>
          <p:cNvPr id="827394" name="Rectangle 2"/>
          <p:cNvSpPr>
            <a:spLocks noGrp="1" noRot="1" noChangeAspect="1" noChangeArrowheads="1" noTextEdit="1"/>
          </p:cNvSpPr>
          <p:nvPr>
            <p:ph type="sldImg"/>
          </p:nvPr>
        </p:nvSpPr>
        <p:spPr>
          <a:xfrm>
            <a:off x="3206750" y="504825"/>
            <a:ext cx="3362325" cy="2522538"/>
          </a:xfrm>
          <a:ln/>
        </p:spPr>
      </p:sp>
      <p:sp>
        <p:nvSpPr>
          <p:cNvPr id="82739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57E7C8-C528-48AE-94E9-C7004EF9C792}" type="slidenum">
              <a:rPr lang="en-US" altLang="en-US"/>
              <a:pPr/>
              <a:t>19</a:t>
            </a:fld>
            <a:endParaRPr lang="en-US" altLang="en-US"/>
          </a:p>
        </p:txBody>
      </p:sp>
      <p:sp>
        <p:nvSpPr>
          <p:cNvPr id="829442" name="Rectangle 2"/>
          <p:cNvSpPr>
            <a:spLocks noGrp="1" noRot="1" noChangeAspect="1" noChangeArrowheads="1" noTextEdit="1"/>
          </p:cNvSpPr>
          <p:nvPr>
            <p:ph type="sldImg"/>
          </p:nvPr>
        </p:nvSpPr>
        <p:spPr>
          <a:xfrm>
            <a:off x="3206750" y="504825"/>
            <a:ext cx="3362325" cy="2522538"/>
          </a:xfrm>
          <a:ln/>
        </p:spPr>
      </p:sp>
      <p:sp>
        <p:nvSpPr>
          <p:cNvPr id="829443"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70458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70458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70458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704582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(13) In order to encourage and boost cooperation measures, within </a:t>
            </a:r>
            <a:r>
              <a:rPr lang="en-US" dirty="0" err="1" smtClean="0"/>
              <a:t>programmes</a:t>
            </a:r>
            <a:r>
              <a:rPr lang="en-US" dirty="0" smtClean="0"/>
              <a:t> implemented under the Investment for jobs and growth goal, it is necessary to enhance cooperation measures with partners within a given Member State or between different Member States in relation to support provided under all of the specific objectives. Such enhanced cooperation is additional to the cooperation under ETC/</a:t>
            </a:r>
            <a:r>
              <a:rPr lang="en-US" dirty="0" err="1" smtClean="0"/>
              <a:t>Interreg</a:t>
            </a:r>
            <a:r>
              <a:rPr lang="en-US" dirty="0" smtClean="0"/>
              <a:t> and should in particular support cooperation among structured partnerships with a view to implementing regional strategies as referred to in the Communication from the Commission ‘Strengthening Innovation in Europe's Regions: Strategies for resilient, inclusive and sustainable growth’ </a:t>
            </a:r>
            <a:r>
              <a:rPr lang="en-US" dirty="0" smtClean="0">
                <a:hlinkClick r:id="rId3"/>
              </a:rPr>
              <a:t>17</a:t>
            </a:r>
            <a:r>
              <a:rPr lang="en-US" dirty="0" smtClean="0"/>
              <a:t> . Partners may therefore come from any region in the Union, but may also include cross-border regions and regions which are all covered by a macro-regional or sea-basin strategy or a combination of the two.</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704582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78D5D-709F-467A-84B6-7FD014D3E2BA}" type="slidenum">
              <a:rPr lang="en-US" altLang="en-US"/>
              <a:pPr/>
              <a:t>7</a:t>
            </a:fld>
            <a:endParaRPr lang="en-US" altLang="en-US"/>
          </a:p>
        </p:txBody>
      </p:sp>
      <p:sp>
        <p:nvSpPr>
          <p:cNvPr id="816130" name="Rectangle 2"/>
          <p:cNvSpPr>
            <a:spLocks noGrp="1" noRot="1" noChangeAspect="1" noChangeArrowheads="1" noTextEdit="1"/>
          </p:cNvSpPr>
          <p:nvPr>
            <p:ph type="sldImg"/>
          </p:nvPr>
        </p:nvSpPr>
        <p:spPr>
          <a:xfrm>
            <a:off x="3206750" y="504825"/>
            <a:ext cx="3360738" cy="2522538"/>
          </a:xfrm>
          <a:ln/>
        </p:spPr>
      </p:sp>
      <p:sp>
        <p:nvSpPr>
          <p:cNvPr id="816131"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78D5D-709F-467A-84B6-7FD014D3E2BA}" type="slidenum">
              <a:rPr lang="en-US" altLang="en-US"/>
              <a:pPr/>
              <a:t>8</a:t>
            </a:fld>
            <a:endParaRPr lang="en-US" altLang="en-US"/>
          </a:p>
        </p:txBody>
      </p:sp>
      <p:sp>
        <p:nvSpPr>
          <p:cNvPr id="816130" name="Rectangle 2"/>
          <p:cNvSpPr>
            <a:spLocks noGrp="1" noRot="1" noChangeAspect="1" noChangeArrowheads="1" noTextEdit="1"/>
          </p:cNvSpPr>
          <p:nvPr>
            <p:ph type="sldImg"/>
          </p:nvPr>
        </p:nvSpPr>
        <p:spPr>
          <a:xfrm>
            <a:off x="3206750" y="504825"/>
            <a:ext cx="3360738" cy="2522538"/>
          </a:xfrm>
          <a:ln/>
        </p:spPr>
      </p:sp>
      <p:sp>
        <p:nvSpPr>
          <p:cNvPr id="816131"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78D5D-709F-467A-84B6-7FD014D3E2BA}" type="slidenum">
              <a:rPr lang="en-US" altLang="en-US"/>
              <a:pPr/>
              <a:t>9</a:t>
            </a:fld>
            <a:endParaRPr lang="en-US" altLang="en-US"/>
          </a:p>
        </p:txBody>
      </p:sp>
      <p:sp>
        <p:nvSpPr>
          <p:cNvPr id="816130" name="Rectangle 2"/>
          <p:cNvSpPr>
            <a:spLocks noGrp="1" noRot="1" noChangeAspect="1" noChangeArrowheads="1" noTextEdit="1"/>
          </p:cNvSpPr>
          <p:nvPr>
            <p:ph type="sldImg"/>
          </p:nvPr>
        </p:nvSpPr>
        <p:spPr>
          <a:xfrm>
            <a:off x="3206750" y="504825"/>
            <a:ext cx="3360738" cy="2522538"/>
          </a:xfrm>
          <a:ln/>
        </p:spPr>
      </p:sp>
      <p:sp>
        <p:nvSpPr>
          <p:cNvPr id="816131" name="Rectangle 3"/>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4410" b="1701"/>
          <a:stretch/>
        </p:blipFill>
        <p:spPr>
          <a:xfrm>
            <a:off x="0" y="1104900"/>
            <a:ext cx="9144000" cy="5753100"/>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3906000" y="332656"/>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3" name="Title 12"/>
          <p:cNvSpPr>
            <a:spLocks noGrp="1"/>
          </p:cNvSpPr>
          <p:nvPr>
            <p:ph type="title"/>
          </p:nvPr>
        </p:nvSpPr>
        <p:spPr>
          <a:xfrm>
            <a:off x="457306" y="2708920"/>
            <a:ext cx="3682646" cy="2880320"/>
          </a:xfrm>
          <a:prstGeom prst="rect">
            <a:avLst/>
          </a:prstGeom>
        </p:spPr>
        <p:txBody>
          <a:bodyPr anchor="t"/>
          <a:lstStyle>
            <a:lvl1pPr marL="0" indent="0">
              <a:defRPr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 y="0"/>
            <a:ext cx="9143182" cy="6857999"/>
          </a:xfrm>
          <a:prstGeom prst="rect">
            <a:avLst/>
          </a:prstGeom>
        </p:spPr>
      </p:pic>
      <p:sp>
        <p:nvSpPr>
          <p:cNvPr id="3" name="Rectangle 2"/>
          <p:cNvSpPr/>
          <p:nvPr userDrawn="1"/>
        </p:nvSpPr>
        <p:spPr>
          <a:xfrm>
            <a:off x="0" y="6021288"/>
            <a:ext cx="9143592" cy="836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3"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179433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 y="6286501"/>
            <a:ext cx="9137498" cy="571498"/>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39479"/>
          <a:stretch/>
        </p:blipFill>
        <p:spPr>
          <a:xfrm>
            <a:off x="3609974" y="0"/>
            <a:ext cx="5534025" cy="6857999"/>
          </a:xfrm>
          <a:prstGeom prst="rect">
            <a:avLst/>
          </a:prstGeom>
        </p:spPr>
      </p:pic>
      <p:pic>
        <p:nvPicPr>
          <p:cNvPr id="4" name="Picture 17"/>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804248" y="5592996"/>
            <a:ext cx="2015901" cy="528919"/>
          </a:xfrm>
          <a:prstGeom prst="rect">
            <a:avLst/>
          </a:prstGeom>
          <a:noFill/>
          <a:ln w="9525">
            <a:noFill/>
            <a:miter lim="800000"/>
            <a:headEnd/>
            <a:tailEnd/>
          </a:ln>
        </p:spPr>
      </p:pic>
    </p:spTree>
    <p:extLst>
      <p:ext uri="{BB962C8B-B14F-4D97-AF65-F5344CB8AC3E}">
        <p14:creationId xmlns:p14="http://schemas.microsoft.com/office/powerpoint/2010/main" val="29203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7092" y="692152"/>
            <a:ext cx="7496908" cy="936625"/>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1619250" y="1844675"/>
            <a:ext cx="7067550" cy="44973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7010400" y="0"/>
            <a:ext cx="2133600" cy="476250"/>
          </a:xfrm>
          <a:prstGeom prst="rect">
            <a:avLst/>
          </a:prstGeom>
        </p:spPr>
        <p:txBody>
          <a:bodyPr/>
          <a:lstStyle>
            <a:lvl1pPr>
              <a:defRPr/>
            </a:lvl1pPr>
          </a:lstStyle>
          <a:p>
            <a:endParaRPr lang="en-GB" altLang="en-US"/>
          </a:p>
        </p:txBody>
      </p:sp>
      <p:sp>
        <p:nvSpPr>
          <p:cNvPr id="5" name="Slide Number Placeholder 4"/>
          <p:cNvSpPr>
            <a:spLocks noGrp="1"/>
          </p:cNvSpPr>
          <p:nvPr>
            <p:ph type="sldNum" sz="quarter" idx="11"/>
          </p:nvPr>
        </p:nvSpPr>
        <p:spPr>
          <a:xfrm>
            <a:off x="0" y="6553200"/>
            <a:ext cx="1619250" cy="476250"/>
          </a:xfrm>
          <a:prstGeom prst="rect">
            <a:avLst/>
          </a:prstGeom>
        </p:spPr>
        <p:txBody>
          <a:bodyPr/>
          <a:lstStyle>
            <a:lvl1pPr>
              <a:defRPr/>
            </a:lvl1pPr>
          </a:lstStyle>
          <a:p>
            <a:fld id="{B7EC3AC0-B05D-4294-BFDB-369E1972BD8C}" type="slidenum">
              <a:rPr lang="en-US" altLang="en-US"/>
              <a:pPr/>
              <a:t>‹#›</a:t>
            </a:fld>
            <a:endParaRPr lang="en-US" altLang="en-US"/>
          </a:p>
        </p:txBody>
      </p:sp>
    </p:spTree>
    <p:extLst>
      <p:ext uri="{BB962C8B-B14F-4D97-AF65-F5344CB8AC3E}">
        <p14:creationId xmlns:p14="http://schemas.microsoft.com/office/powerpoint/2010/main" val="191062756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3" r:id="rId1"/>
    <p:sldLayoutId id="2147483752" r:id="rId2"/>
    <p:sldLayoutId id="2147483754" r:id="rId3"/>
    <p:sldLayoutId id="2147483755" r:id="rId4"/>
    <p:sldLayoutId id="2147483756" r:id="rId5"/>
  </p:sldLayoutIdLst>
  <p:hf sldNum="0" hdr="0" ftr="0" dt="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107504" y="1196752"/>
            <a:ext cx="4608512" cy="4248472"/>
          </a:xfrm>
        </p:spPr>
        <p:txBody>
          <a:bodyPr anchor="t"/>
          <a:lstStyle>
            <a:lvl1pPr marL="0" indent="0">
              <a:defRPr baseline="0">
                <a:solidFill>
                  <a:schemeClr val="accent6"/>
                </a:solidFill>
                <a:latin typeface="Arial" panose="020B0604020202020204" pitchFamily="34" charset="0"/>
                <a:cs typeface="Arial" panose="020B0604020202020204" pitchFamily="34" charset="0"/>
              </a:defRPr>
            </a:lvl1pPr>
          </a:lstStyle>
          <a:p>
            <a:r>
              <a:rPr lang="en-US" sz="2000" dirty="0">
                <a:solidFill>
                  <a:schemeClr val="tx2"/>
                </a:solidFill>
              </a:rPr>
              <a:t>EU Budget for the future</a:t>
            </a:r>
            <a:r>
              <a:rPr lang="en-US" dirty="0">
                <a:solidFill>
                  <a:schemeClr val="tx2"/>
                </a:solidFill>
              </a:rPr>
              <a:t/>
            </a:r>
            <a:br>
              <a:rPr lang="en-US" dirty="0">
                <a:solidFill>
                  <a:schemeClr val="tx2"/>
                </a:solidFill>
              </a:rPr>
            </a:br>
            <a:r>
              <a:rPr lang="en-US" dirty="0" smtClean="0">
                <a:solidFill>
                  <a:schemeClr val="tx2"/>
                </a:solidFill>
              </a:rPr>
              <a:t>Regional partnerships</a:t>
            </a:r>
            <a:r>
              <a:rPr lang="en-US" sz="4400" dirty="0" smtClean="0">
                <a:solidFill>
                  <a:schemeClr val="tx2"/>
                </a:solidFill>
              </a:rPr>
              <a:t/>
            </a:r>
            <a:br>
              <a:rPr lang="en-US" sz="4400" dirty="0" smtClean="0">
                <a:solidFill>
                  <a:schemeClr val="tx2"/>
                </a:solidFill>
              </a:rPr>
            </a:br>
            <a:r>
              <a:rPr lang="en-US" sz="4400" dirty="0" smtClean="0">
                <a:solidFill>
                  <a:schemeClr val="tx2"/>
                </a:solidFill>
              </a:rPr>
              <a:t/>
            </a:r>
            <a:br>
              <a:rPr lang="en-US" sz="4400" dirty="0" smtClean="0">
                <a:solidFill>
                  <a:schemeClr val="tx2"/>
                </a:solidFill>
              </a:rPr>
            </a:br>
            <a:r>
              <a:rPr lang="en-US" sz="2800" dirty="0" smtClean="0">
                <a:solidFill>
                  <a:schemeClr val="tx2"/>
                </a:solidFill>
              </a:rPr>
              <a:t>28 November 2018 – </a:t>
            </a:r>
            <a:br>
              <a:rPr lang="en-US" sz="2800" dirty="0" smtClean="0">
                <a:solidFill>
                  <a:schemeClr val="tx2"/>
                </a:solidFill>
              </a:rPr>
            </a:br>
            <a:r>
              <a:rPr lang="en-US" sz="2800" dirty="0" smtClean="0">
                <a:solidFill>
                  <a:schemeClr val="tx2"/>
                </a:solidFill>
              </a:rPr>
              <a:t>INTERACT seminar</a:t>
            </a:r>
            <a:br>
              <a:rPr lang="en-US" sz="2800" dirty="0" smtClean="0">
                <a:solidFill>
                  <a:schemeClr val="tx2"/>
                </a:solidFill>
              </a:rPr>
            </a:br>
            <a:r>
              <a:rPr lang="en-US" sz="2800" dirty="0" smtClean="0">
                <a:solidFill>
                  <a:schemeClr val="tx2"/>
                </a:solidFill>
              </a:rPr>
              <a:t>Brussels</a:t>
            </a:r>
            <a:endParaRPr lang="en-GB" sz="4800" dirty="0">
              <a:solidFill>
                <a:schemeClr val="tx2"/>
              </a:solidFill>
            </a:endParaRPr>
          </a:p>
        </p:txBody>
      </p:sp>
      <p:sp>
        <p:nvSpPr>
          <p:cNvPr id="6" name="Rectangle 5"/>
          <p:cNvSpPr/>
          <p:nvPr/>
        </p:nvSpPr>
        <p:spPr>
          <a:xfrm>
            <a:off x="0" y="5589240"/>
            <a:ext cx="2411760" cy="86409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7600" b="1" kern="1200">
                <a:solidFill>
                  <a:schemeClr val="lt1"/>
                </a:solidFill>
                <a:latin typeface="+mn-lt"/>
                <a:ea typeface="+mn-ea"/>
                <a:cs typeface="+mn-cs"/>
              </a:defRPr>
            </a:lvl1pPr>
            <a:lvl2pPr marL="457200" algn="l" rtl="0" fontAlgn="base">
              <a:spcBef>
                <a:spcPct val="0"/>
              </a:spcBef>
              <a:spcAft>
                <a:spcPct val="0"/>
              </a:spcAft>
              <a:defRPr sz="7600" b="1" kern="1200">
                <a:solidFill>
                  <a:schemeClr val="lt1"/>
                </a:solidFill>
                <a:latin typeface="+mn-lt"/>
                <a:ea typeface="+mn-ea"/>
                <a:cs typeface="+mn-cs"/>
              </a:defRPr>
            </a:lvl2pPr>
            <a:lvl3pPr marL="914400" algn="l" rtl="0" fontAlgn="base">
              <a:spcBef>
                <a:spcPct val="0"/>
              </a:spcBef>
              <a:spcAft>
                <a:spcPct val="0"/>
              </a:spcAft>
              <a:defRPr sz="7600" b="1" kern="1200">
                <a:solidFill>
                  <a:schemeClr val="lt1"/>
                </a:solidFill>
                <a:latin typeface="+mn-lt"/>
                <a:ea typeface="+mn-ea"/>
                <a:cs typeface="+mn-cs"/>
              </a:defRPr>
            </a:lvl3pPr>
            <a:lvl4pPr marL="1371600" algn="l" rtl="0" fontAlgn="base">
              <a:spcBef>
                <a:spcPct val="0"/>
              </a:spcBef>
              <a:spcAft>
                <a:spcPct val="0"/>
              </a:spcAft>
              <a:defRPr sz="7600" b="1" kern="1200">
                <a:solidFill>
                  <a:schemeClr val="lt1"/>
                </a:solidFill>
                <a:latin typeface="+mn-lt"/>
                <a:ea typeface="+mn-ea"/>
                <a:cs typeface="+mn-cs"/>
              </a:defRPr>
            </a:lvl4pPr>
            <a:lvl5pPr marL="1828800" algn="l" rtl="0" fontAlgn="base">
              <a:spcBef>
                <a:spcPct val="0"/>
              </a:spcBef>
              <a:spcAft>
                <a:spcPct val="0"/>
              </a:spcAft>
              <a:defRPr sz="7600" b="1" kern="1200">
                <a:solidFill>
                  <a:schemeClr val="lt1"/>
                </a:solidFill>
                <a:latin typeface="+mn-lt"/>
                <a:ea typeface="+mn-ea"/>
                <a:cs typeface="+mn-cs"/>
              </a:defRPr>
            </a:lvl5pPr>
            <a:lvl6pPr marL="2286000" algn="l" defTabSz="914400" rtl="0" eaLnBrk="1" latinLnBrk="0" hangingPunct="1">
              <a:defRPr sz="7600" b="1" kern="1200">
                <a:solidFill>
                  <a:schemeClr val="lt1"/>
                </a:solidFill>
                <a:latin typeface="+mn-lt"/>
                <a:ea typeface="+mn-ea"/>
                <a:cs typeface="+mn-cs"/>
              </a:defRPr>
            </a:lvl6pPr>
            <a:lvl7pPr marL="2743200" algn="l" defTabSz="914400" rtl="0" eaLnBrk="1" latinLnBrk="0" hangingPunct="1">
              <a:defRPr sz="7600" b="1" kern="1200">
                <a:solidFill>
                  <a:schemeClr val="lt1"/>
                </a:solidFill>
                <a:latin typeface="+mn-lt"/>
                <a:ea typeface="+mn-ea"/>
                <a:cs typeface="+mn-cs"/>
              </a:defRPr>
            </a:lvl7pPr>
            <a:lvl8pPr marL="3200400" algn="l" defTabSz="914400" rtl="0" eaLnBrk="1" latinLnBrk="0" hangingPunct="1">
              <a:defRPr sz="7600" b="1" kern="1200">
                <a:solidFill>
                  <a:schemeClr val="lt1"/>
                </a:solidFill>
                <a:latin typeface="+mn-lt"/>
                <a:ea typeface="+mn-ea"/>
                <a:cs typeface="+mn-cs"/>
              </a:defRPr>
            </a:lvl8pPr>
            <a:lvl9pPr marL="3657600" algn="l" defTabSz="914400" rtl="0" eaLnBrk="1" latinLnBrk="0" hangingPunct="1">
              <a:defRPr sz="7600" b="1" kern="1200">
                <a:solidFill>
                  <a:schemeClr val="lt1"/>
                </a:solidFill>
                <a:latin typeface="+mn-lt"/>
                <a:ea typeface="+mn-ea"/>
                <a:cs typeface="+mn-cs"/>
              </a:defRPr>
            </a:lvl9pPr>
          </a:lstStyle>
          <a:p>
            <a:pPr algn="ctr" defTabSz="457200" fontAlgn="auto">
              <a:spcBef>
                <a:spcPts val="0"/>
              </a:spcBef>
              <a:spcAft>
                <a:spcPts val="0"/>
              </a:spcAft>
            </a:pPr>
            <a:endParaRPr lang="en-GB" sz="1800" b="0"/>
          </a:p>
        </p:txBody>
      </p:sp>
      <p:sp>
        <p:nvSpPr>
          <p:cNvPr id="7" name="TextBox 4"/>
          <p:cNvSpPr txBox="1"/>
          <p:nvPr/>
        </p:nvSpPr>
        <p:spPr>
          <a:xfrm>
            <a:off x="251520" y="5589240"/>
            <a:ext cx="2798074" cy="1015663"/>
          </a:xfrm>
          <a:prstGeom prst="rect">
            <a:avLst/>
          </a:prstGeom>
          <a:noFill/>
        </p:spPr>
        <p:txBody>
          <a:bodyPr wrap="square" rtlCol="0">
            <a:spAutoFit/>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r>
              <a:rPr lang="en-GB" sz="2000" b="0" i="1" dirty="0">
                <a:solidFill>
                  <a:schemeClr val="bg1"/>
                </a:solidFill>
                <a:latin typeface="Arial" panose="020B0604020202020204" pitchFamily="34" charset="0"/>
                <a:cs typeface="Arial" panose="020B0604020202020204" pitchFamily="34" charset="0"/>
              </a:rPr>
              <a:t>#</a:t>
            </a:r>
            <a:r>
              <a:rPr lang="en-GB" sz="2000" b="0" i="1" dirty="0" err="1">
                <a:solidFill>
                  <a:schemeClr val="bg1"/>
                </a:solidFill>
                <a:latin typeface="Arial" panose="020B0604020202020204" pitchFamily="34" charset="0"/>
                <a:cs typeface="Arial" panose="020B0604020202020204" pitchFamily="34" charset="0"/>
              </a:rPr>
              <a:t>CohesionPolicy</a:t>
            </a:r>
            <a:r>
              <a:rPr lang="en-GB" sz="2000" b="0" i="1" dirty="0">
                <a:solidFill>
                  <a:schemeClr val="bg1"/>
                </a:solidFill>
                <a:latin typeface="Arial" panose="020B0604020202020204" pitchFamily="34" charset="0"/>
                <a:cs typeface="Arial" panose="020B0604020202020204" pitchFamily="34" charset="0"/>
              </a:rPr>
              <a:t> #</a:t>
            </a:r>
            <a:r>
              <a:rPr lang="en-GB" sz="2000" b="0" i="1" dirty="0" err="1">
                <a:solidFill>
                  <a:schemeClr val="bg1"/>
                </a:solidFill>
                <a:latin typeface="Arial" panose="020B0604020202020204" pitchFamily="34" charset="0"/>
                <a:cs typeface="Arial" panose="020B0604020202020204" pitchFamily="34" charset="0"/>
              </a:rPr>
              <a:t>EUinmyRegion</a:t>
            </a:r>
            <a:endParaRPr lang="en-GB" sz="2000" b="0" i="1" dirty="0">
              <a:solidFill>
                <a:schemeClr val="bg1"/>
              </a:solidFill>
              <a:latin typeface="Arial" panose="020B0604020202020204" pitchFamily="34" charset="0"/>
              <a:cs typeface="Arial" panose="020B0604020202020204" pitchFamily="34" charset="0"/>
            </a:endParaRPr>
          </a:p>
          <a:p>
            <a:endParaRPr lang="en-GB" sz="2000" b="0" i="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179512" y="332656"/>
            <a:ext cx="8856984" cy="936104"/>
          </a:xfrm>
        </p:spPr>
        <p:txBody>
          <a:bodyPr/>
          <a:lstStyle/>
          <a:p>
            <a:pPr algn="ctr"/>
            <a:r>
              <a:rPr lang="en-US" altLang="en-US" dirty="0">
                <a:solidFill>
                  <a:srgbClr val="20AA63"/>
                </a:solidFill>
                <a:latin typeface="Arial" panose="020B0604020202020204" pitchFamily="34" charset="0"/>
                <a:cs typeface="Arial" panose="020B0604020202020204" pitchFamily="34" charset="0"/>
              </a:rPr>
              <a:t>C) What? – Priorities/measures/</a:t>
            </a:r>
            <a:br>
              <a:rPr lang="en-US" altLang="en-US" dirty="0">
                <a:solidFill>
                  <a:srgbClr val="20AA63"/>
                </a:solidFill>
                <a:latin typeface="Arial" panose="020B0604020202020204" pitchFamily="34" charset="0"/>
                <a:cs typeface="Arial" panose="020B0604020202020204" pitchFamily="34" charset="0"/>
              </a:rPr>
            </a:br>
            <a:r>
              <a:rPr lang="en-US" altLang="en-US" dirty="0">
                <a:solidFill>
                  <a:srgbClr val="20AA63"/>
                </a:solidFill>
                <a:latin typeface="Arial" panose="020B0604020202020204" pitchFamily="34" charset="0"/>
                <a:cs typeface="Arial" panose="020B0604020202020204" pitchFamily="34" charset="0"/>
              </a:rPr>
              <a:t>activities to be defined (1/2)</a:t>
            </a:r>
            <a:endParaRPr lang="en-GB" altLang="en-US" dirty="0">
              <a:solidFill>
                <a:srgbClr val="20AA63"/>
              </a:solidFill>
              <a:latin typeface="Arial" panose="020B0604020202020204" pitchFamily="34" charset="0"/>
              <a:cs typeface="Arial" panose="020B0604020202020204" pitchFamily="34" charset="0"/>
            </a:endParaRPr>
          </a:p>
        </p:txBody>
      </p:sp>
      <p:sp>
        <p:nvSpPr>
          <p:cNvPr id="815107" name="Rectangle 3"/>
          <p:cNvSpPr>
            <a:spLocks noGrp="1" noChangeArrowheads="1"/>
          </p:cNvSpPr>
          <p:nvPr>
            <p:ph type="body" idx="1"/>
          </p:nvPr>
        </p:nvSpPr>
        <p:spPr>
          <a:xfrm>
            <a:off x="323528" y="1556792"/>
            <a:ext cx="8280920" cy="4680520"/>
          </a:xfrm>
        </p:spPr>
        <p:txBody>
          <a:bodyPr/>
          <a:lstStyle/>
          <a:p>
            <a:pPr marL="85725" indent="0">
              <a:lnSpc>
                <a:spcPct val="80000"/>
              </a:lnSpc>
              <a:buNone/>
            </a:pPr>
            <a:r>
              <a:rPr lang="en-US" altLang="en-US" i="0" dirty="0" smtClean="0">
                <a:solidFill>
                  <a:schemeClr val="bg2"/>
                </a:solidFill>
                <a:latin typeface="Arial" panose="020B0604020202020204" pitchFamily="34" charset="0"/>
                <a:cs typeface="Arial" panose="020B0604020202020204" pitchFamily="34" charset="0"/>
              </a:rPr>
              <a:t>"</a:t>
            </a:r>
            <a:r>
              <a:rPr lang="en-US" altLang="en-US" i="0" dirty="0" smtClean="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Unilateral </a:t>
            </a:r>
            <a:r>
              <a:rPr lang="en-US" altLang="en-US" i="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cooperation with certain interregional </a:t>
            </a:r>
            <a:r>
              <a:rPr lang="en-US" altLang="en-US" i="0" dirty="0" smtClean="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scope</a:t>
            </a:r>
            <a:r>
              <a:rPr lang="en-US" altLang="en-US" i="0" dirty="0">
                <a:solidFill>
                  <a:schemeClr val="bg2"/>
                </a:solidFill>
                <a:latin typeface="Arial" panose="020B0604020202020204" pitchFamily="34" charset="0"/>
                <a:cs typeface="Arial" panose="020B0604020202020204" pitchFamily="34" charset="0"/>
              </a:rPr>
              <a:t>"</a:t>
            </a:r>
            <a:endParaRPr lang="en-US" altLang="en-US" i="0" dirty="0" smtClean="0">
              <a:solidFill>
                <a:schemeClr val="bg2"/>
              </a:solidFill>
              <a:latin typeface="Arial" panose="020B0604020202020204" pitchFamily="34" charset="0"/>
              <a:cs typeface="Arial" panose="020B0604020202020204" pitchFamily="34" charset="0"/>
            </a:endParaRPr>
          </a:p>
          <a:p>
            <a:pPr marL="85725" indent="0">
              <a:lnSpc>
                <a:spcPct val="80000"/>
              </a:lnSpc>
              <a:buNone/>
            </a:pPr>
            <a:r>
              <a:rPr lang="en-US" altLang="en-US" i="0" dirty="0" smtClean="0">
                <a:solidFill>
                  <a:schemeClr val="bg2"/>
                </a:solidFill>
                <a:latin typeface="Arial" panose="020B0604020202020204" pitchFamily="34" charset="0"/>
                <a:cs typeface="Arial" panose="020B0604020202020204" pitchFamily="34" charset="0"/>
              </a:rPr>
              <a:t>Only </a:t>
            </a:r>
            <a:r>
              <a:rPr lang="en-US" altLang="en-US" i="0" dirty="0">
                <a:solidFill>
                  <a:schemeClr val="bg2"/>
                </a:solidFill>
                <a:latin typeface="Arial" panose="020B0604020202020204" pitchFamily="34" charset="0"/>
                <a:cs typeface="Arial" panose="020B0604020202020204" pitchFamily="34" charset="0"/>
              </a:rPr>
              <a:t>own OP fixes content </a:t>
            </a:r>
            <a:r>
              <a:rPr lang="en-US" altLang="en-US" i="0" dirty="0" smtClean="0">
                <a:solidFill>
                  <a:schemeClr val="bg2"/>
                </a:solidFill>
                <a:latin typeface="Arial" panose="020B0604020202020204" pitchFamily="34" charset="0"/>
                <a:cs typeface="Arial" panose="020B0604020202020204" pitchFamily="34" charset="0"/>
                <a:sym typeface="Wingdings" panose="05000000000000000000" pitchFamily="2" charset="2"/>
              </a:rPr>
              <a:t> </a:t>
            </a:r>
            <a:r>
              <a:rPr lang="en-US" altLang="en-US" i="0" dirty="0" smtClean="0">
                <a:solidFill>
                  <a:schemeClr val="bg2"/>
                </a:solidFill>
                <a:latin typeface="Arial" panose="020B0604020202020204" pitchFamily="34" charset="0"/>
                <a:cs typeface="Arial" panose="020B0604020202020204" pitchFamily="34" charset="0"/>
              </a:rPr>
              <a:t>Art</a:t>
            </a:r>
            <a:r>
              <a:rPr lang="en-US" altLang="en-US" i="0" dirty="0">
                <a:solidFill>
                  <a:schemeClr val="bg2"/>
                </a:solidFill>
                <a:latin typeface="Arial" panose="020B0604020202020204" pitchFamily="34" charset="0"/>
                <a:cs typeface="Arial" panose="020B0604020202020204" pitchFamily="34" charset="0"/>
              </a:rPr>
              <a:t>. </a:t>
            </a:r>
            <a:r>
              <a:rPr lang="en-US" altLang="en-US" i="0" dirty="0" smtClean="0">
                <a:solidFill>
                  <a:schemeClr val="bg2"/>
                </a:solidFill>
                <a:latin typeface="Arial" panose="020B0604020202020204" pitchFamily="34" charset="0"/>
                <a:cs typeface="Arial" panose="020B0604020202020204" pitchFamily="34" charset="0"/>
              </a:rPr>
              <a:t>17</a:t>
            </a:r>
            <a:r>
              <a:rPr lang="en-US" altLang="en-US" i="0" dirty="0">
                <a:solidFill>
                  <a:schemeClr val="bg2"/>
                </a:solidFill>
                <a:latin typeface="Arial" panose="020B0604020202020204" pitchFamily="34" charset="0"/>
                <a:cs typeface="Arial" panose="020B0604020202020204" pitchFamily="34" charset="0"/>
              </a:rPr>
              <a:t>(-)</a:t>
            </a:r>
          </a:p>
          <a:p>
            <a:pPr marL="85725" indent="0">
              <a:lnSpc>
                <a:spcPct val="80000"/>
              </a:lnSpc>
              <a:buNone/>
            </a:pPr>
            <a:r>
              <a:rPr lang="en-US" altLang="en-US" i="0" dirty="0">
                <a:solidFill>
                  <a:schemeClr val="bg2"/>
                </a:solidFill>
                <a:latin typeface="Arial" panose="020B0604020202020204" pitchFamily="34" charset="0"/>
                <a:cs typeface="Arial" panose="020B0604020202020204" pitchFamily="34" charset="0"/>
              </a:rPr>
              <a:t>Articles </a:t>
            </a:r>
            <a:r>
              <a:rPr lang="en-US" altLang="en-US" i="0" dirty="0" smtClean="0">
                <a:solidFill>
                  <a:schemeClr val="bg2"/>
                </a:solidFill>
                <a:latin typeface="Arial" panose="020B0604020202020204" pitchFamily="34" charset="0"/>
                <a:cs typeface="Arial" panose="020B0604020202020204" pitchFamily="34" charset="0"/>
              </a:rPr>
              <a:t>4(1) </a:t>
            </a:r>
            <a:r>
              <a:rPr lang="en-US" altLang="en-US" i="0" dirty="0">
                <a:solidFill>
                  <a:schemeClr val="bg2"/>
                </a:solidFill>
                <a:latin typeface="Arial" panose="020B0604020202020204" pitchFamily="34" charset="0"/>
                <a:cs typeface="Arial" panose="020B0604020202020204" pitchFamily="34" charset="0"/>
              </a:rPr>
              <a:t>and </a:t>
            </a:r>
            <a:r>
              <a:rPr lang="en-US" altLang="en-US" i="0" dirty="0" smtClean="0">
                <a:solidFill>
                  <a:schemeClr val="bg2"/>
                </a:solidFill>
                <a:latin typeface="Arial" panose="020B0604020202020204" pitchFamily="34" charset="0"/>
                <a:cs typeface="Arial" panose="020B0604020202020204" pitchFamily="34" charset="0"/>
              </a:rPr>
              <a:t>6 </a:t>
            </a:r>
            <a:r>
              <a:rPr lang="en-US" altLang="en-US" i="0" dirty="0">
                <a:solidFill>
                  <a:schemeClr val="bg2"/>
                </a:solidFill>
                <a:latin typeface="Arial" panose="020B0604020202020204" pitchFamily="34" charset="0"/>
                <a:cs typeface="Arial" panose="020B0604020202020204" pitchFamily="34" charset="0"/>
              </a:rPr>
              <a:t>ERDF apply, NOT Article </a:t>
            </a:r>
            <a:r>
              <a:rPr lang="en-US" altLang="en-US" i="0" dirty="0" smtClean="0">
                <a:solidFill>
                  <a:schemeClr val="bg2"/>
                </a:solidFill>
                <a:latin typeface="Arial" panose="020B0604020202020204" pitchFamily="34" charset="0"/>
                <a:cs typeface="Arial" panose="020B0604020202020204" pitchFamily="34" charset="0"/>
              </a:rPr>
              <a:t>4(2)!</a:t>
            </a:r>
          </a:p>
          <a:p>
            <a:pPr marL="85725" indent="0" algn="ctr">
              <a:lnSpc>
                <a:spcPct val="80000"/>
              </a:lnSpc>
              <a:buNone/>
            </a:pPr>
            <a:r>
              <a:rPr lang="en-US" altLang="en-US" i="0" dirty="0" smtClean="0">
                <a:solidFill>
                  <a:schemeClr val="bg2"/>
                </a:solidFill>
                <a:latin typeface="Arial" panose="020B0604020202020204" pitchFamily="34" charset="0"/>
                <a:cs typeface="Arial" panose="020B0604020202020204" pitchFamily="34" charset="0"/>
              </a:rPr>
              <a:t>-----</a:t>
            </a:r>
            <a:endParaRPr lang="en-US" altLang="en-US" i="0" dirty="0">
              <a:solidFill>
                <a:schemeClr val="bg2"/>
              </a:solidFill>
              <a:latin typeface="Arial" panose="020B0604020202020204" pitchFamily="34" charset="0"/>
              <a:cs typeface="Arial" panose="020B0604020202020204" pitchFamily="34" charset="0"/>
            </a:endParaRPr>
          </a:p>
          <a:p>
            <a:pPr marL="85725" indent="0">
              <a:lnSpc>
                <a:spcPct val="80000"/>
              </a:lnSpc>
              <a:buNone/>
            </a:pPr>
            <a:r>
              <a:rPr lang="en-US" altLang="en-US" i="0" dirty="0">
                <a:solidFill>
                  <a:schemeClr val="bg2"/>
                </a:solidFill>
                <a:latin typeface="Arial" panose="020B0604020202020204" pitchFamily="34" charset="0"/>
                <a:cs typeface="Arial" panose="020B0604020202020204" pitchFamily="34" charset="0"/>
              </a:rPr>
              <a:t>Partner regions identified in 2 OP’s +</a:t>
            </a:r>
            <a:br>
              <a:rPr lang="en-US" altLang="en-US" i="0" dirty="0">
                <a:solidFill>
                  <a:schemeClr val="bg2"/>
                </a:solidFill>
                <a:latin typeface="Arial" panose="020B0604020202020204" pitchFamily="34" charset="0"/>
                <a:cs typeface="Arial" panose="020B0604020202020204" pitchFamily="34" charset="0"/>
              </a:rPr>
            </a:br>
            <a:r>
              <a:rPr lang="en-US" altLang="en-US" i="0" dirty="0">
                <a:solidFill>
                  <a:schemeClr val="bg2"/>
                </a:solidFill>
                <a:latin typeface="Arial" panose="020B0604020202020204" pitchFamily="34" charset="0"/>
                <a:cs typeface="Arial" panose="020B0604020202020204" pitchFamily="34" charset="0"/>
              </a:rPr>
              <a:t>in both OP’ amounts or % are identified </a:t>
            </a:r>
            <a:r>
              <a:rPr lang="en-US" altLang="en-US" i="0" dirty="0" smtClean="0">
                <a:solidFill>
                  <a:schemeClr val="bg2"/>
                </a:solidFill>
                <a:latin typeface="Arial" panose="020B0604020202020204" pitchFamily="34" charset="0"/>
                <a:cs typeface="Arial" panose="020B0604020202020204" pitchFamily="34" charset="0"/>
                <a:sym typeface="Wingdings" panose="05000000000000000000" pitchFamily="2" charset="2"/>
              </a:rPr>
              <a:t></a:t>
            </a:r>
            <a:endParaRPr lang="en-US" altLang="en-US" i="0" dirty="0">
              <a:solidFill>
                <a:schemeClr val="bg2"/>
              </a:solidFill>
              <a:latin typeface="Arial" panose="020B0604020202020204" pitchFamily="34" charset="0"/>
              <a:cs typeface="Arial" panose="020B0604020202020204" pitchFamily="34" charset="0"/>
            </a:endParaRPr>
          </a:p>
          <a:p>
            <a:pPr marL="85725" indent="0">
              <a:lnSpc>
                <a:spcPct val="80000"/>
              </a:lnSpc>
              <a:buNone/>
            </a:pPr>
            <a:r>
              <a:rPr lang="en-US" altLang="en-US" i="0" dirty="0" smtClean="0">
                <a:solidFill>
                  <a:schemeClr val="bg2"/>
                </a:solidFill>
                <a:latin typeface="Arial" panose="020B0604020202020204" pitchFamily="34" charset="0"/>
                <a:cs typeface="Arial" panose="020B0604020202020204" pitchFamily="34" charset="0"/>
              </a:rPr>
              <a:t>"</a:t>
            </a:r>
            <a:r>
              <a:rPr lang="en-US" altLang="en-US" i="0" dirty="0" smtClean="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Mirror cooperation</a:t>
            </a:r>
            <a:r>
              <a:rPr lang="en-US" altLang="en-US" i="0" dirty="0">
                <a:solidFill>
                  <a:schemeClr val="bg2"/>
                </a:solidFill>
                <a:latin typeface="Arial" panose="020B0604020202020204" pitchFamily="34" charset="0"/>
                <a:cs typeface="Arial" panose="020B0604020202020204" pitchFamily="34" charset="0"/>
              </a:rPr>
              <a:t>"</a:t>
            </a:r>
            <a:br>
              <a:rPr lang="en-US" altLang="en-US" i="0" dirty="0">
                <a:solidFill>
                  <a:schemeClr val="bg2"/>
                </a:solidFill>
                <a:latin typeface="Arial" panose="020B0604020202020204" pitchFamily="34" charset="0"/>
                <a:cs typeface="Arial" panose="020B0604020202020204" pitchFamily="34" charset="0"/>
              </a:rPr>
            </a:br>
            <a:r>
              <a:rPr lang="en-US" altLang="en-US" i="0" dirty="0">
                <a:solidFill>
                  <a:schemeClr val="bg2"/>
                </a:solidFill>
                <a:latin typeface="Arial" panose="020B0604020202020204" pitchFamily="34" charset="0"/>
                <a:cs typeface="Arial" panose="020B0604020202020204" pitchFamily="34" charset="0"/>
              </a:rPr>
              <a:t>(1st degree of interregional cooperation)</a:t>
            </a:r>
          </a:p>
          <a:p>
            <a:pPr marL="85725" indent="0">
              <a:lnSpc>
                <a:spcPct val="80000"/>
              </a:lnSpc>
              <a:buNone/>
            </a:pPr>
            <a:r>
              <a:rPr lang="en-US" altLang="en-US" i="0" dirty="0">
                <a:solidFill>
                  <a:schemeClr val="bg2"/>
                </a:solidFill>
                <a:latin typeface="Arial" panose="020B0604020202020204" pitchFamily="34" charset="0"/>
                <a:cs typeface="Arial" panose="020B0604020202020204" pitchFamily="34" charset="0"/>
              </a:rPr>
              <a:t>Content </a:t>
            </a:r>
            <a:r>
              <a:rPr lang="en-US" altLang="en-US" i="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different</a:t>
            </a:r>
            <a:r>
              <a:rPr lang="en-US" altLang="en-US" i="0" dirty="0">
                <a:solidFill>
                  <a:schemeClr val="bg2"/>
                </a:solidFill>
                <a:latin typeface="Arial" panose="020B0604020202020204" pitchFamily="34" charset="0"/>
                <a:cs typeface="Arial" panose="020B0604020202020204" pitchFamily="34" charset="0"/>
              </a:rPr>
              <a:t>, identified in each OP independently </a:t>
            </a:r>
            <a:br>
              <a:rPr lang="en-US" altLang="en-US" i="0" dirty="0">
                <a:solidFill>
                  <a:schemeClr val="bg2"/>
                </a:solidFill>
                <a:latin typeface="Arial" panose="020B0604020202020204" pitchFamily="34" charset="0"/>
                <a:cs typeface="Arial" panose="020B0604020202020204" pitchFamily="34" charset="0"/>
              </a:rPr>
            </a:br>
            <a:r>
              <a:rPr lang="en-US" altLang="en-US" i="0" dirty="0">
                <a:solidFill>
                  <a:schemeClr val="bg2"/>
                </a:solidFill>
                <a:latin typeface="Arial" panose="020B0604020202020204" pitchFamily="34" charset="0"/>
                <a:cs typeface="Arial" panose="020B0604020202020204" pitchFamily="34" charset="0"/>
              </a:rPr>
              <a:t>(especially in cases of cooperation between </a:t>
            </a:r>
            <a:r>
              <a:rPr lang="en-US" altLang="en-US" i="0" dirty="0" smtClean="0">
                <a:solidFill>
                  <a:schemeClr val="bg2"/>
                </a:solidFill>
                <a:latin typeface="Arial" panose="020B0604020202020204" pitchFamily="34" charset="0"/>
                <a:cs typeface="Arial" panose="020B0604020202020204" pitchFamily="34" charset="0"/>
              </a:rPr>
              <a:t>different categories)</a:t>
            </a:r>
            <a:endParaRPr lang="en-US" altLang="en-US" i="0" dirty="0">
              <a:solidFill>
                <a:schemeClr val="bg2"/>
              </a:solidFill>
              <a:latin typeface="Arial" panose="020B0604020202020204" pitchFamily="34" charset="0"/>
              <a:cs typeface="Arial" panose="020B0604020202020204" pitchFamily="34" charset="0"/>
            </a:endParaRPr>
          </a:p>
          <a:p>
            <a:pPr marL="85725" indent="0">
              <a:lnSpc>
                <a:spcPct val="80000"/>
              </a:lnSpc>
              <a:buNone/>
            </a:pPr>
            <a:r>
              <a:rPr lang="en-US" altLang="en-US" i="0" dirty="0">
                <a:solidFill>
                  <a:schemeClr val="bg2"/>
                </a:solidFill>
                <a:latin typeface="Arial" panose="020B0604020202020204" pitchFamily="34" charset="0"/>
                <a:cs typeface="Arial" panose="020B0604020202020204" pitchFamily="34" charset="0"/>
              </a:rPr>
              <a:t>or content identified in both OP’s with +/-same text</a:t>
            </a:r>
          </a:p>
          <a:p>
            <a:pPr marL="85725" indent="0">
              <a:lnSpc>
                <a:spcPct val="80000"/>
              </a:lnSpc>
              <a:buNone/>
            </a:pPr>
            <a:r>
              <a:rPr lang="en-US" altLang="en-US" i="0" dirty="0">
                <a:solidFill>
                  <a:schemeClr val="bg2"/>
                </a:solidFill>
                <a:latin typeface="Arial" panose="020B0604020202020204" pitchFamily="34" charset="0"/>
                <a:cs typeface="Arial" panose="020B0604020202020204" pitchFamily="34" charset="0"/>
              </a:rPr>
              <a:t>but still </a:t>
            </a:r>
            <a:r>
              <a:rPr lang="en-US" altLang="en-US" i="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separate selection criteria/ procedures</a:t>
            </a:r>
          </a:p>
          <a:p>
            <a:pPr marL="0" indent="0">
              <a:lnSpc>
                <a:spcPct val="80000"/>
              </a:lnSpc>
              <a:buNone/>
            </a:pPr>
            <a:endParaRPr lang="en-GB" altLang="en-US" i="0" dirty="0">
              <a:solidFill>
                <a:schemeClr val="bg2"/>
              </a:solidFill>
              <a:latin typeface="Arial" panose="020B0604020202020204" pitchFamily="34" charset="0"/>
              <a:cs typeface="Arial" panose="020B0604020202020204" pitchFamily="34" charset="0"/>
              <a:sym typeface="Wingdings" pitchFamily="2" charset="2"/>
            </a:endParaRPr>
          </a:p>
        </p:txBody>
      </p:sp>
    </p:spTree>
    <p:extLst>
      <p:ext uri="{BB962C8B-B14F-4D97-AF65-F5344CB8AC3E}">
        <p14:creationId xmlns:p14="http://schemas.microsoft.com/office/powerpoint/2010/main" val="253031182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179512" y="332656"/>
            <a:ext cx="8856984" cy="936104"/>
          </a:xfrm>
        </p:spPr>
        <p:txBody>
          <a:bodyPr/>
          <a:lstStyle/>
          <a:p>
            <a:pPr algn="ctr"/>
            <a:r>
              <a:rPr lang="en-US" altLang="en-US" dirty="0">
                <a:solidFill>
                  <a:srgbClr val="20AA63"/>
                </a:solidFill>
                <a:latin typeface="Arial" panose="020B0604020202020204" pitchFamily="34" charset="0"/>
                <a:cs typeface="Arial" panose="020B0604020202020204" pitchFamily="34" charset="0"/>
              </a:rPr>
              <a:t>C) What? – Priorities/measures/</a:t>
            </a:r>
            <a:br>
              <a:rPr lang="en-US" altLang="en-US" dirty="0">
                <a:solidFill>
                  <a:srgbClr val="20AA63"/>
                </a:solidFill>
                <a:latin typeface="Arial" panose="020B0604020202020204" pitchFamily="34" charset="0"/>
                <a:cs typeface="Arial" panose="020B0604020202020204" pitchFamily="34" charset="0"/>
              </a:rPr>
            </a:br>
            <a:r>
              <a:rPr lang="en-US" altLang="en-US" dirty="0">
                <a:solidFill>
                  <a:srgbClr val="20AA63"/>
                </a:solidFill>
                <a:latin typeface="Arial" panose="020B0604020202020204" pitchFamily="34" charset="0"/>
                <a:cs typeface="Arial" panose="020B0604020202020204" pitchFamily="34" charset="0"/>
              </a:rPr>
              <a:t>activities to be defined (2/2)</a:t>
            </a:r>
            <a:endParaRPr lang="en-GB" altLang="en-US" dirty="0">
              <a:solidFill>
                <a:srgbClr val="20AA63"/>
              </a:solidFill>
              <a:latin typeface="Arial" panose="020B0604020202020204" pitchFamily="34" charset="0"/>
              <a:cs typeface="Arial" panose="020B0604020202020204" pitchFamily="34" charset="0"/>
            </a:endParaRPr>
          </a:p>
        </p:txBody>
      </p:sp>
      <p:sp>
        <p:nvSpPr>
          <p:cNvPr id="815107" name="Rectangle 3"/>
          <p:cNvSpPr>
            <a:spLocks noGrp="1" noChangeArrowheads="1"/>
          </p:cNvSpPr>
          <p:nvPr>
            <p:ph type="body" idx="1"/>
          </p:nvPr>
        </p:nvSpPr>
        <p:spPr>
          <a:xfrm>
            <a:off x="323528" y="1484784"/>
            <a:ext cx="8424936" cy="4669955"/>
          </a:xfrm>
        </p:spPr>
        <p:txBody>
          <a:bodyPr/>
          <a:lstStyle/>
          <a:p>
            <a:pPr marL="85725" indent="0">
              <a:lnSpc>
                <a:spcPct val="80000"/>
              </a:lnSpc>
              <a:spcAft>
                <a:spcPts val="600"/>
              </a:spcAft>
              <a:buNone/>
            </a:pPr>
            <a:r>
              <a:rPr lang="en-US" altLang="en-US" i="0" dirty="0" smtClean="0">
                <a:solidFill>
                  <a:schemeClr val="bg2"/>
                </a:solidFill>
                <a:latin typeface="Arial" panose="020B0604020202020204" pitchFamily="34" charset="0"/>
                <a:cs typeface="Arial" panose="020B0604020202020204" pitchFamily="34" charset="0"/>
              </a:rPr>
              <a:t>"</a:t>
            </a:r>
            <a:r>
              <a:rPr lang="en-US" altLang="en-US" i="0" dirty="0" smtClean="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Common cooperation</a:t>
            </a:r>
            <a:r>
              <a:rPr lang="en-US" altLang="en-US" i="0" dirty="0">
                <a:solidFill>
                  <a:schemeClr val="bg2"/>
                </a:solidFill>
                <a:latin typeface="Arial" panose="020B0604020202020204" pitchFamily="34" charset="0"/>
                <a:cs typeface="Arial" panose="020B0604020202020204" pitchFamily="34" charset="0"/>
              </a:rPr>
              <a:t>"</a:t>
            </a:r>
            <a:br>
              <a:rPr lang="en-US" altLang="en-US" i="0" dirty="0">
                <a:solidFill>
                  <a:schemeClr val="bg2"/>
                </a:solidFill>
                <a:latin typeface="Arial" panose="020B0604020202020204" pitchFamily="34" charset="0"/>
                <a:cs typeface="Arial" panose="020B0604020202020204" pitchFamily="34" charset="0"/>
              </a:rPr>
            </a:br>
            <a:r>
              <a:rPr lang="en-US" altLang="en-US" i="0" dirty="0">
                <a:solidFill>
                  <a:schemeClr val="bg2"/>
                </a:solidFill>
                <a:latin typeface="Arial" panose="020B0604020202020204" pitchFamily="34" charset="0"/>
                <a:cs typeface="Arial" panose="020B0604020202020204" pitchFamily="34" charset="0"/>
              </a:rPr>
              <a:t>(2nd degree of interregional cooperation)</a:t>
            </a:r>
          </a:p>
          <a:p>
            <a:pPr marL="85725" indent="0">
              <a:lnSpc>
                <a:spcPct val="80000"/>
              </a:lnSpc>
              <a:spcAft>
                <a:spcPts val="600"/>
              </a:spcAft>
              <a:buNone/>
            </a:pPr>
            <a:r>
              <a:rPr lang="en-US" altLang="en-US" sz="2000" i="0" dirty="0">
                <a:solidFill>
                  <a:schemeClr val="bg2"/>
                </a:solidFill>
                <a:latin typeface="Arial" panose="020B0604020202020204" pitchFamily="34" charset="0"/>
                <a:cs typeface="Arial" panose="020B0604020202020204" pitchFamily="34" charset="0"/>
              </a:rPr>
              <a:t>Partners identified; amounts or % set aside!</a:t>
            </a:r>
          </a:p>
          <a:p>
            <a:pPr marL="85725" indent="0">
              <a:lnSpc>
                <a:spcPct val="80000"/>
              </a:lnSpc>
              <a:spcAft>
                <a:spcPts val="600"/>
              </a:spcAft>
              <a:buNone/>
            </a:pPr>
            <a:r>
              <a:rPr lang="en-US" altLang="en-US" i="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Content identical </a:t>
            </a:r>
            <a:r>
              <a:rPr lang="en-US" altLang="en-US" i="0" dirty="0">
                <a:solidFill>
                  <a:schemeClr val="bg2"/>
                </a:solidFill>
                <a:latin typeface="Arial" panose="020B0604020202020204" pitchFamily="34" charset="0"/>
                <a:cs typeface="Arial" panose="020B0604020202020204" pitchFamily="34" charset="0"/>
              </a:rPr>
              <a:t>in all OP’s</a:t>
            </a:r>
          </a:p>
          <a:p>
            <a:pPr marL="85725" indent="0">
              <a:lnSpc>
                <a:spcPct val="80000"/>
              </a:lnSpc>
              <a:spcAft>
                <a:spcPts val="600"/>
              </a:spcAft>
              <a:buNone/>
            </a:pPr>
            <a:r>
              <a:rPr lang="en-US" altLang="en-US" i="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Common project selection criteria</a:t>
            </a:r>
            <a:r>
              <a:rPr lang="en-US" altLang="en-US" i="0" dirty="0">
                <a:solidFill>
                  <a:schemeClr val="bg2"/>
                </a:solidFill>
                <a:latin typeface="Arial" panose="020B0604020202020204" pitchFamily="34" charset="0"/>
                <a:cs typeface="Arial" panose="020B0604020202020204" pitchFamily="34" charset="0"/>
              </a:rPr>
              <a:t/>
            </a:r>
            <a:br>
              <a:rPr lang="en-US" altLang="en-US" i="0" dirty="0">
                <a:solidFill>
                  <a:schemeClr val="bg2"/>
                </a:solidFill>
                <a:latin typeface="Arial" panose="020B0604020202020204" pitchFamily="34" charset="0"/>
                <a:cs typeface="Arial" panose="020B0604020202020204" pitchFamily="34" charset="0"/>
              </a:rPr>
            </a:br>
            <a:r>
              <a:rPr lang="en-US" altLang="en-US" i="0" dirty="0">
                <a:solidFill>
                  <a:schemeClr val="bg2"/>
                </a:solidFill>
                <a:latin typeface="Arial" panose="020B0604020202020204" pitchFamily="34" charset="0"/>
                <a:cs typeface="Arial" panose="020B0604020202020204" pitchFamily="34" charset="0"/>
              </a:rPr>
              <a:t>(but still formally separate selection procedures)</a:t>
            </a:r>
          </a:p>
          <a:p>
            <a:pPr marL="85725" indent="0">
              <a:lnSpc>
                <a:spcPct val="80000"/>
              </a:lnSpc>
              <a:spcAft>
                <a:spcPts val="600"/>
              </a:spcAft>
              <a:buNone/>
            </a:pPr>
            <a:r>
              <a:rPr lang="en-US" altLang="en-US" i="0" dirty="0">
                <a:solidFill>
                  <a:schemeClr val="bg2"/>
                </a:solidFill>
                <a:latin typeface="Arial" panose="020B0604020202020204" pitchFamily="34" charset="0"/>
                <a:cs typeface="Arial" panose="020B0604020202020204" pitchFamily="34" charset="0"/>
              </a:rPr>
              <a:t>Common rules on project </a:t>
            </a:r>
            <a:r>
              <a:rPr lang="en-US" altLang="en-US" i="0" dirty="0" smtClean="0">
                <a:solidFill>
                  <a:schemeClr val="bg2"/>
                </a:solidFill>
                <a:latin typeface="Arial" panose="020B0604020202020204" pitchFamily="34" charset="0"/>
                <a:cs typeface="Arial" panose="020B0604020202020204" pitchFamily="34" charset="0"/>
              </a:rPr>
              <a:t>implementation</a:t>
            </a:r>
          </a:p>
          <a:p>
            <a:pPr marL="85725" indent="0">
              <a:lnSpc>
                <a:spcPct val="80000"/>
              </a:lnSpc>
              <a:spcAft>
                <a:spcPts val="600"/>
              </a:spcAft>
              <a:buNone/>
            </a:pPr>
            <a:endParaRPr lang="en-US" altLang="en-US" i="0" dirty="0" smtClean="0">
              <a:solidFill>
                <a:schemeClr val="bg2"/>
              </a:solidFill>
              <a:latin typeface="Arial" panose="020B0604020202020204" pitchFamily="34" charset="0"/>
              <a:cs typeface="Arial" panose="020B0604020202020204" pitchFamily="34" charset="0"/>
            </a:endParaRPr>
          </a:p>
          <a:p>
            <a:pPr marL="85725" indent="0">
              <a:lnSpc>
                <a:spcPct val="80000"/>
              </a:lnSpc>
              <a:spcAft>
                <a:spcPts val="600"/>
              </a:spcAft>
              <a:buNone/>
            </a:pPr>
            <a:r>
              <a:rPr lang="en-US" altLang="en-US" i="0" u="sng" dirty="0" smtClean="0">
                <a:solidFill>
                  <a:schemeClr val="bg2"/>
                </a:solidFill>
                <a:latin typeface="Arial" panose="020B0604020202020204" pitchFamily="34" charset="0"/>
                <a:cs typeface="Arial" panose="020B0604020202020204" pitchFamily="34" charset="0"/>
              </a:rPr>
              <a:t>Inspiration for partnerships</a:t>
            </a:r>
            <a:r>
              <a:rPr lang="en-US" altLang="en-US" i="0" dirty="0" smtClean="0">
                <a:solidFill>
                  <a:schemeClr val="bg2"/>
                </a:solidFill>
                <a:latin typeface="Arial" panose="020B0604020202020204" pitchFamily="34" charset="0"/>
                <a:cs typeface="Arial" panose="020B0604020202020204" pitchFamily="34" charset="0"/>
              </a:rPr>
              <a:t>:</a:t>
            </a:r>
          </a:p>
          <a:p>
            <a:pPr marL="485775" lvl="1" indent="0">
              <a:lnSpc>
                <a:spcPct val="80000"/>
              </a:lnSpc>
              <a:spcAft>
                <a:spcPts val="600"/>
              </a:spcAft>
              <a:buNone/>
            </a:pPr>
            <a:r>
              <a:rPr lang="en-US" altLang="en-US" sz="1600" i="0" dirty="0" smtClean="0">
                <a:solidFill>
                  <a:schemeClr val="bg2"/>
                </a:solidFill>
                <a:latin typeface="Arial" panose="020B0604020202020204" pitchFamily="34" charset="0"/>
                <a:cs typeface="Arial" panose="020B0604020202020204" pitchFamily="34" charset="0"/>
              </a:rPr>
              <a:t>COM(2017) 376 of 18.7.2017 on Innovation in Europe's regions </a:t>
            </a:r>
            <a:r>
              <a:rPr lang="en-US" altLang="en-US" sz="1600" i="0" dirty="0" smtClean="0">
                <a:solidFill>
                  <a:schemeClr val="bg2"/>
                </a:solidFill>
                <a:latin typeface="Arial" panose="020B0604020202020204" pitchFamily="34" charset="0"/>
                <a:cs typeface="Arial" panose="020B0604020202020204" pitchFamily="34" charset="0"/>
                <a:sym typeface="Wingdings" panose="05000000000000000000" pitchFamily="2" charset="2"/>
              </a:rPr>
              <a:t> SWD (Section 3.2.6: 18 thematic platforms)</a:t>
            </a:r>
          </a:p>
          <a:p>
            <a:pPr marL="485775" lvl="1" indent="0">
              <a:lnSpc>
                <a:spcPct val="80000"/>
              </a:lnSpc>
              <a:spcAft>
                <a:spcPts val="600"/>
              </a:spcAft>
              <a:buNone/>
            </a:pPr>
            <a:r>
              <a:rPr lang="en-US" altLang="en-US" sz="1600" i="0" dirty="0" smtClean="0">
                <a:solidFill>
                  <a:schemeClr val="bg2"/>
                </a:solidFill>
                <a:latin typeface="Arial" panose="020B0604020202020204" pitchFamily="34" charset="0"/>
                <a:cs typeface="Arial" panose="020B0604020202020204" pitchFamily="34" charset="0"/>
              </a:rPr>
              <a:t>Structured Partnerships for EWRC</a:t>
            </a:r>
            <a:endParaRPr lang="en-US" altLang="en-US" sz="1600" i="0" dirty="0">
              <a:solidFill>
                <a:schemeClr val="bg2"/>
              </a:solidFill>
              <a:latin typeface="Arial" panose="020B0604020202020204" pitchFamily="34" charset="0"/>
              <a:cs typeface="Arial" panose="020B0604020202020204" pitchFamily="34" charset="0"/>
            </a:endParaRPr>
          </a:p>
          <a:p>
            <a:pPr marL="0" indent="0">
              <a:lnSpc>
                <a:spcPct val="80000"/>
              </a:lnSpc>
              <a:buNone/>
            </a:pPr>
            <a:endParaRPr lang="en-GB" altLang="en-US" i="0" dirty="0">
              <a:solidFill>
                <a:schemeClr val="bg2"/>
              </a:solidFill>
              <a:latin typeface="Arial" panose="020B0604020202020204" pitchFamily="34" charset="0"/>
              <a:cs typeface="Arial" panose="020B0604020202020204" pitchFamily="34" charset="0"/>
              <a:sym typeface="Wingdings" pitchFamily="2" charset="2"/>
            </a:endParaRPr>
          </a:p>
        </p:txBody>
      </p:sp>
    </p:spTree>
    <p:extLst>
      <p:ext uri="{BB962C8B-B14F-4D97-AF65-F5344CB8AC3E}">
        <p14:creationId xmlns:p14="http://schemas.microsoft.com/office/powerpoint/2010/main" val="298975447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179512" y="332656"/>
            <a:ext cx="8856984" cy="1512168"/>
          </a:xfrm>
        </p:spPr>
        <p:txBody>
          <a:bodyPr/>
          <a:lstStyle/>
          <a:p>
            <a:pPr algn="ctr"/>
            <a:r>
              <a:rPr lang="en-US" altLang="en-US" dirty="0">
                <a:solidFill>
                  <a:srgbClr val="20AA63"/>
                </a:solidFill>
                <a:latin typeface="Arial" panose="020B0604020202020204" pitchFamily="34" charset="0"/>
                <a:cs typeface="Arial" panose="020B0604020202020204" pitchFamily="34" charset="0"/>
              </a:rPr>
              <a:t>D) How? – Project selection criteria and procedures; project implementation; financial control and audit (1/3)</a:t>
            </a:r>
            <a:endParaRPr lang="en-GB" altLang="en-US" dirty="0">
              <a:solidFill>
                <a:srgbClr val="20AA63"/>
              </a:solidFill>
              <a:latin typeface="Arial" panose="020B0604020202020204" pitchFamily="34" charset="0"/>
              <a:cs typeface="Arial" panose="020B0604020202020204" pitchFamily="34" charset="0"/>
            </a:endParaRPr>
          </a:p>
        </p:txBody>
      </p:sp>
      <p:sp>
        <p:nvSpPr>
          <p:cNvPr id="815107" name="Rectangle 3"/>
          <p:cNvSpPr>
            <a:spLocks noGrp="1" noChangeArrowheads="1"/>
          </p:cNvSpPr>
          <p:nvPr>
            <p:ph type="body" idx="1"/>
          </p:nvPr>
        </p:nvSpPr>
        <p:spPr>
          <a:xfrm>
            <a:off x="323528" y="1988840"/>
            <a:ext cx="8424936" cy="4165899"/>
          </a:xfrm>
        </p:spPr>
        <p:txBody>
          <a:bodyPr/>
          <a:lstStyle/>
          <a:p>
            <a:pPr marL="85725" indent="0">
              <a:lnSpc>
                <a:spcPct val="80000"/>
              </a:lnSpc>
              <a:spcAft>
                <a:spcPts val="600"/>
              </a:spcAft>
              <a:buNone/>
            </a:pPr>
            <a:r>
              <a:rPr lang="en-GB" altLang="en-US" i="0" dirty="0" smtClean="0">
                <a:solidFill>
                  <a:schemeClr val="bg2"/>
                </a:solidFill>
                <a:latin typeface="Arial" panose="020B0604020202020204" pitchFamily="34" charset="0"/>
                <a:cs typeface="Arial" panose="020B0604020202020204" pitchFamily="34" charset="0"/>
              </a:rPr>
              <a:t>"</a:t>
            </a:r>
            <a:r>
              <a:rPr lang="en-GB" altLang="en-US" i="0" dirty="0" smtClean="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Joint informal cooperation</a:t>
            </a:r>
            <a:r>
              <a:rPr lang="en-GB" altLang="en-US" i="0" dirty="0">
                <a:solidFill>
                  <a:schemeClr val="bg2"/>
                </a:solidFill>
                <a:latin typeface="Arial" panose="020B0604020202020204" pitchFamily="34" charset="0"/>
                <a:cs typeface="Arial" panose="020B0604020202020204" pitchFamily="34" charset="0"/>
              </a:rPr>
              <a:t>"</a:t>
            </a:r>
            <a:r>
              <a:rPr lang="en-GB" altLang="en-US" i="0" dirty="0" smtClean="0">
                <a:solidFill>
                  <a:schemeClr val="bg2"/>
                </a:solidFill>
                <a:latin typeface="Arial" panose="020B0604020202020204" pitchFamily="34" charset="0"/>
                <a:cs typeface="Arial" panose="020B0604020202020204" pitchFamily="34" charset="0"/>
              </a:rPr>
              <a:t/>
            </a:r>
            <a:br>
              <a:rPr lang="en-GB" altLang="en-US" i="0" dirty="0" smtClean="0">
                <a:solidFill>
                  <a:schemeClr val="bg2"/>
                </a:solidFill>
                <a:latin typeface="Arial" panose="020B0604020202020204" pitchFamily="34" charset="0"/>
                <a:cs typeface="Arial" panose="020B0604020202020204" pitchFamily="34" charset="0"/>
              </a:rPr>
            </a:br>
            <a:r>
              <a:rPr lang="en-GB" altLang="en-US" i="0" dirty="0" smtClean="0">
                <a:solidFill>
                  <a:schemeClr val="bg2"/>
                </a:solidFill>
                <a:latin typeface="Arial" panose="020B0604020202020204" pitchFamily="34" charset="0"/>
                <a:cs typeface="Arial" panose="020B0604020202020204" pitchFamily="34" charset="0"/>
              </a:rPr>
              <a:t>(3rd degree of interregional cooperation)</a:t>
            </a:r>
          </a:p>
          <a:p>
            <a:pPr marL="85725" indent="0">
              <a:lnSpc>
                <a:spcPct val="80000"/>
              </a:lnSpc>
              <a:spcAft>
                <a:spcPts val="600"/>
              </a:spcAft>
              <a:buNone/>
            </a:pPr>
            <a:r>
              <a:rPr lang="en-GB" altLang="en-US" sz="2000" i="0" dirty="0" smtClean="0">
                <a:solidFill>
                  <a:schemeClr val="bg2"/>
                </a:solidFill>
                <a:latin typeface="Arial" panose="020B0604020202020204" pitchFamily="34" charset="0"/>
                <a:cs typeface="Arial" panose="020B0604020202020204" pitchFamily="34" charset="0"/>
              </a:rPr>
              <a:t>Partners identified; amounts or % set aside!</a:t>
            </a:r>
          </a:p>
          <a:p>
            <a:pPr marL="85725" indent="0">
              <a:lnSpc>
                <a:spcPct val="80000"/>
              </a:lnSpc>
              <a:spcAft>
                <a:spcPts val="600"/>
              </a:spcAft>
              <a:buNone/>
            </a:pPr>
            <a:r>
              <a:rPr lang="en-GB" altLang="en-US" sz="2000" i="0" dirty="0" smtClean="0">
                <a:solidFill>
                  <a:schemeClr val="bg2"/>
                </a:solidFill>
                <a:latin typeface="Arial" panose="020B0604020202020204" pitchFamily="34" charset="0"/>
                <a:cs typeface="Arial" panose="020B0604020202020204" pitchFamily="34" charset="0"/>
              </a:rPr>
              <a:t>Content identical in all OP’s</a:t>
            </a:r>
          </a:p>
          <a:p>
            <a:pPr marL="85725" indent="0">
              <a:lnSpc>
                <a:spcPct val="80000"/>
              </a:lnSpc>
              <a:spcAft>
                <a:spcPts val="600"/>
              </a:spcAft>
              <a:buNone/>
            </a:pPr>
            <a:r>
              <a:rPr lang="en-GB" altLang="en-US" sz="2000" i="0" dirty="0" smtClean="0">
                <a:solidFill>
                  <a:schemeClr val="bg2"/>
                </a:solidFill>
                <a:latin typeface="Arial" panose="020B0604020202020204" pitchFamily="34" charset="0"/>
                <a:cs typeface="Arial" panose="020B0604020202020204" pitchFamily="34" charset="0"/>
              </a:rPr>
              <a:t>Common project selection criteria</a:t>
            </a:r>
          </a:p>
          <a:p>
            <a:pPr marL="85725" indent="0">
              <a:lnSpc>
                <a:spcPct val="80000"/>
              </a:lnSpc>
              <a:spcAft>
                <a:spcPts val="600"/>
              </a:spcAft>
              <a:buNone/>
            </a:pPr>
            <a:r>
              <a:rPr lang="en-GB" altLang="en-US" i="0" dirty="0" smtClean="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Joint informal committee for project selection </a:t>
            </a:r>
            <a:r>
              <a:rPr lang="en-GB" altLang="en-US" i="0" dirty="0" smtClean="0">
                <a:solidFill>
                  <a:schemeClr val="bg2"/>
                </a:solidFill>
                <a:latin typeface="Arial" panose="020B0604020202020204" pitchFamily="34" charset="0"/>
                <a:cs typeface="Arial" panose="020B0604020202020204" pitchFamily="34" charset="0"/>
              </a:rPr>
              <a:t/>
            </a:r>
            <a:br>
              <a:rPr lang="en-GB" altLang="en-US" i="0" dirty="0" smtClean="0">
                <a:solidFill>
                  <a:schemeClr val="bg2"/>
                </a:solidFill>
                <a:latin typeface="Arial" panose="020B0604020202020204" pitchFamily="34" charset="0"/>
                <a:cs typeface="Arial" panose="020B0604020202020204" pitchFamily="34" charset="0"/>
              </a:rPr>
            </a:br>
            <a:r>
              <a:rPr lang="en-GB" altLang="en-US" i="0" dirty="0" smtClean="0">
                <a:solidFill>
                  <a:schemeClr val="bg2"/>
                </a:solidFill>
                <a:latin typeface="Arial" panose="020B0604020202020204" pitchFamily="34" charset="0"/>
                <a:cs typeface="Arial" panose="020B0604020202020204" pitchFamily="34" charset="0"/>
              </a:rPr>
              <a:t>(to be validated by individual programmes)</a:t>
            </a:r>
          </a:p>
          <a:p>
            <a:pPr marL="0" indent="0">
              <a:lnSpc>
                <a:spcPct val="80000"/>
              </a:lnSpc>
              <a:buNone/>
            </a:pPr>
            <a:endParaRPr lang="en-GB" altLang="en-US" i="0" dirty="0">
              <a:solidFill>
                <a:schemeClr val="bg2"/>
              </a:solidFill>
              <a:latin typeface="Arial" panose="020B0604020202020204" pitchFamily="34" charset="0"/>
              <a:cs typeface="Arial" panose="020B0604020202020204" pitchFamily="34" charset="0"/>
              <a:sym typeface="Wingdings" pitchFamily="2" charset="2"/>
            </a:endParaRPr>
          </a:p>
        </p:txBody>
      </p:sp>
    </p:spTree>
    <p:extLst>
      <p:ext uri="{BB962C8B-B14F-4D97-AF65-F5344CB8AC3E}">
        <p14:creationId xmlns:p14="http://schemas.microsoft.com/office/powerpoint/2010/main" val="23449097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179512" y="332656"/>
            <a:ext cx="8856984" cy="1512168"/>
          </a:xfrm>
        </p:spPr>
        <p:txBody>
          <a:bodyPr/>
          <a:lstStyle/>
          <a:p>
            <a:pPr algn="ctr"/>
            <a:r>
              <a:rPr lang="en-US" altLang="en-US" dirty="0">
                <a:solidFill>
                  <a:srgbClr val="20AA63"/>
                </a:solidFill>
                <a:latin typeface="Arial" panose="020B0604020202020204" pitchFamily="34" charset="0"/>
                <a:cs typeface="Arial" panose="020B0604020202020204" pitchFamily="34" charset="0"/>
              </a:rPr>
              <a:t>D) How? – Project selection criteria and procedures; project implementation; financial control and audit (2/3)</a:t>
            </a:r>
            <a:endParaRPr lang="en-GB" altLang="en-US" dirty="0">
              <a:solidFill>
                <a:srgbClr val="20AA63"/>
              </a:solidFill>
              <a:latin typeface="Arial" panose="020B0604020202020204" pitchFamily="34" charset="0"/>
              <a:cs typeface="Arial" panose="020B0604020202020204" pitchFamily="34" charset="0"/>
            </a:endParaRPr>
          </a:p>
        </p:txBody>
      </p:sp>
      <p:sp>
        <p:nvSpPr>
          <p:cNvPr id="815107" name="Rectangle 3"/>
          <p:cNvSpPr>
            <a:spLocks noGrp="1" noChangeArrowheads="1"/>
          </p:cNvSpPr>
          <p:nvPr>
            <p:ph type="body" idx="1"/>
          </p:nvPr>
        </p:nvSpPr>
        <p:spPr>
          <a:xfrm>
            <a:off x="323528" y="1988840"/>
            <a:ext cx="8424936" cy="4165899"/>
          </a:xfrm>
        </p:spPr>
        <p:txBody>
          <a:bodyPr/>
          <a:lstStyle/>
          <a:p>
            <a:pPr marL="85725" indent="0">
              <a:lnSpc>
                <a:spcPct val="80000"/>
              </a:lnSpc>
              <a:spcAft>
                <a:spcPts val="600"/>
              </a:spcAft>
              <a:buNone/>
            </a:pPr>
            <a:r>
              <a:rPr lang="en-US" altLang="en-US" i="0" dirty="0" smtClean="0">
                <a:solidFill>
                  <a:schemeClr val="bg2"/>
                </a:solidFill>
                <a:latin typeface="Arial" panose="020B0604020202020204" pitchFamily="34" charset="0"/>
                <a:cs typeface="Arial" panose="020B0604020202020204" pitchFamily="34" charset="0"/>
              </a:rPr>
              <a:t>"</a:t>
            </a:r>
            <a:r>
              <a:rPr lang="en-US" altLang="en-US" i="0" dirty="0" smtClean="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Joint </a:t>
            </a:r>
            <a:r>
              <a:rPr lang="en-US" altLang="en-US" i="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formal </a:t>
            </a:r>
            <a:r>
              <a:rPr lang="en-US" altLang="en-US" i="0" dirty="0" smtClean="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cooperation</a:t>
            </a:r>
            <a:r>
              <a:rPr lang="en-US" altLang="en-US" i="0" dirty="0">
                <a:solidFill>
                  <a:schemeClr val="bg2"/>
                </a:solidFill>
                <a:latin typeface="Arial" panose="020B0604020202020204" pitchFamily="34" charset="0"/>
                <a:cs typeface="Arial" panose="020B0604020202020204" pitchFamily="34" charset="0"/>
              </a:rPr>
              <a:t>"</a:t>
            </a:r>
            <a:br>
              <a:rPr lang="en-US" altLang="en-US" i="0" dirty="0">
                <a:solidFill>
                  <a:schemeClr val="bg2"/>
                </a:solidFill>
                <a:latin typeface="Arial" panose="020B0604020202020204" pitchFamily="34" charset="0"/>
                <a:cs typeface="Arial" panose="020B0604020202020204" pitchFamily="34" charset="0"/>
              </a:rPr>
            </a:br>
            <a:r>
              <a:rPr lang="en-US" altLang="en-US" i="0" dirty="0">
                <a:solidFill>
                  <a:schemeClr val="bg2"/>
                </a:solidFill>
                <a:latin typeface="Arial" panose="020B0604020202020204" pitchFamily="34" charset="0"/>
                <a:cs typeface="Arial" panose="020B0604020202020204" pitchFamily="34" charset="0"/>
              </a:rPr>
              <a:t>(4th degree of interregional cooperation)</a:t>
            </a:r>
          </a:p>
          <a:p>
            <a:pPr marL="85725" indent="0">
              <a:lnSpc>
                <a:spcPct val="80000"/>
              </a:lnSpc>
              <a:spcAft>
                <a:spcPts val="600"/>
              </a:spcAft>
              <a:buNone/>
            </a:pPr>
            <a:r>
              <a:rPr lang="en-US" altLang="en-US" sz="2000" i="0" dirty="0">
                <a:solidFill>
                  <a:schemeClr val="bg2"/>
                </a:solidFill>
                <a:latin typeface="Arial" panose="020B0604020202020204" pitchFamily="34" charset="0"/>
                <a:cs typeface="Arial" panose="020B0604020202020204" pitchFamily="34" charset="0"/>
              </a:rPr>
              <a:t>Partners identified</a:t>
            </a:r>
          </a:p>
          <a:p>
            <a:pPr marL="85725" indent="0">
              <a:lnSpc>
                <a:spcPct val="80000"/>
              </a:lnSpc>
              <a:spcAft>
                <a:spcPts val="600"/>
              </a:spcAft>
              <a:buNone/>
            </a:pPr>
            <a:r>
              <a:rPr lang="en-US" altLang="en-US" sz="2000" i="0" dirty="0">
                <a:solidFill>
                  <a:schemeClr val="bg2"/>
                </a:solidFill>
                <a:latin typeface="Arial" panose="020B0604020202020204" pitchFamily="34" charset="0"/>
                <a:cs typeface="Arial" panose="020B0604020202020204" pitchFamily="34" charset="0"/>
              </a:rPr>
              <a:t>Content identical in all OP’s</a:t>
            </a:r>
          </a:p>
          <a:p>
            <a:pPr marL="85725" indent="0">
              <a:lnSpc>
                <a:spcPct val="80000"/>
              </a:lnSpc>
              <a:spcAft>
                <a:spcPts val="600"/>
              </a:spcAft>
              <a:buNone/>
            </a:pPr>
            <a:r>
              <a:rPr lang="en-US" altLang="en-US" i="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Amounts pooled together on joint account </a:t>
            </a:r>
            <a:r>
              <a:rPr lang="en-US" altLang="en-US" i="0" dirty="0" smtClean="0">
                <a:solidFill>
                  <a:schemeClr val="bg2"/>
                </a:solidFill>
                <a:latin typeface="Arial" panose="020B0604020202020204" pitchFamily="34" charset="0"/>
                <a:cs typeface="Arial" panose="020B0604020202020204" pitchFamily="34" charset="0"/>
              </a:rPr>
              <a:t/>
            </a:r>
            <a:br>
              <a:rPr lang="en-US" altLang="en-US" i="0" dirty="0" smtClean="0">
                <a:solidFill>
                  <a:schemeClr val="bg2"/>
                </a:solidFill>
                <a:latin typeface="Arial" panose="020B0604020202020204" pitchFamily="34" charset="0"/>
                <a:cs typeface="Arial" panose="020B0604020202020204" pitchFamily="34" charset="0"/>
              </a:rPr>
            </a:br>
            <a:r>
              <a:rPr lang="en-US" altLang="en-US" i="0" dirty="0" smtClean="0">
                <a:solidFill>
                  <a:schemeClr val="bg2"/>
                </a:solidFill>
                <a:latin typeface="Arial" panose="020B0604020202020204" pitchFamily="34" charset="0"/>
                <a:cs typeface="Arial" panose="020B0604020202020204" pitchFamily="34" charset="0"/>
              </a:rPr>
              <a:t>(</a:t>
            </a:r>
            <a:r>
              <a:rPr lang="en-US" altLang="en-US" i="0" dirty="0">
                <a:solidFill>
                  <a:schemeClr val="bg2"/>
                </a:solidFill>
                <a:latin typeface="Arial" panose="020B0604020202020204" pitchFamily="34" charset="0"/>
                <a:cs typeface="Arial" panose="020B0604020202020204" pitchFamily="34" charset="0"/>
              </a:rPr>
              <a:t>possibly as a global </a:t>
            </a:r>
            <a:r>
              <a:rPr lang="en-US" altLang="en-US" i="0" dirty="0" smtClean="0">
                <a:solidFill>
                  <a:schemeClr val="bg2"/>
                </a:solidFill>
                <a:latin typeface="Arial" panose="020B0604020202020204" pitchFamily="34" charset="0"/>
                <a:cs typeface="Arial" panose="020B0604020202020204" pitchFamily="34" charset="0"/>
              </a:rPr>
              <a:t>grant?)</a:t>
            </a:r>
            <a:endParaRPr lang="en-US" altLang="en-US" i="0" dirty="0">
              <a:solidFill>
                <a:schemeClr val="bg2"/>
              </a:solidFill>
              <a:latin typeface="Arial" panose="020B0604020202020204" pitchFamily="34" charset="0"/>
              <a:cs typeface="Arial" panose="020B0604020202020204" pitchFamily="34" charset="0"/>
            </a:endParaRPr>
          </a:p>
          <a:p>
            <a:pPr marL="85725" indent="0">
              <a:lnSpc>
                <a:spcPct val="80000"/>
              </a:lnSpc>
              <a:spcAft>
                <a:spcPts val="600"/>
              </a:spcAft>
              <a:buNone/>
            </a:pPr>
            <a:r>
              <a:rPr lang="en-US" altLang="en-US" sz="2000" i="0" dirty="0">
                <a:solidFill>
                  <a:schemeClr val="bg2"/>
                </a:solidFill>
                <a:latin typeface="Arial" panose="020B0604020202020204" pitchFamily="34" charset="0"/>
                <a:cs typeface="Arial" panose="020B0604020202020204" pitchFamily="34" charset="0"/>
              </a:rPr>
              <a:t>Common project selection criteria</a:t>
            </a:r>
          </a:p>
          <a:p>
            <a:pPr marL="85725" indent="0">
              <a:lnSpc>
                <a:spcPct val="80000"/>
              </a:lnSpc>
              <a:spcAft>
                <a:spcPts val="600"/>
              </a:spcAft>
              <a:buNone/>
            </a:pPr>
            <a:r>
              <a:rPr lang="en-US" altLang="en-US" i="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Joint legal body </a:t>
            </a:r>
            <a:r>
              <a:rPr lang="en-US" altLang="en-US" i="0" dirty="0">
                <a:solidFill>
                  <a:schemeClr val="bg2"/>
                </a:solidFill>
                <a:latin typeface="Arial" panose="020B0604020202020204" pitchFamily="34" charset="0"/>
                <a:cs typeface="Arial" panose="020B0604020202020204" pitchFamily="34" charset="0"/>
              </a:rPr>
              <a:t>(EGTC?) to implement joint allocation</a:t>
            </a:r>
          </a:p>
          <a:p>
            <a:pPr marL="0" indent="0">
              <a:lnSpc>
                <a:spcPct val="80000"/>
              </a:lnSpc>
              <a:buNone/>
            </a:pPr>
            <a:endParaRPr lang="en-GB" altLang="en-US" i="0" dirty="0">
              <a:solidFill>
                <a:schemeClr val="bg2"/>
              </a:solidFill>
              <a:latin typeface="Arial" panose="020B0604020202020204" pitchFamily="34" charset="0"/>
              <a:cs typeface="Arial" panose="020B0604020202020204" pitchFamily="34" charset="0"/>
              <a:sym typeface="Wingdings" pitchFamily="2" charset="2"/>
            </a:endParaRPr>
          </a:p>
        </p:txBody>
      </p:sp>
    </p:spTree>
    <p:extLst>
      <p:ext uri="{BB962C8B-B14F-4D97-AF65-F5344CB8AC3E}">
        <p14:creationId xmlns:p14="http://schemas.microsoft.com/office/powerpoint/2010/main" val="15752044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179512" y="332656"/>
            <a:ext cx="8856984" cy="1512168"/>
          </a:xfrm>
        </p:spPr>
        <p:txBody>
          <a:bodyPr/>
          <a:lstStyle/>
          <a:p>
            <a:pPr algn="ctr"/>
            <a:r>
              <a:rPr lang="en-US" altLang="en-US" dirty="0">
                <a:solidFill>
                  <a:srgbClr val="20AA63"/>
                </a:solidFill>
                <a:latin typeface="Arial" panose="020B0604020202020204" pitchFamily="34" charset="0"/>
                <a:cs typeface="Arial" panose="020B0604020202020204" pitchFamily="34" charset="0"/>
              </a:rPr>
              <a:t>D) How? – Project selection criteria and procedures; project implementation; financial control and audit (3/3)</a:t>
            </a:r>
            <a:endParaRPr lang="en-GB" altLang="en-US" dirty="0">
              <a:solidFill>
                <a:srgbClr val="20AA63"/>
              </a:solidFill>
              <a:latin typeface="Arial" panose="020B0604020202020204" pitchFamily="34" charset="0"/>
              <a:cs typeface="Arial" panose="020B0604020202020204" pitchFamily="34" charset="0"/>
            </a:endParaRPr>
          </a:p>
        </p:txBody>
      </p:sp>
      <p:sp>
        <p:nvSpPr>
          <p:cNvPr id="815107" name="Rectangle 3"/>
          <p:cNvSpPr>
            <a:spLocks noGrp="1" noChangeArrowheads="1"/>
          </p:cNvSpPr>
          <p:nvPr>
            <p:ph type="body" idx="1"/>
          </p:nvPr>
        </p:nvSpPr>
        <p:spPr>
          <a:xfrm>
            <a:off x="323528" y="1988840"/>
            <a:ext cx="8424936" cy="4165899"/>
          </a:xfrm>
        </p:spPr>
        <p:txBody>
          <a:bodyPr/>
          <a:lstStyle/>
          <a:p>
            <a:pPr marL="85725" indent="0">
              <a:lnSpc>
                <a:spcPct val="80000"/>
              </a:lnSpc>
              <a:spcAft>
                <a:spcPts val="600"/>
              </a:spcAft>
              <a:buNone/>
            </a:pPr>
            <a:r>
              <a:rPr lang="en-GB" altLang="en-US" i="0" dirty="0" smtClean="0">
                <a:solidFill>
                  <a:schemeClr val="bg2"/>
                </a:solidFill>
                <a:latin typeface="Arial" panose="020B0604020202020204" pitchFamily="34" charset="0"/>
                <a:cs typeface="Arial" panose="020B0604020202020204" pitchFamily="34" charset="0"/>
              </a:rPr>
              <a:t>Financial control and audit:</a:t>
            </a:r>
            <a:br>
              <a:rPr lang="en-GB" altLang="en-US" i="0" dirty="0" smtClean="0">
                <a:solidFill>
                  <a:schemeClr val="bg2"/>
                </a:solidFill>
                <a:latin typeface="Arial" panose="020B0604020202020204" pitchFamily="34" charset="0"/>
                <a:cs typeface="Arial" panose="020B0604020202020204" pitchFamily="34" charset="0"/>
              </a:rPr>
            </a:br>
            <a:r>
              <a:rPr lang="en-GB" altLang="en-US" i="0" dirty="0" smtClean="0">
                <a:solidFill>
                  <a:schemeClr val="bg2"/>
                </a:solidFill>
                <a:latin typeface="Arial" panose="020B0604020202020204" pitchFamily="34" charset="0"/>
                <a:cs typeface="Arial" panose="020B0604020202020204" pitchFamily="34" charset="0"/>
              </a:rPr>
              <a:t/>
            </a:r>
            <a:br>
              <a:rPr lang="en-GB" altLang="en-US" i="0" dirty="0" smtClean="0">
                <a:solidFill>
                  <a:schemeClr val="bg2"/>
                </a:solidFill>
                <a:latin typeface="Arial" panose="020B0604020202020204" pitchFamily="34" charset="0"/>
                <a:cs typeface="Arial" panose="020B0604020202020204" pitchFamily="34" charset="0"/>
              </a:rPr>
            </a:br>
            <a:r>
              <a:rPr lang="en-GB" altLang="en-US" i="0" dirty="0" smtClean="0">
                <a:solidFill>
                  <a:schemeClr val="bg2"/>
                </a:solidFill>
                <a:latin typeface="Arial" panose="020B0604020202020204" pitchFamily="34" charset="0"/>
                <a:cs typeface="Arial" panose="020B0604020202020204" pitchFamily="34" charset="0"/>
              </a:rPr>
              <a:t>Draw inspiration from Articles 45 and 47 of ETC (</a:t>
            </a:r>
            <a:r>
              <a:rPr lang="en-GB" altLang="en-US" i="0" dirty="0" err="1" smtClean="0">
                <a:solidFill>
                  <a:schemeClr val="bg2"/>
                </a:solidFill>
                <a:latin typeface="Arial" panose="020B0604020202020204" pitchFamily="34" charset="0"/>
                <a:cs typeface="Arial" panose="020B0604020202020204" pitchFamily="34" charset="0"/>
              </a:rPr>
              <a:t>Interreg</a:t>
            </a:r>
            <a:r>
              <a:rPr lang="en-GB" altLang="en-US" i="0" dirty="0" smtClean="0">
                <a:solidFill>
                  <a:schemeClr val="bg2"/>
                </a:solidFill>
                <a:latin typeface="Arial" panose="020B0604020202020204" pitchFamily="34" charset="0"/>
                <a:cs typeface="Arial" panose="020B0604020202020204" pitchFamily="34" charset="0"/>
              </a:rPr>
              <a:t>) Regulation</a:t>
            </a:r>
          </a:p>
          <a:p>
            <a:pPr marL="85725" indent="0">
              <a:lnSpc>
                <a:spcPct val="80000"/>
              </a:lnSpc>
              <a:spcAft>
                <a:spcPts val="600"/>
              </a:spcAft>
              <a:buNone/>
            </a:pPr>
            <a:r>
              <a:rPr lang="en-GB" altLang="en-US" i="0" dirty="0" smtClean="0">
                <a:solidFill>
                  <a:schemeClr val="bg2"/>
                </a:solidFill>
                <a:latin typeface="Arial" panose="020B0604020202020204" pitchFamily="34" charset="0"/>
                <a:cs typeface="Arial" panose="020B0604020202020204" pitchFamily="34" charset="0"/>
              </a:rPr>
              <a:t>Joint body (EGTC!) to do management verifications in all regions</a:t>
            </a:r>
          </a:p>
          <a:p>
            <a:pPr marL="85725" indent="0">
              <a:lnSpc>
                <a:spcPct val="80000"/>
              </a:lnSpc>
              <a:spcAft>
                <a:spcPts val="600"/>
              </a:spcAft>
              <a:buNone/>
            </a:pPr>
            <a:r>
              <a:rPr lang="en-GB" altLang="en-US" i="0" dirty="0" smtClean="0">
                <a:solidFill>
                  <a:schemeClr val="bg2"/>
                </a:solidFill>
                <a:latin typeface="Arial" panose="020B0604020202020204" pitchFamily="34" charset="0"/>
                <a:cs typeface="Arial" panose="020B0604020202020204" pitchFamily="34" charset="0"/>
              </a:rPr>
              <a:t>In each region own auditors audit, but all programme audit authorities recognize findings of the others</a:t>
            </a:r>
          </a:p>
          <a:p>
            <a:pPr marL="85725" indent="0">
              <a:lnSpc>
                <a:spcPct val="80000"/>
              </a:lnSpc>
              <a:buNone/>
            </a:pPr>
            <a:endParaRPr lang="en-GB" altLang="en-US" i="0" dirty="0">
              <a:solidFill>
                <a:schemeClr val="bg2"/>
              </a:solidFill>
              <a:latin typeface="Arial" panose="020B0604020202020204" pitchFamily="34" charset="0"/>
              <a:cs typeface="Arial" panose="020B0604020202020204" pitchFamily="34" charset="0"/>
              <a:sym typeface="Wingdings" pitchFamily="2" charset="2"/>
            </a:endParaRPr>
          </a:p>
        </p:txBody>
      </p:sp>
    </p:spTree>
    <p:extLst>
      <p:ext uri="{BB962C8B-B14F-4D97-AF65-F5344CB8AC3E}">
        <p14:creationId xmlns:p14="http://schemas.microsoft.com/office/powerpoint/2010/main" val="155025203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179512" y="332656"/>
            <a:ext cx="8856984" cy="1152128"/>
          </a:xfrm>
        </p:spPr>
        <p:txBody>
          <a:bodyPr/>
          <a:lstStyle/>
          <a:p>
            <a:pPr algn="ctr"/>
            <a:r>
              <a:rPr lang="en-GB" altLang="en-US" dirty="0" smtClean="0">
                <a:solidFill>
                  <a:srgbClr val="20AA63"/>
                </a:solidFill>
                <a:latin typeface="Arial" panose="020B0604020202020204" pitchFamily="34" charset="0"/>
                <a:cs typeface="Arial" panose="020B0604020202020204" pitchFamily="34" charset="0"/>
              </a:rPr>
              <a:t>E) Where? – Expenditure outside own programme area</a:t>
            </a:r>
            <a:br>
              <a:rPr lang="en-GB" altLang="en-US" dirty="0" smtClean="0">
                <a:solidFill>
                  <a:srgbClr val="20AA63"/>
                </a:solidFill>
                <a:latin typeface="Arial" panose="020B0604020202020204" pitchFamily="34" charset="0"/>
                <a:cs typeface="Arial" panose="020B0604020202020204" pitchFamily="34" charset="0"/>
              </a:rPr>
            </a:br>
            <a:endParaRPr lang="en-GB" altLang="en-US" dirty="0">
              <a:solidFill>
                <a:srgbClr val="20AA63"/>
              </a:solidFill>
              <a:latin typeface="Arial" panose="020B0604020202020204" pitchFamily="34" charset="0"/>
              <a:cs typeface="Arial" panose="020B0604020202020204" pitchFamily="34" charset="0"/>
            </a:endParaRPr>
          </a:p>
        </p:txBody>
      </p:sp>
      <p:sp>
        <p:nvSpPr>
          <p:cNvPr id="815107" name="Rectangle 3"/>
          <p:cNvSpPr>
            <a:spLocks noGrp="1" noChangeArrowheads="1"/>
          </p:cNvSpPr>
          <p:nvPr>
            <p:ph type="body" idx="1"/>
          </p:nvPr>
        </p:nvSpPr>
        <p:spPr>
          <a:xfrm>
            <a:off x="251520" y="1484784"/>
            <a:ext cx="8496944" cy="5112568"/>
          </a:xfrm>
        </p:spPr>
        <p:txBody>
          <a:bodyPr/>
          <a:lstStyle/>
          <a:p>
            <a:pPr marL="85725" indent="0">
              <a:lnSpc>
                <a:spcPct val="80000"/>
              </a:lnSpc>
              <a:spcAft>
                <a:spcPts val="1800"/>
              </a:spcAft>
              <a:buNone/>
            </a:pPr>
            <a:r>
              <a:rPr lang="en-GB" altLang="en-US" i="0" dirty="0" smtClean="0">
                <a:solidFill>
                  <a:schemeClr val="bg2"/>
                </a:solidFill>
                <a:latin typeface="Arial" panose="020B0604020202020204" pitchFamily="34" charset="0"/>
                <a:cs typeface="Arial" panose="020B0604020202020204" pitchFamily="34" charset="0"/>
              </a:rPr>
              <a:t>Article 70 CPR discontinued</a:t>
            </a:r>
            <a:br>
              <a:rPr lang="en-GB" altLang="en-US" i="0" dirty="0" smtClean="0">
                <a:solidFill>
                  <a:schemeClr val="bg2"/>
                </a:solidFill>
                <a:latin typeface="Arial" panose="020B0604020202020204" pitchFamily="34" charset="0"/>
                <a:cs typeface="Arial" panose="020B0604020202020204" pitchFamily="34" charset="0"/>
              </a:rPr>
            </a:br>
            <a:r>
              <a:rPr lang="en-GB" altLang="en-US" i="0" dirty="0" smtClean="0">
                <a:solidFill>
                  <a:schemeClr val="bg2"/>
                </a:solidFill>
                <a:latin typeface="Arial" panose="020B0604020202020204" pitchFamily="34" charset="0"/>
                <a:cs typeface="Arial" panose="020B0604020202020204" pitchFamily="34" charset="0"/>
              </a:rPr>
              <a:t>Article 57(3) new CPR: </a:t>
            </a:r>
          </a:p>
          <a:p>
            <a:pPr marL="485775" lvl="1" indent="0">
              <a:lnSpc>
                <a:spcPct val="80000"/>
              </a:lnSpc>
              <a:spcAft>
                <a:spcPts val="1800"/>
              </a:spcAft>
              <a:buNone/>
            </a:pPr>
            <a:r>
              <a:rPr lang="en-GB" altLang="en-US" sz="2400" b="0" i="1" dirty="0" smtClean="0">
                <a:solidFill>
                  <a:schemeClr val="bg2"/>
                </a:solidFill>
                <a:latin typeface="Arial" panose="020B0604020202020204" pitchFamily="34" charset="0"/>
                <a:cs typeface="Arial" panose="020B0604020202020204" pitchFamily="34" charset="0"/>
              </a:rPr>
              <a:t>"All or part of an operation may be implemented outside of a </a:t>
            </a:r>
            <a:r>
              <a:rPr lang="en-GB" altLang="en-US" sz="2400" b="0" i="1" dirty="0" err="1" smtClean="0">
                <a:solidFill>
                  <a:schemeClr val="bg2"/>
                </a:solidFill>
                <a:latin typeface="Arial" panose="020B0604020202020204" pitchFamily="34" charset="0"/>
                <a:cs typeface="Arial" panose="020B0604020202020204" pitchFamily="34" charset="0"/>
              </a:rPr>
              <a:t>MSt</a:t>
            </a:r>
            <a:r>
              <a:rPr lang="en-GB" altLang="en-US" sz="2400" b="0" i="1" dirty="0" smtClean="0">
                <a:solidFill>
                  <a:schemeClr val="bg2"/>
                </a:solidFill>
                <a:latin typeface="Arial" panose="020B0604020202020204" pitchFamily="34" charset="0"/>
                <a:cs typeface="Arial" panose="020B0604020202020204" pitchFamily="34" charset="0"/>
              </a:rPr>
              <a:t>, including outside the Union, </a:t>
            </a:r>
          </a:p>
          <a:p>
            <a:pPr marL="485775" lvl="1" indent="0">
              <a:lnSpc>
                <a:spcPct val="80000"/>
              </a:lnSpc>
              <a:spcAft>
                <a:spcPts val="1800"/>
              </a:spcAft>
              <a:buNone/>
            </a:pPr>
            <a:r>
              <a:rPr lang="en-GB" altLang="en-US" sz="2400" b="0" i="1" dirty="0" smtClean="0">
                <a:solidFill>
                  <a:schemeClr val="bg2"/>
                </a:solidFill>
                <a:latin typeface="Arial" panose="020B0604020202020204" pitchFamily="34" charset="0"/>
                <a:cs typeface="Arial" panose="020B0604020202020204" pitchFamily="34" charset="0"/>
              </a:rPr>
              <a:t>provided that the operation  contributes to the objectives of the programme."</a:t>
            </a:r>
          </a:p>
          <a:p>
            <a:pPr marL="85725" indent="0">
              <a:lnSpc>
                <a:spcPct val="80000"/>
              </a:lnSpc>
              <a:spcAft>
                <a:spcPts val="1800"/>
              </a:spcAft>
              <a:buNone/>
            </a:pPr>
            <a:r>
              <a:rPr lang="en-GB" altLang="en-US" i="0" dirty="0" smtClean="0">
                <a:solidFill>
                  <a:schemeClr val="bg2"/>
                </a:solidFill>
                <a:latin typeface="Arial" panose="020B0604020202020204" pitchFamily="34" charset="0"/>
                <a:cs typeface="Arial" panose="020B0604020202020204" pitchFamily="34" charset="0"/>
              </a:rPr>
              <a:t>Authorities of co-funding OP bear ultimate responsibility for legality and regularity of expenditure off-shore </a:t>
            </a:r>
          </a:p>
          <a:p>
            <a:pPr marL="85725" indent="0">
              <a:lnSpc>
                <a:spcPct val="80000"/>
              </a:lnSpc>
              <a:spcAft>
                <a:spcPts val="1800"/>
              </a:spcAft>
              <a:buNone/>
            </a:pPr>
            <a:r>
              <a:rPr lang="en-GB" altLang="en-US" i="0" dirty="0" smtClean="0">
                <a:solidFill>
                  <a:schemeClr val="bg2"/>
                </a:solidFill>
                <a:latin typeface="Arial" panose="020B0604020202020204" pitchFamily="34" charset="0"/>
                <a:cs typeface="Arial" panose="020B0604020202020204" pitchFamily="34" charset="0"/>
              </a:rPr>
              <a:t>Commission will only communicate with authorities of co-funding OP</a:t>
            </a:r>
          </a:p>
          <a:p>
            <a:pPr marL="85725" indent="0">
              <a:lnSpc>
                <a:spcPct val="80000"/>
              </a:lnSpc>
              <a:spcAft>
                <a:spcPts val="1800"/>
              </a:spcAft>
              <a:buNone/>
            </a:pPr>
            <a:r>
              <a:rPr lang="en-GB" altLang="en-US" i="0" dirty="0" smtClean="0">
                <a:solidFill>
                  <a:schemeClr val="bg2"/>
                </a:solidFill>
                <a:latin typeface="Arial" panose="020B0604020202020204" pitchFamily="34" charset="0"/>
                <a:cs typeface="Arial" panose="020B0604020202020204" pitchFamily="34" charset="0"/>
              </a:rPr>
              <a:t>Robust agreements between authorities of co-funding OP and of the region where ERDF is spent</a:t>
            </a:r>
          </a:p>
          <a:p>
            <a:pPr marL="85725" indent="0">
              <a:lnSpc>
                <a:spcPct val="80000"/>
              </a:lnSpc>
              <a:buNone/>
            </a:pPr>
            <a:endParaRPr lang="en-GB" altLang="en-US" i="0" dirty="0">
              <a:solidFill>
                <a:schemeClr val="bg2"/>
              </a:solidFill>
              <a:latin typeface="Arial" panose="020B0604020202020204" pitchFamily="34" charset="0"/>
              <a:cs typeface="Arial" panose="020B0604020202020204" pitchFamily="34" charset="0"/>
              <a:sym typeface="Wingdings" pitchFamily="2" charset="2"/>
            </a:endParaRPr>
          </a:p>
        </p:txBody>
      </p:sp>
    </p:spTree>
    <p:extLst>
      <p:ext uri="{BB962C8B-B14F-4D97-AF65-F5344CB8AC3E}">
        <p14:creationId xmlns:p14="http://schemas.microsoft.com/office/powerpoint/2010/main" val="101465033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179512" y="332656"/>
            <a:ext cx="8856984" cy="720080"/>
          </a:xfrm>
        </p:spPr>
        <p:txBody>
          <a:bodyPr/>
          <a:lstStyle/>
          <a:p>
            <a:pPr algn="ctr"/>
            <a:r>
              <a:rPr lang="en-GB" altLang="en-US" dirty="0">
                <a:solidFill>
                  <a:srgbClr val="20AA63"/>
                </a:solidFill>
                <a:latin typeface="Arial" panose="020B0604020202020204" pitchFamily="34" charset="0"/>
                <a:cs typeface="Arial" panose="020B0604020202020204" pitchFamily="34" charset="0"/>
              </a:rPr>
              <a:t>F) When? – Duration</a:t>
            </a:r>
            <a:r>
              <a:rPr lang="en-GB" altLang="en-US" dirty="0" smtClean="0">
                <a:solidFill>
                  <a:srgbClr val="20AA63"/>
                </a:solidFill>
                <a:latin typeface="Arial" panose="020B0604020202020204" pitchFamily="34" charset="0"/>
                <a:cs typeface="Arial" panose="020B0604020202020204" pitchFamily="34" charset="0"/>
              </a:rPr>
              <a:t/>
            </a:r>
            <a:br>
              <a:rPr lang="en-GB" altLang="en-US" dirty="0" smtClean="0">
                <a:solidFill>
                  <a:srgbClr val="20AA63"/>
                </a:solidFill>
                <a:latin typeface="Arial" panose="020B0604020202020204" pitchFamily="34" charset="0"/>
                <a:cs typeface="Arial" panose="020B0604020202020204" pitchFamily="34" charset="0"/>
              </a:rPr>
            </a:br>
            <a:endParaRPr lang="en-GB" altLang="en-US" dirty="0">
              <a:solidFill>
                <a:srgbClr val="20AA63"/>
              </a:solidFill>
              <a:latin typeface="Arial" panose="020B0604020202020204" pitchFamily="34" charset="0"/>
              <a:cs typeface="Arial" panose="020B0604020202020204" pitchFamily="34" charset="0"/>
            </a:endParaRPr>
          </a:p>
        </p:txBody>
      </p:sp>
      <p:sp>
        <p:nvSpPr>
          <p:cNvPr id="815107" name="Rectangle 3"/>
          <p:cNvSpPr>
            <a:spLocks noGrp="1" noChangeArrowheads="1"/>
          </p:cNvSpPr>
          <p:nvPr>
            <p:ph type="body" idx="1"/>
          </p:nvPr>
        </p:nvSpPr>
        <p:spPr>
          <a:xfrm>
            <a:off x="251520" y="1268760"/>
            <a:ext cx="8496944" cy="5328592"/>
          </a:xfrm>
        </p:spPr>
        <p:txBody>
          <a:bodyPr/>
          <a:lstStyle/>
          <a:p>
            <a:pPr marL="85725" indent="0">
              <a:lnSpc>
                <a:spcPct val="80000"/>
              </a:lnSpc>
              <a:spcAft>
                <a:spcPts val="1800"/>
              </a:spcAft>
              <a:buNone/>
            </a:pPr>
            <a:r>
              <a:rPr lang="en-GB" altLang="en-US" i="0" dirty="0" smtClean="0">
                <a:solidFill>
                  <a:schemeClr val="bg2"/>
                </a:solidFill>
                <a:latin typeface="Arial" panose="020B0604020202020204" pitchFamily="34" charset="0"/>
                <a:cs typeface="Arial" panose="020B0604020202020204" pitchFamily="34" charset="0"/>
              </a:rPr>
              <a:t>Final date for eligibility of expenditure:</a:t>
            </a:r>
            <a:br>
              <a:rPr lang="en-GB" altLang="en-US" i="0" dirty="0" smtClean="0">
                <a:solidFill>
                  <a:schemeClr val="bg2"/>
                </a:solidFill>
                <a:latin typeface="Arial" panose="020B0604020202020204" pitchFamily="34" charset="0"/>
                <a:cs typeface="Arial" panose="020B0604020202020204" pitchFamily="34" charset="0"/>
              </a:rPr>
            </a:br>
            <a:r>
              <a:rPr lang="en-GB" altLang="en-US" i="0" dirty="0" smtClean="0">
                <a:solidFill>
                  <a:schemeClr val="bg2"/>
                </a:solidFill>
                <a:latin typeface="Arial" panose="020B0604020202020204" pitchFamily="34" charset="0"/>
                <a:cs typeface="Arial" panose="020B0604020202020204" pitchFamily="34" charset="0"/>
              </a:rPr>
              <a:t>31/12/2029</a:t>
            </a:r>
          </a:p>
          <a:p>
            <a:pPr marL="85725" indent="0">
              <a:lnSpc>
                <a:spcPct val="80000"/>
              </a:lnSpc>
              <a:spcAft>
                <a:spcPts val="1800"/>
              </a:spcAft>
              <a:buNone/>
            </a:pPr>
            <a:r>
              <a:rPr lang="en-GB" altLang="en-US" i="0" dirty="0" smtClean="0">
                <a:solidFill>
                  <a:schemeClr val="bg2"/>
                </a:solidFill>
                <a:latin typeface="Arial" panose="020B0604020202020204" pitchFamily="34" charset="0"/>
                <a:cs typeface="Arial" panose="020B0604020202020204" pitchFamily="34" charset="0"/>
              </a:rPr>
              <a:t>OP’s free to work with (joint) calls or with an on-going system for project submission</a:t>
            </a:r>
          </a:p>
          <a:p>
            <a:pPr marL="85725" indent="0">
              <a:lnSpc>
                <a:spcPct val="80000"/>
              </a:lnSpc>
              <a:spcAft>
                <a:spcPts val="1800"/>
              </a:spcAft>
              <a:buNone/>
            </a:pPr>
            <a:r>
              <a:rPr lang="en-GB" altLang="en-US" i="0" dirty="0" smtClean="0">
                <a:solidFill>
                  <a:srgbClr val="FF0000"/>
                </a:solidFill>
                <a:latin typeface="Arial" panose="020B0604020202020204" pitchFamily="34" charset="0"/>
                <a:cs typeface="Arial" panose="020B0604020202020204" pitchFamily="34" charset="0"/>
              </a:rPr>
              <a:t>NEW</a:t>
            </a:r>
            <a:r>
              <a:rPr lang="en-GB" altLang="en-US" i="0" dirty="0" smtClean="0">
                <a:solidFill>
                  <a:schemeClr val="bg2"/>
                </a:solidFill>
                <a:latin typeface="Arial" panose="020B0604020202020204" pitchFamily="34" charset="0"/>
                <a:cs typeface="Arial" panose="020B0604020202020204" pitchFamily="34" charset="0"/>
              </a:rPr>
              <a:t> Article 67: selection of operations by MA</a:t>
            </a:r>
          </a:p>
          <a:p>
            <a:pPr marL="85725" indent="0">
              <a:lnSpc>
                <a:spcPct val="80000"/>
              </a:lnSpc>
              <a:spcAft>
                <a:spcPts val="1800"/>
              </a:spcAft>
              <a:buNone/>
            </a:pPr>
            <a:r>
              <a:rPr lang="en-GB" altLang="en-US" i="0" dirty="0" smtClean="0">
                <a:solidFill>
                  <a:schemeClr val="bg2"/>
                </a:solidFill>
                <a:latin typeface="Arial" panose="020B0604020202020204" pitchFamily="34" charset="0"/>
                <a:cs typeface="Arial" panose="020B0604020202020204" pitchFamily="34" charset="0"/>
              </a:rPr>
              <a:t>Long-standing cooperation between regions (4 Motors for Europe) </a:t>
            </a:r>
            <a:r>
              <a:rPr lang="en-GB" altLang="en-US" i="0" dirty="0" smtClean="0">
                <a:solidFill>
                  <a:schemeClr val="bg2"/>
                </a:solidFill>
                <a:latin typeface="Arial" panose="020B0604020202020204" pitchFamily="34" charset="0"/>
                <a:cs typeface="Arial" panose="020B0604020202020204" pitchFamily="34" charset="0"/>
                <a:sym typeface="Wingdings" panose="05000000000000000000" pitchFamily="2" charset="2"/>
              </a:rPr>
              <a:t></a:t>
            </a:r>
            <a:r>
              <a:rPr lang="en-GB" altLang="en-US" i="0" dirty="0" smtClean="0">
                <a:solidFill>
                  <a:schemeClr val="bg2"/>
                </a:solidFill>
                <a:latin typeface="Arial" panose="020B0604020202020204" pitchFamily="34" charset="0"/>
                <a:cs typeface="Arial" panose="020B0604020202020204" pitchFamily="34" charset="0"/>
              </a:rPr>
              <a:t> EGTC?!</a:t>
            </a:r>
          </a:p>
          <a:p>
            <a:pPr marL="85725" indent="0">
              <a:lnSpc>
                <a:spcPct val="80000"/>
              </a:lnSpc>
              <a:buNone/>
            </a:pPr>
            <a:endParaRPr lang="en-GB" altLang="en-US" i="0" dirty="0">
              <a:solidFill>
                <a:schemeClr val="bg2"/>
              </a:solidFill>
              <a:latin typeface="Arial" panose="020B0604020202020204" pitchFamily="34" charset="0"/>
              <a:cs typeface="Arial" panose="020B0604020202020204" pitchFamily="34" charset="0"/>
              <a:sym typeface="Wingdings" pitchFamily="2" charset="2"/>
            </a:endParaRPr>
          </a:p>
        </p:txBody>
      </p:sp>
    </p:spTree>
    <p:extLst>
      <p:ext uri="{BB962C8B-B14F-4D97-AF65-F5344CB8AC3E}">
        <p14:creationId xmlns:p14="http://schemas.microsoft.com/office/powerpoint/2010/main" val="16108008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179512" y="332656"/>
            <a:ext cx="8856984" cy="576064"/>
          </a:xfrm>
        </p:spPr>
        <p:txBody>
          <a:bodyPr/>
          <a:lstStyle/>
          <a:p>
            <a:pPr algn="ctr"/>
            <a:r>
              <a:rPr lang="en-GB" altLang="en-US" dirty="0">
                <a:solidFill>
                  <a:srgbClr val="20AA63"/>
                </a:solidFill>
                <a:latin typeface="Arial" panose="020B0604020202020204" pitchFamily="34" charset="0"/>
                <a:cs typeface="Arial" panose="020B0604020202020204" pitchFamily="34" charset="0"/>
              </a:rPr>
              <a:t>References; Questions &amp; Answers</a:t>
            </a:r>
            <a:r>
              <a:rPr lang="en-GB" altLang="en-US" dirty="0" smtClean="0">
                <a:solidFill>
                  <a:srgbClr val="20AA63"/>
                </a:solidFill>
                <a:latin typeface="Arial" panose="020B0604020202020204" pitchFamily="34" charset="0"/>
                <a:cs typeface="Arial" panose="020B0604020202020204" pitchFamily="34" charset="0"/>
              </a:rPr>
              <a:t/>
            </a:r>
            <a:br>
              <a:rPr lang="en-GB" altLang="en-US" dirty="0" smtClean="0">
                <a:solidFill>
                  <a:srgbClr val="20AA63"/>
                </a:solidFill>
                <a:latin typeface="Arial" panose="020B0604020202020204" pitchFamily="34" charset="0"/>
                <a:cs typeface="Arial" panose="020B0604020202020204" pitchFamily="34" charset="0"/>
              </a:rPr>
            </a:br>
            <a:endParaRPr lang="en-GB" altLang="en-US" dirty="0">
              <a:solidFill>
                <a:srgbClr val="20AA63"/>
              </a:solidFill>
              <a:latin typeface="Arial" panose="020B0604020202020204" pitchFamily="34" charset="0"/>
              <a:cs typeface="Arial" panose="020B0604020202020204" pitchFamily="34" charset="0"/>
            </a:endParaRPr>
          </a:p>
        </p:txBody>
      </p:sp>
      <p:sp>
        <p:nvSpPr>
          <p:cNvPr id="815107" name="Rectangle 3"/>
          <p:cNvSpPr>
            <a:spLocks noGrp="1" noChangeArrowheads="1"/>
          </p:cNvSpPr>
          <p:nvPr>
            <p:ph type="body" idx="1"/>
          </p:nvPr>
        </p:nvSpPr>
        <p:spPr>
          <a:xfrm>
            <a:off x="251520" y="1268760"/>
            <a:ext cx="8568952" cy="5328592"/>
          </a:xfrm>
        </p:spPr>
        <p:txBody>
          <a:bodyPr/>
          <a:lstStyle/>
          <a:p>
            <a:pPr marL="85725" indent="0">
              <a:lnSpc>
                <a:spcPct val="80000"/>
              </a:lnSpc>
              <a:spcAft>
                <a:spcPts val="1800"/>
              </a:spcAft>
              <a:buNone/>
            </a:pPr>
            <a:r>
              <a:rPr lang="en-GB" altLang="en-US" i="0" dirty="0">
                <a:solidFill>
                  <a:schemeClr val="bg2"/>
                </a:solidFill>
                <a:latin typeface="Arial" panose="020B0604020202020204" pitchFamily="34" charset="0"/>
                <a:cs typeface="Arial" panose="020B0604020202020204" pitchFamily="34" charset="0"/>
              </a:rPr>
              <a:t>References:</a:t>
            </a:r>
          </a:p>
          <a:p>
            <a:pPr marL="85725" indent="0">
              <a:lnSpc>
                <a:spcPct val="80000"/>
              </a:lnSpc>
              <a:spcAft>
                <a:spcPts val="1800"/>
              </a:spcAft>
              <a:buNone/>
            </a:pPr>
            <a:r>
              <a:rPr lang="en-GB" altLang="en-US" i="0" dirty="0" smtClean="0">
                <a:solidFill>
                  <a:schemeClr val="bg2"/>
                </a:solidFill>
                <a:latin typeface="Arial" panose="020B0604020202020204" pitchFamily="34" charset="0"/>
                <a:cs typeface="Arial" panose="020B0604020202020204" pitchFamily="34" charset="0"/>
              </a:rPr>
              <a:t>INTERACT (pilot activity on cooperation in Objective 1 and 2,  September 2011)</a:t>
            </a:r>
            <a:endParaRPr lang="en-GB" altLang="en-US" i="0" dirty="0">
              <a:solidFill>
                <a:schemeClr val="bg2"/>
              </a:solidFill>
              <a:latin typeface="Arial" panose="020B0604020202020204" pitchFamily="34" charset="0"/>
              <a:cs typeface="Arial" panose="020B0604020202020204" pitchFamily="34" charset="0"/>
            </a:endParaRPr>
          </a:p>
          <a:p>
            <a:pPr marL="85725" indent="0">
              <a:lnSpc>
                <a:spcPct val="80000"/>
              </a:lnSpc>
              <a:spcAft>
                <a:spcPts val="1800"/>
              </a:spcAft>
              <a:buNone/>
            </a:pPr>
            <a:r>
              <a:rPr lang="en-GB" altLang="en-US" i="0" dirty="0">
                <a:solidFill>
                  <a:schemeClr val="bg2"/>
                </a:solidFill>
                <a:latin typeface="Arial" panose="020B0604020202020204" pitchFamily="34" charset="0"/>
                <a:cs typeface="Arial" panose="020B0604020202020204" pitchFamily="34" charset="0"/>
              </a:rPr>
              <a:t>INTERACT (Handbook how to set up an </a:t>
            </a:r>
            <a:r>
              <a:rPr lang="en-GB" altLang="en-US" i="0" dirty="0" smtClean="0">
                <a:solidFill>
                  <a:schemeClr val="bg2"/>
                </a:solidFill>
                <a:latin typeface="Arial" panose="020B0604020202020204" pitchFamily="34" charset="0"/>
                <a:cs typeface="Arial" panose="020B0604020202020204" pitchFamily="34" charset="0"/>
              </a:rPr>
              <a:t>EGTC)</a:t>
            </a:r>
            <a:endParaRPr lang="en-GB" altLang="en-US" i="0" dirty="0">
              <a:solidFill>
                <a:schemeClr val="bg2"/>
              </a:solidFill>
              <a:latin typeface="Arial" panose="020B0604020202020204" pitchFamily="34" charset="0"/>
              <a:cs typeface="Arial" panose="020B0604020202020204" pitchFamily="34" charset="0"/>
            </a:endParaRPr>
          </a:p>
          <a:p>
            <a:pPr marL="85725" indent="0">
              <a:lnSpc>
                <a:spcPct val="80000"/>
              </a:lnSpc>
              <a:spcAft>
                <a:spcPts val="1800"/>
              </a:spcAft>
              <a:buNone/>
            </a:pPr>
            <a:r>
              <a:rPr lang="en-GB" altLang="en-US" i="0" dirty="0">
                <a:solidFill>
                  <a:schemeClr val="bg2"/>
                </a:solidFill>
                <a:latin typeface="Arial" panose="020B0604020202020204" pitchFamily="34" charset="0"/>
                <a:cs typeface="Arial" panose="020B0604020202020204" pitchFamily="34" charset="0"/>
              </a:rPr>
              <a:t>Contact:</a:t>
            </a:r>
          </a:p>
          <a:p>
            <a:pPr marL="85725" indent="0">
              <a:lnSpc>
                <a:spcPct val="80000"/>
              </a:lnSpc>
              <a:spcAft>
                <a:spcPts val="1800"/>
              </a:spcAft>
              <a:buNone/>
            </a:pPr>
            <a:r>
              <a:rPr lang="en-GB" altLang="en-US" i="0" dirty="0" smtClean="0">
                <a:solidFill>
                  <a:schemeClr val="bg2"/>
                </a:solidFill>
                <a:latin typeface="Arial" panose="020B0604020202020204" pitchFamily="34" charset="0"/>
                <a:cs typeface="Arial" panose="020B0604020202020204" pitchFamily="34" charset="0"/>
              </a:rPr>
              <a:t>Dirk </a:t>
            </a:r>
            <a:r>
              <a:rPr lang="en-GB" altLang="en-US" i="0" dirty="0">
                <a:solidFill>
                  <a:schemeClr val="bg2"/>
                </a:solidFill>
                <a:latin typeface="Arial" panose="020B0604020202020204" pitchFamily="34" charset="0"/>
                <a:cs typeface="Arial" panose="020B0604020202020204" pitchFamily="34" charset="0"/>
              </a:rPr>
              <a:t>Peters</a:t>
            </a:r>
            <a:br>
              <a:rPr lang="en-GB" altLang="en-US" i="0" dirty="0">
                <a:solidFill>
                  <a:schemeClr val="bg2"/>
                </a:solidFill>
                <a:latin typeface="Arial" panose="020B0604020202020204" pitchFamily="34" charset="0"/>
                <a:cs typeface="Arial" panose="020B0604020202020204" pitchFamily="34" charset="0"/>
              </a:rPr>
            </a:br>
            <a:r>
              <a:rPr lang="en-GB" altLang="en-US" i="0" dirty="0">
                <a:solidFill>
                  <a:schemeClr val="bg2"/>
                </a:solidFill>
                <a:latin typeface="Arial" panose="020B0604020202020204" pitchFamily="34" charset="0"/>
                <a:cs typeface="Arial" panose="020B0604020202020204" pitchFamily="34" charset="0"/>
              </a:rPr>
              <a:t>REGIO </a:t>
            </a:r>
            <a:r>
              <a:rPr lang="en-GB" altLang="en-US" i="0" dirty="0" smtClean="0">
                <a:solidFill>
                  <a:schemeClr val="bg2"/>
                </a:solidFill>
                <a:latin typeface="Arial" panose="020B0604020202020204" pitchFamily="34" charset="0"/>
                <a:cs typeface="Arial" panose="020B0604020202020204" pitchFamily="34" charset="0"/>
              </a:rPr>
              <a:t>B.4 (1/12/2018: REGIO D.2)</a:t>
            </a:r>
            <a:r>
              <a:rPr lang="en-GB" altLang="en-US" i="0" dirty="0">
                <a:solidFill>
                  <a:schemeClr val="bg2"/>
                </a:solidFill>
                <a:latin typeface="Arial" panose="020B0604020202020204" pitchFamily="34" charset="0"/>
                <a:cs typeface="Arial" panose="020B0604020202020204" pitchFamily="34" charset="0"/>
              </a:rPr>
              <a:t/>
            </a:r>
            <a:br>
              <a:rPr lang="en-GB" altLang="en-US" i="0" dirty="0">
                <a:solidFill>
                  <a:schemeClr val="bg2"/>
                </a:solidFill>
                <a:latin typeface="Arial" panose="020B0604020202020204" pitchFamily="34" charset="0"/>
                <a:cs typeface="Arial" panose="020B0604020202020204" pitchFamily="34" charset="0"/>
              </a:rPr>
            </a:br>
            <a:r>
              <a:rPr lang="en-GB" altLang="en-US" i="0" dirty="0">
                <a:solidFill>
                  <a:schemeClr val="bg2"/>
                </a:solidFill>
                <a:latin typeface="Arial" panose="020B0604020202020204" pitchFamily="34" charset="0"/>
                <a:cs typeface="Arial" panose="020B0604020202020204" pitchFamily="34" charset="0"/>
              </a:rPr>
              <a:t>Tel. +32/2/296.6199</a:t>
            </a:r>
            <a:br>
              <a:rPr lang="en-GB" altLang="en-US" i="0" dirty="0">
                <a:solidFill>
                  <a:schemeClr val="bg2"/>
                </a:solidFill>
                <a:latin typeface="Arial" panose="020B0604020202020204" pitchFamily="34" charset="0"/>
                <a:cs typeface="Arial" panose="020B0604020202020204" pitchFamily="34" charset="0"/>
              </a:rPr>
            </a:br>
            <a:r>
              <a:rPr lang="en-GB" altLang="en-US" i="0" dirty="0">
                <a:solidFill>
                  <a:schemeClr val="bg2"/>
                </a:solidFill>
                <a:latin typeface="Arial" panose="020B0604020202020204" pitchFamily="34" charset="0"/>
                <a:cs typeface="Arial" panose="020B0604020202020204" pitchFamily="34" charset="0"/>
              </a:rPr>
              <a:t>dirk.peters@ec.europa.eu</a:t>
            </a:r>
          </a:p>
          <a:p>
            <a:pPr marL="85725" indent="0">
              <a:lnSpc>
                <a:spcPct val="80000"/>
              </a:lnSpc>
              <a:buNone/>
            </a:pPr>
            <a:endParaRPr lang="en-GB" altLang="en-US" i="0" dirty="0">
              <a:solidFill>
                <a:schemeClr val="bg2"/>
              </a:solidFill>
              <a:latin typeface="Arial" panose="020B0604020202020204" pitchFamily="34" charset="0"/>
              <a:cs typeface="Arial" panose="020B0604020202020204" pitchFamily="34" charset="0"/>
              <a:sym typeface="Wingdings" pitchFamily="2" charset="2"/>
            </a:endParaRPr>
          </a:p>
        </p:txBody>
      </p:sp>
    </p:spTree>
    <p:extLst>
      <p:ext uri="{BB962C8B-B14F-4D97-AF65-F5344CB8AC3E}">
        <p14:creationId xmlns:p14="http://schemas.microsoft.com/office/powerpoint/2010/main" val="398022881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323528" y="692696"/>
            <a:ext cx="8577028" cy="504056"/>
          </a:xfrm>
        </p:spPr>
        <p:txBody>
          <a:bodyPr/>
          <a:lstStyle/>
          <a:p>
            <a:pPr algn="ctr"/>
            <a:r>
              <a:rPr lang="en-GB" altLang="en-US" dirty="0" smtClean="0">
                <a:solidFill>
                  <a:srgbClr val="20AA63"/>
                </a:solidFill>
                <a:latin typeface="Arial" panose="020B0604020202020204" pitchFamily="34" charset="0"/>
                <a:cs typeface="Arial" panose="020B0604020202020204" pitchFamily="34" charset="0"/>
              </a:rPr>
              <a:t>Setting </a:t>
            </a:r>
            <a:r>
              <a:rPr lang="en-GB" altLang="en-US" dirty="0">
                <a:solidFill>
                  <a:srgbClr val="20AA63"/>
                </a:solidFill>
                <a:latin typeface="Arial" panose="020B0604020202020204" pitchFamily="34" charset="0"/>
                <a:cs typeface="Arial" panose="020B0604020202020204" pitchFamily="34" charset="0"/>
              </a:rPr>
              <a:t>up of an EGTC (1/2)</a:t>
            </a:r>
          </a:p>
        </p:txBody>
      </p:sp>
      <p:sp>
        <p:nvSpPr>
          <p:cNvPr id="826371" name="Rectangle 3"/>
          <p:cNvSpPr>
            <a:spLocks noGrp="1" noChangeArrowheads="1"/>
          </p:cNvSpPr>
          <p:nvPr>
            <p:ph type="body" idx="1"/>
          </p:nvPr>
        </p:nvSpPr>
        <p:spPr>
          <a:xfrm>
            <a:off x="755576" y="1712913"/>
            <a:ext cx="7776864" cy="4441825"/>
          </a:xfrm>
        </p:spPr>
        <p:txBody>
          <a:bodyPr/>
          <a:lstStyle/>
          <a:p>
            <a:pPr marL="533400" indent="-533400">
              <a:buFont typeface="Wingdings" pitchFamily="2" charset="2"/>
              <a:buChar char="Ø"/>
            </a:pPr>
            <a:r>
              <a:rPr lang="en-GB" altLang="en-US" i="0" dirty="0" smtClean="0">
                <a:solidFill>
                  <a:schemeClr val="bg2"/>
                </a:solidFill>
                <a:latin typeface="Arial" panose="020B0604020202020204" pitchFamily="34" charset="0"/>
                <a:cs typeface="Arial" panose="020B0604020202020204" pitchFamily="34" charset="0"/>
              </a:rPr>
              <a:t>Partners </a:t>
            </a:r>
            <a:r>
              <a:rPr lang="en-GB" altLang="en-US" i="0" dirty="0">
                <a:solidFill>
                  <a:schemeClr val="bg2"/>
                </a:solidFill>
                <a:latin typeface="Arial" panose="020B0604020202020204" pitchFamily="34" charset="0"/>
                <a:cs typeface="Arial" panose="020B0604020202020204" pitchFamily="34" charset="0"/>
              </a:rPr>
              <a:t>set up an EGTC to implement mainstream interregional cooperation</a:t>
            </a:r>
          </a:p>
          <a:p>
            <a:pPr marL="533400" indent="-533400">
              <a:buFont typeface="Wingdings" pitchFamily="2" charset="2"/>
              <a:buChar char="Ø"/>
            </a:pPr>
            <a:r>
              <a:rPr lang="en-GB" altLang="en-US" i="0" dirty="0">
                <a:solidFill>
                  <a:schemeClr val="bg2"/>
                </a:solidFill>
                <a:latin typeface="Arial" panose="020B0604020202020204" pitchFamily="34" charset="0"/>
                <a:cs typeface="Arial" panose="020B0604020202020204" pitchFamily="34" charset="0"/>
              </a:rPr>
              <a:t>Defined regions are partners (Quid new partners?)</a:t>
            </a:r>
          </a:p>
          <a:p>
            <a:pPr marL="533400" indent="-533400">
              <a:buFont typeface="Wingdings" pitchFamily="2" charset="2"/>
              <a:buChar char="Ø"/>
            </a:pPr>
            <a:r>
              <a:rPr lang="en-GB" altLang="en-US" i="0" dirty="0">
                <a:solidFill>
                  <a:schemeClr val="bg2"/>
                </a:solidFill>
                <a:latin typeface="Arial" panose="020B0604020202020204" pitchFamily="34" charset="0"/>
                <a:cs typeface="Arial" panose="020B0604020202020204" pitchFamily="34" charset="0"/>
              </a:rPr>
              <a:t>Assembly defines themes, selection criteria and procedures</a:t>
            </a:r>
          </a:p>
          <a:p>
            <a:pPr marL="533400" indent="-533400">
              <a:buFont typeface="Wingdings" pitchFamily="2" charset="2"/>
              <a:buChar char="Ø"/>
            </a:pPr>
            <a:r>
              <a:rPr lang="en-GB" altLang="en-US" i="0" dirty="0">
                <a:solidFill>
                  <a:schemeClr val="bg2"/>
                </a:solidFill>
                <a:latin typeface="Arial" panose="020B0604020202020204" pitchFamily="34" charset="0"/>
                <a:cs typeface="Arial" panose="020B0604020202020204" pitchFamily="34" charset="0"/>
              </a:rPr>
              <a:t>Director signs grants with lead beneficiary</a:t>
            </a:r>
          </a:p>
          <a:p>
            <a:pPr marL="533400" indent="-533400">
              <a:buFont typeface="Wingdings" pitchFamily="2" charset="2"/>
              <a:buChar char="Ø"/>
            </a:pPr>
            <a:r>
              <a:rPr lang="en-GB" altLang="en-US" i="0" dirty="0">
                <a:solidFill>
                  <a:schemeClr val="bg2"/>
                </a:solidFill>
                <a:latin typeface="Arial" panose="020B0604020202020204" pitchFamily="34" charset="0"/>
                <a:cs typeface="Arial" panose="020B0604020202020204" pitchFamily="34" charset="0"/>
              </a:rPr>
              <a:t>Region 1 accepts that expenditure of « its » beneficiaries in Region 2 are controlled by </a:t>
            </a:r>
            <a:br>
              <a:rPr lang="en-GB" altLang="en-US" i="0" dirty="0">
                <a:solidFill>
                  <a:schemeClr val="bg2"/>
                </a:solidFill>
                <a:latin typeface="Arial" panose="020B0604020202020204" pitchFamily="34" charset="0"/>
                <a:cs typeface="Arial" panose="020B0604020202020204" pitchFamily="34" charset="0"/>
              </a:rPr>
            </a:br>
            <a:r>
              <a:rPr lang="en-GB" altLang="en-US" i="0" dirty="0">
                <a:solidFill>
                  <a:schemeClr val="bg2"/>
                </a:solidFill>
                <a:latin typeface="Arial" panose="020B0604020202020204" pitchFamily="34" charset="0"/>
                <a:cs typeface="Arial" panose="020B0604020202020204" pitchFamily="34" charset="0"/>
              </a:rPr>
              <a:t>Region 2 and accepts the results (inside EU)</a:t>
            </a:r>
          </a:p>
          <a:p>
            <a:pPr marL="533400" indent="-533400">
              <a:buFont typeface="Wingdings" pitchFamily="2" charset="2"/>
              <a:buChar char="Ø"/>
            </a:pPr>
            <a:endParaRPr lang="en-GB" altLang="en-US" sz="2400" dirty="0"/>
          </a:p>
        </p:txBody>
      </p:sp>
    </p:spTree>
    <p:extLst>
      <p:ext uri="{BB962C8B-B14F-4D97-AF65-F5344CB8AC3E}">
        <p14:creationId xmlns:p14="http://schemas.microsoft.com/office/powerpoint/2010/main" val="279134976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a:xfrm>
            <a:off x="179512" y="404664"/>
            <a:ext cx="8856984" cy="576064"/>
          </a:xfrm>
        </p:spPr>
        <p:txBody>
          <a:bodyPr/>
          <a:lstStyle/>
          <a:p>
            <a:pPr algn="ctr"/>
            <a:r>
              <a:rPr lang="en-GB" altLang="en-US" dirty="0">
                <a:solidFill>
                  <a:srgbClr val="20AA63"/>
                </a:solidFill>
                <a:latin typeface="Arial" panose="020B0604020202020204" pitchFamily="34" charset="0"/>
                <a:cs typeface="Arial" panose="020B0604020202020204" pitchFamily="34" charset="0"/>
              </a:rPr>
              <a:t>Setting up of an EGTC (1/2)</a:t>
            </a:r>
            <a:endParaRPr lang="en-GB" altLang="en-US" dirty="0">
              <a:solidFill>
                <a:srgbClr val="FFFF00"/>
              </a:solidFill>
            </a:endParaRPr>
          </a:p>
        </p:txBody>
      </p:sp>
      <p:sp>
        <p:nvSpPr>
          <p:cNvPr id="828419" name="Rectangle 3"/>
          <p:cNvSpPr>
            <a:spLocks noGrp="1" noChangeArrowheads="1"/>
          </p:cNvSpPr>
          <p:nvPr>
            <p:ph type="body" idx="1"/>
          </p:nvPr>
        </p:nvSpPr>
        <p:spPr>
          <a:xfrm>
            <a:off x="539552" y="1124744"/>
            <a:ext cx="8147248" cy="5472608"/>
          </a:xfrm>
        </p:spPr>
        <p:txBody>
          <a:bodyPr/>
          <a:lstStyle/>
          <a:p>
            <a:pPr marL="179388" indent="0">
              <a:lnSpc>
                <a:spcPct val="80000"/>
              </a:lnSpc>
              <a:spcAft>
                <a:spcPts val="600"/>
              </a:spcAft>
              <a:buNone/>
            </a:pPr>
            <a:r>
              <a:rPr lang="en-GB" altLang="en-US" sz="2000" i="0" u="sng" dirty="0" smtClean="0">
                <a:solidFill>
                  <a:schemeClr val="bg2"/>
                </a:solidFill>
                <a:latin typeface="Arial" panose="020B0604020202020204" pitchFamily="34" charset="0"/>
                <a:cs typeface="Arial" panose="020B0604020202020204" pitchFamily="34" charset="0"/>
              </a:rPr>
              <a:t>Global grant</a:t>
            </a:r>
            <a:r>
              <a:rPr lang="en-GB" altLang="en-US" sz="2000" i="0" dirty="0" smtClean="0">
                <a:solidFill>
                  <a:schemeClr val="bg2"/>
                </a:solidFill>
                <a:latin typeface="Arial" panose="020B0604020202020204" pitchFamily="34" charset="0"/>
                <a:cs typeface="Arial" panose="020B0604020202020204" pitchFamily="34" charset="0"/>
              </a:rPr>
              <a:t> CPR post-2020: o/o</a:t>
            </a:r>
            <a:endParaRPr lang="en-GB" altLang="en-US" sz="2000" i="0" dirty="0">
              <a:solidFill>
                <a:schemeClr val="bg2"/>
              </a:solidFill>
              <a:latin typeface="Arial" panose="020B0604020202020204" pitchFamily="34" charset="0"/>
              <a:cs typeface="Arial" panose="020B0604020202020204" pitchFamily="34" charset="0"/>
            </a:endParaRPr>
          </a:p>
          <a:p>
            <a:pPr marL="179388" indent="0">
              <a:lnSpc>
                <a:spcPct val="80000"/>
              </a:lnSpc>
              <a:spcAft>
                <a:spcPts val="600"/>
              </a:spcAft>
              <a:buNone/>
            </a:pPr>
            <a:r>
              <a:rPr lang="en-GB" altLang="en-US" sz="2000" i="0" dirty="0" smtClean="0">
                <a:solidFill>
                  <a:schemeClr val="bg2"/>
                </a:solidFill>
                <a:latin typeface="Arial" panose="020B0604020202020204" pitchFamily="34" charset="0"/>
                <a:cs typeface="Arial" panose="020B0604020202020204" pitchFamily="34" charset="0"/>
              </a:rPr>
              <a:t>Article 123 CPR 2014-2020:</a:t>
            </a:r>
          </a:p>
          <a:p>
            <a:pPr marL="579438" lvl="1" indent="0">
              <a:lnSpc>
                <a:spcPct val="80000"/>
              </a:lnSpc>
              <a:spcAft>
                <a:spcPts val="600"/>
              </a:spcAft>
              <a:buNone/>
            </a:pPr>
            <a:r>
              <a:rPr lang="en-GB" altLang="en-US" sz="1600" b="0" i="1" dirty="0" smtClean="0">
                <a:solidFill>
                  <a:schemeClr val="bg2"/>
                </a:solidFill>
                <a:latin typeface="Arial" panose="020B0604020202020204" pitchFamily="34" charset="0"/>
                <a:cs typeface="Arial" panose="020B0604020202020204" pitchFamily="34" charset="0"/>
              </a:rPr>
              <a:t>(7)  </a:t>
            </a:r>
            <a:r>
              <a:rPr lang="en-GB" altLang="en-US" sz="1600" b="0" i="1" dirty="0">
                <a:solidFill>
                  <a:schemeClr val="bg2"/>
                </a:solidFill>
                <a:latin typeface="Arial" panose="020B0604020202020204" pitchFamily="34" charset="0"/>
                <a:cs typeface="Arial" panose="020B0604020202020204" pitchFamily="34" charset="0"/>
              </a:rPr>
              <a:t>The Member State or the managing authority may entrust the management of part of an operational programme to an intermediate body by way of an agreement in writing between the intermediate body and the Member State or managing authority (a </a:t>
            </a:r>
            <a:r>
              <a:rPr lang="en-GB" altLang="en-US" sz="1600"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'global grant</a:t>
            </a:r>
            <a:r>
              <a:rPr lang="en-GB" altLang="en-US" sz="1600" b="0" i="1" dirty="0">
                <a:solidFill>
                  <a:schemeClr val="bg2"/>
                </a:solidFill>
                <a:latin typeface="Arial" panose="020B0604020202020204" pitchFamily="34" charset="0"/>
                <a:cs typeface="Arial" panose="020B0604020202020204" pitchFamily="34" charset="0"/>
              </a:rPr>
              <a:t>'). The intermediate body shall provide guarantees of its solvency and competence in the domain concerned, as well </a:t>
            </a:r>
            <a:r>
              <a:rPr lang="en-GB" altLang="en-US" sz="1600" b="0" i="1" dirty="0" smtClean="0">
                <a:solidFill>
                  <a:schemeClr val="bg2"/>
                </a:solidFill>
                <a:latin typeface="Arial" panose="020B0604020202020204" pitchFamily="34" charset="0"/>
                <a:cs typeface="Arial" panose="020B0604020202020204" pitchFamily="34" charset="0"/>
              </a:rPr>
              <a:t>as of </a:t>
            </a:r>
            <a:r>
              <a:rPr lang="en-GB" altLang="en-US" sz="1600" b="0" i="1" dirty="0">
                <a:solidFill>
                  <a:schemeClr val="bg2"/>
                </a:solidFill>
                <a:latin typeface="Arial" panose="020B0604020202020204" pitchFamily="34" charset="0"/>
                <a:cs typeface="Arial" panose="020B0604020202020204" pitchFamily="34" charset="0"/>
              </a:rPr>
              <a:t>its administrative and financial management capacity</a:t>
            </a:r>
            <a:r>
              <a:rPr lang="en-GB" altLang="en-US" sz="1600" b="0" i="1" dirty="0" smtClean="0">
                <a:solidFill>
                  <a:schemeClr val="bg2"/>
                </a:solidFill>
                <a:latin typeface="Arial" panose="020B0604020202020204" pitchFamily="34" charset="0"/>
                <a:cs typeface="Arial" panose="020B0604020202020204" pitchFamily="34" charset="0"/>
              </a:rPr>
              <a:t>.</a:t>
            </a:r>
            <a:br>
              <a:rPr lang="en-GB" altLang="en-US" sz="1600" b="0" i="1" dirty="0" smtClean="0">
                <a:solidFill>
                  <a:schemeClr val="bg2"/>
                </a:solidFill>
                <a:latin typeface="Arial" panose="020B0604020202020204" pitchFamily="34" charset="0"/>
                <a:cs typeface="Arial" panose="020B0604020202020204" pitchFamily="34" charset="0"/>
              </a:rPr>
            </a:br>
            <a:endParaRPr lang="en-GB" altLang="en-US" sz="1600" b="0" i="1" dirty="0" smtClean="0">
              <a:solidFill>
                <a:schemeClr val="bg2"/>
              </a:solidFill>
              <a:latin typeface="Arial" panose="020B0604020202020204" pitchFamily="34" charset="0"/>
              <a:cs typeface="Arial" panose="020B0604020202020204" pitchFamily="34" charset="0"/>
            </a:endParaRPr>
          </a:p>
          <a:p>
            <a:pPr marL="179388" indent="0">
              <a:lnSpc>
                <a:spcPct val="80000"/>
              </a:lnSpc>
              <a:spcAft>
                <a:spcPts val="600"/>
              </a:spcAft>
              <a:buNone/>
            </a:pPr>
            <a:r>
              <a:rPr lang="en-GB" altLang="en-US" sz="2000" i="0" u="sng" dirty="0" smtClean="0">
                <a:solidFill>
                  <a:schemeClr val="bg2"/>
                </a:solidFill>
                <a:latin typeface="Arial" panose="020B0604020202020204" pitchFamily="34" charset="0"/>
                <a:cs typeface="Arial" panose="020B0604020202020204" pitchFamily="34" charset="0"/>
              </a:rPr>
              <a:t>NOT </a:t>
            </a:r>
            <a:r>
              <a:rPr lang="en-GB" altLang="en-US" sz="2000" i="0" u="sng" dirty="0">
                <a:solidFill>
                  <a:schemeClr val="bg2"/>
                </a:solidFill>
                <a:latin typeface="Arial" panose="020B0604020202020204" pitchFamily="34" charset="0"/>
                <a:cs typeface="Arial" panose="020B0604020202020204" pitchFamily="34" charset="0"/>
              </a:rPr>
              <a:t>as Global grant</a:t>
            </a:r>
          </a:p>
          <a:p>
            <a:pPr marL="179388" indent="0">
              <a:lnSpc>
                <a:spcPct val="80000"/>
              </a:lnSpc>
              <a:spcAft>
                <a:spcPts val="600"/>
              </a:spcAft>
              <a:buNone/>
            </a:pPr>
            <a:r>
              <a:rPr lang="en-GB" altLang="en-US" sz="2000" i="0" dirty="0">
                <a:solidFill>
                  <a:schemeClr val="bg2"/>
                </a:solidFill>
                <a:latin typeface="Arial" panose="020B0604020202020204" pitchFamily="34" charset="0"/>
                <a:cs typeface="Arial" panose="020B0604020202020204" pitchFamily="34" charset="0"/>
              </a:rPr>
              <a:t>Each OP just refers for the management of interregional cooperation to an intermediate body in the form of an EGTC WITHOUT agreement between MA and EGTC; </a:t>
            </a:r>
            <a:br>
              <a:rPr lang="en-GB" altLang="en-US" sz="2000" i="0" dirty="0">
                <a:solidFill>
                  <a:schemeClr val="bg2"/>
                </a:solidFill>
                <a:latin typeface="Arial" panose="020B0604020202020204" pitchFamily="34" charset="0"/>
                <a:cs typeface="Arial" panose="020B0604020202020204" pitchFamily="34" charset="0"/>
              </a:rPr>
            </a:br>
            <a:r>
              <a:rPr lang="en-GB" altLang="en-US" sz="2000" i="0" dirty="0">
                <a:solidFill>
                  <a:schemeClr val="bg2"/>
                </a:solidFill>
                <a:latin typeface="Arial" panose="020B0604020202020204" pitchFamily="34" charset="0"/>
                <a:cs typeface="Arial" panose="020B0604020202020204" pitchFamily="34" charset="0"/>
              </a:rPr>
              <a:t>definition of all aspects listed left over to the EGTC; </a:t>
            </a:r>
            <a:br>
              <a:rPr lang="en-GB" altLang="en-US" sz="2000" i="0" dirty="0">
                <a:solidFill>
                  <a:schemeClr val="bg2"/>
                </a:solidFill>
                <a:latin typeface="Arial" panose="020B0604020202020204" pitchFamily="34" charset="0"/>
                <a:cs typeface="Arial" panose="020B0604020202020204" pitchFamily="34" charset="0"/>
              </a:rPr>
            </a:br>
            <a:r>
              <a:rPr lang="en-GB" altLang="en-US" sz="2000" i="0" dirty="0">
                <a:solidFill>
                  <a:schemeClr val="bg2"/>
                </a:solidFill>
                <a:latin typeface="Arial" panose="020B0604020202020204" pitchFamily="34" charset="0"/>
                <a:cs typeface="Arial" panose="020B0604020202020204" pitchFamily="34" charset="0"/>
              </a:rPr>
              <a:t>EGTC is the beneficiary</a:t>
            </a:r>
            <a:br>
              <a:rPr lang="en-GB" altLang="en-US" sz="2000" i="0" dirty="0">
                <a:solidFill>
                  <a:schemeClr val="bg2"/>
                </a:solidFill>
                <a:latin typeface="Arial" panose="020B0604020202020204" pitchFamily="34" charset="0"/>
                <a:cs typeface="Arial" panose="020B0604020202020204" pitchFamily="34" charset="0"/>
              </a:rPr>
            </a:br>
            <a:r>
              <a:rPr lang="en-GB" altLang="en-US" sz="2000" i="0" dirty="0">
                <a:solidFill>
                  <a:schemeClr val="bg2"/>
                </a:solidFill>
                <a:latin typeface="Arial" panose="020B0604020202020204" pitchFamily="34" charset="0"/>
                <a:cs typeface="Arial" panose="020B0604020202020204" pitchFamily="34" charset="0"/>
              </a:rPr>
              <a:t>(national/regional co-funding managed by EGTC as well?)</a:t>
            </a:r>
          </a:p>
          <a:p>
            <a:pPr marL="179388" indent="0">
              <a:lnSpc>
                <a:spcPct val="80000"/>
              </a:lnSpc>
              <a:spcAft>
                <a:spcPts val="600"/>
              </a:spcAft>
              <a:buNone/>
            </a:pPr>
            <a:r>
              <a:rPr lang="en-GB" altLang="en-US" sz="2000" i="0" dirty="0">
                <a:solidFill>
                  <a:schemeClr val="bg2"/>
                </a:solidFill>
                <a:latin typeface="Arial" panose="020B0604020202020204" pitchFamily="34" charset="0"/>
                <a:cs typeface="Arial" panose="020B0604020202020204" pitchFamily="34" charset="0"/>
              </a:rPr>
              <a:t>Once an EGTC is set up, it can be used for other types of interregional cooperation OUTSIDE Structural Funds</a:t>
            </a:r>
            <a:endParaRPr lang="en-GB" altLang="zh-CN" sz="2000" i="0" dirty="0">
              <a:solidFill>
                <a:schemeClr val="bg2"/>
              </a:solidFill>
              <a:latin typeface="Arial" panose="020B0604020202020204" pitchFamily="34" charset="0"/>
              <a:cs typeface="Arial" panose="020B0604020202020204" pitchFamily="34" charset="0"/>
            </a:endParaRPr>
          </a:p>
          <a:p>
            <a:pPr marL="533400" indent="-533400">
              <a:lnSpc>
                <a:spcPct val="80000"/>
              </a:lnSpc>
              <a:buFont typeface="Wingdings" pitchFamily="2" charset="2"/>
              <a:buNone/>
            </a:pPr>
            <a:endParaRPr lang="en-GB" altLang="en-US" sz="2000" dirty="0"/>
          </a:p>
          <a:p>
            <a:pPr marL="533400" indent="-533400">
              <a:lnSpc>
                <a:spcPct val="80000"/>
              </a:lnSpc>
              <a:buFont typeface="Wingdings" pitchFamily="2" charset="2"/>
              <a:buChar char="Ø"/>
            </a:pPr>
            <a:endParaRPr lang="en-GB" altLang="en-US" sz="2000" dirty="0"/>
          </a:p>
        </p:txBody>
      </p:sp>
    </p:spTree>
    <p:extLst>
      <p:ext uri="{BB962C8B-B14F-4D97-AF65-F5344CB8AC3E}">
        <p14:creationId xmlns:p14="http://schemas.microsoft.com/office/powerpoint/2010/main" val="117778080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404664"/>
            <a:ext cx="8147248" cy="1062402"/>
          </a:xfrm>
          <a:prstGeom prst="rect">
            <a:avLst/>
          </a:prstGeom>
        </p:spPr>
        <p:txBody>
          <a:bodyPr/>
          <a:lstStyle/>
          <a:p>
            <a:pPr algn="ctr"/>
            <a:r>
              <a:rPr lang="en-GB" dirty="0" smtClean="0"/>
              <a:t>Legal architecture</a:t>
            </a:r>
            <a:r>
              <a:rPr lang="en-GB" dirty="0" smtClean="0">
                <a:solidFill>
                  <a:srgbClr val="20AA63"/>
                </a:solidFill>
                <a:latin typeface="Arial" panose="020B0604020202020204" pitchFamily="34" charset="0"/>
                <a:cs typeface="Arial" panose="020B0604020202020204" pitchFamily="34" charset="0"/>
              </a:rPr>
              <a:t/>
            </a:r>
            <a:br>
              <a:rPr lang="en-GB" dirty="0" smtClean="0">
                <a:solidFill>
                  <a:srgbClr val="20AA63"/>
                </a:solidFill>
                <a:latin typeface="Arial" panose="020B0604020202020204" pitchFamily="34" charset="0"/>
                <a:cs typeface="Arial" panose="020B0604020202020204" pitchFamily="34" charset="0"/>
              </a:rPr>
            </a:br>
            <a:r>
              <a:rPr lang="en-GB" dirty="0" smtClean="0">
                <a:solidFill>
                  <a:srgbClr val="20AA63"/>
                </a:solidFill>
                <a:latin typeface="Arial" panose="020B0604020202020204" pitchFamily="34" charset="0"/>
                <a:cs typeface="Arial" panose="020B0604020202020204" pitchFamily="34" charset="0"/>
              </a:rPr>
              <a:t>7 funds, 1 Regulation</a:t>
            </a:r>
            <a:endParaRPr lang="en-GB" dirty="0">
              <a:solidFill>
                <a:srgbClr val="20AA63"/>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11560" y="1324074"/>
            <a:ext cx="7920880" cy="4769222"/>
          </a:xfrm>
          <a:prstGeom prst="rect">
            <a:avLst/>
          </a:prstGeom>
        </p:spPr>
        <p:txBody>
          <a:bodyPr/>
          <a:lstStyle/>
          <a:p>
            <a:pPr marL="0" indent="0">
              <a:spcAft>
                <a:spcPts val="1200"/>
              </a:spcAft>
              <a:buClr>
                <a:schemeClr val="tx1"/>
              </a:buClr>
              <a:buNone/>
            </a:pPr>
            <a:endParaRPr lang="en-GB" sz="1600" i="0" dirty="0">
              <a:solidFill>
                <a:srgbClr val="20AA63"/>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en-GB" sz="2000" i="0" dirty="0">
              <a:solidFill>
                <a:srgbClr val="20AA63"/>
              </a:solidFill>
              <a:latin typeface="Arial" panose="020B0604020202020204" pitchFamily="34" charset="0"/>
              <a:cs typeface="Arial" panose="020B0604020202020204" pitchFamily="34" charset="0"/>
            </a:endParaRPr>
          </a:p>
          <a:p>
            <a:pPr marL="0" indent="0">
              <a:spcAft>
                <a:spcPts val="600"/>
              </a:spcAft>
              <a:buNone/>
            </a:pPr>
            <a:endParaRPr lang="en-GB" b="1" i="0" dirty="0">
              <a:solidFill>
                <a:srgbClr val="20AA63"/>
              </a:solidFill>
              <a:latin typeface="Arial" panose="020B0604020202020204" pitchFamily="34" charset="0"/>
              <a:cs typeface="Arial" panose="020B0604020202020204" pitchFamily="34" charset="0"/>
            </a:endParaRPr>
          </a:p>
          <a:p>
            <a:pPr>
              <a:spcAft>
                <a:spcPts val="600"/>
              </a:spcAft>
            </a:pPr>
            <a:endParaRPr lang="en-GB" b="1" i="0" dirty="0">
              <a:solidFill>
                <a:srgbClr val="20AA63"/>
              </a:solidFill>
              <a:latin typeface="Arial" panose="020B0604020202020204" pitchFamily="34" charset="0"/>
              <a:cs typeface="Arial" panose="020B0604020202020204" pitchFamily="34" charset="0"/>
            </a:endParaRPr>
          </a:p>
        </p:txBody>
      </p:sp>
      <p:pic>
        <p:nvPicPr>
          <p:cNvPr id="4" name="Picture 2" descr="C:\Users\mouquda\AppData\Local\Microsoft\Windows\Temporary Internet Files\Content.Outlook\OLTKQ579\ppt_visuals1_CPR architecture and funding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67066"/>
            <a:ext cx="5220820" cy="45502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24099" y="3068960"/>
            <a:ext cx="3240360" cy="2400657"/>
          </a:xfrm>
          <a:prstGeom prst="rect">
            <a:avLst/>
          </a:prstGeom>
          <a:noFill/>
        </p:spPr>
        <p:txBody>
          <a:bodyPr wrap="square" rtlCol="0">
            <a:spAutoFit/>
          </a:bodyPr>
          <a:lstStyle/>
          <a:p>
            <a:pPr>
              <a:spcBef>
                <a:spcPts val="600"/>
              </a:spcBef>
              <a:spcAft>
                <a:spcPts val="600"/>
              </a:spcAft>
            </a:pPr>
            <a:r>
              <a:rPr lang="en-GB" sz="2400" b="0" kern="0" dirty="0" smtClean="0">
                <a:solidFill>
                  <a:schemeClr val="bg2"/>
                </a:solidFill>
                <a:latin typeface="Arial" panose="020B0604020202020204" pitchFamily="34" charset="0"/>
                <a:cs typeface="Arial" panose="020B0604020202020204" pitchFamily="34" charset="0"/>
              </a:rPr>
              <a:t>CPR covers delivery. 1 set of rules is:</a:t>
            </a:r>
          </a:p>
          <a:p>
            <a:pPr marL="342900" indent="-342900">
              <a:spcBef>
                <a:spcPts val="600"/>
              </a:spcBef>
              <a:spcAft>
                <a:spcPts val="600"/>
              </a:spcAft>
              <a:buFont typeface="Arial" panose="020B0604020202020204" pitchFamily="34" charset="0"/>
              <a:buChar char="•"/>
            </a:pPr>
            <a:r>
              <a:rPr lang="en-GB" sz="2400" b="0" kern="0" dirty="0" smtClean="0">
                <a:solidFill>
                  <a:schemeClr val="bg2"/>
                </a:solidFill>
                <a:latin typeface="Arial" panose="020B0604020202020204" pitchFamily="34" charset="0"/>
                <a:cs typeface="Arial" panose="020B0604020202020204" pitchFamily="34" charset="0"/>
              </a:rPr>
              <a:t>More coherent</a:t>
            </a:r>
          </a:p>
          <a:p>
            <a:pPr marL="342900" indent="-342900">
              <a:spcBef>
                <a:spcPts val="600"/>
              </a:spcBef>
              <a:spcAft>
                <a:spcPts val="600"/>
              </a:spcAft>
              <a:buFont typeface="Arial" panose="020B0604020202020204" pitchFamily="34" charset="0"/>
              <a:buChar char="•"/>
            </a:pPr>
            <a:r>
              <a:rPr lang="en-GB" sz="2400" b="0" kern="0" dirty="0" smtClean="0">
                <a:solidFill>
                  <a:schemeClr val="bg2"/>
                </a:solidFill>
                <a:latin typeface="Arial" panose="020B0604020202020204" pitchFamily="34" charset="0"/>
                <a:cs typeface="Arial" panose="020B0604020202020204" pitchFamily="34" charset="0"/>
              </a:rPr>
              <a:t>Simpler to learn</a:t>
            </a:r>
          </a:p>
          <a:p>
            <a:pPr marL="342900" indent="-342900">
              <a:spcBef>
                <a:spcPts val="600"/>
              </a:spcBef>
              <a:spcAft>
                <a:spcPts val="600"/>
              </a:spcAft>
              <a:buFont typeface="Arial" panose="020B0604020202020204" pitchFamily="34" charset="0"/>
              <a:buChar char="•"/>
            </a:pPr>
            <a:r>
              <a:rPr lang="en-GB" sz="2400" b="0" kern="0" dirty="0" smtClean="0">
                <a:solidFill>
                  <a:schemeClr val="bg2"/>
                </a:solidFill>
                <a:latin typeface="Arial" panose="020B0604020202020204" pitchFamily="34" charset="0"/>
                <a:cs typeface="Arial" panose="020B0604020202020204" pitchFamily="34" charset="0"/>
              </a:rPr>
              <a:t>Simpler to combine</a:t>
            </a:r>
            <a:endParaRPr lang="en-GB" sz="2400" b="0" kern="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169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84294" y="548679"/>
            <a:ext cx="7002505" cy="720081"/>
          </a:xfrm>
          <a:prstGeom prst="rect">
            <a:avLst/>
          </a:prstGeom>
        </p:spPr>
        <p:txBody>
          <a:bodyPr/>
          <a:lstStyle/>
          <a:p>
            <a:pPr algn="ctr"/>
            <a:r>
              <a:rPr lang="en-GB" dirty="0" smtClean="0">
                <a:solidFill>
                  <a:srgbClr val="20AA63"/>
                </a:solidFill>
                <a:latin typeface="Arial" panose="020B0604020202020204" pitchFamily="34" charset="0"/>
                <a:cs typeface="Arial" panose="020B0604020202020204" pitchFamily="34" charset="0"/>
              </a:rPr>
              <a:t>2 (+3) key legal instruments</a:t>
            </a:r>
            <a:endParaRPr lang="en-GB" dirty="0">
              <a:solidFill>
                <a:srgbClr val="20AA63"/>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251521" y="1486332"/>
            <a:ext cx="2878588" cy="4894996"/>
          </a:xfrm>
          <a:prstGeom prst="rect">
            <a:avLst/>
          </a:prstGeom>
        </p:spPr>
        <p:txBody>
          <a:bodyPr/>
          <a:lstStyle/>
          <a:p>
            <a:pPr marL="0" indent="0">
              <a:spcAft>
                <a:spcPts val="600"/>
              </a:spcAft>
              <a:buNone/>
            </a:pPr>
            <a:r>
              <a:rPr lang="en-GB" b="1" i="0" dirty="0">
                <a:solidFill>
                  <a:srgbClr val="20AA63"/>
                </a:solidFill>
                <a:latin typeface="Arial" panose="020B0604020202020204" pitchFamily="34" charset="0"/>
                <a:cs typeface="Arial" panose="020B0604020202020204" pitchFamily="34" charset="0"/>
              </a:rPr>
              <a:t>Common Provisions Regulation (CPR)</a:t>
            </a:r>
          </a:p>
          <a:p>
            <a:pPr>
              <a:spcAft>
                <a:spcPts val="1200"/>
              </a:spcAft>
              <a:buClr>
                <a:schemeClr val="tx1"/>
              </a:buClr>
              <a:buFont typeface="Wingdings" panose="05000000000000000000" pitchFamily="2" charset="2"/>
              <a:buChar char="§"/>
            </a:pPr>
            <a:r>
              <a:rPr lang="en-GB" sz="2000" i="0" dirty="0" smtClean="0">
                <a:solidFill>
                  <a:schemeClr val="bg2"/>
                </a:solidFill>
                <a:latin typeface="Arial" panose="020B0604020202020204" pitchFamily="34" charset="0"/>
                <a:cs typeface="Arial" panose="020B0604020202020204" pitchFamily="34" charset="0"/>
              </a:rPr>
              <a:t>Delivery elements are here</a:t>
            </a:r>
          </a:p>
          <a:p>
            <a:pPr>
              <a:spcAft>
                <a:spcPts val="1200"/>
              </a:spcAft>
              <a:buClr>
                <a:schemeClr val="tx1"/>
              </a:buClr>
              <a:buFont typeface="Wingdings" panose="05000000000000000000" pitchFamily="2" charset="2"/>
              <a:buChar char="§"/>
            </a:pPr>
            <a:r>
              <a:rPr lang="fr-BE" sz="2000" i="0" dirty="0" smtClean="0">
                <a:solidFill>
                  <a:schemeClr val="bg2"/>
                </a:solidFill>
                <a:latin typeface="Arial" panose="020B0604020202020204" pitchFamily="34" charset="0"/>
                <a:cs typeface="Arial" panose="020B0604020202020204" pitchFamily="34" charset="0"/>
              </a:rPr>
              <a:t>OP content</a:t>
            </a:r>
            <a:endParaRPr lang="en-GB" sz="2000" i="0" dirty="0">
              <a:solidFill>
                <a:schemeClr val="bg2"/>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3203848" y="1486332"/>
            <a:ext cx="2698569" cy="48949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en-GB" b="1" i="0" kern="0" dirty="0">
                <a:solidFill>
                  <a:srgbClr val="20AA63"/>
                </a:solidFill>
                <a:latin typeface="Arial" panose="020B0604020202020204" pitchFamily="34" charset="0"/>
                <a:cs typeface="Arial" panose="020B0604020202020204" pitchFamily="34" charset="0"/>
              </a:rPr>
              <a:t>ERDF/CF </a:t>
            </a:r>
            <a:r>
              <a:rPr lang="en-GB" b="1" i="0" kern="0" dirty="0" smtClean="0">
                <a:solidFill>
                  <a:srgbClr val="20AA63"/>
                </a:solidFill>
                <a:latin typeface="Arial" panose="020B0604020202020204" pitchFamily="34" charset="0"/>
                <a:cs typeface="Arial" panose="020B0604020202020204" pitchFamily="34" charset="0"/>
              </a:rPr>
              <a:t>Regulation</a:t>
            </a:r>
            <a:endParaRPr lang="en-GB" b="1" i="0" kern="0" dirty="0">
              <a:solidFill>
                <a:srgbClr val="20AA63"/>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en-GB" sz="2000" b="0" i="0" kern="0" dirty="0" smtClean="0">
                <a:solidFill>
                  <a:schemeClr val="bg2"/>
                </a:solidFill>
                <a:latin typeface="Arial" panose="020B0604020202020204" pitchFamily="34" charset="0"/>
                <a:cs typeface="Arial" panose="020B0604020202020204" pitchFamily="34" charset="0"/>
              </a:rPr>
              <a:t>Cohesion policy priorities are here (e.g. specific objectives and thematic concentration requirements)</a:t>
            </a:r>
          </a:p>
          <a:p>
            <a:pPr>
              <a:spcAft>
                <a:spcPts val="1200"/>
              </a:spcAft>
              <a:buClr>
                <a:schemeClr val="tx1"/>
              </a:buClr>
              <a:buFont typeface="Wingdings" panose="05000000000000000000" pitchFamily="2" charset="2"/>
              <a:buChar char="§"/>
            </a:pPr>
            <a:r>
              <a:rPr lang="en-GB" sz="2000" b="0" i="0" kern="0" dirty="0" smtClean="0">
                <a:solidFill>
                  <a:schemeClr val="bg2"/>
                </a:solidFill>
                <a:latin typeface="Arial" panose="020B0604020202020204" pitchFamily="34" charset="0"/>
                <a:cs typeface="Arial" panose="020B0604020202020204" pitchFamily="34" charset="0"/>
              </a:rPr>
              <a:t>Specific objectives</a:t>
            </a:r>
          </a:p>
          <a:p>
            <a:pPr marL="0" indent="0">
              <a:spcAft>
                <a:spcPts val="1200"/>
              </a:spcAft>
              <a:buClr>
                <a:schemeClr val="tx1"/>
              </a:buClr>
              <a:buNone/>
            </a:pPr>
            <a:endParaRPr lang="en-GB" sz="2000" b="0" i="0" kern="0" dirty="0" smtClean="0">
              <a:solidFill>
                <a:schemeClr val="bg2"/>
              </a:solidFill>
              <a:latin typeface="Arial" panose="020B0604020202020204" pitchFamily="34" charset="0"/>
              <a:cs typeface="Arial" panose="020B0604020202020204" pitchFamily="34" charset="0"/>
            </a:endParaRPr>
          </a:p>
          <a:p>
            <a:pPr marL="0" indent="0">
              <a:spcAft>
                <a:spcPts val="1200"/>
              </a:spcAft>
              <a:buClr>
                <a:schemeClr val="tx1"/>
              </a:buClr>
              <a:buNone/>
            </a:pPr>
            <a:r>
              <a:rPr lang="en-GB" i="0" strike="sngStrike" kern="0" dirty="0" smtClean="0">
                <a:solidFill>
                  <a:srgbClr val="20AA63"/>
                </a:solidFill>
                <a:latin typeface="Arial" panose="020B0604020202020204" pitchFamily="34" charset="0"/>
                <a:cs typeface="Arial" panose="020B0604020202020204" pitchFamily="34" charset="0"/>
              </a:rPr>
              <a:t>ESF+ Regulation</a:t>
            </a:r>
            <a:endParaRPr lang="en-GB" i="0" strike="sngStrike" kern="0" dirty="0">
              <a:solidFill>
                <a:srgbClr val="20AA63"/>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en-GB" sz="2000" b="0" i="0" kern="0" dirty="0">
              <a:solidFill>
                <a:schemeClr val="bg2"/>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6084168" y="1486332"/>
            <a:ext cx="2880320" cy="46789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en-GB" b="1" i="0" strike="sngStrike" kern="0" dirty="0">
                <a:solidFill>
                  <a:srgbClr val="20AA63"/>
                </a:solidFill>
                <a:latin typeface="Arial" panose="020B0604020202020204" pitchFamily="34" charset="0"/>
                <a:cs typeface="Arial" panose="020B0604020202020204" pitchFamily="34" charset="0"/>
              </a:rPr>
              <a:t>ETC </a:t>
            </a:r>
            <a:r>
              <a:rPr lang="en-GB" b="1" i="0" strike="sngStrike" kern="0" dirty="0" smtClean="0">
                <a:solidFill>
                  <a:srgbClr val="20AA63"/>
                </a:solidFill>
                <a:latin typeface="Arial" panose="020B0604020202020204" pitchFamily="34" charset="0"/>
                <a:cs typeface="Arial" panose="020B0604020202020204" pitchFamily="34" charset="0"/>
              </a:rPr>
              <a:t>Regulation</a:t>
            </a:r>
            <a:endParaRPr lang="en-GB" b="1" i="0" strike="sngStrike" kern="0" dirty="0">
              <a:solidFill>
                <a:srgbClr val="20AA63"/>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en-GB" sz="2000" b="0" i="0" kern="0" dirty="0" smtClean="0">
                <a:solidFill>
                  <a:schemeClr val="bg2"/>
                </a:solidFill>
                <a:latin typeface="Arial" panose="020B0604020202020204" pitchFamily="34" charset="0"/>
                <a:cs typeface="Arial" panose="020B0604020202020204" pitchFamily="34" charset="0"/>
              </a:rPr>
              <a:t>New interregional innovation investments??</a:t>
            </a:r>
          </a:p>
          <a:p>
            <a:pPr marL="0" indent="0">
              <a:spcAft>
                <a:spcPts val="1200"/>
              </a:spcAft>
              <a:buClr>
                <a:schemeClr val="tx1"/>
              </a:buClr>
              <a:buNone/>
            </a:pPr>
            <a:r>
              <a:rPr lang="en-GB" i="0" strike="sngStrike" kern="0" dirty="0" smtClean="0">
                <a:solidFill>
                  <a:srgbClr val="20AA63"/>
                </a:solidFill>
                <a:latin typeface="Arial" panose="020B0604020202020204" pitchFamily="34" charset="0"/>
                <a:cs typeface="Arial" panose="020B0604020202020204" pitchFamily="34" charset="0"/>
              </a:rPr>
              <a:t>ECBM Regulation</a:t>
            </a:r>
          </a:p>
          <a:p>
            <a:pPr marL="355600" indent="0">
              <a:spcAft>
                <a:spcPts val="1200"/>
              </a:spcAft>
              <a:buClr>
                <a:schemeClr val="tx1"/>
              </a:buClr>
              <a:buNone/>
            </a:pPr>
            <a:r>
              <a:rPr lang="en-GB" sz="2000" b="0" i="0" kern="0" dirty="0" smtClean="0">
                <a:solidFill>
                  <a:srgbClr val="20AA63"/>
                </a:solidFill>
                <a:latin typeface="Arial" panose="020B0604020202020204" pitchFamily="34" charset="0"/>
                <a:cs typeface="Arial" panose="020B0604020202020204" pitchFamily="34" charset="0"/>
              </a:rPr>
              <a:t>Only if </a:t>
            </a:r>
            <a:r>
              <a:rPr lang="en-GB" sz="2000" b="0" i="0" kern="0" dirty="0" err="1" smtClean="0">
                <a:solidFill>
                  <a:srgbClr val="20AA63"/>
                </a:solidFill>
                <a:latin typeface="Arial" panose="020B0604020202020204" pitchFamily="34" charset="0"/>
                <a:cs typeface="Arial" panose="020B0604020202020204" pitchFamily="34" charset="0"/>
              </a:rPr>
              <a:t>cross-border</a:t>
            </a:r>
            <a:r>
              <a:rPr lang="en-GB" sz="2000" b="0" i="0" kern="0" dirty="0" smtClean="0">
                <a:solidFill>
                  <a:srgbClr val="20AA63"/>
                </a:solidFill>
                <a:latin typeface="Arial" panose="020B0604020202020204" pitchFamily="34" charset="0"/>
                <a:cs typeface="Arial" panose="020B0604020202020204" pitchFamily="34" charset="0"/>
              </a:rPr>
              <a:t> projects!</a:t>
            </a:r>
            <a:endParaRPr lang="en-GB" sz="2000" b="0" i="0" kern="0" dirty="0" smtClean="0">
              <a:solidFill>
                <a:schemeClr val="bg2"/>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5940152" y="1988840"/>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bwMode="auto">
          <a:xfrm>
            <a:off x="3131840" y="2007082"/>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6146" name="Picture 2" descr="U:\12. Policy development Post 2020\Communication\visuals\ppt_visuals1_CPR architecture and funding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188640"/>
            <a:ext cx="1432774"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565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404665"/>
            <a:ext cx="8363271" cy="576063"/>
          </a:xfrm>
          <a:prstGeom prst="rect">
            <a:avLst/>
          </a:prstGeom>
        </p:spPr>
        <p:txBody>
          <a:bodyPr/>
          <a:lstStyle/>
          <a:p>
            <a:pPr algn="ctr"/>
            <a:r>
              <a:rPr lang="en-GB" dirty="0" smtClean="0">
                <a:solidFill>
                  <a:srgbClr val="20AA63"/>
                </a:solidFill>
                <a:latin typeface="Arial" panose="020B0604020202020204" pitchFamily="34" charset="0"/>
                <a:cs typeface="Arial" panose="020B0604020202020204" pitchFamily="34" charset="0"/>
              </a:rPr>
              <a:t>CPR</a:t>
            </a:r>
            <a:endParaRPr lang="en-GB" dirty="0">
              <a:solidFill>
                <a:srgbClr val="20AA63"/>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179512" y="836712"/>
            <a:ext cx="4176464" cy="5688632"/>
          </a:xfrm>
          <a:prstGeom prst="rect">
            <a:avLst/>
          </a:prstGeom>
        </p:spPr>
        <p:txBody>
          <a:bodyPr/>
          <a:lstStyle/>
          <a:p>
            <a:pPr marL="0" indent="0">
              <a:spcAft>
                <a:spcPts val="600"/>
              </a:spcAft>
              <a:buNone/>
            </a:pPr>
            <a:r>
              <a:rPr lang="en-GB" b="1" i="0" dirty="0" smtClean="0">
                <a:solidFill>
                  <a:srgbClr val="20AA63"/>
                </a:solidFill>
                <a:latin typeface="Arial" panose="020B0604020202020204" pitchFamily="34" charset="0"/>
                <a:cs typeface="Arial" panose="020B0604020202020204" pitchFamily="34" charset="0"/>
              </a:rPr>
              <a:t>2014-2020</a:t>
            </a:r>
          </a:p>
          <a:p>
            <a:pPr marL="352425">
              <a:spcAft>
                <a:spcPts val="1200"/>
              </a:spcAft>
              <a:buClr>
                <a:schemeClr val="tx1"/>
              </a:buClr>
              <a:buFont typeface="Wingdings" panose="05000000000000000000" pitchFamily="2" charset="2"/>
              <a:buChar char="§"/>
            </a:pPr>
            <a:r>
              <a:rPr lang="en-GB" sz="1800" i="0" dirty="0" smtClean="0">
                <a:solidFill>
                  <a:schemeClr val="bg2"/>
                </a:solidFill>
                <a:latin typeface="Arial" panose="020B0604020202020204" pitchFamily="34" charset="0"/>
                <a:cs typeface="Arial" panose="020B0604020202020204" pitchFamily="34" charset="0"/>
              </a:rPr>
              <a:t>CPR (Article 96(3))</a:t>
            </a:r>
          </a:p>
          <a:p>
            <a:pPr marL="441325">
              <a:spcAft>
                <a:spcPts val="1200"/>
              </a:spcAft>
              <a:buClr>
                <a:schemeClr val="tx1"/>
              </a:buClr>
              <a:buFont typeface="Wingdings" panose="05000000000000000000" pitchFamily="2" charset="2"/>
              <a:buChar char="Ø"/>
            </a:pPr>
            <a:r>
              <a:rPr lang="en-GB" sz="1800" i="0" dirty="0" smtClean="0">
                <a:solidFill>
                  <a:schemeClr val="bg2"/>
                </a:solidFill>
                <a:latin typeface="Arial" panose="020B0604020202020204" pitchFamily="34" charset="0"/>
                <a:cs typeface="Arial" panose="020B0604020202020204" pitchFamily="34" charset="0"/>
              </a:rPr>
              <a:t>An OP shall describe the integrated approach to </a:t>
            </a:r>
            <a:r>
              <a:rPr lang="en-GB" sz="1800" i="0" dirty="0" err="1" smtClean="0">
                <a:solidFill>
                  <a:schemeClr val="bg2"/>
                </a:solidFill>
                <a:latin typeface="Arial" panose="020B0604020202020204" pitchFamily="34" charset="0"/>
                <a:cs typeface="Arial" panose="020B0604020202020204" pitchFamily="34" charset="0"/>
              </a:rPr>
              <a:t>territ</a:t>
            </a:r>
            <a:r>
              <a:rPr lang="en-GB" sz="1800" i="0" dirty="0" smtClean="0">
                <a:solidFill>
                  <a:schemeClr val="bg2"/>
                </a:solidFill>
                <a:latin typeface="Arial" panose="020B0604020202020204" pitchFamily="34" charset="0"/>
                <a:cs typeface="Arial" panose="020B0604020202020204" pitchFamily="34" charset="0"/>
              </a:rPr>
              <a:t>. development,(..), specifying, </a:t>
            </a:r>
            <a:r>
              <a:rPr lang="en-GB" sz="1800" dirty="0" smtClean="0">
                <a:solidFill>
                  <a:schemeClr val="bg2"/>
                </a:solidFill>
                <a:latin typeface="Arial" panose="020B0604020202020204" pitchFamily="34" charset="0"/>
                <a:cs typeface="Arial" panose="020B0604020202020204" pitchFamily="34" charset="0"/>
              </a:rPr>
              <a:t>where appropriate</a:t>
            </a:r>
            <a:r>
              <a:rPr lang="en-GB" sz="1800" i="0" dirty="0" smtClean="0">
                <a:solidFill>
                  <a:schemeClr val="bg2"/>
                </a:solidFill>
                <a:latin typeface="Arial" panose="020B0604020202020204" pitchFamily="34" charset="0"/>
                <a:cs typeface="Arial" panose="020B0604020202020204" pitchFamily="34" charset="0"/>
              </a:rPr>
              <a:t>, the following:</a:t>
            </a:r>
          </a:p>
          <a:p>
            <a:pPr marL="441325">
              <a:spcAft>
                <a:spcPts val="1200"/>
              </a:spcAft>
              <a:buClr>
                <a:schemeClr val="tx1"/>
              </a:buClr>
              <a:buFont typeface="Wingdings" panose="05000000000000000000" pitchFamily="2" charset="2"/>
              <a:buChar char="Ø"/>
            </a:pPr>
            <a:r>
              <a:rPr lang="en-GB" sz="1800" i="0" dirty="0" smtClean="0">
                <a:solidFill>
                  <a:schemeClr val="bg2"/>
                </a:solidFill>
                <a:latin typeface="Arial" panose="020B0604020202020204" pitchFamily="34" charset="0"/>
                <a:cs typeface="Arial" panose="020B0604020202020204" pitchFamily="34" charset="0"/>
              </a:rPr>
              <a:t>(b) the arrangements for interregional [and transnational] actions, within the OPs, with beneficiaries located in at least one other Member State</a:t>
            </a:r>
          </a:p>
          <a:p>
            <a:pPr marL="441325">
              <a:spcAft>
                <a:spcPts val="1200"/>
              </a:spcAft>
              <a:buClr>
                <a:schemeClr val="tx1"/>
              </a:buClr>
              <a:buFont typeface="Wingdings" panose="05000000000000000000" pitchFamily="2" charset="2"/>
              <a:buChar char="§"/>
            </a:pPr>
            <a:r>
              <a:rPr lang="en-GB" sz="1800" i="0" dirty="0" smtClean="0">
                <a:solidFill>
                  <a:schemeClr val="bg2"/>
                </a:solidFill>
                <a:latin typeface="Arial" panose="020B0604020202020204" pitchFamily="34" charset="0"/>
                <a:cs typeface="Arial" panose="020B0604020202020204" pitchFamily="34" charset="0"/>
              </a:rPr>
              <a:t>Article 70</a:t>
            </a:r>
          </a:p>
          <a:p>
            <a:pPr marL="441325">
              <a:spcAft>
                <a:spcPts val="1200"/>
              </a:spcAft>
              <a:buClr>
                <a:schemeClr val="tx1"/>
              </a:buClr>
              <a:buFont typeface="Wingdings" panose="05000000000000000000" pitchFamily="2" charset="2"/>
              <a:buChar char="§"/>
            </a:pPr>
            <a:r>
              <a:rPr lang="en-GB" sz="1800" i="0" dirty="0" smtClean="0">
                <a:solidFill>
                  <a:schemeClr val="bg2"/>
                </a:solidFill>
                <a:latin typeface="Arial" panose="020B0604020202020204" pitchFamily="34" charset="0"/>
                <a:cs typeface="Arial" panose="020B0604020202020204" pitchFamily="34" charset="0"/>
              </a:rPr>
              <a:t>Annex I, point 7.1.5:</a:t>
            </a:r>
          </a:p>
          <a:p>
            <a:pPr marL="441325">
              <a:spcAft>
                <a:spcPts val="1200"/>
              </a:spcAft>
              <a:buClr>
                <a:schemeClr val="tx1"/>
              </a:buClr>
              <a:buFont typeface="Wingdings" panose="05000000000000000000" pitchFamily="2" charset="2"/>
              <a:buChar char="Ø"/>
            </a:pPr>
            <a:r>
              <a:rPr lang="en-GB" sz="1800" i="0" dirty="0" smtClean="0">
                <a:solidFill>
                  <a:schemeClr val="bg2"/>
                </a:solidFill>
                <a:latin typeface="Arial" panose="020B0604020202020204" pitchFamily="34" charset="0"/>
                <a:cs typeface="Arial" panose="020B0604020202020204" pitchFamily="34" charset="0"/>
              </a:rPr>
              <a:t>implementation of relevant R&amp;I measures emanating from their SSS</a:t>
            </a:r>
          </a:p>
          <a:p>
            <a:pPr marL="441325">
              <a:spcAft>
                <a:spcPts val="1200"/>
              </a:spcAft>
              <a:buClr>
                <a:schemeClr val="tx1"/>
              </a:buClr>
              <a:buFont typeface="Wingdings" panose="05000000000000000000" pitchFamily="2" charset="2"/>
              <a:buChar char="Ø"/>
            </a:pPr>
            <a:endParaRPr lang="en-GB" sz="2000" i="0" dirty="0">
              <a:solidFill>
                <a:schemeClr val="bg2"/>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4427984" y="836712"/>
            <a:ext cx="4536504" cy="5328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en-GB" b="1" i="0" kern="0" dirty="0" smtClean="0">
                <a:solidFill>
                  <a:srgbClr val="20AA63"/>
                </a:solidFill>
                <a:latin typeface="Arial" panose="020B0604020202020204" pitchFamily="34" charset="0"/>
                <a:cs typeface="Arial" panose="020B0604020202020204" pitchFamily="34" charset="0"/>
              </a:rPr>
              <a:t>post-2020</a:t>
            </a:r>
          </a:p>
          <a:p>
            <a:pPr marL="352425">
              <a:spcAft>
                <a:spcPts val="1200"/>
              </a:spcAft>
              <a:buClr>
                <a:schemeClr val="tx1"/>
              </a:buClr>
              <a:buFont typeface="Wingdings" panose="05000000000000000000" pitchFamily="2" charset="2"/>
              <a:buChar char="§"/>
            </a:pPr>
            <a:r>
              <a:rPr lang="en-GB" sz="1800" b="0" i="0" dirty="0" smtClean="0">
                <a:solidFill>
                  <a:schemeClr val="bg2"/>
                </a:solidFill>
                <a:latin typeface="Arial" panose="020B0604020202020204" pitchFamily="34" charset="0"/>
                <a:cs typeface="Arial" panose="020B0604020202020204" pitchFamily="34" charset="0"/>
              </a:rPr>
              <a:t>CPR (Article 17)</a:t>
            </a:r>
          </a:p>
          <a:p>
            <a:pPr marL="441325">
              <a:spcAft>
                <a:spcPts val="1200"/>
              </a:spcAft>
              <a:buClr>
                <a:schemeClr val="tx1"/>
              </a:buClr>
              <a:buFont typeface="Wingdings" panose="05000000000000000000" pitchFamily="2" charset="2"/>
              <a:buChar char="Ø"/>
            </a:pPr>
            <a:r>
              <a:rPr lang="en-GB" sz="1800" b="0" i="0" kern="0" dirty="0" smtClean="0">
                <a:solidFill>
                  <a:schemeClr val="bg2"/>
                </a:solidFill>
                <a:latin typeface="Arial" panose="020B0604020202020204" pitchFamily="34" charset="0"/>
                <a:cs typeface="Arial" panose="020B0604020202020204" pitchFamily="34" charset="0"/>
              </a:rPr>
              <a:t>(3) Each OP shall set out:</a:t>
            </a:r>
          </a:p>
          <a:p>
            <a:pPr marL="441325">
              <a:spcAft>
                <a:spcPts val="1200"/>
              </a:spcAft>
              <a:buClr>
                <a:schemeClr val="tx1"/>
              </a:buClr>
              <a:buFont typeface="Wingdings" panose="05000000000000000000" pitchFamily="2" charset="2"/>
              <a:buChar char="Ø"/>
            </a:pPr>
            <a:r>
              <a:rPr lang="en-GB" sz="1800" b="0" i="0" kern="0" dirty="0" smtClean="0">
                <a:solidFill>
                  <a:schemeClr val="bg2"/>
                </a:solidFill>
                <a:latin typeface="Arial" panose="020B0604020202020204" pitchFamily="34" charset="0"/>
                <a:cs typeface="Arial" panose="020B0604020202020204" pitchFamily="34" charset="0"/>
              </a:rPr>
              <a:t>(d) for each specific objective:</a:t>
            </a:r>
            <a:br>
              <a:rPr lang="en-GB" sz="1800" b="0" i="0" kern="0" dirty="0" smtClean="0">
                <a:solidFill>
                  <a:schemeClr val="bg2"/>
                </a:solidFill>
                <a:latin typeface="Arial" panose="020B0604020202020204" pitchFamily="34" charset="0"/>
                <a:cs typeface="Arial" panose="020B0604020202020204" pitchFamily="34" charset="0"/>
              </a:rPr>
            </a:br>
            <a:endParaRPr lang="en-GB" sz="1800" b="0" i="0" kern="0" dirty="0" smtClean="0">
              <a:solidFill>
                <a:schemeClr val="bg2"/>
              </a:solidFill>
              <a:latin typeface="Arial" panose="020B0604020202020204" pitchFamily="34" charset="0"/>
              <a:cs typeface="Arial" panose="020B0604020202020204" pitchFamily="34" charset="0"/>
            </a:endParaRPr>
          </a:p>
          <a:p>
            <a:pPr marL="441325">
              <a:spcAft>
                <a:spcPts val="1200"/>
              </a:spcAft>
              <a:buClr>
                <a:schemeClr val="tx1"/>
              </a:buClr>
              <a:buFont typeface="Wingdings" panose="05000000000000000000" pitchFamily="2" charset="2"/>
              <a:buChar char="Ø"/>
            </a:pPr>
            <a:r>
              <a:rPr lang="en-GB" sz="1800" b="0" i="0" kern="0" dirty="0">
                <a:solidFill>
                  <a:schemeClr val="bg2"/>
                </a:solidFill>
                <a:latin typeface="Arial" panose="020B0604020202020204" pitchFamily="34" charset="0"/>
                <a:cs typeface="Arial" panose="020B0604020202020204" pitchFamily="34" charset="0"/>
              </a:rPr>
              <a:t>(v) </a:t>
            </a:r>
            <a:r>
              <a:rPr lang="en-GB" sz="1800" b="0" i="0" kern="0" dirty="0" smtClean="0">
                <a:solidFill>
                  <a:schemeClr val="bg2"/>
                </a:solidFill>
                <a:latin typeface="Arial" panose="020B0604020202020204" pitchFamily="34" charset="0"/>
                <a:cs typeface="Arial" panose="020B0604020202020204" pitchFamily="34" charset="0"/>
              </a:rPr>
              <a:t>the interregional </a:t>
            </a:r>
            <a:r>
              <a:rPr lang="en-GB" sz="1800" b="0" i="0" kern="0" dirty="0">
                <a:solidFill>
                  <a:schemeClr val="bg2"/>
                </a:solidFill>
                <a:latin typeface="Arial" panose="020B0604020202020204" pitchFamily="34" charset="0"/>
                <a:cs typeface="Arial" panose="020B0604020202020204" pitchFamily="34" charset="0"/>
              </a:rPr>
              <a:t>[and transnational] </a:t>
            </a:r>
            <a:r>
              <a:rPr lang="en-GB" sz="1800" b="0" i="0" kern="0" dirty="0" smtClean="0">
                <a:solidFill>
                  <a:schemeClr val="bg2"/>
                </a:solidFill>
                <a:latin typeface="Arial" panose="020B0604020202020204" pitchFamily="34" charset="0"/>
                <a:cs typeface="Arial" panose="020B0604020202020204" pitchFamily="34" charset="0"/>
              </a:rPr>
              <a:t>actions </a:t>
            </a:r>
            <a:r>
              <a:rPr lang="en-GB" sz="1800" b="0" i="0" kern="0" dirty="0">
                <a:solidFill>
                  <a:schemeClr val="bg2"/>
                </a:solidFill>
                <a:latin typeface="Arial" panose="020B0604020202020204" pitchFamily="34" charset="0"/>
                <a:cs typeface="Arial" panose="020B0604020202020204" pitchFamily="34" charset="0"/>
              </a:rPr>
              <a:t>with beneficiaries located in </a:t>
            </a:r>
            <a:r>
              <a:rPr lang="en-GB" sz="1800" i="0" kern="0" dirty="0">
                <a:solidFill>
                  <a:schemeClr val="bg2"/>
                </a:solidFill>
                <a:latin typeface="Arial" panose="020B0604020202020204" pitchFamily="34" charset="0"/>
                <a:cs typeface="Arial" panose="020B0604020202020204" pitchFamily="34" charset="0"/>
              </a:rPr>
              <a:t>at least one</a:t>
            </a:r>
            <a:r>
              <a:rPr lang="en-GB" sz="1800" b="0" i="0" kern="0" dirty="0">
                <a:solidFill>
                  <a:schemeClr val="bg2"/>
                </a:solidFill>
                <a:latin typeface="Arial" panose="020B0604020202020204" pitchFamily="34" charset="0"/>
                <a:cs typeface="Arial" panose="020B0604020202020204" pitchFamily="34" charset="0"/>
              </a:rPr>
              <a:t> other Member </a:t>
            </a:r>
            <a:r>
              <a:rPr lang="en-GB" sz="1800" b="0" i="0" kern="0" dirty="0" smtClean="0">
                <a:solidFill>
                  <a:schemeClr val="bg2"/>
                </a:solidFill>
                <a:latin typeface="Arial" panose="020B0604020202020204" pitchFamily="34" charset="0"/>
                <a:cs typeface="Arial" panose="020B0604020202020204" pitchFamily="34" charset="0"/>
              </a:rPr>
              <a:t>State</a:t>
            </a:r>
            <a:br>
              <a:rPr lang="en-GB" sz="1800" b="0" i="0" kern="0" dirty="0" smtClean="0">
                <a:solidFill>
                  <a:schemeClr val="bg2"/>
                </a:solidFill>
                <a:latin typeface="Arial" panose="020B0604020202020204" pitchFamily="34" charset="0"/>
                <a:cs typeface="Arial" panose="020B0604020202020204" pitchFamily="34" charset="0"/>
              </a:rPr>
            </a:br>
            <a:r>
              <a:rPr lang="en-GB" sz="1800" b="0" i="0" kern="0" dirty="0" smtClean="0">
                <a:solidFill>
                  <a:schemeClr val="bg2"/>
                </a:solidFill>
                <a:latin typeface="Arial" panose="020B0604020202020204" pitchFamily="34" charset="0"/>
                <a:cs typeface="Arial" panose="020B0604020202020204" pitchFamily="34" charset="0"/>
              </a:rPr>
              <a:t/>
            </a:r>
            <a:br>
              <a:rPr lang="en-GB" sz="1800" b="0" i="0" kern="0" dirty="0" smtClean="0">
                <a:solidFill>
                  <a:schemeClr val="bg2"/>
                </a:solidFill>
                <a:latin typeface="Arial" panose="020B0604020202020204" pitchFamily="34" charset="0"/>
                <a:cs typeface="Arial" panose="020B0604020202020204" pitchFamily="34" charset="0"/>
              </a:rPr>
            </a:br>
            <a:endParaRPr lang="en-GB" sz="1800" b="0" i="0" kern="0" dirty="0">
              <a:solidFill>
                <a:schemeClr val="bg2"/>
              </a:solidFill>
              <a:latin typeface="Arial" panose="020B0604020202020204" pitchFamily="34" charset="0"/>
              <a:cs typeface="Arial" panose="020B0604020202020204" pitchFamily="34" charset="0"/>
            </a:endParaRPr>
          </a:p>
          <a:p>
            <a:pPr marL="441325">
              <a:spcAft>
                <a:spcPts val="1200"/>
              </a:spcAft>
              <a:buClr>
                <a:schemeClr val="tx1"/>
              </a:buClr>
              <a:buFont typeface="Wingdings" panose="05000000000000000000" pitchFamily="2" charset="2"/>
              <a:buChar char="§"/>
            </a:pPr>
            <a:r>
              <a:rPr lang="fr-BE" sz="1800" b="0" i="0" kern="0" dirty="0" smtClean="0">
                <a:solidFill>
                  <a:schemeClr val="bg2"/>
                </a:solidFill>
                <a:latin typeface="Arial" panose="020B0604020202020204" pitchFamily="34" charset="0"/>
                <a:cs typeface="Arial" panose="020B0604020202020204" pitchFamily="34" charset="0"/>
              </a:rPr>
              <a:t>Article 57(4): </a:t>
            </a:r>
            <a:r>
              <a:rPr lang="en-GB" sz="1800" b="0" i="0" kern="0" dirty="0" smtClean="0">
                <a:solidFill>
                  <a:schemeClr val="bg2"/>
                </a:solidFill>
                <a:latin typeface="Arial" panose="020B0604020202020204" pitchFamily="34" charset="0"/>
                <a:cs typeface="Arial" panose="020B0604020202020204" pitchFamily="34" charset="0"/>
              </a:rPr>
              <a:t>"implemented outside of a Member State, including outside the Union, provided that the operation contributes to the objectives of the programme"</a:t>
            </a:r>
          </a:p>
          <a:p>
            <a:pPr marL="441325">
              <a:spcAft>
                <a:spcPts val="1200"/>
              </a:spcAft>
              <a:buClr>
                <a:schemeClr val="tx1"/>
              </a:buClr>
              <a:buFont typeface="Wingdings" panose="05000000000000000000" pitchFamily="2" charset="2"/>
              <a:buChar char="Ø"/>
            </a:pPr>
            <a:endParaRPr lang="en-GB" sz="2000" b="0" i="0" dirty="0" smtClean="0">
              <a:solidFill>
                <a:schemeClr val="bg2"/>
              </a:solidFill>
              <a:latin typeface="Arial" panose="020B0604020202020204" pitchFamily="34" charset="0"/>
              <a:cs typeface="Arial" panose="020B0604020202020204" pitchFamily="34" charset="0"/>
            </a:endParaRPr>
          </a:p>
          <a:p>
            <a:pPr marL="441325">
              <a:spcAft>
                <a:spcPts val="1200"/>
              </a:spcAft>
              <a:buClr>
                <a:schemeClr val="tx1"/>
              </a:buClr>
              <a:buFont typeface="Wingdings" panose="05000000000000000000" pitchFamily="2" charset="2"/>
              <a:buChar char="Ø"/>
            </a:pPr>
            <a:endParaRPr lang="fr-BE" sz="2000" b="0" i="0" kern="0" dirty="0" smtClean="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457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404665"/>
            <a:ext cx="8363271" cy="576063"/>
          </a:xfrm>
          <a:prstGeom prst="rect">
            <a:avLst/>
          </a:prstGeom>
        </p:spPr>
        <p:txBody>
          <a:bodyPr/>
          <a:lstStyle/>
          <a:p>
            <a:pPr algn="ctr"/>
            <a:r>
              <a:rPr lang="en-GB" dirty="0" smtClean="0">
                <a:solidFill>
                  <a:srgbClr val="20AA63"/>
                </a:solidFill>
                <a:latin typeface="Arial" panose="020B0604020202020204" pitchFamily="34" charset="0"/>
                <a:cs typeface="Arial" panose="020B0604020202020204" pitchFamily="34" charset="0"/>
              </a:rPr>
              <a:t>CLLD</a:t>
            </a:r>
            <a:endParaRPr lang="en-GB" dirty="0">
              <a:solidFill>
                <a:srgbClr val="20AA63"/>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251520" y="980728"/>
            <a:ext cx="8712968"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en-GB" b="1" i="0" kern="0" dirty="0" smtClean="0">
                <a:solidFill>
                  <a:srgbClr val="20AA63"/>
                </a:solidFill>
                <a:latin typeface="Arial" panose="020B0604020202020204" pitchFamily="34" charset="0"/>
                <a:cs typeface="Arial" panose="020B0604020202020204" pitchFamily="34" charset="0"/>
              </a:rPr>
              <a:t>post-2020</a:t>
            </a:r>
          </a:p>
          <a:p>
            <a:pPr marL="9525" indent="0" algn="ctr">
              <a:spcAft>
                <a:spcPts val="1200"/>
              </a:spcAft>
              <a:buClr>
                <a:schemeClr val="tx1"/>
              </a:buClr>
              <a:buNone/>
            </a:pPr>
            <a:r>
              <a:rPr lang="en-GB" sz="1800" dirty="0">
                <a:solidFill>
                  <a:schemeClr val="bg2"/>
                </a:solidFill>
                <a:latin typeface="Arial" panose="020B0604020202020204" pitchFamily="34" charset="0"/>
                <a:cs typeface="Arial" panose="020B0604020202020204" pitchFamily="34" charset="0"/>
              </a:rPr>
              <a:t>Article 25 </a:t>
            </a:r>
            <a:br>
              <a:rPr lang="en-GB" sz="1800" dirty="0">
                <a:solidFill>
                  <a:schemeClr val="bg2"/>
                </a:solidFill>
                <a:latin typeface="Arial" panose="020B0604020202020204" pitchFamily="34" charset="0"/>
                <a:cs typeface="Arial" panose="020B0604020202020204" pitchFamily="34" charset="0"/>
              </a:rPr>
            </a:br>
            <a:r>
              <a:rPr lang="en-GB" sz="1800" dirty="0">
                <a:solidFill>
                  <a:schemeClr val="bg2"/>
                </a:solidFill>
                <a:latin typeface="Arial" panose="020B0604020202020204" pitchFamily="34" charset="0"/>
                <a:cs typeface="Arial" panose="020B0604020202020204" pitchFamily="34" charset="0"/>
              </a:rPr>
              <a:t>Community-led local development </a:t>
            </a:r>
          </a:p>
          <a:p>
            <a:pPr marL="357188" indent="-347663">
              <a:spcAft>
                <a:spcPts val="1200"/>
              </a:spcAft>
              <a:buClr>
                <a:schemeClr val="tx1"/>
              </a:buClr>
              <a:buNone/>
            </a:pPr>
            <a:r>
              <a:rPr lang="en-GB" sz="1800" b="0" i="0" dirty="0">
                <a:solidFill>
                  <a:schemeClr val="bg2"/>
                </a:solidFill>
                <a:latin typeface="Arial" panose="020B0604020202020204" pitchFamily="34" charset="0"/>
                <a:cs typeface="Arial" panose="020B0604020202020204" pitchFamily="34" charset="0"/>
              </a:rPr>
              <a:t>(2)	The Member State shall ensure that community-led local development is:</a:t>
            </a:r>
          </a:p>
          <a:p>
            <a:pPr marL="757238" lvl="1" indent="-347663">
              <a:spcAft>
                <a:spcPts val="1200"/>
              </a:spcAft>
              <a:buClr>
                <a:schemeClr val="tx1"/>
              </a:buClr>
              <a:buNone/>
            </a:pPr>
            <a:r>
              <a:rPr lang="en-GB" sz="1800" b="0" i="0" dirty="0">
                <a:solidFill>
                  <a:schemeClr val="bg2"/>
                </a:solidFill>
                <a:latin typeface="Arial" panose="020B0604020202020204" pitchFamily="34" charset="0"/>
                <a:cs typeface="Arial" panose="020B0604020202020204" pitchFamily="34" charset="0"/>
              </a:rPr>
              <a:t>(d) supportive of networking, innovative features in the local context and, where appropriate, </a:t>
            </a:r>
            <a:r>
              <a:rPr lang="en-GB" sz="1800"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cooperation with other territorial actors</a:t>
            </a:r>
            <a:r>
              <a:rPr lang="en-GB" sz="1800" b="0" i="0" dirty="0">
                <a:solidFill>
                  <a:schemeClr val="bg2"/>
                </a:solidFill>
                <a:latin typeface="Arial" panose="020B0604020202020204" pitchFamily="34" charset="0"/>
                <a:cs typeface="Arial" panose="020B0604020202020204" pitchFamily="34" charset="0"/>
              </a:rPr>
              <a:t>.</a:t>
            </a:r>
          </a:p>
          <a:p>
            <a:pPr marL="9525" indent="0" algn="ctr">
              <a:spcAft>
                <a:spcPts val="1200"/>
              </a:spcAft>
              <a:buClr>
                <a:schemeClr val="tx1"/>
              </a:buClr>
              <a:buNone/>
            </a:pPr>
            <a:r>
              <a:rPr lang="en-GB" sz="1800" dirty="0">
                <a:solidFill>
                  <a:schemeClr val="bg2"/>
                </a:solidFill>
                <a:latin typeface="Arial" panose="020B0604020202020204" pitchFamily="34" charset="0"/>
                <a:cs typeface="Arial" panose="020B0604020202020204" pitchFamily="34" charset="0"/>
              </a:rPr>
              <a:t>Article 28 </a:t>
            </a:r>
            <a:br>
              <a:rPr lang="en-GB" sz="1800" dirty="0">
                <a:solidFill>
                  <a:schemeClr val="bg2"/>
                </a:solidFill>
                <a:latin typeface="Arial" panose="020B0604020202020204" pitchFamily="34" charset="0"/>
                <a:cs typeface="Arial" panose="020B0604020202020204" pitchFamily="34" charset="0"/>
              </a:rPr>
            </a:br>
            <a:r>
              <a:rPr lang="en-GB" sz="1800" dirty="0">
                <a:solidFill>
                  <a:schemeClr val="bg2"/>
                </a:solidFill>
                <a:latin typeface="Arial" panose="020B0604020202020204" pitchFamily="34" charset="0"/>
                <a:cs typeface="Arial" panose="020B0604020202020204" pitchFamily="34" charset="0"/>
              </a:rPr>
              <a:t>Support from Funds for community-led local development </a:t>
            </a:r>
          </a:p>
          <a:p>
            <a:pPr marL="84138" indent="0">
              <a:spcAft>
                <a:spcPts val="1200"/>
              </a:spcAft>
              <a:buClr>
                <a:schemeClr val="tx1"/>
              </a:buClr>
              <a:buNone/>
            </a:pPr>
            <a:r>
              <a:rPr lang="en-GB" sz="1800" b="0" i="0" dirty="0">
                <a:solidFill>
                  <a:schemeClr val="bg2"/>
                </a:solidFill>
                <a:latin typeface="Arial" panose="020B0604020202020204" pitchFamily="34" charset="0"/>
                <a:cs typeface="Arial" panose="020B0604020202020204" pitchFamily="34" charset="0"/>
              </a:rPr>
              <a:t>(1</a:t>
            </a:r>
            <a:r>
              <a:rPr lang="en-GB" sz="1800" b="0" i="0" dirty="0" smtClean="0">
                <a:solidFill>
                  <a:schemeClr val="bg2"/>
                </a:solidFill>
                <a:latin typeface="Arial" panose="020B0604020202020204" pitchFamily="34" charset="0"/>
                <a:cs typeface="Arial" panose="020B0604020202020204" pitchFamily="34" charset="0"/>
              </a:rPr>
              <a:t>) The </a:t>
            </a:r>
            <a:r>
              <a:rPr lang="en-GB" sz="1800" b="0" i="0" dirty="0">
                <a:solidFill>
                  <a:schemeClr val="bg2"/>
                </a:solidFill>
                <a:latin typeface="Arial" panose="020B0604020202020204" pitchFamily="34" charset="0"/>
                <a:cs typeface="Arial" panose="020B0604020202020204" pitchFamily="34" charset="0"/>
              </a:rPr>
              <a:t>Member State shall ensure that support from the Funds for community-led local development covers: </a:t>
            </a:r>
          </a:p>
          <a:p>
            <a:pPr marL="757238" lvl="1" indent="-347663">
              <a:spcAft>
                <a:spcPts val="1200"/>
              </a:spcAft>
              <a:buClr>
                <a:schemeClr val="tx1"/>
              </a:buClr>
              <a:buNone/>
            </a:pPr>
            <a:r>
              <a:rPr lang="en-GB" sz="1800" b="0" dirty="0">
                <a:solidFill>
                  <a:schemeClr val="bg2"/>
                </a:solidFill>
                <a:latin typeface="Arial" panose="020B0604020202020204" pitchFamily="34" charset="0"/>
                <a:cs typeface="Arial" panose="020B0604020202020204" pitchFamily="34" charset="0"/>
              </a:rPr>
              <a:t>(b) the implementation of operations, including </a:t>
            </a:r>
            <a:r>
              <a:rPr lang="en-GB" sz="1800"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cooperation activities </a:t>
            </a:r>
            <a:r>
              <a:rPr lang="en-GB" sz="1800" b="0" dirty="0">
                <a:solidFill>
                  <a:schemeClr val="bg2"/>
                </a:solidFill>
                <a:latin typeface="Arial" panose="020B0604020202020204" pitchFamily="34" charset="0"/>
                <a:cs typeface="Arial" panose="020B0604020202020204" pitchFamily="34" charset="0"/>
              </a:rPr>
              <a:t>and their preparation, selected under the local development strategy;</a:t>
            </a:r>
          </a:p>
          <a:p>
            <a:pPr marL="441325">
              <a:spcAft>
                <a:spcPts val="1200"/>
              </a:spcAft>
              <a:buClr>
                <a:schemeClr val="tx1"/>
              </a:buClr>
              <a:buFont typeface="Wingdings" panose="05000000000000000000" pitchFamily="2" charset="2"/>
              <a:buChar char="Ø"/>
            </a:pPr>
            <a:endParaRPr lang="en-GB" sz="2000" b="0" i="0" dirty="0" smtClean="0">
              <a:solidFill>
                <a:schemeClr val="bg2"/>
              </a:solidFill>
              <a:latin typeface="Arial" panose="020B0604020202020204" pitchFamily="34" charset="0"/>
              <a:cs typeface="Arial" panose="020B0604020202020204" pitchFamily="34" charset="0"/>
            </a:endParaRPr>
          </a:p>
          <a:p>
            <a:pPr marL="441325">
              <a:spcAft>
                <a:spcPts val="1200"/>
              </a:spcAft>
              <a:buClr>
                <a:schemeClr val="tx1"/>
              </a:buClr>
              <a:buFont typeface="Wingdings" panose="05000000000000000000" pitchFamily="2" charset="2"/>
              <a:buChar char="Ø"/>
            </a:pPr>
            <a:endParaRPr lang="fr-BE" sz="2000" b="0" i="0" kern="0" dirty="0" smtClean="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7113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404664"/>
            <a:ext cx="8496944" cy="1080119"/>
          </a:xfrm>
          <a:prstGeom prst="rect">
            <a:avLst/>
          </a:prstGeom>
        </p:spPr>
        <p:txBody>
          <a:bodyPr/>
          <a:lstStyle/>
          <a:p>
            <a:pPr algn="ctr"/>
            <a:r>
              <a:rPr lang="en-GB" dirty="0" smtClean="0"/>
              <a:t>ERDF: Shorter &amp; modern </a:t>
            </a:r>
            <a:r>
              <a:rPr lang="en-GB" dirty="0"/>
              <a:t>menu of </a:t>
            </a:r>
            <a:r>
              <a:rPr lang="en-GB" dirty="0" smtClean="0"/>
              <a:t>priorities</a:t>
            </a:r>
            <a:r>
              <a:rPr lang="en-GB" dirty="0" smtClean="0">
                <a:solidFill>
                  <a:schemeClr val="tx1"/>
                </a:solidFill>
                <a:latin typeface="Arial" panose="020B0604020202020204" pitchFamily="34" charset="0"/>
                <a:cs typeface="Arial" panose="020B0604020202020204" pitchFamily="34" charset="0"/>
              </a:rPr>
              <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5 Policy </a:t>
            </a:r>
            <a:r>
              <a:rPr lang="en-GB" strike="sngStrike" dirty="0" smtClean="0">
                <a:solidFill>
                  <a:schemeClr val="tx1"/>
                </a:solidFill>
                <a:latin typeface="Arial" panose="020B0604020202020204" pitchFamily="34" charset="0"/>
                <a:cs typeface="Arial" panose="020B0604020202020204" pitchFamily="34" charset="0"/>
              </a:rPr>
              <a:t>+ 2 </a:t>
            </a:r>
            <a:r>
              <a:rPr lang="en-GB" strike="sngStrike" dirty="0" err="1" smtClean="0">
                <a:solidFill>
                  <a:schemeClr val="tx1"/>
                </a:solidFill>
                <a:latin typeface="Arial" panose="020B0604020202020204" pitchFamily="34" charset="0"/>
                <a:cs typeface="Arial" panose="020B0604020202020204" pitchFamily="34" charset="0"/>
              </a:rPr>
              <a:t>Interreg</a:t>
            </a:r>
            <a:r>
              <a:rPr lang="en-GB" strike="sngStrike" dirty="0" smtClean="0">
                <a:solidFill>
                  <a:schemeClr val="tx1"/>
                </a:solidFill>
                <a:latin typeface="Arial" panose="020B0604020202020204" pitchFamily="34" charset="0"/>
                <a:cs typeface="Arial" panose="020B0604020202020204" pitchFamily="34" charset="0"/>
              </a:rPr>
              <a:t>-specific </a:t>
            </a:r>
            <a:r>
              <a:rPr lang="en-GB" dirty="0" smtClean="0">
                <a:solidFill>
                  <a:schemeClr val="tx1"/>
                </a:solidFill>
                <a:latin typeface="Arial" panose="020B0604020202020204" pitchFamily="34" charset="0"/>
                <a:cs typeface="Arial" panose="020B0604020202020204" pitchFamily="34" charset="0"/>
              </a:rPr>
              <a:t>objectives</a:t>
            </a:r>
            <a:endParaRPr lang="en-GB"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11560" y="1484784"/>
            <a:ext cx="7920880" cy="5184576"/>
          </a:xfrm>
          <a:prstGeom prst="rect">
            <a:avLst/>
          </a:prstGeom>
        </p:spPr>
        <p:txBody>
          <a:bodyPr/>
          <a:lstStyle/>
          <a:p>
            <a:pPr marL="457200" indent="-457200">
              <a:spcAft>
                <a:spcPts val="1200"/>
              </a:spcAft>
              <a:buClr>
                <a:schemeClr val="tx1"/>
              </a:buClr>
              <a:buFont typeface="+mj-lt"/>
              <a:buAutoNum type="arabicPeriod"/>
            </a:pPr>
            <a:r>
              <a:rPr lang="en-GB" sz="2000" i="0" dirty="0" smtClean="0">
                <a:solidFill>
                  <a:schemeClr val="bg2"/>
                </a:solidFill>
                <a:latin typeface="Arial" panose="020B0604020202020204" pitchFamily="34" charset="0"/>
                <a:cs typeface="Arial" panose="020B0604020202020204" pitchFamily="34" charset="0"/>
              </a:rPr>
              <a:t>A </a:t>
            </a:r>
            <a:r>
              <a:rPr lang="en-GB" sz="2000" i="0" dirty="0">
                <a:solidFill>
                  <a:schemeClr val="bg2"/>
                </a:solidFill>
                <a:latin typeface="Arial" panose="020B0604020202020204" pitchFamily="34" charset="0"/>
                <a:cs typeface="Arial" panose="020B0604020202020204" pitchFamily="34" charset="0"/>
              </a:rPr>
              <a:t>smarter Europe (innovative &amp; smart economic transformation)</a:t>
            </a:r>
          </a:p>
          <a:p>
            <a:pPr marL="457200" indent="-457200">
              <a:spcAft>
                <a:spcPts val="1200"/>
              </a:spcAft>
              <a:buClr>
                <a:schemeClr val="tx1"/>
              </a:buClr>
              <a:buFont typeface="+mj-lt"/>
              <a:buAutoNum type="arabicPeriod"/>
            </a:pPr>
            <a:r>
              <a:rPr lang="en-GB" sz="2000" i="0" dirty="0">
                <a:solidFill>
                  <a:schemeClr val="bg2"/>
                </a:solidFill>
                <a:latin typeface="Arial" panose="020B0604020202020204" pitchFamily="34" charset="0"/>
                <a:cs typeface="Arial" panose="020B0604020202020204" pitchFamily="34" charset="0"/>
              </a:rPr>
              <a:t>A greener, low-carbon Europe (including energy transition, the circular economy, climate adaptation and risk management)</a:t>
            </a:r>
          </a:p>
          <a:p>
            <a:pPr marL="457200" indent="-457200">
              <a:spcAft>
                <a:spcPts val="1200"/>
              </a:spcAft>
              <a:buClr>
                <a:schemeClr val="tx1"/>
              </a:buClr>
              <a:buFont typeface="+mj-lt"/>
              <a:buAutoNum type="arabicPeriod"/>
            </a:pPr>
            <a:r>
              <a:rPr lang="en-GB" sz="2000" i="0" dirty="0">
                <a:solidFill>
                  <a:schemeClr val="bg2"/>
                </a:solidFill>
                <a:latin typeface="Arial" panose="020B0604020202020204" pitchFamily="34" charset="0"/>
                <a:cs typeface="Arial" panose="020B0604020202020204" pitchFamily="34" charset="0"/>
              </a:rPr>
              <a:t>A more connected Europe (mobility and ICT connectivity)</a:t>
            </a:r>
          </a:p>
          <a:p>
            <a:pPr marL="457200" indent="-457200">
              <a:spcAft>
                <a:spcPts val="1200"/>
              </a:spcAft>
              <a:buClr>
                <a:schemeClr val="tx1"/>
              </a:buClr>
              <a:buFont typeface="+mj-lt"/>
              <a:buAutoNum type="arabicPeriod"/>
            </a:pPr>
            <a:r>
              <a:rPr lang="en-GB" sz="2000" i="0" dirty="0">
                <a:solidFill>
                  <a:schemeClr val="bg2"/>
                </a:solidFill>
                <a:latin typeface="Arial" panose="020B0604020202020204" pitchFamily="34" charset="0"/>
                <a:cs typeface="Arial" panose="020B0604020202020204" pitchFamily="34" charset="0"/>
              </a:rPr>
              <a:t>A more social Europe (the European Pillar of Social Rights)</a:t>
            </a:r>
          </a:p>
          <a:p>
            <a:pPr marL="457200" indent="-457200">
              <a:spcAft>
                <a:spcPts val="1200"/>
              </a:spcAft>
              <a:buClr>
                <a:schemeClr val="tx1"/>
              </a:buClr>
              <a:buFont typeface="+mj-lt"/>
              <a:buAutoNum type="arabicPeriod"/>
            </a:pPr>
            <a:r>
              <a:rPr lang="en-GB" sz="2000" i="0" dirty="0" smtClean="0">
                <a:solidFill>
                  <a:schemeClr val="bg2"/>
                </a:solidFill>
                <a:latin typeface="Arial" panose="020B0604020202020204" pitchFamily="34" charset="0"/>
                <a:cs typeface="Arial" panose="020B0604020202020204" pitchFamily="34" charset="0"/>
              </a:rPr>
              <a:t>A </a:t>
            </a:r>
            <a:r>
              <a:rPr lang="en-GB" sz="2000" i="0" dirty="0">
                <a:solidFill>
                  <a:schemeClr val="bg2"/>
                </a:solidFill>
                <a:latin typeface="Arial" panose="020B0604020202020204" pitchFamily="34" charset="0"/>
                <a:cs typeface="Arial" panose="020B0604020202020204" pitchFamily="34" charset="0"/>
              </a:rPr>
              <a:t>Europe closer to citizens (sustainable development of urban, rural and coastal areas and local </a:t>
            </a:r>
            <a:r>
              <a:rPr lang="en-GB" sz="2000" i="0" dirty="0" smtClean="0">
                <a:solidFill>
                  <a:schemeClr val="bg2"/>
                </a:solidFill>
                <a:latin typeface="Arial" panose="020B0604020202020204" pitchFamily="34" charset="0"/>
                <a:cs typeface="Arial" panose="020B0604020202020204" pitchFamily="34" charset="0"/>
              </a:rPr>
              <a:t>initiatives)</a:t>
            </a:r>
          </a:p>
          <a:p>
            <a:pPr marL="447675" indent="-447675">
              <a:spcAft>
                <a:spcPts val="1200"/>
              </a:spcAft>
              <a:buClr>
                <a:schemeClr val="tx1"/>
              </a:buClr>
              <a:buNone/>
            </a:pPr>
            <a:r>
              <a:rPr lang="fr-BE" sz="2000" i="0" dirty="0" smtClean="0">
                <a:solidFill>
                  <a:schemeClr val="bg2"/>
                </a:solidFill>
                <a:latin typeface="Arial" panose="020B0604020202020204" pitchFamily="34" charset="0"/>
                <a:cs typeface="Arial" panose="020B0604020202020204" pitchFamily="34" charset="0"/>
              </a:rPr>
              <a:t>	</a:t>
            </a:r>
            <a:r>
              <a:rPr lang="en-GB" sz="2000" dirty="0" smtClean="0">
                <a:solidFill>
                  <a:schemeClr val="bg2"/>
                </a:solidFill>
                <a:latin typeface="Arial" panose="020B0604020202020204" pitchFamily="34" charset="0"/>
                <a:cs typeface="Arial" panose="020B0604020202020204" pitchFamily="34" charset="0"/>
              </a:rPr>
              <a:t>"enhance cooperation with partners both within and outside a given Member State" (point (b) of Article 2(3) ERDF)</a:t>
            </a:r>
          </a:p>
          <a:p>
            <a:pPr marL="447675" indent="-447675">
              <a:spcAft>
                <a:spcPts val="1200"/>
              </a:spcAft>
              <a:buClr>
                <a:schemeClr val="tx1"/>
              </a:buClr>
              <a:buNone/>
            </a:pPr>
            <a:r>
              <a:rPr lang="en-GB" sz="2000" dirty="0" smtClean="0">
                <a:solidFill>
                  <a:schemeClr val="bg2"/>
                </a:solidFill>
                <a:latin typeface="Arial" panose="020B0604020202020204" pitchFamily="34" charset="0"/>
                <a:cs typeface="Arial" panose="020B0604020202020204" pitchFamily="34" charset="0"/>
              </a:rPr>
              <a:t>	</a:t>
            </a:r>
            <a:r>
              <a:rPr lang="en-GB" sz="2000" dirty="0" err="1" smtClean="0">
                <a:solidFill>
                  <a:schemeClr val="bg2"/>
                </a:solidFill>
                <a:latin typeface="Arial" panose="020B0604020202020204" pitchFamily="34" charset="0"/>
                <a:cs typeface="Arial" panose="020B0604020202020204" pitchFamily="34" charset="0"/>
              </a:rPr>
              <a:t>cross-border</a:t>
            </a:r>
            <a:r>
              <a:rPr lang="en-GB" sz="2000" dirty="0" smtClean="0">
                <a:solidFill>
                  <a:schemeClr val="bg2"/>
                </a:solidFill>
                <a:latin typeface="Arial" panose="020B0604020202020204" pitchFamily="34" charset="0"/>
                <a:cs typeface="Arial" panose="020B0604020202020204" pitchFamily="34" charset="0"/>
              </a:rPr>
              <a:t> regions, non-contiguous regions, MRS/SBS regions</a:t>
            </a:r>
          </a:p>
          <a:p>
            <a:pPr marL="447675" indent="-447675">
              <a:spcAft>
                <a:spcPts val="1200"/>
              </a:spcAft>
              <a:buClr>
                <a:schemeClr val="tx1"/>
              </a:buClr>
              <a:buNone/>
            </a:pPr>
            <a:r>
              <a:rPr lang="en-GB" sz="2000" i="0" dirty="0" smtClean="0">
                <a:solidFill>
                  <a:schemeClr val="bg2"/>
                </a:solidFill>
                <a:latin typeface="Arial" panose="020B0604020202020204" pitchFamily="34" charset="0"/>
                <a:cs typeface="Arial" panose="020B0604020202020204" pitchFamily="34" charset="0"/>
              </a:rPr>
              <a:t>	Third countries??</a:t>
            </a:r>
            <a:endParaRPr lang="en-GB" sz="2000" i="0" dirty="0" smtClean="0">
              <a:solidFill>
                <a:srgbClr val="20AA63"/>
              </a:solidFill>
              <a:latin typeface="Arial" panose="020B0604020202020204" pitchFamily="34" charset="0"/>
              <a:cs typeface="Arial" panose="020B0604020202020204" pitchFamily="34" charset="0"/>
            </a:endParaRPr>
          </a:p>
          <a:p>
            <a:pPr marL="0" indent="0">
              <a:spcAft>
                <a:spcPts val="600"/>
              </a:spcAft>
              <a:buNone/>
            </a:pPr>
            <a:endParaRPr lang="en-GB" b="1" i="0" dirty="0">
              <a:solidFill>
                <a:srgbClr val="20AA63"/>
              </a:solidFill>
              <a:latin typeface="Arial" panose="020B0604020202020204" pitchFamily="34" charset="0"/>
              <a:cs typeface="Arial" panose="020B0604020202020204" pitchFamily="34" charset="0"/>
            </a:endParaRPr>
          </a:p>
          <a:p>
            <a:pPr>
              <a:spcAft>
                <a:spcPts val="600"/>
              </a:spcAft>
            </a:pPr>
            <a:endParaRPr lang="en-GB" b="1" i="0" dirty="0">
              <a:solidFill>
                <a:srgbClr val="20AA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5396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179512" y="692150"/>
            <a:ext cx="8856984" cy="648618"/>
          </a:xfrm>
        </p:spPr>
        <p:txBody>
          <a:bodyPr/>
          <a:lstStyle/>
          <a:p>
            <a:pPr algn="ctr"/>
            <a:r>
              <a:rPr lang="en-GB" altLang="en-US" dirty="0" smtClean="0">
                <a:solidFill>
                  <a:srgbClr val="20AA63"/>
                </a:solidFill>
                <a:latin typeface="Arial" panose="020B0604020202020204" pitchFamily="34" charset="0"/>
                <a:cs typeface="Arial" panose="020B0604020202020204" pitchFamily="34" charset="0"/>
              </a:rPr>
              <a:t>Aspects </a:t>
            </a:r>
            <a:r>
              <a:rPr lang="en-GB" altLang="en-US" dirty="0">
                <a:solidFill>
                  <a:srgbClr val="20AA63"/>
                </a:solidFill>
                <a:latin typeface="Arial" panose="020B0604020202020204" pitchFamily="34" charset="0"/>
                <a:cs typeface="Arial" panose="020B0604020202020204" pitchFamily="34" charset="0"/>
              </a:rPr>
              <a:t>to be covered</a:t>
            </a:r>
          </a:p>
        </p:txBody>
      </p:sp>
      <p:sp>
        <p:nvSpPr>
          <p:cNvPr id="815107" name="Rectangle 3"/>
          <p:cNvSpPr>
            <a:spLocks noGrp="1" noChangeArrowheads="1"/>
          </p:cNvSpPr>
          <p:nvPr>
            <p:ph type="body" idx="1"/>
          </p:nvPr>
        </p:nvSpPr>
        <p:spPr>
          <a:xfrm>
            <a:off x="539552" y="1556793"/>
            <a:ext cx="8147248" cy="4597946"/>
          </a:xfrm>
        </p:spPr>
        <p:txBody>
          <a:bodyPr/>
          <a:lstStyle/>
          <a:p>
            <a:pPr marL="541338" indent="-541338">
              <a:lnSpc>
                <a:spcPct val="80000"/>
              </a:lnSpc>
              <a:buNone/>
            </a:pPr>
            <a:r>
              <a:rPr lang="en-GB" altLang="en-US" sz="2800" i="0" dirty="0">
                <a:solidFill>
                  <a:schemeClr val="bg2"/>
                </a:solidFill>
                <a:latin typeface="Arial" panose="020B0604020202020204" pitchFamily="34" charset="0"/>
                <a:cs typeface="Arial" panose="020B0604020202020204" pitchFamily="34" charset="0"/>
              </a:rPr>
              <a:t>A.	Who? -	Partners to be identified</a:t>
            </a:r>
          </a:p>
          <a:p>
            <a:pPr marL="541338" indent="-541338">
              <a:lnSpc>
                <a:spcPct val="80000"/>
              </a:lnSpc>
              <a:buNone/>
            </a:pPr>
            <a:r>
              <a:rPr lang="en-GB" altLang="en-US" sz="2800" i="0" dirty="0">
                <a:solidFill>
                  <a:schemeClr val="bg2"/>
                </a:solidFill>
                <a:latin typeface="Arial" panose="020B0604020202020204" pitchFamily="34" charset="0"/>
                <a:cs typeface="Arial" panose="020B0604020202020204" pitchFamily="34" charset="0"/>
              </a:rPr>
              <a:t>B.	How much? Allocation; co-funding</a:t>
            </a:r>
          </a:p>
          <a:p>
            <a:pPr marL="541338" indent="-541338">
              <a:lnSpc>
                <a:spcPct val="80000"/>
              </a:lnSpc>
              <a:buNone/>
            </a:pPr>
            <a:r>
              <a:rPr lang="en-GB" altLang="en-US" sz="2800" i="0" dirty="0">
                <a:solidFill>
                  <a:schemeClr val="bg2"/>
                </a:solidFill>
                <a:latin typeface="Arial" panose="020B0604020202020204" pitchFamily="34" charset="0"/>
                <a:cs typeface="Arial" panose="020B0604020202020204" pitchFamily="34" charset="0"/>
              </a:rPr>
              <a:t>C.	What? – Policy objectives/specific objectives to be defined</a:t>
            </a:r>
          </a:p>
          <a:p>
            <a:pPr marL="541338" indent="-541338">
              <a:lnSpc>
                <a:spcPct val="80000"/>
              </a:lnSpc>
              <a:buNone/>
            </a:pPr>
            <a:r>
              <a:rPr lang="en-GB" altLang="en-US" sz="2800" i="0" dirty="0">
                <a:solidFill>
                  <a:schemeClr val="bg2"/>
                </a:solidFill>
                <a:latin typeface="Arial" panose="020B0604020202020204" pitchFamily="34" charset="0"/>
                <a:cs typeface="Arial" panose="020B0604020202020204" pitchFamily="34" charset="0"/>
              </a:rPr>
              <a:t>D.	How? – </a:t>
            </a:r>
            <a:br>
              <a:rPr lang="en-GB" altLang="en-US" sz="2800" i="0" dirty="0">
                <a:solidFill>
                  <a:schemeClr val="bg2"/>
                </a:solidFill>
                <a:latin typeface="Arial" panose="020B0604020202020204" pitchFamily="34" charset="0"/>
                <a:cs typeface="Arial" panose="020B0604020202020204" pitchFamily="34" charset="0"/>
              </a:rPr>
            </a:br>
            <a:r>
              <a:rPr lang="en-GB" altLang="en-US" sz="2800" i="0" dirty="0">
                <a:solidFill>
                  <a:schemeClr val="bg2"/>
                </a:solidFill>
                <a:latin typeface="Arial" panose="020B0604020202020204" pitchFamily="34" charset="0"/>
                <a:cs typeface="Arial" panose="020B0604020202020204" pitchFamily="34" charset="0"/>
              </a:rPr>
              <a:t>Project selection criteria and procedures; project implementation; </a:t>
            </a:r>
            <a:br>
              <a:rPr lang="en-GB" altLang="en-US" sz="2800" i="0" dirty="0">
                <a:solidFill>
                  <a:schemeClr val="bg2"/>
                </a:solidFill>
                <a:latin typeface="Arial" panose="020B0604020202020204" pitchFamily="34" charset="0"/>
                <a:cs typeface="Arial" panose="020B0604020202020204" pitchFamily="34" charset="0"/>
              </a:rPr>
            </a:br>
            <a:r>
              <a:rPr lang="en-GB" altLang="en-US" sz="2800" i="0" dirty="0">
                <a:solidFill>
                  <a:schemeClr val="bg2"/>
                </a:solidFill>
                <a:latin typeface="Arial" panose="020B0604020202020204" pitchFamily="34" charset="0"/>
                <a:cs typeface="Arial" panose="020B0604020202020204" pitchFamily="34" charset="0"/>
              </a:rPr>
              <a:t>financial control and audit</a:t>
            </a:r>
          </a:p>
          <a:p>
            <a:pPr marL="541338" indent="-541338">
              <a:lnSpc>
                <a:spcPct val="80000"/>
              </a:lnSpc>
              <a:buNone/>
            </a:pPr>
            <a:r>
              <a:rPr lang="en-GB" altLang="en-US" sz="2800" i="0" dirty="0">
                <a:solidFill>
                  <a:schemeClr val="bg2"/>
                </a:solidFill>
                <a:latin typeface="Arial" panose="020B0604020202020204" pitchFamily="34" charset="0"/>
                <a:cs typeface="Arial" panose="020B0604020202020204" pitchFamily="34" charset="0"/>
              </a:rPr>
              <a:t>E.	Where? – Expenditure outside own programme area</a:t>
            </a:r>
          </a:p>
          <a:p>
            <a:pPr marL="541338" indent="-541338">
              <a:lnSpc>
                <a:spcPct val="80000"/>
              </a:lnSpc>
              <a:buNone/>
            </a:pPr>
            <a:r>
              <a:rPr lang="en-GB" altLang="en-US" sz="2800" i="0" dirty="0">
                <a:solidFill>
                  <a:schemeClr val="bg2"/>
                </a:solidFill>
                <a:latin typeface="Arial" panose="020B0604020202020204" pitchFamily="34" charset="0"/>
                <a:cs typeface="Arial" panose="020B0604020202020204" pitchFamily="34" charset="0"/>
              </a:rPr>
              <a:t>F.	When? - Duration</a:t>
            </a:r>
          </a:p>
          <a:p>
            <a:pPr marL="533400" indent="-533400" algn="just">
              <a:lnSpc>
                <a:spcPct val="80000"/>
              </a:lnSpc>
              <a:buFontTx/>
              <a:buNone/>
            </a:pPr>
            <a:endParaRPr lang="en-GB" altLang="en-US" dirty="0"/>
          </a:p>
        </p:txBody>
      </p:sp>
    </p:spTree>
    <p:extLst>
      <p:ext uri="{BB962C8B-B14F-4D97-AF65-F5344CB8AC3E}">
        <p14:creationId xmlns:p14="http://schemas.microsoft.com/office/powerpoint/2010/main" val="39326305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179512" y="404664"/>
            <a:ext cx="8856984" cy="576064"/>
          </a:xfrm>
        </p:spPr>
        <p:txBody>
          <a:bodyPr/>
          <a:lstStyle/>
          <a:p>
            <a:pPr algn="ctr"/>
            <a:r>
              <a:rPr lang="en-US" altLang="en-US" dirty="0">
                <a:solidFill>
                  <a:srgbClr val="20AA63"/>
                </a:solidFill>
                <a:latin typeface="Arial" panose="020B0604020202020204" pitchFamily="34" charset="0"/>
                <a:cs typeface="Arial" panose="020B0604020202020204" pitchFamily="34" charset="0"/>
              </a:rPr>
              <a:t>A) Who? – Partners to be identified</a:t>
            </a:r>
            <a:endParaRPr lang="en-GB" altLang="en-US" dirty="0">
              <a:solidFill>
                <a:srgbClr val="20AA63"/>
              </a:solidFill>
              <a:latin typeface="Arial" panose="020B0604020202020204" pitchFamily="34" charset="0"/>
              <a:cs typeface="Arial" panose="020B0604020202020204" pitchFamily="34" charset="0"/>
            </a:endParaRPr>
          </a:p>
        </p:txBody>
      </p:sp>
      <p:sp>
        <p:nvSpPr>
          <p:cNvPr id="815107" name="Rectangle 3"/>
          <p:cNvSpPr>
            <a:spLocks noGrp="1" noChangeArrowheads="1"/>
          </p:cNvSpPr>
          <p:nvPr>
            <p:ph type="body" idx="1"/>
          </p:nvPr>
        </p:nvSpPr>
        <p:spPr>
          <a:xfrm>
            <a:off x="323528" y="1124744"/>
            <a:ext cx="8424936" cy="5029995"/>
          </a:xfrm>
        </p:spPr>
        <p:txBody>
          <a:bodyPr/>
          <a:lstStyle/>
          <a:p>
            <a:pPr marL="85725" indent="0">
              <a:lnSpc>
                <a:spcPct val="80000"/>
              </a:lnSpc>
              <a:buNone/>
            </a:pPr>
            <a:r>
              <a:rPr lang="en-GB" altLang="en-US" i="0" dirty="0" smtClean="0">
                <a:solidFill>
                  <a:schemeClr val="bg2"/>
                </a:solidFill>
                <a:latin typeface="Arial" panose="020B0604020202020204" pitchFamily="34" charset="0"/>
                <a:cs typeface="Arial" panose="020B0604020202020204" pitchFamily="34" charset="0"/>
              </a:rPr>
              <a:t>Is there "unilateral cooperation"?</a:t>
            </a:r>
            <a:r>
              <a:rPr lang="en-GB" altLang="en-US" i="0" dirty="0">
                <a:solidFill>
                  <a:schemeClr val="bg2"/>
                </a:solidFill>
                <a:latin typeface="Arial" panose="020B0604020202020204" pitchFamily="34" charset="0"/>
                <a:cs typeface="Arial" panose="020B0604020202020204" pitchFamily="34" charset="0"/>
              </a:rPr>
              <a:t/>
            </a:r>
            <a:br>
              <a:rPr lang="en-GB" altLang="en-US" i="0" dirty="0">
                <a:solidFill>
                  <a:schemeClr val="bg2"/>
                </a:solidFill>
                <a:latin typeface="Arial" panose="020B0604020202020204" pitchFamily="34" charset="0"/>
                <a:cs typeface="Arial" panose="020B0604020202020204" pitchFamily="34" charset="0"/>
              </a:rPr>
            </a:br>
            <a:r>
              <a:rPr lang="en-GB" altLang="en-US" i="0" dirty="0">
                <a:solidFill>
                  <a:schemeClr val="bg2"/>
                </a:solidFill>
                <a:latin typeface="Arial" panose="020B0604020202020204" pitchFamily="34" charset="0"/>
                <a:cs typeface="Arial" panose="020B0604020202020204" pitchFamily="34" charset="0"/>
              </a:rPr>
              <a:t/>
            </a:r>
            <a:br>
              <a:rPr lang="en-GB" altLang="en-US" i="0" dirty="0">
                <a:solidFill>
                  <a:schemeClr val="bg2"/>
                </a:solidFill>
                <a:latin typeface="Arial" panose="020B0604020202020204" pitchFamily="34" charset="0"/>
                <a:cs typeface="Arial" panose="020B0604020202020204" pitchFamily="34" charset="0"/>
              </a:rPr>
            </a:br>
            <a:r>
              <a:rPr lang="en-GB" altLang="en-US" i="0" dirty="0">
                <a:solidFill>
                  <a:schemeClr val="bg2"/>
                </a:solidFill>
                <a:latin typeface="Arial" panose="020B0604020202020204" pitchFamily="34" charset="0"/>
                <a:cs typeface="Arial" panose="020B0604020202020204" pitchFamily="34" charset="0"/>
              </a:rPr>
              <a:t>Any form of cooperation is about partners coming from </a:t>
            </a:r>
            <a:r>
              <a:rPr lang="en-GB" altLang="en-US" i="0" dirty="0" smtClean="0">
                <a:solidFill>
                  <a:schemeClr val="bg2"/>
                </a:solidFill>
                <a:latin typeface="Arial" panose="020B0604020202020204" pitchFamily="34" charset="0"/>
                <a:cs typeface="Arial" panose="020B0604020202020204" pitchFamily="34" charset="0"/>
              </a:rPr>
              <a:t>regions in </a:t>
            </a:r>
            <a:r>
              <a:rPr lang="en-GB" altLang="en-US" i="0" dirty="0">
                <a:solidFill>
                  <a:schemeClr val="bg2"/>
                </a:solidFill>
                <a:latin typeface="Arial" panose="020B0604020202020204" pitchFamily="34" charset="0"/>
                <a:cs typeface="Arial" panose="020B0604020202020204" pitchFamily="34" charset="0"/>
              </a:rPr>
              <a:t>at least TWO Member States!</a:t>
            </a:r>
          </a:p>
          <a:p>
            <a:pPr marL="85725" indent="0">
              <a:lnSpc>
                <a:spcPct val="80000"/>
              </a:lnSpc>
              <a:buNone/>
            </a:pPr>
            <a:r>
              <a:rPr lang="en-GB" altLang="en-US" i="0" dirty="0" smtClean="0">
                <a:solidFill>
                  <a:schemeClr val="bg2"/>
                </a:solidFill>
                <a:latin typeface="Arial" panose="020B0604020202020204" pitchFamily="34" charset="0"/>
                <a:cs typeface="Arial" panose="020B0604020202020204" pitchFamily="34" charset="0"/>
              </a:rPr>
              <a:t>Political </a:t>
            </a:r>
            <a:r>
              <a:rPr lang="en-GB" altLang="en-US" i="0" dirty="0">
                <a:solidFill>
                  <a:schemeClr val="bg2"/>
                </a:solidFill>
                <a:latin typeface="Arial" panose="020B0604020202020204" pitchFamily="34" charset="0"/>
                <a:cs typeface="Arial" panose="020B0604020202020204" pitchFamily="34" charset="0"/>
              </a:rPr>
              <a:t>will and commitment of all partners is necessary,</a:t>
            </a:r>
            <a:br>
              <a:rPr lang="en-GB" altLang="en-US" i="0" dirty="0">
                <a:solidFill>
                  <a:schemeClr val="bg2"/>
                </a:solidFill>
                <a:latin typeface="Arial" panose="020B0604020202020204" pitchFamily="34" charset="0"/>
                <a:cs typeface="Arial" panose="020B0604020202020204" pitchFamily="34" charset="0"/>
              </a:rPr>
            </a:br>
            <a:r>
              <a:rPr lang="en-GB" altLang="en-US" i="0" dirty="0">
                <a:solidFill>
                  <a:schemeClr val="bg2"/>
                </a:solidFill>
                <a:latin typeface="Arial" panose="020B0604020202020204" pitchFamily="34" charset="0"/>
                <a:cs typeface="Arial" panose="020B0604020202020204" pitchFamily="34" charset="0"/>
              </a:rPr>
              <a:t>but not sufficient!</a:t>
            </a:r>
          </a:p>
          <a:p>
            <a:pPr marL="85725" indent="0">
              <a:lnSpc>
                <a:spcPct val="80000"/>
              </a:lnSpc>
              <a:buNone/>
            </a:pPr>
            <a:r>
              <a:rPr lang="en-GB" altLang="en-US" i="0" dirty="0">
                <a:solidFill>
                  <a:schemeClr val="bg2"/>
                </a:solidFill>
                <a:latin typeface="Arial" panose="020B0604020202020204" pitchFamily="34" charset="0"/>
                <a:cs typeface="Arial" panose="020B0604020202020204" pitchFamily="34" charset="0"/>
              </a:rPr>
              <a:t>No partner identified in OP </a:t>
            </a:r>
            <a:r>
              <a:rPr lang="en-GB" altLang="en-US" i="0" dirty="0">
                <a:solidFill>
                  <a:schemeClr val="bg2"/>
                </a:solidFill>
                <a:latin typeface="Arial" panose="020B0604020202020204" pitchFamily="34" charset="0"/>
                <a:cs typeface="Arial" panose="020B0604020202020204" pitchFamily="34" charset="0"/>
                <a:sym typeface="Wingdings" pitchFamily="2" charset="2"/>
              </a:rPr>
              <a:t></a:t>
            </a:r>
            <a:r>
              <a:rPr lang="en-GB" altLang="en-US" i="0" dirty="0">
                <a:solidFill>
                  <a:schemeClr val="bg2"/>
                </a:solidFill>
                <a:latin typeface="Arial" panose="020B0604020202020204" pitchFamily="34" charset="0"/>
                <a:cs typeface="Arial" panose="020B0604020202020204" pitchFamily="34" charset="0"/>
              </a:rPr>
              <a:t> Art. </a:t>
            </a:r>
            <a:r>
              <a:rPr lang="en-GB" altLang="en-US" i="0" dirty="0" smtClean="0">
                <a:solidFill>
                  <a:schemeClr val="bg2"/>
                </a:solidFill>
                <a:latin typeface="Arial" panose="020B0604020202020204" pitchFamily="34" charset="0"/>
                <a:cs typeface="Arial" panose="020B0604020202020204" pitchFamily="34" charset="0"/>
              </a:rPr>
              <a:t>17 </a:t>
            </a:r>
            <a:r>
              <a:rPr lang="en-GB" altLang="en-US" i="0" dirty="0">
                <a:solidFill>
                  <a:schemeClr val="bg2"/>
                </a:solidFill>
                <a:latin typeface="Arial" panose="020B0604020202020204" pitchFamily="34" charset="0"/>
                <a:cs typeface="Arial" panose="020B0604020202020204" pitchFamily="34" charset="0"/>
              </a:rPr>
              <a:t>(-)</a:t>
            </a:r>
          </a:p>
          <a:p>
            <a:pPr marL="85725" indent="0">
              <a:lnSpc>
                <a:spcPct val="80000"/>
              </a:lnSpc>
              <a:buNone/>
            </a:pPr>
            <a:r>
              <a:rPr lang="en-GB" altLang="en-US" i="0" dirty="0">
                <a:solidFill>
                  <a:schemeClr val="bg2"/>
                </a:solidFill>
                <a:latin typeface="Arial" panose="020B0604020202020204" pitchFamily="34" charset="0"/>
                <a:cs typeface="Arial" panose="020B0604020202020204" pitchFamily="34" charset="0"/>
              </a:rPr>
              <a:t>Partner identified in 1 OP, but not reflected in OP of </a:t>
            </a:r>
            <a:r>
              <a:rPr lang="en-GB" altLang="en-US" i="0" dirty="0" smtClean="0">
                <a:solidFill>
                  <a:schemeClr val="bg2"/>
                </a:solidFill>
                <a:latin typeface="Arial" panose="020B0604020202020204" pitchFamily="34" charset="0"/>
                <a:cs typeface="Arial" panose="020B0604020202020204" pitchFamily="34" charset="0"/>
              </a:rPr>
              <a:t>"partner</a:t>
            </a:r>
            <a:r>
              <a:rPr lang="en-GB" altLang="en-US" i="0" dirty="0">
                <a:solidFill>
                  <a:schemeClr val="bg2"/>
                </a:solidFill>
                <a:latin typeface="Arial" panose="020B0604020202020204" pitchFamily="34" charset="0"/>
                <a:cs typeface="Arial" panose="020B0604020202020204" pitchFamily="34" charset="0"/>
              </a:rPr>
              <a:t> </a:t>
            </a:r>
            <a:r>
              <a:rPr lang="en-GB" altLang="en-US" i="0" dirty="0" smtClean="0">
                <a:solidFill>
                  <a:schemeClr val="bg2"/>
                </a:solidFill>
                <a:latin typeface="Arial" panose="020B0604020202020204" pitchFamily="34" charset="0"/>
                <a:cs typeface="Arial" panose="020B0604020202020204" pitchFamily="34" charset="0"/>
              </a:rPr>
              <a:t>region" </a:t>
            </a:r>
            <a:r>
              <a:rPr lang="en-GB" altLang="en-US" i="0" dirty="0">
                <a:solidFill>
                  <a:schemeClr val="bg2"/>
                </a:solidFill>
                <a:latin typeface="Arial" panose="020B0604020202020204" pitchFamily="34" charset="0"/>
                <a:cs typeface="Arial" panose="020B0604020202020204" pitchFamily="34" charset="0"/>
                <a:sym typeface="Wingdings" pitchFamily="2" charset="2"/>
              </a:rPr>
              <a:t> </a:t>
            </a:r>
            <a:br>
              <a:rPr lang="en-GB" altLang="en-US" i="0" dirty="0">
                <a:solidFill>
                  <a:schemeClr val="bg2"/>
                </a:solidFill>
                <a:latin typeface="Arial" panose="020B0604020202020204" pitchFamily="34" charset="0"/>
                <a:cs typeface="Arial" panose="020B0604020202020204" pitchFamily="34" charset="0"/>
                <a:sym typeface="Wingdings" pitchFamily="2" charset="2"/>
              </a:rPr>
            </a:br>
            <a:r>
              <a:rPr lang="en-GB" altLang="en-US" i="0" dirty="0">
                <a:solidFill>
                  <a:schemeClr val="bg2"/>
                </a:solidFill>
                <a:latin typeface="Arial" panose="020B0604020202020204" pitchFamily="34" charset="0"/>
                <a:cs typeface="Arial" panose="020B0604020202020204" pitchFamily="34" charset="0"/>
                <a:sym typeface="Wingdings" pitchFamily="2" charset="2"/>
              </a:rPr>
              <a:t/>
            </a:r>
            <a:br>
              <a:rPr lang="en-GB" altLang="en-US" i="0" dirty="0">
                <a:solidFill>
                  <a:schemeClr val="bg2"/>
                </a:solidFill>
                <a:latin typeface="Arial" panose="020B0604020202020204" pitchFamily="34" charset="0"/>
                <a:cs typeface="Arial" panose="020B0604020202020204" pitchFamily="34" charset="0"/>
                <a:sym typeface="Wingdings" pitchFamily="2" charset="2"/>
              </a:rPr>
            </a:br>
            <a:r>
              <a:rPr lang="en-GB" altLang="en-US" i="0" dirty="0" smtClean="0">
                <a:solidFill>
                  <a:schemeClr val="bg2"/>
                </a:solidFill>
                <a:latin typeface="Arial" panose="020B0604020202020204" pitchFamily="34" charset="0"/>
                <a:cs typeface="Arial" panose="020B0604020202020204" pitchFamily="34" charset="0"/>
                <a:sym typeface="Wingdings" pitchFamily="2" charset="2"/>
              </a:rPr>
              <a:t>"</a:t>
            </a:r>
            <a:r>
              <a:rPr lang="en-GB" altLang="en-US" i="0" dirty="0" smtClean="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pitchFamily="2" charset="2"/>
              </a:rPr>
              <a:t>Unilateral</a:t>
            </a:r>
            <a:r>
              <a:rPr lang="en-GB" altLang="en-US" i="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pitchFamily="2" charset="2"/>
              </a:rPr>
              <a:t> cooperation </a:t>
            </a:r>
            <a:r>
              <a:rPr lang="en-GB" altLang="en-US" i="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certain interregional </a:t>
            </a:r>
            <a:r>
              <a:rPr lang="en-GB" altLang="en-US" i="0" dirty="0" smtClean="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scope</a:t>
            </a:r>
            <a:r>
              <a:rPr lang="en-GB" altLang="en-US" i="0" dirty="0">
                <a:solidFill>
                  <a:schemeClr val="bg2"/>
                </a:solidFill>
                <a:latin typeface="Arial" panose="020B0604020202020204" pitchFamily="34" charset="0"/>
                <a:cs typeface="Arial" panose="020B0604020202020204" pitchFamily="34" charset="0"/>
              </a:rPr>
              <a:t>"</a:t>
            </a:r>
            <a:br>
              <a:rPr lang="en-GB" altLang="en-US" i="0" dirty="0">
                <a:solidFill>
                  <a:schemeClr val="bg2"/>
                </a:solidFill>
                <a:latin typeface="Arial" panose="020B0604020202020204" pitchFamily="34" charset="0"/>
                <a:cs typeface="Arial" panose="020B0604020202020204" pitchFamily="34" charset="0"/>
              </a:rPr>
            </a:br>
            <a:endParaRPr lang="en-GB" altLang="en-US" sz="2000" dirty="0"/>
          </a:p>
        </p:txBody>
      </p:sp>
    </p:spTree>
    <p:extLst>
      <p:ext uri="{BB962C8B-B14F-4D97-AF65-F5344CB8AC3E}">
        <p14:creationId xmlns:p14="http://schemas.microsoft.com/office/powerpoint/2010/main" val="4330075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179512" y="404664"/>
            <a:ext cx="8856984" cy="576064"/>
          </a:xfrm>
        </p:spPr>
        <p:txBody>
          <a:bodyPr/>
          <a:lstStyle/>
          <a:p>
            <a:pPr algn="ctr"/>
            <a:r>
              <a:rPr lang="en-US" altLang="en-US" dirty="0">
                <a:solidFill>
                  <a:srgbClr val="20AA63"/>
                </a:solidFill>
                <a:latin typeface="Arial" panose="020B0604020202020204" pitchFamily="34" charset="0"/>
                <a:cs typeface="Arial" panose="020B0604020202020204" pitchFamily="34" charset="0"/>
              </a:rPr>
              <a:t>B) How much? – Allocation; co-funding</a:t>
            </a:r>
            <a:endParaRPr lang="en-GB" altLang="en-US" dirty="0">
              <a:solidFill>
                <a:srgbClr val="20AA63"/>
              </a:solidFill>
              <a:latin typeface="Arial" panose="020B0604020202020204" pitchFamily="34" charset="0"/>
              <a:cs typeface="Arial" panose="020B0604020202020204" pitchFamily="34" charset="0"/>
            </a:endParaRPr>
          </a:p>
        </p:txBody>
      </p:sp>
      <p:sp>
        <p:nvSpPr>
          <p:cNvPr id="815107" name="Rectangle 3"/>
          <p:cNvSpPr>
            <a:spLocks noGrp="1" noChangeArrowheads="1"/>
          </p:cNvSpPr>
          <p:nvPr>
            <p:ph type="body" idx="1"/>
          </p:nvPr>
        </p:nvSpPr>
        <p:spPr>
          <a:xfrm>
            <a:off x="323528" y="1124744"/>
            <a:ext cx="8424936" cy="5472608"/>
          </a:xfrm>
        </p:spPr>
        <p:txBody>
          <a:bodyPr/>
          <a:lstStyle/>
          <a:p>
            <a:pPr marL="85725" indent="0">
              <a:lnSpc>
                <a:spcPct val="80000"/>
              </a:lnSpc>
              <a:buNone/>
            </a:pPr>
            <a:r>
              <a:rPr lang="en-GB" altLang="en-US" i="0" dirty="0">
                <a:solidFill>
                  <a:schemeClr val="bg2"/>
                </a:solidFill>
                <a:latin typeface="Arial" panose="020B0604020202020204" pitchFamily="34" charset="0"/>
                <a:cs typeface="Arial" panose="020B0604020202020204" pitchFamily="34" charset="0"/>
              </a:rPr>
              <a:t>Absolute amount in </a:t>
            </a:r>
            <a:r>
              <a:rPr lang="en-GB" altLang="en-US" i="0" dirty="0" smtClean="0">
                <a:solidFill>
                  <a:schemeClr val="bg2"/>
                </a:solidFill>
                <a:latin typeface="Arial" panose="020B0604020202020204" pitchFamily="34" charset="0"/>
                <a:cs typeface="Arial" panose="020B0604020202020204" pitchFamily="34" charset="0"/>
              </a:rPr>
              <a:t>EUR or percentage </a:t>
            </a:r>
            <a:r>
              <a:rPr lang="en-GB" altLang="en-US" i="0" dirty="0">
                <a:solidFill>
                  <a:schemeClr val="bg2"/>
                </a:solidFill>
                <a:latin typeface="Arial" panose="020B0604020202020204" pitchFamily="34" charset="0"/>
                <a:cs typeface="Arial" panose="020B0604020202020204" pitchFamily="34" charset="0"/>
              </a:rPr>
              <a:t>(%) </a:t>
            </a:r>
            <a:br>
              <a:rPr lang="en-GB" altLang="en-US" i="0" dirty="0">
                <a:solidFill>
                  <a:schemeClr val="bg2"/>
                </a:solidFill>
                <a:latin typeface="Arial" panose="020B0604020202020204" pitchFamily="34" charset="0"/>
                <a:cs typeface="Arial" panose="020B0604020202020204" pitchFamily="34" charset="0"/>
              </a:rPr>
            </a:br>
            <a:r>
              <a:rPr lang="en-GB" altLang="en-US" i="0" dirty="0" smtClean="0">
                <a:solidFill>
                  <a:schemeClr val="bg2"/>
                </a:solidFill>
                <a:latin typeface="Arial" panose="020B0604020202020204" pitchFamily="34" charset="0"/>
                <a:cs typeface="Arial" panose="020B0604020202020204" pitchFamily="34" charset="0"/>
                <a:sym typeface="Wingdings" panose="05000000000000000000" pitchFamily="2" charset="2"/>
              </a:rPr>
              <a:t> </a:t>
            </a:r>
            <a:r>
              <a:rPr lang="en-GB" altLang="en-US" i="0" dirty="0" smtClean="0">
                <a:solidFill>
                  <a:schemeClr val="bg2"/>
                </a:solidFill>
                <a:latin typeface="Arial" panose="020B0604020202020204" pitchFamily="34" charset="0"/>
                <a:cs typeface="Arial" panose="020B0604020202020204" pitchFamily="34" charset="0"/>
              </a:rPr>
              <a:t>specifically </a:t>
            </a:r>
            <a:r>
              <a:rPr lang="en-GB" altLang="en-US" i="0" dirty="0">
                <a:solidFill>
                  <a:schemeClr val="bg2"/>
                </a:solidFill>
                <a:latin typeface="Arial" panose="020B0604020202020204" pitchFamily="34" charset="0"/>
                <a:cs typeface="Arial" panose="020B0604020202020204" pitchFamily="34" charset="0"/>
              </a:rPr>
              <a:t>set aside </a:t>
            </a:r>
            <a:br>
              <a:rPr lang="en-GB" altLang="en-US" i="0" dirty="0">
                <a:solidFill>
                  <a:schemeClr val="bg2"/>
                </a:solidFill>
                <a:latin typeface="Arial" panose="020B0604020202020204" pitchFamily="34" charset="0"/>
                <a:cs typeface="Arial" panose="020B0604020202020204" pitchFamily="34" charset="0"/>
              </a:rPr>
            </a:br>
            <a:endParaRPr lang="en-GB" altLang="en-US" i="0" dirty="0" smtClean="0">
              <a:solidFill>
                <a:schemeClr val="bg2"/>
              </a:solidFill>
              <a:latin typeface="Arial" panose="020B0604020202020204" pitchFamily="34" charset="0"/>
              <a:cs typeface="Arial" panose="020B0604020202020204" pitchFamily="34" charset="0"/>
            </a:endParaRPr>
          </a:p>
          <a:p>
            <a:pPr marL="85725" indent="0">
              <a:lnSpc>
                <a:spcPct val="80000"/>
              </a:lnSpc>
              <a:buNone/>
            </a:pPr>
            <a:r>
              <a:rPr lang="en-GB" altLang="en-US" i="0" dirty="0" smtClean="0">
                <a:solidFill>
                  <a:schemeClr val="bg2"/>
                </a:solidFill>
                <a:latin typeface="Arial" panose="020B0604020202020204" pitchFamily="34" charset="0"/>
                <a:cs typeface="Arial" panose="020B0604020202020204" pitchFamily="34" charset="0"/>
              </a:rPr>
              <a:t>on </a:t>
            </a:r>
            <a:r>
              <a:rPr lang="en-GB" altLang="en-US" i="0" dirty="0">
                <a:solidFill>
                  <a:schemeClr val="bg2"/>
                </a:solidFill>
                <a:latin typeface="Arial" panose="020B0604020202020204" pitchFamily="34" charset="0"/>
                <a:cs typeface="Arial" panose="020B0604020202020204" pitchFamily="34" charset="0"/>
              </a:rPr>
              <a:t>OP level or </a:t>
            </a:r>
            <a:r>
              <a:rPr lang="en-GB" altLang="en-US" i="0" dirty="0" smtClean="0">
                <a:solidFill>
                  <a:schemeClr val="bg2"/>
                </a:solidFill>
                <a:latin typeface="Arial" panose="020B0604020202020204" pitchFamily="34" charset="0"/>
                <a:cs typeface="Arial" panose="020B0604020202020204" pitchFamily="34" charset="0"/>
              </a:rPr>
              <a:t>on </a:t>
            </a:r>
            <a:r>
              <a:rPr lang="en-GB" altLang="en-US" i="0" dirty="0">
                <a:solidFill>
                  <a:schemeClr val="bg2"/>
                </a:solidFill>
                <a:latin typeface="Arial" panose="020B0604020202020204" pitchFamily="34" charset="0"/>
                <a:cs typeface="Arial" panose="020B0604020202020204" pitchFamily="34" charset="0"/>
              </a:rPr>
              <a:t>level of priority axis </a:t>
            </a:r>
            <a:r>
              <a:rPr lang="en-GB" altLang="en-US" i="0" dirty="0">
                <a:solidFill>
                  <a:schemeClr val="bg2"/>
                </a:solidFill>
                <a:latin typeface="Arial" panose="020B0604020202020204" pitchFamily="34" charset="0"/>
                <a:cs typeface="Arial" panose="020B0604020202020204" pitchFamily="34" charset="0"/>
                <a:sym typeface="Wingdings" pitchFamily="2" charset="2"/>
              </a:rPr>
              <a:t> Art. </a:t>
            </a:r>
            <a:r>
              <a:rPr lang="en-GB" altLang="en-US" i="0" dirty="0" smtClean="0">
                <a:solidFill>
                  <a:schemeClr val="bg2"/>
                </a:solidFill>
                <a:latin typeface="Arial" panose="020B0604020202020204" pitchFamily="34" charset="0"/>
                <a:cs typeface="Arial" panose="020B0604020202020204" pitchFamily="34" charset="0"/>
                <a:sym typeface="Wingdings" pitchFamily="2" charset="2"/>
              </a:rPr>
              <a:t>17 </a:t>
            </a:r>
            <a:r>
              <a:rPr lang="en-GB" altLang="en-US" i="0" dirty="0">
                <a:solidFill>
                  <a:schemeClr val="bg2"/>
                </a:solidFill>
                <a:latin typeface="Arial" panose="020B0604020202020204" pitchFamily="34" charset="0"/>
                <a:cs typeface="Arial" panose="020B0604020202020204" pitchFamily="34" charset="0"/>
                <a:sym typeface="Wingdings" pitchFamily="2" charset="2"/>
              </a:rPr>
              <a:t>(+)</a:t>
            </a:r>
          </a:p>
          <a:p>
            <a:pPr marL="85725" indent="0">
              <a:lnSpc>
                <a:spcPct val="80000"/>
              </a:lnSpc>
              <a:buNone/>
            </a:pPr>
            <a:r>
              <a:rPr lang="en-GB" altLang="en-US" i="0" dirty="0">
                <a:solidFill>
                  <a:schemeClr val="bg2"/>
                </a:solidFill>
                <a:latin typeface="Arial" panose="020B0604020202020204" pitchFamily="34" charset="0"/>
                <a:cs typeface="Arial" panose="020B0604020202020204" pitchFamily="34" charset="0"/>
                <a:sym typeface="Wingdings" pitchFamily="2" charset="2"/>
              </a:rPr>
              <a:t>Amount under Code </a:t>
            </a:r>
            <a:r>
              <a:rPr lang="en-GB" altLang="en-US" i="0" dirty="0" smtClean="0">
                <a:solidFill>
                  <a:schemeClr val="bg2"/>
                </a:solidFill>
                <a:latin typeface="Arial" panose="020B0604020202020204" pitchFamily="34" charset="0"/>
                <a:cs typeface="Arial" panose="020B0604020202020204" pitchFamily="34" charset="0"/>
                <a:sym typeface="Wingdings" pitchFamily="2" charset="2"/>
              </a:rPr>
              <a:t>133 </a:t>
            </a:r>
            <a:r>
              <a:rPr lang="en-GB" altLang="en-US" i="0" dirty="0">
                <a:solidFill>
                  <a:schemeClr val="bg2"/>
                </a:solidFill>
                <a:latin typeface="Arial" panose="020B0604020202020204" pitchFamily="34" charset="0"/>
                <a:cs typeface="Arial" panose="020B0604020202020204" pitchFamily="34" charset="0"/>
                <a:sym typeface="Wingdings" pitchFamily="2" charset="2"/>
              </a:rPr>
              <a:t>(interregional </a:t>
            </a:r>
            <a:r>
              <a:rPr lang="en-GB" altLang="en-US" i="0" dirty="0" smtClean="0">
                <a:solidFill>
                  <a:schemeClr val="bg2"/>
                </a:solidFill>
                <a:latin typeface="Arial" panose="020B0604020202020204" pitchFamily="34" charset="0"/>
                <a:cs typeface="Arial" panose="020B0604020202020204" pitchFamily="34" charset="0"/>
                <a:sym typeface="Wingdings" pitchFamily="2" charset="2"/>
              </a:rPr>
              <a:t>cooperation</a:t>
            </a:r>
            <a:r>
              <a:rPr lang="en-GB" altLang="en-US" i="0" dirty="0">
                <a:solidFill>
                  <a:schemeClr val="bg2"/>
                </a:solidFill>
                <a:latin typeface="Arial" panose="020B0604020202020204" pitchFamily="34" charset="0"/>
                <a:cs typeface="Arial" panose="020B0604020202020204" pitchFamily="34" charset="0"/>
                <a:sym typeface="Wingdings" pitchFamily="2" charset="2"/>
              </a:rPr>
              <a:t>)</a:t>
            </a:r>
            <a:br>
              <a:rPr lang="en-GB" altLang="en-US" i="0" dirty="0">
                <a:solidFill>
                  <a:schemeClr val="bg2"/>
                </a:solidFill>
                <a:latin typeface="Arial" panose="020B0604020202020204" pitchFamily="34" charset="0"/>
                <a:cs typeface="Arial" panose="020B0604020202020204" pitchFamily="34" charset="0"/>
                <a:sym typeface="Wingdings" pitchFamily="2" charset="2"/>
              </a:rPr>
            </a:br>
            <a:r>
              <a:rPr lang="en-GB" altLang="en-US" i="0" dirty="0">
                <a:solidFill>
                  <a:schemeClr val="bg2"/>
                </a:solidFill>
                <a:latin typeface="Arial" panose="020B0604020202020204" pitchFamily="34" charset="0"/>
                <a:cs typeface="Arial" panose="020B0604020202020204" pitchFamily="34" charset="0"/>
                <a:sym typeface="Wingdings" pitchFamily="2" charset="2"/>
              </a:rPr>
              <a:t>additional argument  Art. </a:t>
            </a:r>
            <a:r>
              <a:rPr lang="en-GB" altLang="en-US" i="0" dirty="0" smtClean="0">
                <a:solidFill>
                  <a:schemeClr val="bg2"/>
                </a:solidFill>
                <a:latin typeface="Arial" panose="020B0604020202020204" pitchFamily="34" charset="0"/>
                <a:cs typeface="Arial" panose="020B0604020202020204" pitchFamily="34" charset="0"/>
                <a:sym typeface="Wingdings" pitchFamily="2" charset="2"/>
              </a:rPr>
              <a:t>17 </a:t>
            </a:r>
            <a:r>
              <a:rPr lang="en-GB" altLang="en-US" i="0" dirty="0">
                <a:solidFill>
                  <a:schemeClr val="bg2"/>
                </a:solidFill>
                <a:latin typeface="Arial" panose="020B0604020202020204" pitchFamily="34" charset="0"/>
                <a:cs typeface="Arial" panose="020B0604020202020204" pitchFamily="34" charset="0"/>
                <a:sym typeface="Wingdings" pitchFamily="2" charset="2"/>
              </a:rPr>
              <a:t>(+)</a:t>
            </a:r>
          </a:p>
          <a:p>
            <a:pPr marL="85725" indent="0">
              <a:lnSpc>
                <a:spcPct val="80000"/>
              </a:lnSpc>
              <a:buNone/>
            </a:pPr>
            <a:r>
              <a:rPr lang="en-GB" altLang="en-US" i="0" dirty="0">
                <a:solidFill>
                  <a:schemeClr val="bg2"/>
                </a:solidFill>
                <a:latin typeface="Arial" panose="020B0604020202020204" pitchFamily="34" charset="0"/>
                <a:cs typeface="Arial" panose="020B0604020202020204" pitchFamily="34" charset="0"/>
              </a:rPr>
              <a:t>No amount or % specified </a:t>
            </a:r>
            <a:r>
              <a:rPr lang="en-GB" altLang="en-US" i="0" dirty="0">
                <a:solidFill>
                  <a:schemeClr val="bg2"/>
                </a:solidFill>
                <a:latin typeface="Arial" panose="020B0604020202020204" pitchFamily="34" charset="0"/>
                <a:cs typeface="Arial" panose="020B0604020202020204" pitchFamily="34" charset="0"/>
                <a:sym typeface="Wingdings" pitchFamily="2" charset="2"/>
              </a:rPr>
              <a:t> Art. </a:t>
            </a:r>
            <a:r>
              <a:rPr lang="en-GB" altLang="en-US" i="0" dirty="0" smtClean="0">
                <a:solidFill>
                  <a:schemeClr val="bg2"/>
                </a:solidFill>
                <a:latin typeface="Arial" panose="020B0604020202020204" pitchFamily="34" charset="0"/>
                <a:cs typeface="Arial" panose="020B0604020202020204" pitchFamily="34" charset="0"/>
                <a:sym typeface="Wingdings" pitchFamily="2" charset="2"/>
              </a:rPr>
              <a:t>17 </a:t>
            </a:r>
            <a:r>
              <a:rPr lang="en-GB" altLang="en-US" i="0" dirty="0">
                <a:solidFill>
                  <a:schemeClr val="bg2"/>
                </a:solidFill>
                <a:latin typeface="Arial" panose="020B0604020202020204" pitchFamily="34" charset="0"/>
                <a:cs typeface="Arial" panose="020B0604020202020204" pitchFamily="34" charset="0"/>
                <a:sym typeface="Wingdings" pitchFamily="2" charset="2"/>
              </a:rPr>
              <a:t>(-) </a:t>
            </a:r>
            <a:br>
              <a:rPr lang="en-GB" altLang="en-US" i="0" dirty="0">
                <a:solidFill>
                  <a:schemeClr val="bg2"/>
                </a:solidFill>
                <a:latin typeface="Arial" panose="020B0604020202020204" pitchFamily="34" charset="0"/>
                <a:cs typeface="Arial" panose="020B0604020202020204" pitchFamily="34" charset="0"/>
                <a:sym typeface="Wingdings" pitchFamily="2" charset="2"/>
              </a:rPr>
            </a:br>
            <a:r>
              <a:rPr lang="en-GB" altLang="en-US" i="0" dirty="0">
                <a:solidFill>
                  <a:schemeClr val="bg2"/>
                </a:solidFill>
                <a:latin typeface="Arial" panose="020B0604020202020204" pitchFamily="34" charset="0"/>
                <a:cs typeface="Arial" panose="020B0604020202020204" pitchFamily="34" charset="0"/>
                <a:sym typeface="Wingdings" pitchFamily="2" charset="2"/>
              </a:rPr>
              <a:t/>
            </a:r>
            <a:br>
              <a:rPr lang="en-GB" altLang="en-US" i="0" dirty="0">
                <a:solidFill>
                  <a:schemeClr val="bg2"/>
                </a:solidFill>
                <a:latin typeface="Arial" panose="020B0604020202020204" pitchFamily="34" charset="0"/>
                <a:cs typeface="Arial" panose="020B0604020202020204" pitchFamily="34" charset="0"/>
                <a:sym typeface="Wingdings" pitchFamily="2" charset="2"/>
              </a:rPr>
            </a:br>
            <a:r>
              <a:rPr lang="en-GB" altLang="en-US" i="0" dirty="0" smtClean="0">
                <a:solidFill>
                  <a:schemeClr val="bg2"/>
                </a:solidFill>
                <a:latin typeface="Arial" panose="020B0604020202020204" pitchFamily="34" charset="0"/>
                <a:cs typeface="Arial" panose="020B0604020202020204" pitchFamily="34" charset="0"/>
                <a:sym typeface="Wingdings" pitchFamily="2" charset="2"/>
              </a:rPr>
              <a:t>"</a:t>
            </a:r>
            <a:r>
              <a:rPr lang="en-GB" altLang="en-US" i="0" dirty="0" smtClean="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Unilateral </a:t>
            </a:r>
            <a:r>
              <a:rPr lang="en-GB" altLang="en-US" i="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cooperation with certain interregional </a:t>
            </a:r>
            <a:r>
              <a:rPr lang="en-GB" altLang="en-US" i="0" dirty="0" smtClean="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scope</a:t>
            </a:r>
            <a:r>
              <a:rPr lang="en-GB" altLang="en-US" i="0" dirty="0">
                <a:solidFill>
                  <a:schemeClr val="bg2"/>
                </a:solidFill>
                <a:latin typeface="Arial" panose="020B0604020202020204" pitchFamily="34" charset="0"/>
                <a:cs typeface="Arial" panose="020B0604020202020204" pitchFamily="34" charset="0"/>
              </a:rPr>
              <a:t>"</a:t>
            </a:r>
            <a:br>
              <a:rPr lang="en-GB" altLang="en-US" i="0" dirty="0">
                <a:solidFill>
                  <a:schemeClr val="bg2"/>
                </a:solidFill>
                <a:latin typeface="Arial" panose="020B0604020202020204" pitchFamily="34" charset="0"/>
                <a:cs typeface="Arial" panose="020B0604020202020204" pitchFamily="34" charset="0"/>
              </a:rPr>
            </a:br>
            <a:endParaRPr lang="en-GB" altLang="en-US" i="0" dirty="0">
              <a:solidFill>
                <a:schemeClr val="bg2"/>
              </a:solidFill>
              <a:latin typeface="Arial" panose="020B0604020202020204" pitchFamily="34" charset="0"/>
              <a:cs typeface="Arial" panose="020B0604020202020204" pitchFamily="34" charset="0"/>
            </a:endParaRPr>
          </a:p>
          <a:p>
            <a:pPr marL="85725" indent="0">
              <a:lnSpc>
                <a:spcPct val="80000"/>
              </a:lnSpc>
              <a:buNone/>
            </a:pPr>
            <a:r>
              <a:rPr lang="en-GB" altLang="en-US" i="0" dirty="0">
                <a:solidFill>
                  <a:schemeClr val="bg2"/>
                </a:solidFill>
                <a:latin typeface="Arial" panose="020B0604020202020204" pitchFamily="34" charset="0"/>
                <a:cs typeface="Arial" panose="020B0604020202020204" pitchFamily="34" charset="0"/>
              </a:rPr>
              <a:t>Co-funding rate according the co-funding OP;</a:t>
            </a:r>
            <a:br>
              <a:rPr lang="en-GB" altLang="en-US" i="0" dirty="0">
                <a:solidFill>
                  <a:schemeClr val="bg2"/>
                </a:solidFill>
                <a:latin typeface="Arial" panose="020B0604020202020204" pitchFamily="34" charset="0"/>
                <a:cs typeface="Arial" panose="020B0604020202020204" pitchFamily="34" charset="0"/>
              </a:rPr>
            </a:br>
            <a:r>
              <a:rPr lang="en-GB" altLang="en-US" i="0" dirty="0">
                <a:solidFill>
                  <a:schemeClr val="bg2"/>
                </a:solidFill>
                <a:latin typeface="Arial" panose="020B0604020202020204" pitchFamily="34" charset="0"/>
                <a:cs typeface="Arial" panose="020B0604020202020204" pitchFamily="34" charset="0"/>
              </a:rPr>
              <a:t>Article </a:t>
            </a:r>
            <a:r>
              <a:rPr lang="en-GB" altLang="en-US" i="0" dirty="0" smtClean="0">
                <a:solidFill>
                  <a:schemeClr val="bg2"/>
                </a:solidFill>
                <a:latin typeface="Arial" panose="020B0604020202020204" pitchFamily="34" charset="0"/>
                <a:cs typeface="Arial" panose="020B0604020202020204" pitchFamily="34" charset="0"/>
              </a:rPr>
              <a:t>13 ETC (</a:t>
            </a:r>
            <a:r>
              <a:rPr lang="en-GB" altLang="en-US" i="0" dirty="0" err="1" smtClean="0">
                <a:solidFill>
                  <a:schemeClr val="bg2"/>
                </a:solidFill>
                <a:latin typeface="Arial" panose="020B0604020202020204" pitchFamily="34" charset="0"/>
                <a:cs typeface="Arial" panose="020B0604020202020204" pitchFamily="34" charset="0"/>
              </a:rPr>
              <a:t>Interreg</a:t>
            </a:r>
            <a:r>
              <a:rPr lang="en-GB" altLang="en-US" i="0" dirty="0" smtClean="0">
                <a:solidFill>
                  <a:schemeClr val="bg2"/>
                </a:solidFill>
                <a:latin typeface="Arial" panose="020B0604020202020204" pitchFamily="34" charset="0"/>
                <a:cs typeface="Arial" panose="020B0604020202020204" pitchFamily="34" charset="0"/>
              </a:rPr>
              <a:t>) </a:t>
            </a:r>
            <a:r>
              <a:rPr lang="en-GB" altLang="en-US" i="0" dirty="0" err="1" smtClean="0">
                <a:solidFill>
                  <a:schemeClr val="bg2"/>
                </a:solidFill>
                <a:latin typeface="Arial" panose="020B0604020202020204" pitchFamily="34" charset="0"/>
                <a:cs typeface="Arial" panose="020B0604020202020204" pitchFamily="34" charset="0"/>
              </a:rPr>
              <a:t>Reg</a:t>
            </a:r>
            <a:r>
              <a:rPr lang="en-GB" altLang="en-US" i="0" dirty="0" smtClean="0">
                <a:solidFill>
                  <a:schemeClr val="bg2"/>
                </a:solidFill>
                <a:latin typeface="Arial" panose="020B0604020202020204" pitchFamily="34" charset="0"/>
                <a:cs typeface="Arial" panose="020B0604020202020204" pitchFamily="34" charset="0"/>
              </a:rPr>
              <a:t> of 70% </a:t>
            </a:r>
            <a:r>
              <a:rPr lang="en-GB" altLang="en-US" i="0" dirty="0">
                <a:solidFill>
                  <a:schemeClr val="bg2"/>
                </a:solidFill>
                <a:latin typeface="Arial" panose="020B0604020202020204" pitchFamily="34" charset="0"/>
                <a:cs typeface="Arial" panose="020B0604020202020204" pitchFamily="34" charset="0"/>
              </a:rPr>
              <a:t>does NOT </a:t>
            </a:r>
            <a:r>
              <a:rPr lang="en-GB" altLang="en-US" i="0" dirty="0" smtClean="0">
                <a:solidFill>
                  <a:schemeClr val="bg2"/>
                </a:solidFill>
                <a:latin typeface="Arial" panose="020B0604020202020204" pitchFamily="34" charset="0"/>
                <a:cs typeface="Arial" panose="020B0604020202020204" pitchFamily="34" charset="0"/>
              </a:rPr>
              <a:t>apply</a:t>
            </a:r>
          </a:p>
          <a:p>
            <a:pPr marL="485775" lvl="1" indent="0" algn="just">
              <a:lnSpc>
                <a:spcPct val="80000"/>
              </a:lnSpc>
              <a:buNone/>
            </a:pPr>
            <a:r>
              <a:rPr lang="en-US" altLang="en-US" sz="1600" i="0" dirty="0" smtClean="0">
                <a:solidFill>
                  <a:schemeClr val="bg2"/>
                </a:solidFill>
                <a:latin typeface="Arial" panose="020B0604020202020204" pitchFamily="34" charset="0"/>
                <a:cs typeface="Arial" panose="020B0604020202020204" pitchFamily="34" charset="0"/>
              </a:rPr>
              <a:t>ANNEX </a:t>
            </a:r>
            <a:r>
              <a:rPr lang="en-US" altLang="en-US" sz="1600" i="0" dirty="0">
                <a:solidFill>
                  <a:schemeClr val="bg2"/>
                </a:solidFill>
                <a:latin typeface="Arial" panose="020B0604020202020204" pitchFamily="34" charset="0"/>
                <a:cs typeface="Arial" panose="020B0604020202020204" pitchFamily="34" charset="0"/>
              </a:rPr>
              <a:t>I</a:t>
            </a:r>
          </a:p>
          <a:p>
            <a:pPr marL="485775" lvl="1" indent="0" algn="just">
              <a:lnSpc>
                <a:spcPct val="80000"/>
              </a:lnSpc>
              <a:buNone/>
            </a:pPr>
            <a:r>
              <a:rPr lang="en-US" altLang="en-US" sz="1600" i="0" dirty="0" smtClean="0">
                <a:solidFill>
                  <a:schemeClr val="bg2"/>
                </a:solidFill>
                <a:latin typeface="Arial" panose="020B0604020202020204" pitchFamily="34" charset="0"/>
                <a:cs typeface="Arial" panose="020B0604020202020204" pitchFamily="34" charset="0"/>
              </a:rPr>
              <a:t>Dimensions </a:t>
            </a:r>
            <a:r>
              <a:rPr lang="en-US" altLang="en-US" sz="1600" i="0" dirty="0">
                <a:solidFill>
                  <a:schemeClr val="bg2"/>
                </a:solidFill>
                <a:latin typeface="Arial" panose="020B0604020202020204" pitchFamily="34" charset="0"/>
                <a:cs typeface="Arial" panose="020B0604020202020204" pitchFamily="34" charset="0"/>
              </a:rPr>
              <a:t>and codes for the types of intervention for the ERDF, the ESF+ and the Cohesion Fund - Article 17(5)</a:t>
            </a:r>
          </a:p>
          <a:p>
            <a:pPr marL="485775" lvl="1" indent="0" algn="just">
              <a:lnSpc>
                <a:spcPct val="80000"/>
              </a:lnSpc>
              <a:buNone/>
            </a:pPr>
            <a:r>
              <a:rPr lang="en-US" altLang="en-US" sz="1600" i="0" dirty="0" smtClean="0">
                <a:solidFill>
                  <a:schemeClr val="bg2"/>
                </a:solidFill>
                <a:latin typeface="Arial" panose="020B0604020202020204" pitchFamily="34" charset="0"/>
                <a:cs typeface="Arial" panose="020B0604020202020204" pitchFamily="34" charset="0"/>
              </a:rPr>
              <a:t>TABLE </a:t>
            </a:r>
            <a:r>
              <a:rPr lang="en-US" altLang="en-US" sz="1600" i="0" dirty="0">
                <a:solidFill>
                  <a:schemeClr val="bg2"/>
                </a:solidFill>
                <a:latin typeface="Arial" panose="020B0604020202020204" pitchFamily="34" charset="0"/>
                <a:cs typeface="Arial" panose="020B0604020202020204" pitchFamily="34" charset="0"/>
              </a:rPr>
              <a:t>1: CODES FOR THE INTERVENTION FIELD </a:t>
            </a:r>
            <a:r>
              <a:rPr lang="en-US" altLang="en-US" sz="1600" i="0" dirty="0" smtClean="0">
                <a:solidFill>
                  <a:schemeClr val="bg2"/>
                </a:solidFill>
                <a:latin typeface="Arial" panose="020B0604020202020204" pitchFamily="34" charset="0"/>
                <a:cs typeface="Arial" panose="020B0604020202020204" pitchFamily="34" charset="0"/>
              </a:rPr>
              <a:t>DIMENSION</a:t>
            </a:r>
          </a:p>
          <a:p>
            <a:pPr marL="485775" lvl="1" indent="0" algn="just">
              <a:lnSpc>
                <a:spcPct val="80000"/>
              </a:lnSpc>
              <a:buNone/>
            </a:pPr>
            <a:r>
              <a:rPr lang="en-US" altLang="en-US" sz="1600" i="0" dirty="0" smtClean="0">
                <a:solidFill>
                  <a:schemeClr val="bg2"/>
                </a:solidFill>
                <a:latin typeface="Arial" panose="020B0604020202020204" pitchFamily="34" charset="0"/>
                <a:cs typeface="Arial" panose="020B0604020202020204" pitchFamily="34" charset="0"/>
              </a:rPr>
              <a:t>133 Enhancing </a:t>
            </a:r>
            <a:r>
              <a:rPr lang="en-US" altLang="en-US" sz="1600" i="0" dirty="0">
                <a:solidFill>
                  <a:schemeClr val="bg2"/>
                </a:solidFill>
                <a:latin typeface="Arial" panose="020B0604020202020204" pitchFamily="34" charset="0"/>
                <a:cs typeface="Arial" panose="020B0604020202020204" pitchFamily="34" charset="0"/>
              </a:rPr>
              <a:t>cooperation with partners both within and outside the Member State </a:t>
            </a:r>
            <a:endParaRPr lang="en-GB" altLang="en-US" sz="1600" i="0" dirty="0" smtClean="0">
              <a:solidFill>
                <a:schemeClr val="bg2"/>
              </a:solidFill>
              <a:latin typeface="Arial" panose="020B0604020202020204" pitchFamily="34" charset="0"/>
              <a:cs typeface="Arial" panose="020B0604020202020204" pitchFamily="34" charset="0"/>
            </a:endParaRPr>
          </a:p>
          <a:p>
            <a:pPr marL="0" indent="0">
              <a:lnSpc>
                <a:spcPct val="80000"/>
              </a:lnSpc>
              <a:buNone/>
            </a:pPr>
            <a:endParaRPr lang="en-GB" altLang="en-US" i="0" dirty="0">
              <a:solidFill>
                <a:schemeClr val="bg2"/>
              </a:solidFill>
              <a:latin typeface="Arial" panose="020B0604020202020204" pitchFamily="34" charset="0"/>
              <a:cs typeface="Arial" panose="020B0604020202020204" pitchFamily="34" charset="0"/>
              <a:sym typeface="Wingdings" pitchFamily="2" charset="2"/>
            </a:endParaRPr>
          </a:p>
        </p:txBody>
      </p:sp>
    </p:spTree>
    <p:extLst>
      <p:ext uri="{BB962C8B-B14F-4D97-AF65-F5344CB8AC3E}">
        <p14:creationId xmlns:p14="http://schemas.microsoft.com/office/powerpoint/2010/main" val="292804395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a:themeElements>
    <a:clrScheme name="MFF Sector Colour 8">
      <a:dk1>
        <a:srgbClr val="20AA63"/>
      </a:dk1>
      <a:lt1>
        <a:srgbClr val="FFFFFF"/>
      </a:lt1>
      <a:dk2>
        <a:srgbClr val="0E4194"/>
      </a:dk2>
      <a:lt2>
        <a:srgbClr val="333333"/>
      </a:lt2>
      <a:accent1>
        <a:srgbClr val="FAEDD7"/>
      </a:accent1>
      <a:accent2>
        <a:srgbClr val="FFD15E"/>
      </a:accent2>
      <a:accent3>
        <a:srgbClr val="E6BF8A"/>
      </a:accent3>
      <a:accent4>
        <a:srgbClr val="EB5D64"/>
      </a:accent4>
      <a:accent5>
        <a:srgbClr val="036830"/>
      </a:accent5>
      <a:accent6>
        <a:srgbClr val="6BBE9B"/>
      </a:accent6>
      <a:hlink>
        <a:srgbClr val="0E4194"/>
      </a:hlink>
      <a:folHlink>
        <a:srgbClr val="036830"/>
      </a:folHlink>
    </a:clrScheme>
    <a:fontScheme name="Custom 1">
      <a:majorFont>
        <a:latin typeface="Arial"/>
        <a:ea typeface=""/>
        <a:cs typeface=""/>
      </a:majorFont>
      <a:minorFont>
        <a:latin typeface="Arial"/>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2319</TotalTime>
  <Words>799</Words>
  <Application>Microsoft Office PowerPoint</Application>
  <PresentationFormat>On-screen Show (4:3)</PresentationFormat>
  <Paragraphs>163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vt:lpstr>
      <vt:lpstr>EU Budget for the future Regional partnerships  28 November 2018 –  INTERACT seminar Brussels</vt:lpstr>
      <vt:lpstr>Legal architecture 7 funds, 1 Regulation</vt:lpstr>
      <vt:lpstr>2 (+3) key legal instruments</vt:lpstr>
      <vt:lpstr>CPR</vt:lpstr>
      <vt:lpstr>CLLD</vt:lpstr>
      <vt:lpstr>ERDF: Shorter &amp; modern menu of priorities 5 Policy + 2 Interreg-specific objectives</vt:lpstr>
      <vt:lpstr>Aspects to be covered</vt:lpstr>
      <vt:lpstr>A) Who? – Partners to be identified</vt:lpstr>
      <vt:lpstr>B) How much? – Allocation; co-funding</vt:lpstr>
      <vt:lpstr>C) What? – Priorities/measures/ activities to be defined (1/2)</vt:lpstr>
      <vt:lpstr>C) What? – Priorities/measures/ activities to be defined (2/2)</vt:lpstr>
      <vt:lpstr>D) How? – Project selection criteria and procedures; project implementation; financial control and audit (1/3)</vt:lpstr>
      <vt:lpstr>D) How? – Project selection criteria and procedures; project implementation; financial control and audit (2/3)</vt:lpstr>
      <vt:lpstr>D) How? – Project selection criteria and procedures; project implementation; financial control and audit (3/3)</vt:lpstr>
      <vt:lpstr>E) Where? – Expenditure outside own programme area </vt:lpstr>
      <vt:lpstr>F) When? – Duration </vt:lpstr>
      <vt:lpstr>References; Questions &amp; Answers </vt:lpstr>
      <vt:lpstr>Setting up of an EGTC (1/2)</vt:lpstr>
      <vt:lpstr>Setting up of an EGTC (1/2)</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MOUQUE Daniel (REGIO)</dc:creator>
  <cp:lastModifiedBy>PETERS Dirk (REGIO)</cp:lastModifiedBy>
  <cp:revision>388</cp:revision>
  <cp:lastPrinted>2018-11-27T09:26:42Z</cp:lastPrinted>
  <dcterms:created xsi:type="dcterms:W3CDTF">2018-03-19T13:44:15Z</dcterms:created>
  <dcterms:modified xsi:type="dcterms:W3CDTF">2018-11-27T10:24:30Z</dcterms:modified>
</cp:coreProperties>
</file>