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6" r:id="rId2"/>
    <p:sldId id="279" r:id="rId3"/>
    <p:sldId id="267" r:id="rId4"/>
    <p:sldId id="274" r:id="rId5"/>
    <p:sldId id="269" r:id="rId6"/>
    <p:sldId id="276" r:id="rId7"/>
    <p:sldId id="278" r:id="rId8"/>
    <p:sldId id="277" r:id="rId9"/>
    <p:sldId id="273" r:id="rId10"/>
  </p:sldIdLst>
  <p:sldSz cx="8999538" cy="6840538"/>
  <p:notesSz cx="7102475" cy="10233025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56" userDrawn="1">
          <p15:clr>
            <a:srgbClr val="A4A3A4"/>
          </p15:clr>
        </p15:guide>
        <p15:guide id="2" pos="20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070" autoAdjust="0"/>
  </p:normalViewPr>
  <p:slideViewPr>
    <p:cSldViewPr>
      <p:cViewPr varScale="1">
        <p:scale>
          <a:sx n="54" d="100"/>
          <a:sy n="54" d="100"/>
        </p:scale>
        <p:origin x="1890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56"/>
        <p:guide pos="20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4022549" y="1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/>
          <a:lstStyle>
            <a:lvl1pPr algn="r">
              <a:defRPr sz="1100"/>
            </a:lvl1pPr>
          </a:lstStyle>
          <a:p>
            <a:fld id="{59E1AE78-940B-4A71-91F3-2846D2E7F7BA}" type="datetimeFigureOut">
              <a:rPr lang="et-EE" smtClean="0"/>
              <a:t>27.11.2018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719475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 anchor="b"/>
          <a:lstStyle>
            <a:lvl1pPr algn="l">
              <a:defRPr sz="11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4022549" y="9719475"/>
            <a:ext cx="3078435" cy="513550"/>
          </a:xfrm>
          <a:prstGeom prst="rect">
            <a:avLst/>
          </a:prstGeom>
        </p:spPr>
        <p:txBody>
          <a:bodyPr vert="horz" lIns="86850" tIns="43425" rIns="86850" bIns="43425" rtlCol="0" anchor="b"/>
          <a:lstStyle>
            <a:lvl1pPr algn="r">
              <a:defRPr sz="1100"/>
            </a:lvl1pPr>
          </a:lstStyle>
          <a:p>
            <a:fld id="{8A640980-71A8-4320-B233-7C6BF224CD1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06685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27113" y="777875"/>
            <a:ext cx="5045075" cy="38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9949" y="4860498"/>
            <a:ext cx="5681086" cy="4603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019566" y="0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720993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019566" y="9720993"/>
            <a:ext cx="3081418" cy="51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87560" algn="l"/>
                <a:tab pos="1375120" algn="l"/>
                <a:tab pos="2062681" algn="l"/>
                <a:tab pos="275024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160138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78568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0_rahandusmin_3lovi_en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81200" cy="13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10" name="Picture 9" descr="0_rahandusmin_3lovi_en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81200" cy="13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10" name="Picture 9" descr="0_rahandusmin_3lovi_en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81200" cy="13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11" name="Picture 10" descr="0_rahandusmin_3lovi_en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7200" y="352800"/>
            <a:ext cx="3481200" cy="13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81009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1009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outline text format</a:t>
            </a:r>
          </a:p>
          <a:p>
            <a:pPr lvl="1"/>
            <a:r>
              <a:rPr lang="en-GB" altLang="en-US" dirty="0" smtClean="0"/>
              <a:t>Second Outline Level</a:t>
            </a:r>
          </a:p>
          <a:p>
            <a:pPr lvl="2"/>
            <a:r>
              <a:rPr lang="en-GB" altLang="en-US" dirty="0" smtClean="0"/>
              <a:t>Third Outline Level</a:t>
            </a:r>
          </a:p>
          <a:p>
            <a:pPr lvl="3"/>
            <a:r>
              <a:rPr lang="en-GB" altLang="en-US" dirty="0" smtClean="0"/>
              <a:t>Fourth Outline Level</a:t>
            </a:r>
          </a:p>
          <a:p>
            <a:pPr lvl="4"/>
            <a:r>
              <a:rPr lang="en-GB" altLang="en-US" dirty="0" smtClean="0"/>
              <a:t>Fifth Outline Level</a:t>
            </a:r>
          </a:p>
          <a:p>
            <a:pPr lvl="4"/>
            <a:r>
              <a:rPr lang="en-GB" altLang="en-US" dirty="0" smtClean="0"/>
              <a:t>Sixth Outline Level</a:t>
            </a:r>
          </a:p>
          <a:p>
            <a:pPr lvl="4"/>
            <a:r>
              <a:rPr lang="en-GB" altLang="en-US" dirty="0" smtClean="0"/>
              <a:t>Seventh Outline Level</a:t>
            </a:r>
          </a:p>
          <a:p>
            <a:pPr lvl="4"/>
            <a:r>
              <a:rPr lang="en-GB" altLang="en-US" dirty="0" smtClean="0"/>
              <a:t>Eighth Outline Level</a:t>
            </a:r>
          </a:p>
          <a:p>
            <a:pPr lvl="4"/>
            <a:r>
              <a:rPr lang="en-GB" altLang="en-US" dirty="0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</p:sldLayoutIdLst>
  <p:timing>
    <p:tnLst>
      <p:par>
        <p:cTn id="1" dur="indefinite" restart="never" nodeType="tmRoot"/>
      </p:par>
    </p:tnLst>
  </p:timing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200" kern="1200">
          <a:solidFill>
            <a:srgbClr val="000000"/>
          </a:solidFill>
          <a:latin typeface="Arial" pitchFamily="34" charset="0"/>
          <a:ea typeface="+mj-ea"/>
          <a:cs typeface="Arial" pitchFamily="34" charset="0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Kadri.Jushkin@fin.e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7464" y="2294918"/>
            <a:ext cx="7595538" cy="1800000"/>
          </a:xfrm>
        </p:spPr>
        <p:txBody>
          <a:bodyPr/>
          <a:lstStyle/>
          <a:p>
            <a:pPr algn="ctr"/>
            <a:r>
              <a:rPr lang="en-GB" altLang="en-US" sz="3600" b="1" dirty="0" smtClean="0">
                <a:solidFill>
                  <a:srgbClr val="FFFFFF"/>
                </a:solidFill>
              </a:rPr>
              <a:t>EU Strategy for Baltic Sea Region</a:t>
            </a:r>
            <a:br>
              <a:rPr lang="en-GB" altLang="en-US" sz="3600" b="1" dirty="0" smtClean="0">
                <a:solidFill>
                  <a:srgbClr val="FFFFFF"/>
                </a:solidFill>
              </a:rPr>
            </a:br>
            <a:r>
              <a:rPr lang="en-GB" altLang="en-US" sz="3600" b="1" dirty="0" smtClean="0">
                <a:solidFill>
                  <a:srgbClr val="FFFFFF"/>
                </a:solidFill>
              </a:rPr>
              <a:t/>
            </a:r>
            <a:br>
              <a:rPr lang="en-GB" altLang="en-US" sz="3600" b="1" dirty="0" smtClean="0">
                <a:solidFill>
                  <a:srgbClr val="FFFFFF"/>
                </a:solidFill>
              </a:rPr>
            </a:br>
            <a:r>
              <a:rPr lang="en-GB" altLang="en-US" sz="3600" b="1" dirty="0" smtClean="0">
                <a:solidFill>
                  <a:srgbClr val="FFFFFF"/>
                </a:solidFill>
              </a:rPr>
              <a:t>ERDF MA network</a:t>
            </a:r>
            <a:endParaRPr lang="en-GB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000" y="5220469"/>
            <a:ext cx="7200225" cy="1368153"/>
          </a:xfrm>
        </p:spPr>
        <p:txBody>
          <a:bodyPr/>
          <a:lstStyle/>
          <a:p>
            <a:pPr algn="r"/>
            <a:endParaRPr lang="en-GB" altLang="en-US" b="1" dirty="0" smtClean="0">
              <a:solidFill>
                <a:srgbClr val="FFFFFF"/>
              </a:solidFill>
            </a:endParaRPr>
          </a:p>
          <a:p>
            <a:pPr algn="r"/>
            <a:r>
              <a:rPr lang="et-EE" altLang="en-US" b="1" dirty="0" smtClean="0">
                <a:solidFill>
                  <a:srgbClr val="FFFFFF"/>
                </a:solidFill>
              </a:rPr>
              <a:t>Margarita Golovko</a:t>
            </a:r>
            <a:endParaRPr lang="en-GB" altLang="en-US" b="1" dirty="0" smtClean="0">
              <a:solidFill>
                <a:srgbClr val="FFFFFF"/>
              </a:solidFill>
            </a:endParaRPr>
          </a:p>
          <a:p>
            <a:pPr algn="r"/>
            <a:r>
              <a:rPr lang="et-EE" altLang="en-US" sz="2000" dirty="0" err="1" smtClean="0">
                <a:solidFill>
                  <a:srgbClr val="FFFFFF"/>
                </a:solidFill>
              </a:rPr>
              <a:t>Brussels</a:t>
            </a:r>
            <a:r>
              <a:rPr lang="en-GB" altLang="en-US" sz="2000" dirty="0" smtClean="0">
                <a:solidFill>
                  <a:srgbClr val="FFFFFF"/>
                </a:solidFill>
              </a:rPr>
              <a:t>, </a:t>
            </a:r>
            <a:r>
              <a:rPr lang="et-EE" altLang="en-US" sz="2000" dirty="0" smtClean="0">
                <a:solidFill>
                  <a:srgbClr val="FFFFFF"/>
                </a:solidFill>
              </a:rPr>
              <a:t>28</a:t>
            </a:r>
            <a:r>
              <a:rPr lang="en-GB" altLang="en-US" sz="2000" dirty="0" smtClean="0">
                <a:solidFill>
                  <a:srgbClr val="FFFFFF"/>
                </a:solidFill>
              </a:rPr>
              <a:t> </a:t>
            </a:r>
            <a:r>
              <a:rPr lang="et-EE" altLang="en-US" sz="2000" dirty="0" err="1" smtClean="0">
                <a:solidFill>
                  <a:srgbClr val="FFFFFF"/>
                </a:solidFill>
              </a:rPr>
              <a:t>Novem</a:t>
            </a:r>
            <a:r>
              <a:rPr lang="en-GB" altLang="en-US" sz="2000" dirty="0" err="1" smtClean="0">
                <a:solidFill>
                  <a:srgbClr val="FFFFFF"/>
                </a:solidFill>
              </a:rPr>
              <a:t>ber</a:t>
            </a:r>
            <a:r>
              <a:rPr lang="en-GB" altLang="en-US" sz="2000" dirty="0" smtClean="0">
                <a:solidFill>
                  <a:srgbClr val="FFFFFF"/>
                </a:solidFill>
              </a:rPr>
              <a:t> 2018</a:t>
            </a:r>
            <a:endParaRPr lang="en-GB" altLang="en-US" sz="2000" dirty="0">
              <a:solidFill>
                <a:srgbClr val="FFFFFF"/>
              </a:solidFill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  <p:pic>
        <p:nvPicPr>
          <p:cNvPr id="6" name="Pil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89" y="3492277"/>
            <a:ext cx="3246127" cy="324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EUSBSR ERDF MA network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Formed 19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of May 2016 in Warsaw</a:t>
            </a:r>
          </a:p>
          <a:p>
            <a:pPr marL="468000" lvl="1"/>
            <a:endParaRPr lang="en-GB" sz="1000" dirty="0" smtClean="0"/>
          </a:p>
          <a:p>
            <a:r>
              <a:rPr lang="en-GB" sz="2400" dirty="0" smtClean="0"/>
              <a:t>The MA network explores the opportunity of transnational collaboration funded by the ERDF structural funds (mainstream SF) programmes</a:t>
            </a:r>
          </a:p>
          <a:p>
            <a:endParaRPr lang="en-GB" sz="1000" dirty="0" smtClean="0"/>
          </a:p>
          <a:p>
            <a:r>
              <a:rPr lang="en-GB" sz="2400" dirty="0" smtClean="0"/>
              <a:t>Activating Common Provision Regulation Article 70</a:t>
            </a:r>
          </a:p>
          <a:p>
            <a:endParaRPr lang="en-GB" sz="1000" dirty="0" smtClean="0"/>
          </a:p>
          <a:p>
            <a:r>
              <a:rPr lang="en-GB" sz="2400" dirty="0" smtClean="0"/>
              <a:t>Ambition: to increase the geographical flexibility of ERDF funds to better contribute to the implementation of the EU Strategy for the Baltic Sea Region (EUSBSR)</a:t>
            </a:r>
            <a:endParaRPr lang="en-GB" sz="2400" dirty="0"/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5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History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EUSBSR was adopted in 2009 in agreement with Member States and Commission</a:t>
            </a:r>
          </a:p>
          <a:p>
            <a:endParaRPr lang="en-GB" sz="1000" dirty="0" smtClean="0"/>
          </a:p>
          <a:p>
            <a:r>
              <a:rPr lang="en-GB" sz="2400" dirty="0" smtClean="0"/>
              <a:t>Strategy adopted in the middle of SF 2007-2013 period: efforts focused on assessing how submitted projects contribute to EUSBSR. Flagship projects targeted heavily the transnational Baltic Sea Region Programme  </a:t>
            </a:r>
          </a:p>
          <a:p>
            <a:endParaRPr lang="en-GB" sz="1000" dirty="0" smtClean="0"/>
          </a:p>
          <a:p>
            <a:r>
              <a:rPr lang="en-GB" sz="2400" dirty="0" smtClean="0"/>
              <a:t>2014-2020 ESIF programmes (</a:t>
            </a:r>
            <a:r>
              <a:rPr lang="en-GB" sz="2400" dirty="0" err="1" smtClean="0"/>
              <a:t>incl</a:t>
            </a:r>
            <a:r>
              <a:rPr lang="en-GB" sz="2400" dirty="0" smtClean="0"/>
              <a:t> mainstream ESIF) supposed to be aligned with Strategy: they do in thematic content, implementation remains national </a:t>
            </a:r>
            <a:endParaRPr lang="en-GB" dirty="0"/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8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Aim of </a:t>
            </a:r>
            <a:r>
              <a:rPr lang="et-EE" dirty="0" smtClean="0">
                <a:latin typeface="Arial" pitchFamily="34" charset="0"/>
                <a:cs typeface="Arial" pitchFamily="34" charset="0"/>
              </a:rPr>
              <a:t>ERDF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MA network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>
                <a:solidFill>
                  <a:schemeClr val="tx1"/>
                </a:solidFill>
              </a:rPr>
              <a:t>Aim</a:t>
            </a:r>
            <a:r>
              <a:rPr lang="en-GB" sz="2400" dirty="0" smtClean="0">
                <a:solidFill>
                  <a:schemeClr val="tx1"/>
                </a:solidFill>
              </a:rPr>
              <a:t> is to increase the coordination among ESIF programmes in the macro-region and to work out ways how to align funding across the region’s mainstream ESIF programmes in practical terms </a:t>
            </a:r>
          </a:p>
          <a:p>
            <a:endParaRPr lang="en-GB" sz="1000" b="1" dirty="0" smtClean="0"/>
          </a:p>
          <a:p>
            <a:r>
              <a:rPr lang="en-GB" sz="2400" b="1" dirty="0" smtClean="0"/>
              <a:t>Composition</a:t>
            </a:r>
            <a:r>
              <a:rPr lang="en-GB" sz="2400" dirty="0" smtClean="0"/>
              <a:t>: representatives of ESIF MAs/Intermediary bodies or line ministries, European Commission, relevant EUSBSR Priority Area Coordinators, Interact Programme, </a:t>
            </a:r>
            <a:r>
              <a:rPr lang="en-GB" sz="2400" dirty="0" err="1" smtClean="0"/>
              <a:t>Interreg</a:t>
            </a:r>
            <a:r>
              <a:rPr lang="en-GB" sz="2400" dirty="0" smtClean="0"/>
              <a:t> BSR, and interested EUSBSR National Coordinators</a:t>
            </a:r>
          </a:p>
          <a:p>
            <a:endParaRPr lang="en-GB" sz="2400" dirty="0"/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6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Focus of work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313" y="1332037"/>
            <a:ext cx="7920000" cy="5203178"/>
          </a:xfrm>
        </p:spPr>
        <p:txBody>
          <a:bodyPr/>
          <a:lstStyle/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 smtClean="0"/>
              <a:t>Network started with topic of Innovation, with sub-themes: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dirty="0" smtClean="0"/>
              <a:t>Cleaner Growth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Smart Blue Growth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Digitalisation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1000" dirty="0" smtClean="0"/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ESIF implementation had started by 2016 with many projects ongoing: MA network focused on identifying which projects could be complemented with transnational collaboration activities and how to do it in practice</a:t>
            </a:r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800" dirty="0" smtClean="0"/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By today, cooperation in the field of Low-carbon economy has been added to network’s work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 smtClean="0"/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>
              <a:solidFill>
                <a:srgbClr val="181716"/>
              </a:solidFill>
            </a:endParaRPr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2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1008061"/>
          </a:xfrm>
        </p:spPr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Current </a:t>
            </a:r>
            <a:r>
              <a:rPr lang="et-EE" dirty="0" smtClean="0"/>
              <a:t>progress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b="1" dirty="0" smtClean="0"/>
              <a:t>Cleaner Growth</a:t>
            </a:r>
            <a:r>
              <a:rPr lang="en-GB" altLang="en-US" sz="2400" dirty="0" smtClean="0"/>
              <a:t>=&gt; Clean tech projects. Adding a transnational component to ongoing ERDF projects=&gt;solutions differ county by country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b="1" dirty="0" smtClean="0"/>
              <a:t>Smart blue growth</a:t>
            </a:r>
            <a:r>
              <a:rPr lang="en-GB" sz="2400" dirty="0" smtClean="0"/>
              <a:t>=&gt;Cooperation to be organised between the regions of a transnational project; one component of </a:t>
            </a:r>
            <a:r>
              <a:rPr lang="en-GB" sz="2400" dirty="0" err="1" smtClean="0"/>
              <a:t>Interreg</a:t>
            </a:r>
            <a:r>
              <a:rPr lang="en-GB" sz="2400" dirty="0" smtClean="0"/>
              <a:t> BSR project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b="1" dirty="0" smtClean="0"/>
              <a:t>Digitalisation</a:t>
            </a:r>
            <a:r>
              <a:rPr lang="en-GB" sz="2400" dirty="0" smtClean="0"/>
              <a:t>=&gt; cooperation components to be implemented by ongoing/already implemented ERDF projects; preparation financed by seed money from SI</a:t>
            </a:r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b="1" dirty="0" smtClean="0"/>
              <a:t>Dream</a:t>
            </a:r>
            <a:r>
              <a:rPr lang="en-GB" sz="2400" dirty="0" smtClean="0"/>
              <a:t>: A joint call across ERDF programmes in the macro-region on a similar topic </a:t>
            </a:r>
            <a:endParaRPr lang="en-GB" altLang="en-US" sz="2400" dirty="0" smtClean="0"/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dirty="0">
              <a:solidFill>
                <a:srgbClr val="181716"/>
              </a:solidFill>
            </a:endParaRPr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96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Lessons learned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8" y="1169367"/>
            <a:ext cx="8353623" cy="5491262"/>
          </a:xfrm>
        </p:spPr>
        <p:txBody>
          <a:bodyPr/>
          <a:lstStyle/>
          <a:p>
            <a:pPr lvl="0"/>
            <a:r>
              <a:rPr lang="en-GB" sz="2200" dirty="0" smtClean="0"/>
              <a:t>Different priorities between regions</a:t>
            </a:r>
          </a:p>
          <a:p>
            <a:pPr lvl="0"/>
            <a:r>
              <a:rPr lang="en-GB" sz="2200" dirty="0" smtClean="0"/>
              <a:t>No joint pot of funding for cooperation - regions must spend their own finances for activities abroad and there is resistance (mind-set is often to use ESIF explicitly inside the region)</a:t>
            </a:r>
          </a:p>
          <a:p>
            <a:r>
              <a:rPr lang="en-GB" sz="2200" dirty="0" smtClean="0"/>
              <a:t>Only few support measures where Art 70 is explicitly included (exception: Sweden: Art 70 applicable throughout ESIF) </a:t>
            </a:r>
          </a:p>
          <a:p>
            <a:pPr lvl="0"/>
            <a:r>
              <a:rPr lang="en-GB" sz="2200" dirty="0" smtClean="0"/>
              <a:t>Insufficient awareness in line ministries and implementing bodies about Art 70 + insufficient use even when included </a:t>
            </a:r>
          </a:p>
          <a:p>
            <a:r>
              <a:rPr lang="en-GB" sz="2200" dirty="0" smtClean="0"/>
              <a:t>Project partners do not know about the cooperation possibility</a:t>
            </a:r>
          </a:p>
          <a:p>
            <a:pPr lvl="0"/>
            <a:r>
              <a:rPr lang="en-GB" sz="2200" dirty="0" smtClean="0"/>
              <a:t>Difficult to engage partners into cooperation pilots in the middle of implementation period of their projects</a:t>
            </a:r>
          </a:p>
          <a:p>
            <a:pPr lvl="0"/>
            <a:r>
              <a:rPr lang="en-GB" sz="2200" dirty="0" smtClean="0"/>
              <a:t>Art 70 not easy to use due to technical aspects in different OPs (esp. alignment issues if no new calls are introduced)</a:t>
            </a:r>
          </a:p>
          <a:p>
            <a:pPr lvl="0"/>
            <a:endParaRPr lang="en-GB" altLang="en-US" sz="2200" dirty="0" smtClean="0"/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altLang="en-US" sz="2200" dirty="0">
              <a:solidFill>
                <a:srgbClr val="181716"/>
              </a:solidFill>
            </a:endParaRPr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89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addition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3239" y="1457450"/>
            <a:ext cx="7920000" cy="4824289"/>
          </a:xfrm>
        </p:spPr>
        <p:txBody>
          <a:bodyPr/>
          <a:lstStyle/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EUSBSR Horizontal Action Capacity will run a </a:t>
            </a:r>
            <a:r>
              <a:rPr lang="en-GB" sz="2400" b="1" dirty="0" smtClean="0">
                <a:solidFill>
                  <a:schemeClr val="tx1"/>
                </a:solidFill>
              </a:rPr>
              <a:t>capacity building programme for ERDF and ESF MAs</a:t>
            </a:r>
            <a:endParaRPr lang="en-GB" sz="2400" dirty="0" smtClean="0">
              <a:solidFill>
                <a:schemeClr val="tx1"/>
              </a:solidFill>
            </a:endParaRPr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u="sng" dirty="0" smtClean="0">
                <a:solidFill>
                  <a:schemeClr val="tx1"/>
                </a:solidFill>
              </a:rPr>
              <a:t>Aim</a:t>
            </a:r>
            <a:r>
              <a:rPr lang="en-GB" sz="2400" dirty="0" smtClean="0">
                <a:solidFill>
                  <a:schemeClr val="tx1"/>
                </a:solidFill>
              </a:rPr>
              <a:t> is to secure the embedment of the EUSBSR in the OPs of each MS: not just the declaration to support implementing the Strategy but also to describe the mechanism how this will be done =&gt; to develop a </a:t>
            </a:r>
            <a:r>
              <a:rPr lang="en-GB" sz="2400" i="1" dirty="0" smtClean="0">
                <a:solidFill>
                  <a:schemeClr val="tx1"/>
                </a:solidFill>
              </a:rPr>
              <a:t>modus operandi </a:t>
            </a:r>
            <a:r>
              <a:rPr lang="en-GB" sz="2400" dirty="0" smtClean="0">
                <a:solidFill>
                  <a:schemeClr val="tx1"/>
                </a:solidFill>
              </a:rPr>
              <a:t>for implementation of transnational cooperation component in the 2021+ period OPs </a:t>
            </a:r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2400" u="sng" dirty="0" smtClean="0">
                <a:solidFill>
                  <a:schemeClr val="tx1"/>
                </a:solidFill>
              </a:rPr>
              <a:t>Basis</a:t>
            </a:r>
            <a:r>
              <a:rPr lang="en-GB" altLang="en-US" sz="2400" dirty="0" smtClean="0">
                <a:solidFill>
                  <a:schemeClr val="tx1"/>
                </a:solidFill>
              </a:rPr>
              <a:t>: Art 2.3.(b) of ERDF-CF Regulation proposal=&gt;</a:t>
            </a:r>
          </a:p>
          <a:p>
            <a:pPr marL="10800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Co-operation between regions and across borders is included as a horizontal objective =&gt; thus embedding co-operation in mainstream ESIF</a:t>
            </a:r>
            <a:endParaRPr lang="en-GB" altLang="en-US" sz="2400" dirty="0">
              <a:solidFill>
                <a:schemeClr val="tx1"/>
              </a:solidFill>
            </a:endParaRPr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2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For </a:t>
            </a:r>
            <a:r>
              <a:rPr lang="et-EE" dirty="0" err="1" smtClean="0"/>
              <a:t>additional</a:t>
            </a:r>
            <a:r>
              <a:rPr lang="et-EE" dirty="0" smtClean="0"/>
              <a:t> </a:t>
            </a:r>
            <a:r>
              <a:rPr lang="et-EE" dirty="0" err="1" smtClean="0"/>
              <a:t>information</a:t>
            </a:r>
            <a:r>
              <a:rPr lang="et-EE" dirty="0" smtClean="0"/>
              <a:t> </a:t>
            </a:r>
            <a:r>
              <a:rPr lang="et-EE" dirty="0" err="1" smtClean="0"/>
              <a:t>please</a:t>
            </a:r>
            <a:r>
              <a:rPr lang="et-EE" dirty="0" smtClean="0"/>
              <a:t> </a:t>
            </a:r>
            <a:r>
              <a:rPr lang="et-EE" dirty="0" err="1" smtClean="0"/>
              <a:t>contact</a:t>
            </a:r>
            <a:r>
              <a:rPr lang="et-EE" dirty="0" smtClean="0"/>
              <a:t> </a:t>
            </a:r>
          </a:p>
          <a:p>
            <a:r>
              <a:rPr lang="et-EE" dirty="0" smtClean="0"/>
              <a:t>Ms Kadri Jushkin</a:t>
            </a:r>
          </a:p>
          <a:p>
            <a:r>
              <a:rPr lang="et-EE" dirty="0" smtClean="0">
                <a:hlinkClick r:id="rId2"/>
              </a:rPr>
              <a:t>Kadri.Jushkin@fin.ee</a:t>
            </a:r>
            <a:endParaRPr lang="et-EE" dirty="0" smtClean="0"/>
          </a:p>
          <a:p>
            <a:r>
              <a:rPr lang="et-EE" dirty="0" smtClean="0"/>
              <a:t>Ministry of </a:t>
            </a:r>
            <a:r>
              <a:rPr lang="et-EE" dirty="0" err="1" smtClean="0"/>
              <a:t>Finance</a:t>
            </a:r>
            <a:endParaRPr lang="et-EE" dirty="0" smtClean="0"/>
          </a:p>
          <a:p>
            <a:r>
              <a:rPr lang="et-EE" dirty="0" smtClean="0"/>
              <a:t>Estonia</a:t>
            </a:r>
            <a:endParaRPr lang="en-GB" dirty="0"/>
          </a:p>
        </p:txBody>
      </p:sp>
      <p:pic>
        <p:nvPicPr>
          <p:cNvPr id="6" name="Pilt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993" y="251917"/>
            <a:ext cx="2340869" cy="9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607</Words>
  <Application>Microsoft Office PowerPoint</Application>
  <PresentationFormat>Kohandatud</PresentationFormat>
  <Paragraphs>57</Paragraphs>
  <Slides>9</Slides>
  <Notes>2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5" baseType="lpstr">
      <vt:lpstr>Arial Unicode MS</vt:lpstr>
      <vt:lpstr>Microsoft YaHei</vt:lpstr>
      <vt:lpstr>Arial</vt:lpstr>
      <vt:lpstr>Roboto Condensed</vt:lpstr>
      <vt:lpstr>Times New Roman</vt:lpstr>
      <vt:lpstr>Office Theme</vt:lpstr>
      <vt:lpstr>EU Strategy for Baltic Sea Region  ERDF MA network</vt:lpstr>
      <vt:lpstr>EUSBSR ERDF MA network</vt:lpstr>
      <vt:lpstr>History</vt:lpstr>
      <vt:lpstr>Aim of ERDF MA network</vt:lpstr>
      <vt:lpstr>Focus of work</vt:lpstr>
      <vt:lpstr>Current progress</vt:lpstr>
      <vt:lpstr>Lessons learned</vt:lpstr>
      <vt:lpstr>In addition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2018-11-27T13:16:02Z</dcterms:modified>
</cp:coreProperties>
</file>