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4"/>
    <p:sldMasterId id="2147483952" r:id="rId5"/>
  </p:sldMasterIdLst>
  <p:notesMasterIdLst>
    <p:notesMasterId r:id="rId25"/>
  </p:notesMasterIdLst>
  <p:handoutMasterIdLst>
    <p:handoutMasterId r:id="rId26"/>
  </p:handoutMasterIdLst>
  <p:sldIdLst>
    <p:sldId id="256" r:id="rId6"/>
    <p:sldId id="437" r:id="rId7"/>
    <p:sldId id="417" r:id="rId8"/>
    <p:sldId id="427" r:id="rId9"/>
    <p:sldId id="428" r:id="rId10"/>
    <p:sldId id="429" r:id="rId11"/>
    <p:sldId id="430" r:id="rId12"/>
    <p:sldId id="438" r:id="rId13"/>
    <p:sldId id="431" r:id="rId14"/>
    <p:sldId id="442" r:id="rId15"/>
    <p:sldId id="443" r:id="rId16"/>
    <p:sldId id="441" r:id="rId17"/>
    <p:sldId id="440" r:id="rId18"/>
    <p:sldId id="432" r:id="rId19"/>
    <p:sldId id="434" r:id="rId20"/>
    <p:sldId id="435" r:id="rId21"/>
    <p:sldId id="436" r:id="rId22"/>
    <p:sldId id="439" r:id="rId23"/>
    <p:sldId id="397" r:id="rId24"/>
  </p:sldIdLst>
  <p:sldSz cx="9144000" cy="6858000" type="screen4x3"/>
  <p:notesSz cx="6864350" cy="99964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76"/>
    <a:srgbClr val="3333CC"/>
    <a:srgbClr val="003399"/>
    <a:srgbClr val="FFFFCC"/>
    <a:srgbClr val="CCECFF"/>
    <a:srgbClr val="0099CC"/>
    <a:srgbClr val="009999"/>
    <a:srgbClr val="FFFF99"/>
    <a:srgbClr val="99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FF947-6EE6-4488-A951-259F110C70DD}" v="31" dt="2018-10-24T16:11:40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405" autoAdjust="0"/>
  </p:normalViewPr>
  <p:slideViewPr>
    <p:cSldViewPr>
      <p:cViewPr varScale="1">
        <p:scale>
          <a:sx n="83" d="100"/>
          <a:sy n="83" d="100"/>
        </p:scale>
        <p:origin x="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Curto" userId="5f270306-dd20-4b91-96e4-5bc942f46cac" providerId="ADAL" clId="{EAB352FA-9F34-4EFA-ABB6-0550586CF402}"/>
    <pc:docChg chg="custSel addSld delSld modSld sldOrd">
      <pc:chgData name="Tanja Curto" userId="5f270306-dd20-4b91-96e4-5bc942f46cac" providerId="ADAL" clId="{EAB352FA-9F34-4EFA-ABB6-0550586CF402}" dt="2018-10-24T16:11:40.471" v="789" actId="1076"/>
      <pc:docMkLst>
        <pc:docMk/>
      </pc:docMkLst>
      <pc:sldChg chg="modSp">
        <pc:chgData name="Tanja Curto" userId="5f270306-dd20-4b91-96e4-5bc942f46cac" providerId="ADAL" clId="{EAB352FA-9F34-4EFA-ABB6-0550586CF402}" dt="2018-10-24T15:46:00.743" v="52" actId="20577"/>
        <pc:sldMkLst>
          <pc:docMk/>
          <pc:sldMk cId="0" sldId="256"/>
        </pc:sldMkLst>
        <pc:spChg chg="mod">
          <ac:chgData name="Tanja Curto" userId="5f270306-dd20-4b91-96e4-5bc942f46cac" providerId="ADAL" clId="{EAB352FA-9F34-4EFA-ABB6-0550586CF402}" dt="2018-10-24T15:46:00.743" v="52" actId="20577"/>
          <ac:spMkLst>
            <pc:docMk/>
            <pc:sldMk cId="0" sldId="256"/>
            <ac:spMk id="15363" creationId="{00000000-0000-0000-0000-000000000000}"/>
          </ac:spMkLst>
        </pc:spChg>
      </pc:sldChg>
      <pc:sldChg chg="del">
        <pc:chgData name="Tanja Curto" userId="5f270306-dd20-4b91-96e4-5bc942f46cac" providerId="ADAL" clId="{EAB352FA-9F34-4EFA-ABB6-0550586CF402}" dt="2018-10-24T15:46:53.412" v="54" actId="2696"/>
        <pc:sldMkLst>
          <pc:docMk/>
          <pc:sldMk cId="3523959154" sldId="409"/>
        </pc:sldMkLst>
      </pc:sldChg>
      <pc:sldChg chg="del">
        <pc:chgData name="Tanja Curto" userId="5f270306-dd20-4b91-96e4-5bc942f46cac" providerId="ADAL" clId="{EAB352FA-9F34-4EFA-ABB6-0550586CF402}" dt="2018-10-24T15:46:55.427" v="55" actId="2696"/>
        <pc:sldMkLst>
          <pc:docMk/>
          <pc:sldMk cId="2021633182" sldId="410"/>
        </pc:sldMkLst>
      </pc:sldChg>
      <pc:sldChg chg="del">
        <pc:chgData name="Tanja Curto" userId="5f270306-dd20-4b91-96e4-5bc942f46cac" providerId="ADAL" clId="{EAB352FA-9F34-4EFA-ABB6-0550586CF402}" dt="2018-10-24T16:05:15.960" v="595" actId="2696"/>
        <pc:sldMkLst>
          <pc:docMk/>
          <pc:sldMk cId="546080898" sldId="416"/>
        </pc:sldMkLst>
      </pc:sldChg>
      <pc:sldChg chg="addSp delSp modSp">
        <pc:chgData name="Tanja Curto" userId="5f270306-dd20-4b91-96e4-5bc942f46cac" providerId="ADAL" clId="{EAB352FA-9F34-4EFA-ABB6-0550586CF402}" dt="2018-10-24T16:03:16.488" v="546" actId="20577"/>
        <pc:sldMkLst>
          <pc:docMk/>
          <pc:sldMk cId="3778545853" sldId="417"/>
        </pc:sldMkLst>
        <pc:spChg chg="mod">
          <ac:chgData name="Tanja Curto" userId="5f270306-dd20-4b91-96e4-5bc942f46cac" providerId="ADAL" clId="{EAB352FA-9F34-4EFA-ABB6-0550586CF402}" dt="2018-10-24T16:02:07.288" v="514" actId="12"/>
          <ac:spMkLst>
            <pc:docMk/>
            <pc:sldMk cId="3778545853" sldId="417"/>
            <ac:spMk id="3" creationId="{8E782C50-C11B-44F8-B7DB-2D6625D1A6B5}"/>
          </ac:spMkLst>
        </pc:spChg>
        <pc:spChg chg="mod">
          <ac:chgData name="Tanja Curto" userId="5f270306-dd20-4b91-96e4-5bc942f46cac" providerId="ADAL" clId="{EAB352FA-9F34-4EFA-ABB6-0550586CF402}" dt="2018-10-24T15:47:08.140" v="82" actId="20577"/>
          <ac:spMkLst>
            <pc:docMk/>
            <pc:sldMk cId="3778545853" sldId="417"/>
            <ac:spMk id="16387" creationId="{00000000-0000-0000-0000-000000000000}"/>
          </ac:spMkLst>
        </pc:spChg>
        <pc:graphicFrameChg chg="add del mod modGraphic">
          <ac:chgData name="Tanja Curto" userId="5f270306-dd20-4b91-96e4-5bc942f46cac" providerId="ADAL" clId="{EAB352FA-9F34-4EFA-ABB6-0550586CF402}" dt="2018-10-24T16:01:37.908" v="510" actId="478"/>
          <ac:graphicFrameMkLst>
            <pc:docMk/>
            <pc:sldMk cId="3778545853" sldId="417"/>
            <ac:graphicFrameMk id="2" creationId="{0FB6B20E-243E-452F-B748-DB33FE6F006D}"/>
          </ac:graphicFrameMkLst>
        </pc:graphicFrameChg>
        <pc:graphicFrameChg chg="add mod modGraphic">
          <ac:chgData name="Tanja Curto" userId="5f270306-dd20-4b91-96e4-5bc942f46cac" providerId="ADAL" clId="{EAB352FA-9F34-4EFA-ABB6-0550586CF402}" dt="2018-10-24T16:03:16.488" v="546" actId="20577"/>
          <ac:graphicFrameMkLst>
            <pc:docMk/>
            <pc:sldMk cId="3778545853" sldId="417"/>
            <ac:graphicFrameMk id="4" creationId="{88A96B78-D1C2-42F8-B384-B6A8E322242D}"/>
          </ac:graphicFrameMkLst>
        </pc:graphicFrameChg>
        <pc:graphicFrameChg chg="del">
          <ac:chgData name="Tanja Curto" userId="5f270306-dd20-4b91-96e4-5bc942f46cac" providerId="ADAL" clId="{EAB352FA-9F34-4EFA-ABB6-0550586CF402}" dt="2018-10-24T15:47:13.851" v="83" actId="478"/>
          <ac:graphicFrameMkLst>
            <pc:docMk/>
            <pc:sldMk cId="3778545853" sldId="417"/>
            <ac:graphicFrameMk id="6" creationId="{00000000-0000-0000-0000-000000000000}"/>
          </ac:graphicFrameMkLst>
        </pc:graphicFrameChg>
      </pc:sldChg>
      <pc:sldChg chg="del">
        <pc:chgData name="Tanja Curto" userId="5f270306-dd20-4b91-96e4-5bc942f46cac" providerId="ADAL" clId="{EAB352FA-9F34-4EFA-ABB6-0550586CF402}" dt="2018-10-24T15:46:18.628" v="53" actId="2696"/>
        <pc:sldMkLst>
          <pc:docMk/>
          <pc:sldMk cId="920259364" sldId="418"/>
        </pc:sldMkLst>
      </pc:sldChg>
      <pc:sldChg chg="del">
        <pc:chgData name="Tanja Curto" userId="5f270306-dd20-4b91-96e4-5bc942f46cac" providerId="ADAL" clId="{EAB352FA-9F34-4EFA-ABB6-0550586CF402}" dt="2018-10-24T16:05:18.857" v="596" actId="2696"/>
        <pc:sldMkLst>
          <pc:docMk/>
          <pc:sldMk cId="3874079580" sldId="420"/>
        </pc:sldMkLst>
      </pc:sldChg>
      <pc:sldChg chg="del">
        <pc:chgData name="Tanja Curto" userId="5f270306-dd20-4b91-96e4-5bc942f46cac" providerId="ADAL" clId="{EAB352FA-9F34-4EFA-ABB6-0550586CF402}" dt="2018-10-24T16:05:24.756" v="597" actId="2696"/>
        <pc:sldMkLst>
          <pc:docMk/>
          <pc:sldMk cId="245229029" sldId="421"/>
        </pc:sldMkLst>
      </pc:sldChg>
      <pc:sldChg chg="del">
        <pc:chgData name="Tanja Curto" userId="5f270306-dd20-4b91-96e4-5bc942f46cac" providerId="ADAL" clId="{EAB352FA-9F34-4EFA-ABB6-0550586CF402}" dt="2018-10-24T16:05:26.953" v="598" actId="2696"/>
        <pc:sldMkLst>
          <pc:docMk/>
          <pc:sldMk cId="2006054055" sldId="422"/>
        </pc:sldMkLst>
      </pc:sldChg>
      <pc:sldChg chg="del">
        <pc:chgData name="Tanja Curto" userId="5f270306-dd20-4b91-96e4-5bc942f46cac" providerId="ADAL" clId="{EAB352FA-9F34-4EFA-ABB6-0550586CF402}" dt="2018-10-24T16:05:30.173" v="599" actId="2696"/>
        <pc:sldMkLst>
          <pc:docMk/>
          <pc:sldMk cId="1882978108" sldId="423"/>
        </pc:sldMkLst>
      </pc:sldChg>
      <pc:sldChg chg="addSp delSp modSp add mod">
        <pc:chgData name="Tanja Curto" userId="5f270306-dd20-4b91-96e4-5bc942f46cac" providerId="ADAL" clId="{EAB352FA-9F34-4EFA-ABB6-0550586CF402}" dt="2018-10-24T16:05:02.834" v="594" actId="14100"/>
        <pc:sldMkLst>
          <pc:docMk/>
          <pc:sldMk cId="2689330826" sldId="424"/>
        </pc:sldMkLst>
        <pc:spChg chg="mod">
          <ac:chgData name="Tanja Curto" userId="5f270306-dd20-4b91-96e4-5bc942f46cac" providerId="ADAL" clId="{EAB352FA-9F34-4EFA-ABB6-0550586CF402}" dt="2018-10-24T16:00:03.992" v="501" actId="6549"/>
          <ac:spMkLst>
            <pc:docMk/>
            <pc:sldMk cId="2689330826" sldId="424"/>
            <ac:spMk id="3" creationId="{8E782C50-C11B-44F8-B7DB-2D6625D1A6B5}"/>
          </ac:spMkLst>
        </pc:spChg>
        <pc:graphicFrameChg chg="mod modGraphic">
          <ac:chgData name="Tanja Curto" userId="5f270306-dd20-4b91-96e4-5bc942f46cac" providerId="ADAL" clId="{EAB352FA-9F34-4EFA-ABB6-0550586CF402}" dt="2018-10-24T16:04:57.664" v="593" actId="1076"/>
          <ac:graphicFrameMkLst>
            <pc:docMk/>
            <pc:sldMk cId="2689330826" sldId="424"/>
            <ac:graphicFrameMk id="2" creationId="{0FB6B20E-243E-452F-B748-DB33FE6F006D}"/>
          </ac:graphicFrameMkLst>
        </pc:graphicFrameChg>
        <pc:graphicFrameChg chg="del">
          <ac:chgData name="Tanja Curto" userId="5f270306-dd20-4b91-96e4-5bc942f46cac" providerId="ADAL" clId="{EAB352FA-9F34-4EFA-ABB6-0550586CF402}" dt="2018-10-24T15:59:25.181" v="448" actId="478"/>
          <ac:graphicFrameMkLst>
            <pc:docMk/>
            <pc:sldMk cId="2689330826" sldId="424"/>
            <ac:graphicFrameMk id="4" creationId="{88A96B78-D1C2-42F8-B384-B6A8E322242D}"/>
          </ac:graphicFrameMkLst>
        </pc:graphicFrameChg>
        <pc:graphicFrameChg chg="add del mod">
          <ac:chgData name="Tanja Curto" userId="5f270306-dd20-4b91-96e4-5bc942f46cac" providerId="ADAL" clId="{EAB352FA-9F34-4EFA-ABB6-0550586CF402}" dt="2018-10-24T16:01:24.823" v="508" actId="478"/>
          <ac:graphicFrameMkLst>
            <pc:docMk/>
            <pc:sldMk cId="2689330826" sldId="424"/>
            <ac:graphicFrameMk id="10" creationId="{5B75DD37-3189-4E84-B9F2-163C63ED1263}"/>
          </ac:graphicFrameMkLst>
        </pc:graphicFrameChg>
        <pc:graphicFrameChg chg="add mod">
          <ac:chgData name="Tanja Curto" userId="5f270306-dd20-4b91-96e4-5bc942f46cac" providerId="ADAL" clId="{EAB352FA-9F34-4EFA-ABB6-0550586CF402}" dt="2018-10-24T16:05:02.834" v="594" actId="14100"/>
          <ac:graphicFrameMkLst>
            <pc:docMk/>
            <pc:sldMk cId="2689330826" sldId="424"/>
            <ac:graphicFrameMk id="11" creationId="{CC90836E-DF6E-41F5-8480-42F37EBE18C1}"/>
          </ac:graphicFrameMkLst>
        </pc:graphicFrameChg>
      </pc:sldChg>
      <pc:sldChg chg="delSp modSp add ord">
        <pc:chgData name="Tanja Curto" userId="5f270306-dd20-4b91-96e4-5bc942f46cac" providerId="ADAL" clId="{EAB352FA-9F34-4EFA-ABB6-0550586CF402}" dt="2018-10-24T16:09:31.093" v="722" actId="1076"/>
        <pc:sldMkLst>
          <pc:docMk/>
          <pc:sldMk cId="3286359171" sldId="425"/>
        </pc:sldMkLst>
        <pc:spChg chg="mod">
          <ac:chgData name="Tanja Curto" userId="5f270306-dd20-4b91-96e4-5bc942f46cac" providerId="ADAL" clId="{EAB352FA-9F34-4EFA-ABB6-0550586CF402}" dt="2018-10-24T16:09:31.093" v="722" actId="1076"/>
          <ac:spMkLst>
            <pc:docMk/>
            <pc:sldMk cId="3286359171" sldId="425"/>
            <ac:spMk id="3" creationId="{8E782C50-C11B-44F8-B7DB-2D6625D1A6B5}"/>
          </ac:spMkLst>
        </pc:spChg>
        <pc:spChg chg="mod">
          <ac:chgData name="Tanja Curto" userId="5f270306-dd20-4b91-96e4-5bc942f46cac" providerId="ADAL" clId="{EAB352FA-9F34-4EFA-ABB6-0550586CF402}" dt="2018-10-24T16:05:47.447" v="619" actId="20577"/>
          <ac:spMkLst>
            <pc:docMk/>
            <pc:sldMk cId="3286359171" sldId="425"/>
            <ac:spMk id="16387" creationId="{00000000-0000-0000-0000-000000000000}"/>
          </ac:spMkLst>
        </pc:spChg>
        <pc:graphicFrameChg chg="del">
          <ac:chgData name="Tanja Curto" userId="5f270306-dd20-4b91-96e4-5bc942f46cac" providerId="ADAL" clId="{EAB352FA-9F34-4EFA-ABB6-0550586CF402}" dt="2018-10-24T16:06:41.485" v="630" actId="478"/>
          <ac:graphicFrameMkLst>
            <pc:docMk/>
            <pc:sldMk cId="3286359171" sldId="425"/>
            <ac:graphicFrameMk id="4" creationId="{88A96B78-D1C2-42F8-B384-B6A8E322242D}"/>
          </ac:graphicFrameMkLst>
        </pc:graphicFrameChg>
      </pc:sldChg>
      <pc:sldChg chg="addSp delSp modSp add mod ord">
        <pc:chgData name="Tanja Curto" userId="5f270306-dd20-4b91-96e4-5bc942f46cac" providerId="ADAL" clId="{EAB352FA-9F34-4EFA-ABB6-0550586CF402}" dt="2018-10-24T16:11:40.471" v="789" actId="1076"/>
        <pc:sldMkLst>
          <pc:docMk/>
          <pc:sldMk cId="1710089433" sldId="426"/>
        </pc:sldMkLst>
        <pc:spChg chg="mod">
          <ac:chgData name="Tanja Curto" userId="5f270306-dd20-4b91-96e4-5bc942f46cac" providerId="ADAL" clId="{EAB352FA-9F34-4EFA-ABB6-0550586CF402}" dt="2018-10-24T16:09:54.942" v="762" actId="20577"/>
          <ac:spMkLst>
            <pc:docMk/>
            <pc:sldMk cId="1710089433" sldId="426"/>
            <ac:spMk id="16387" creationId="{00000000-0000-0000-0000-000000000000}"/>
          </ac:spMkLst>
        </pc:spChg>
        <pc:graphicFrameChg chg="del">
          <ac:chgData name="Tanja Curto" userId="5f270306-dd20-4b91-96e4-5bc942f46cac" providerId="ADAL" clId="{EAB352FA-9F34-4EFA-ABB6-0550586CF402}" dt="2018-10-24T16:10:22.348" v="763" actId="478"/>
          <ac:graphicFrameMkLst>
            <pc:docMk/>
            <pc:sldMk cId="1710089433" sldId="426"/>
            <ac:graphicFrameMk id="2" creationId="{0FB6B20E-243E-452F-B748-DB33FE6F006D}"/>
          </ac:graphicFrameMkLst>
        </pc:graphicFrameChg>
        <pc:graphicFrameChg chg="add mod modGraphic">
          <ac:chgData name="Tanja Curto" userId="5f270306-dd20-4b91-96e4-5bc942f46cac" providerId="ADAL" clId="{EAB352FA-9F34-4EFA-ABB6-0550586CF402}" dt="2018-10-24T16:10:36.154" v="782" actId="20577"/>
          <ac:graphicFrameMkLst>
            <pc:docMk/>
            <pc:sldMk cId="1710089433" sldId="426"/>
            <ac:graphicFrameMk id="4" creationId="{CCD8979D-EC9B-4982-B269-B86360D22E78}"/>
          </ac:graphicFrameMkLst>
        </pc:graphicFrameChg>
        <pc:graphicFrameChg chg="del">
          <ac:chgData name="Tanja Curto" userId="5f270306-dd20-4b91-96e4-5bc942f46cac" providerId="ADAL" clId="{EAB352FA-9F34-4EFA-ABB6-0550586CF402}" dt="2018-10-24T16:10:41.579" v="783" actId="478"/>
          <ac:graphicFrameMkLst>
            <pc:docMk/>
            <pc:sldMk cId="1710089433" sldId="426"/>
            <ac:graphicFrameMk id="11" creationId="{CC90836E-DF6E-41F5-8480-42F37EBE18C1}"/>
          </ac:graphicFrameMkLst>
        </pc:graphicFrameChg>
        <pc:graphicFrameChg chg="add mod">
          <ac:chgData name="Tanja Curto" userId="5f270306-dd20-4b91-96e4-5bc942f46cac" providerId="ADAL" clId="{EAB352FA-9F34-4EFA-ABB6-0550586CF402}" dt="2018-10-24T16:11:40.471" v="789" actId="1076"/>
          <ac:graphicFrameMkLst>
            <pc:docMk/>
            <pc:sldMk cId="1710089433" sldId="426"/>
            <ac:graphicFrameMk id="12" creationId="{059DEC31-4083-459E-AB96-3A5F2908A88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1356A-E5E0-4695-9C2B-E327417620E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08DFF4-6E31-4215-9367-56E8A0FFC248}">
      <dgm:prSet/>
      <dgm:spPr>
        <a:xfrm>
          <a:off x="8" y="139"/>
          <a:ext cx="4103678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A designated territory and an integrated development strategy</a:t>
          </a:r>
          <a:endParaRPr lang="sl-SI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92F76FC0-9CE7-43F6-A715-38337B35621A}" type="parTrans" cxnId="{35AF59D9-5C7F-4EE8-8A20-1D7D89D0D4C4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DF84EEA8-BE19-452A-BB90-B984D9F0CB0F}" type="sibTrans" cxnId="{35AF59D9-5C7F-4EE8-8A20-1D7D89D0D4C4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A887E455-7B5B-4ACA-A3E6-2925D6D2BE54}" type="pres">
      <dgm:prSet presAssocID="{2EF1356A-E5E0-4695-9C2B-E327417620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810DB00-B86D-426E-B1E1-4DFA3F6A6678}" type="pres">
      <dgm:prSet presAssocID="{ED08DFF4-6E31-4215-9367-56E8A0FFC248}" presName="horFlow" presStyleCnt="0"/>
      <dgm:spPr/>
    </dgm:pt>
    <dgm:pt modelId="{561DE1AF-DF6F-4A1E-98F4-FFDE0758844C}" type="pres">
      <dgm:prSet presAssocID="{ED08DFF4-6E31-4215-9367-56E8A0FFC248}" presName="bigChev" presStyleLbl="node1" presStyleIdx="0" presStyleCnt="1" custScaleX="207287" custLinFactNeighborX="47258" custLinFactNeighborY="0"/>
      <dgm:spPr/>
      <dgm:t>
        <a:bodyPr/>
        <a:lstStyle/>
        <a:p>
          <a:endParaRPr lang="it-IT"/>
        </a:p>
      </dgm:t>
    </dgm:pt>
  </dgm:ptLst>
  <dgm:cxnLst>
    <dgm:cxn modelId="{C3B9DD1C-B77B-45D8-B857-469E41F69F85}" type="presOf" srcId="{2EF1356A-E5E0-4695-9C2B-E327417620EC}" destId="{A887E455-7B5B-4ACA-A3E6-2925D6D2BE54}" srcOrd="0" destOrd="0" presId="urn:microsoft.com/office/officeart/2005/8/layout/lProcess3"/>
    <dgm:cxn modelId="{35120F61-5172-4FF8-9A25-B63D44CFAAF9}" type="presOf" srcId="{ED08DFF4-6E31-4215-9367-56E8A0FFC248}" destId="{561DE1AF-DF6F-4A1E-98F4-FFDE0758844C}" srcOrd="0" destOrd="0" presId="urn:microsoft.com/office/officeart/2005/8/layout/lProcess3"/>
    <dgm:cxn modelId="{35AF59D9-5C7F-4EE8-8A20-1D7D89D0D4C4}" srcId="{2EF1356A-E5E0-4695-9C2B-E327417620EC}" destId="{ED08DFF4-6E31-4215-9367-56E8A0FFC248}" srcOrd="0" destOrd="0" parTransId="{92F76FC0-9CE7-43F6-A715-38337B35621A}" sibTransId="{DF84EEA8-BE19-452A-BB90-B984D9F0CB0F}"/>
    <dgm:cxn modelId="{B288883A-1845-4AB5-B791-CC2A09BBA323}" type="presParOf" srcId="{A887E455-7B5B-4ACA-A3E6-2925D6D2BE54}" destId="{A810DB00-B86D-426E-B1E1-4DFA3F6A6678}" srcOrd="0" destOrd="0" presId="urn:microsoft.com/office/officeart/2005/8/layout/lProcess3"/>
    <dgm:cxn modelId="{3A111F58-A2B9-4570-88C7-E214AE378C92}" type="presParOf" srcId="{A810DB00-B86D-426E-B1E1-4DFA3F6A6678}" destId="{561DE1AF-DF6F-4A1E-98F4-FFDE0758844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E7BAD-DADB-4FFA-8473-3F4B193D3C4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28A07EC-2B43-4874-9BAA-AB64A23B2597}">
      <dgm:prSet custT="1"/>
      <dgm:spPr>
        <a:xfrm>
          <a:off x="71244" y="139"/>
          <a:ext cx="3961198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20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A package of actions to be implemented</a:t>
          </a:r>
          <a:endParaRPr lang="sl-SI" sz="20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CD6552C5-7206-416F-B2F5-72E22645E645}" type="parTrans" cxnId="{5EF0C059-ED74-489A-A9B1-7EA4644D34DE}">
      <dgm:prSet/>
      <dgm:spPr/>
      <dgm:t>
        <a:bodyPr/>
        <a:lstStyle/>
        <a:p>
          <a:endParaRPr lang="sl-SI"/>
        </a:p>
      </dgm:t>
    </dgm:pt>
    <dgm:pt modelId="{CA1C2C2C-2CD9-49E5-83DF-9A6FC66AF5EB}" type="sibTrans" cxnId="{5EF0C059-ED74-489A-A9B1-7EA4644D34DE}">
      <dgm:prSet/>
      <dgm:spPr/>
      <dgm:t>
        <a:bodyPr/>
        <a:lstStyle/>
        <a:p>
          <a:endParaRPr lang="sl-SI"/>
        </a:p>
      </dgm:t>
    </dgm:pt>
    <dgm:pt modelId="{AD2E88CD-3092-4287-B10C-B5C366E16022}" type="pres">
      <dgm:prSet presAssocID="{B62E7BAD-DADB-4FFA-8473-3F4B193D3C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E6E6618-7AD0-434B-B558-812E738FA633}" type="pres">
      <dgm:prSet presAssocID="{728A07EC-2B43-4874-9BAA-AB64A23B2597}" presName="horFlow" presStyleCnt="0"/>
      <dgm:spPr/>
    </dgm:pt>
    <dgm:pt modelId="{A10D464F-9896-42A8-BE09-0E7A0C8DF2A7}" type="pres">
      <dgm:prSet presAssocID="{728A07EC-2B43-4874-9BAA-AB64A23B2597}" presName="bigChev" presStyleLbl="node1" presStyleIdx="0" presStyleCnt="1" custScaleX="200090"/>
      <dgm:spPr/>
      <dgm:t>
        <a:bodyPr/>
        <a:lstStyle/>
        <a:p>
          <a:endParaRPr lang="it-IT"/>
        </a:p>
      </dgm:t>
    </dgm:pt>
  </dgm:ptLst>
  <dgm:cxnLst>
    <dgm:cxn modelId="{B5BFD768-A685-4C03-BE38-BD9DFF8C93AF}" type="presOf" srcId="{728A07EC-2B43-4874-9BAA-AB64A23B2597}" destId="{A10D464F-9896-42A8-BE09-0E7A0C8DF2A7}" srcOrd="0" destOrd="0" presId="urn:microsoft.com/office/officeart/2005/8/layout/lProcess3"/>
    <dgm:cxn modelId="{5B642057-CC65-48B3-A64E-E04160EE563C}" type="presOf" srcId="{B62E7BAD-DADB-4FFA-8473-3F4B193D3C4E}" destId="{AD2E88CD-3092-4287-B10C-B5C366E16022}" srcOrd="0" destOrd="0" presId="urn:microsoft.com/office/officeart/2005/8/layout/lProcess3"/>
    <dgm:cxn modelId="{5EF0C059-ED74-489A-A9B1-7EA4644D34DE}" srcId="{B62E7BAD-DADB-4FFA-8473-3F4B193D3C4E}" destId="{728A07EC-2B43-4874-9BAA-AB64A23B2597}" srcOrd="0" destOrd="0" parTransId="{CD6552C5-7206-416F-B2F5-72E22645E645}" sibTransId="{CA1C2C2C-2CD9-49E5-83DF-9A6FC66AF5EB}"/>
    <dgm:cxn modelId="{13745E8B-0574-4ECE-996B-FA742C7E7C1E}" type="presParOf" srcId="{AD2E88CD-3092-4287-B10C-B5C366E16022}" destId="{FE6E6618-7AD0-434B-B558-812E738FA633}" srcOrd="0" destOrd="0" presId="urn:microsoft.com/office/officeart/2005/8/layout/lProcess3"/>
    <dgm:cxn modelId="{CBA804F0-374C-407F-ADD1-6735A18DEE80}" type="presParOf" srcId="{FE6E6618-7AD0-434B-B558-812E738FA633}" destId="{A10D464F-9896-42A8-BE09-0E7A0C8DF2A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205F2-693B-4F77-9C61-5B115AC1904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D5988B2-F6B2-41BB-94AD-9B37B59B9F7F}">
      <dgm:prSet custT="1"/>
      <dgm:spPr>
        <a:xfrm>
          <a:off x="143246" y="139"/>
          <a:ext cx="3817194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20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A governance to manage ITI</a:t>
          </a:r>
          <a:endParaRPr lang="sl-SI" sz="20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D2E31A5B-62A7-4E55-9136-BE1D588D66D5}" type="parTrans" cxnId="{CAA6950A-FB27-4CF9-B047-71861A4216FB}">
      <dgm:prSet/>
      <dgm:spPr/>
      <dgm:t>
        <a:bodyPr/>
        <a:lstStyle/>
        <a:p>
          <a:endParaRPr lang="sl-SI"/>
        </a:p>
      </dgm:t>
    </dgm:pt>
    <dgm:pt modelId="{73AEE2DF-E752-410B-B2B8-8ED72DA5E6ED}" type="sibTrans" cxnId="{CAA6950A-FB27-4CF9-B047-71861A4216FB}">
      <dgm:prSet/>
      <dgm:spPr/>
      <dgm:t>
        <a:bodyPr/>
        <a:lstStyle/>
        <a:p>
          <a:endParaRPr lang="sl-SI"/>
        </a:p>
      </dgm:t>
    </dgm:pt>
    <dgm:pt modelId="{3BFCA778-05FF-40C4-9312-46AC5CCB6AD1}" type="pres">
      <dgm:prSet presAssocID="{E6C205F2-693B-4F77-9C61-5B115AC1904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5BE7F96-FE9C-42EB-B0A9-AE5A53055EEF}" type="pres">
      <dgm:prSet presAssocID="{BD5988B2-F6B2-41BB-94AD-9B37B59B9F7F}" presName="horFlow" presStyleCnt="0"/>
      <dgm:spPr/>
    </dgm:pt>
    <dgm:pt modelId="{DDE5369B-48C7-481F-A1B1-45CF4D3DC4CD}" type="pres">
      <dgm:prSet presAssocID="{BD5988B2-F6B2-41BB-94AD-9B37B59B9F7F}" presName="bigChev" presStyleLbl="node1" presStyleIdx="0" presStyleCnt="1" custScaleX="192816"/>
      <dgm:spPr/>
      <dgm:t>
        <a:bodyPr/>
        <a:lstStyle/>
        <a:p>
          <a:endParaRPr lang="it-IT"/>
        </a:p>
      </dgm:t>
    </dgm:pt>
  </dgm:ptLst>
  <dgm:cxnLst>
    <dgm:cxn modelId="{68348CB9-BC7D-498B-AD0F-910761BB4E45}" type="presOf" srcId="{BD5988B2-F6B2-41BB-94AD-9B37B59B9F7F}" destId="{DDE5369B-48C7-481F-A1B1-45CF4D3DC4CD}" srcOrd="0" destOrd="0" presId="urn:microsoft.com/office/officeart/2005/8/layout/lProcess3"/>
    <dgm:cxn modelId="{9DC3F7F5-2563-4ECB-82A7-13B447F7767E}" type="presOf" srcId="{E6C205F2-693B-4F77-9C61-5B115AC19041}" destId="{3BFCA778-05FF-40C4-9312-46AC5CCB6AD1}" srcOrd="0" destOrd="0" presId="urn:microsoft.com/office/officeart/2005/8/layout/lProcess3"/>
    <dgm:cxn modelId="{CAA6950A-FB27-4CF9-B047-71861A4216FB}" srcId="{E6C205F2-693B-4F77-9C61-5B115AC19041}" destId="{BD5988B2-F6B2-41BB-94AD-9B37B59B9F7F}" srcOrd="0" destOrd="0" parTransId="{D2E31A5B-62A7-4E55-9136-BE1D588D66D5}" sibTransId="{73AEE2DF-E752-410B-B2B8-8ED72DA5E6ED}"/>
    <dgm:cxn modelId="{8F783D94-F2DB-4DB9-A13E-B15A1C75776D}" type="presParOf" srcId="{3BFCA778-05FF-40C4-9312-46AC5CCB6AD1}" destId="{C5BE7F96-FE9C-42EB-B0A9-AE5A53055EEF}" srcOrd="0" destOrd="0" presId="urn:microsoft.com/office/officeart/2005/8/layout/lProcess3"/>
    <dgm:cxn modelId="{FD61B4CA-8BF5-4397-9320-3039F6CFFB8F}" type="presParOf" srcId="{C5BE7F96-FE9C-42EB-B0A9-AE5A53055EEF}" destId="{DDE5369B-48C7-481F-A1B1-45CF4D3DC4C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D0E93A-CE34-4879-8E54-BD98C454694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09F0105-688C-455E-B3D3-5D51D4377EF3}">
      <dgm:prSet custT="1"/>
      <dgm:spPr>
        <a:xfrm>
          <a:off x="143246" y="139"/>
          <a:ext cx="3817194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sz="20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Implementation of the ITI</a:t>
          </a:r>
          <a:endParaRPr lang="sl-SI" sz="20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7F97664C-5EFA-40DD-8D72-952F6E7AAE97}" type="parTrans" cxnId="{07101B46-0AB9-4705-9E6F-2BDA24132C21}">
      <dgm:prSet/>
      <dgm:spPr/>
      <dgm:t>
        <a:bodyPr/>
        <a:lstStyle/>
        <a:p>
          <a:endParaRPr lang="sl-SI"/>
        </a:p>
      </dgm:t>
    </dgm:pt>
    <dgm:pt modelId="{E0CFBEEF-8739-4CB1-9385-743A989C3761}" type="sibTrans" cxnId="{07101B46-0AB9-4705-9E6F-2BDA24132C21}">
      <dgm:prSet/>
      <dgm:spPr/>
      <dgm:t>
        <a:bodyPr/>
        <a:lstStyle/>
        <a:p>
          <a:endParaRPr lang="sl-SI"/>
        </a:p>
      </dgm:t>
    </dgm:pt>
    <dgm:pt modelId="{B1C65E27-EA3A-4F71-8601-82192399BBBE}" type="pres">
      <dgm:prSet presAssocID="{B4D0E93A-CE34-4879-8E54-BD98C45469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36D76DA-F8C1-4B56-A993-6B703A94E4AA}" type="pres">
      <dgm:prSet presAssocID="{609F0105-688C-455E-B3D3-5D51D4377EF3}" presName="horFlow" presStyleCnt="0"/>
      <dgm:spPr/>
    </dgm:pt>
    <dgm:pt modelId="{3F114D18-7909-40F7-ABD6-9669B86A6853}" type="pres">
      <dgm:prSet presAssocID="{609F0105-688C-455E-B3D3-5D51D4377EF3}" presName="bigChev" presStyleLbl="node1" presStyleIdx="0" presStyleCnt="1" custScaleX="192816"/>
      <dgm:spPr/>
      <dgm:t>
        <a:bodyPr/>
        <a:lstStyle/>
        <a:p>
          <a:endParaRPr lang="it-IT"/>
        </a:p>
      </dgm:t>
    </dgm:pt>
  </dgm:ptLst>
  <dgm:cxnLst>
    <dgm:cxn modelId="{07101B46-0AB9-4705-9E6F-2BDA24132C21}" srcId="{B4D0E93A-CE34-4879-8E54-BD98C454694E}" destId="{609F0105-688C-455E-B3D3-5D51D4377EF3}" srcOrd="0" destOrd="0" parTransId="{7F97664C-5EFA-40DD-8D72-952F6E7AAE97}" sibTransId="{E0CFBEEF-8739-4CB1-9385-743A989C3761}"/>
    <dgm:cxn modelId="{DBFDADCA-C91F-4C25-9474-6B661BB7D65C}" type="presOf" srcId="{B4D0E93A-CE34-4879-8E54-BD98C454694E}" destId="{B1C65E27-EA3A-4F71-8601-82192399BBBE}" srcOrd="0" destOrd="0" presId="urn:microsoft.com/office/officeart/2005/8/layout/lProcess3"/>
    <dgm:cxn modelId="{E9093136-D2D1-42EC-A574-B24150E15A02}" type="presOf" srcId="{609F0105-688C-455E-B3D3-5D51D4377EF3}" destId="{3F114D18-7909-40F7-ABD6-9669B86A6853}" srcOrd="0" destOrd="0" presId="urn:microsoft.com/office/officeart/2005/8/layout/lProcess3"/>
    <dgm:cxn modelId="{926300F0-00BC-4C87-BC70-4AA845B0DFCD}" type="presParOf" srcId="{B1C65E27-EA3A-4F71-8601-82192399BBBE}" destId="{336D76DA-F8C1-4B56-A993-6B703A94E4AA}" srcOrd="0" destOrd="0" presId="urn:microsoft.com/office/officeart/2005/8/layout/lProcess3"/>
    <dgm:cxn modelId="{937F5D84-C2E0-4441-BC19-A256C20C305B}" type="presParOf" srcId="{336D76DA-F8C1-4B56-A993-6B703A94E4AA}" destId="{3F114D18-7909-40F7-ABD6-9669B86A685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048EA7-F023-4D6F-AD63-0ED29D6D33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E0C3041-5E22-4F51-B4CD-954784FC8F2A}">
      <dgm:prSet/>
      <dgm:spPr>
        <a:xfrm>
          <a:off x="0" y="1206"/>
          <a:ext cx="3600450" cy="78975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Three Municipalities: Gorizia - Nova Gorica – </a:t>
          </a:r>
          <a:r>
            <a:rPr lang="en-GB" dirty="0" err="1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Šempeter-Vrtojba</a:t>
          </a:r>
          <a:r>
            <a:rPr lang="sl-SI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 </a:t>
          </a:r>
          <a:br>
            <a:rPr lang="sl-SI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</a:br>
          <a:r>
            <a:rPr lang="en-GB" b="1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EGTC GO Strategic Plan</a:t>
          </a:r>
          <a:endParaRPr lang="sl-SI" b="1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BF3EB129-E41E-464B-A60F-66D64468E930}" type="parTrans" cxnId="{F1668343-0D12-428C-BC95-51119465EF41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A9B4C8E2-9A3E-4E2C-A0BA-0EDD4F323DFD}" type="sibTrans" cxnId="{F1668343-0D12-428C-BC95-51119465EF41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AB0B56D6-3AA6-4F34-BB5B-6779C46FEA01}" type="pres">
      <dgm:prSet presAssocID="{BF048EA7-F023-4D6F-AD63-0ED29D6D33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F1F3DE6-450C-4621-8BF7-D2663C0A943C}" type="pres">
      <dgm:prSet presAssocID="{EE0C3041-5E22-4F51-B4CD-954784FC8F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668343-0D12-428C-BC95-51119465EF41}" srcId="{BF048EA7-F023-4D6F-AD63-0ED29D6D3304}" destId="{EE0C3041-5E22-4F51-B4CD-954784FC8F2A}" srcOrd="0" destOrd="0" parTransId="{BF3EB129-E41E-464B-A60F-66D64468E930}" sibTransId="{A9B4C8E2-9A3E-4E2C-A0BA-0EDD4F323DFD}"/>
    <dgm:cxn modelId="{E00A43C6-0773-4CC4-8F56-6D0037B6CB1F}" type="presOf" srcId="{BF048EA7-F023-4D6F-AD63-0ED29D6D3304}" destId="{AB0B56D6-3AA6-4F34-BB5B-6779C46FEA01}" srcOrd="0" destOrd="0" presId="urn:microsoft.com/office/officeart/2005/8/layout/vList2"/>
    <dgm:cxn modelId="{A6967B5A-C04C-4267-B078-90B9A8F17C84}" type="presOf" srcId="{EE0C3041-5E22-4F51-B4CD-954784FC8F2A}" destId="{3F1F3DE6-450C-4621-8BF7-D2663C0A943C}" srcOrd="0" destOrd="0" presId="urn:microsoft.com/office/officeart/2005/8/layout/vList2"/>
    <dgm:cxn modelId="{C3057F01-1F5C-41CE-910A-E007C5E1DCA8}" type="presParOf" srcId="{AB0B56D6-3AA6-4F34-BB5B-6779C46FEA01}" destId="{3F1F3DE6-450C-4621-8BF7-D2663C0A94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934B18-4A62-47B3-9CC0-7F39BB150E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C90B4121-C192-4D32-AA3B-6F5F4BE7E316}">
      <dgm:prSet/>
      <dgm:spPr>
        <a:xfrm>
          <a:off x="0" y="23481"/>
          <a:ext cx="3600450" cy="3510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Cross border natural park </a:t>
          </a:r>
          <a:r>
            <a:rPr lang="en-GB" b="1" dirty="0" err="1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Isonzo-Soča</a:t>
          </a:r>
          <a:endParaRPr lang="sl-SI" b="1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BDCAA462-271C-4121-8BD6-D76839E55E6A}" type="parTrans" cxnId="{35FF3556-1ED0-4027-9E6C-76F0C48A2804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0310D752-0FD8-43F8-9BBD-29339528D665}" type="sibTrans" cxnId="{35FF3556-1ED0-4027-9E6C-76F0C48A2804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C34789D5-317C-422A-BF6A-A19A15A881B0}">
      <dgm:prSet/>
      <dgm:spPr>
        <a:xfrm>
          <a:off x="0" y="417681"/>
          <a:ext cx="3600450" cy="3510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Network of </a:t>
          </a:r>
          <a:r>
            <a:rPr lang="en-GB" dirty="0" err="1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crossborder</a:t>
          </a:r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 </a:t>
          </a:r>
          <a:r>
            <a:rPr lang="en-GB" b="1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health services</a:t>
          </a:r>
          <a:endParaRPr lang="sl-SI" b="1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68477C04-8A7B-4EEF-BACF-0F57D8295931}" type="parTrans" cxnId="{DB664970-85E7-49F5-AFCC-744ABCC599CE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D940C540-1ACE-406E-8D24-90C73432A1C0}" type="sibTrans" cxnId="{DB664970-85E7-49F5-AFCC-744ABCC599CE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418BC834-B693-4843-804A-8C3EA12ACF04}" type="pres">
      <dgm:prSet presAssocID="{CD934B18-4A62-47B3-9CC0-7F39BB150E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90375D-89B2-4F9D-9BEE-9FFFA7B92415}" type="pres">
      <dgm:prSet presAssocID="{C90B4121-C192-4D32-AA3B-6F5F4BE7E3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46A19D-7C11-47C6-9477-1DC941DEE8E6}" type="pres">
      <dgm:prSet presAssocID="{0310D752-0FD8-43F8-9BBD-29339528D665}" presName="spacer" presStyleCnt="0"/>
      <dgm:spPr/>
    </dgm:pt>
    <dgm:pt modelId="{3174301C-C570-4D59-98C8-9AFB0B7C28B4}" type="pres">
      <dgm:prSet presAssocID="{C34789D5-317C-422A-BF6A-A19A15A881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FF3556-1ED0-4027-9E6C-76F0C48A2804}" srcId="{CD934B18-4A62-47B3-9CC0-7F39BB150E1E}" destId="{C90B4121-C192-4D32-AA3B-6F5F4BE7E316}" srcOrd="0" destOrd="0" parTransId="{BDCAA462-271C-4121-8BD6-D76839E55E6A}" sibTransId="{0310D752-0FD8-43F8-9BBD-29339528D665}"/>
    <dgm:cxn modelId="{D027613D-EAD8-41CD-BC36-AAAC07440AF1}" type="presOf" srcId="{C90B4121-C192-4D32-AA3B-6F5F4BE7E316}" destId="{7F90375D-89B2-4F9D-9BEE-9FFFA7B92415}" srcOrd="0" destOrd="0" presId="urn:microsoft.com/office/officeart/2005/8/layout/vList2"/>
    <dgm:cxn modelId="{DB664970-85E7-49F5-AFCC-744ABCC599CE}" srcId="{CD934B18-4A62-47B3-9CC0-7F39BB150E1E}" destId="{C34789D5-317C-422A-BF6A-A19A15A881B0}" srcOrd="1" destOrd="0" parTransId="{68477C04-8A7B-4EEF-BACF-0F57D8295931}" sibTransId="{D940C540-1ACE-406E-8D24-90C73432A1C0}"/>
    <dgm:cxn modelId="{A459BC40-564A-41CA-99D9-870CF15C9543}" type="presOf" srcId="{CD934B18-4A62-47B3-9CC0-7F39BB150E1E}" destId="{418BC834-B693-4843-804A-8C3EA12ACF04}" srcOrd="0" destOrd="0" presId="urn:microsoft.com/office/officeart/2005/8/layout/vList2"/>
    <dgm:cxn modelId="{1879F376-3B04-4B25-9016-DC882F5E143F}" type="presOf" srcId="{C34789D5-317C-422A-BF6A-A19A15A881B0}" destId="{3174301C-C570-4D59-98C8-9AFB0B7C28B4}" srcOrd="0" destOrd="0" presId="urn:microsoft.com/office/officeart/2005/8/layout/vList2"/>
    <dgm:cxn modelId="{63BBEB5C-15A3-46AC-8DEA-DEC7E387A2F3}" type="presParOf" srcId="{418BC834-B693-4843-804A-8C3EA12ACF04}" destId="{7F90375D-89B2-4F9D-9BEE-9FFFA7B92415}" srcOrd="0" destOrd="0" presId="urn:microsoft.com/office/officeart/2005/8/layout/vList2"/>
    <dgm:cxn modelId="{E2E1FC71-F96F-4D00-AC21-86BAB4C3833F}" type="presParOf" srcId="{418BC834-B693-4843-804A-8C3EA12ACF04}" destId="{9F46A19D-7C11-47C6-9477-1DC941DEE8E6}" srcOrd="1" destOrd="0" presId="urn:microsoft.com/office/officeart/2005/8/layout/vList2"/>
    <dgm:cxn modelId="{DADFC609-A255-45DC-8EA4-55F466DD3B0B}" type="presParOf" srcId="{418BC834-B693-4843-804A-8C3EA12ACF04}" destId="{3174301C-C570-4D59-98C8-9AFB0B7C28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2BF6C8-01CF-4DC0-AC4C-E96D16E6CC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785F1F8-FF40-43C7-823A-0114D5B7F21E}">
      <dgm:prSet/>
      <dgm:spPr>
        <a:xfrm>
          <a:off x="0" y="9981"/>
          <a:ext cx="3600450" cy="7722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EGTC GO as</a:t>
          </a:r>
          <a:r>
            <a:rPr lang="sl-SI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/>
          </a:r>
          <a:br>
            <a:rPr lang="sl-SI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</a:br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INTERMEDIATE BODY (IB)</a:t>
          </a:r>
          <a:endParaRPr lang="sl-SI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E4A3A50E-0AF7-4E88-BC24-E7AE13EA6BC4}" type="parTrans" cxnId="{BD80C665-7A5F-4FF2-AA6C-D691B8090738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0ABC7DB7-35C7-4942-A8BD-443FD3B14C9F}" type="sibTrans" cxnId="{BD80C665-7A5F-4FF2-AA6C-D691B8090738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4F8B4DC8-7A46-4F4E-A5D6-03B24C4AFBF7}" type="pres">
      <dgm:prSet presAssocID="{452BF6C8-01CF-4DC0-AC4C-E96D16E6CC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648B727-9E13-4646-B13B-DD7C5B3D97F8}" type="pres">
      <dgm:prSet presAssocID="{8785F1F8-FF40-43C7-823A-0114D5B7F2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4DCB685-D994-46CC-BE53-E90804F96CD6}" type="presOf" srcId="{8785F1F8-FF40-43C7-823A-0114D5B7F21E}" destId="{7648B727-9E13-4646-B13B-DD7C5B3D97F8}" srcOrd="0" destOrd="0" presId="urn:microsoft.com/office/officeart/2005/8/layout/vList2"/>
    <dgm:cxn modelId="{BD80C665-7A5F-4FF2-AA6C-D691B8090738}" srcId="{452BF6C8-01CF-4DC0-AC4C-E96D16E6CC3A}" destId="{8785F1F8-FF40-43C7-823A-0114D5B7F21E}" srcOrd="0" destOrd="0" parTransId="{E4A3A50E-0AF7-4E88-BC24-E7AE13EA6BC4}" sibTransId="{0ABC7DB7-35C7-4942-A8BD-443FD3B14C9F}"/>
    <dgm:cxn modelId="{A284E1F5-9ABE-43AE-9E7B-901D6088CEEC}" type="presOf" srcId="{452BF6C8-01CF-4DC0-AC4C-E96D16E6CC3A}" destId="{4F8B4DC8-7A46-4F4E-A5D6-03B24C4AFBF7}" srcOrd="0" destOrd="0" presId="urn:microsoft.com/office/officeart/2005/8/layout/vList2"/>
    <dgm:cxn modelId="{176D482A-4B52-4F79-A179-90300CF7DA6C}" type="presParOf" srcId="{4F8B4DC8-7A46-4F4E-A5D6-03B24C4AFBF7}" destId="{7648B727-9E13-4646-B13B-DD7C5B3D9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38AC31-A316-4385-9B8B-775518880F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DEBD950-73F5-43CE-8D57-D59FEE2088D5}">
      <dgm:prSet/>
      <dgm:spPr>
        <a:xfrm>
          <a:off x="0" y="9980"/>
          <a:ext cx="3600450" cy="7722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EGTC GO as</a:t>
          </a:r>
          <a:r>
            <a:rPr lang="sl-SI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/>
          </a:r>
          <a:br>
            <a:rPr lang="sl-SI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</a:br>
          <a:r>
            <a:rPr lang="en-GB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SOLE BENEFICIARY (SB) </a:t>
          </a:r>
          <a:endParaRPr lang="sl-SI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5241A313-A8D6-4197-9197-81D7BD7E2601}" type="parTrans" cxnId="{4792913C-8727-468F-A912-7E831315E7A5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F2600264-8512-4AA8-AAB1-1831D2D0E55F}" type="sibTrans" cxnId="{4792913C-8727-468F-A912-7E831315E7A5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CD13F6BC-1CE7-481C-B704-CC82753F032A}" type="pres">
      <dgm:prSet presAssocID="{A038AC31-A316-4385-9B8B-775518880F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E6692C-7148-45A6-AB88-C2D614ACDCA9}" type="pres">
      <dgm:prSet presAssocID="{8DEBD950-73F5-43CE-8D57-D59FEE2088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E7F7FC8-4EB6-40B3-B8C1-05D8675AE92D}" type="presOf" srcId="{8DEBD950-73F5-43CE-8D57-D59FEE2088D5}" destId="{5AE6692C-7148-45A6-AB88-C2D614ACDCA9}" srcOrd="0" destOrd="0" presId="urn:microsoft.com/office/officeart/2005/8/layout/vList2"/>
    <dgm:cxn modelId="{4792913C-8727-468F-A912-7E831315E7A5}" srcId="{A038AC31-A316-4385-9B8B-775518880FD3}" destId="{8DEBD950-73F5-43CE-8D57-D59FEE2088D5}" srcOrd="0" destOrd="0" parTransId="{5241A313-A8D6-4197-9197-81D7BD7E2601}" sibTransId="{F2600264-8512-4AA8-AAB1-1831D2D0E55F}"/>
    <dgm:cxn modelId="{9166E471-EC0B-4F8B-8132-8E59FD6A4910}" type="presOf" srcId="{A038AC31-A316-4385-9B8B-775518880FD3}" destId="{CD13F6BC-1CE7-481C-B704-CC82753F032A}" srcOrd="0" destOrd="0" presId="urn:microsoft.com/office/officeart/2005/8/layout/vList2"/>
    <dgm:cxn modelId="{D3E706A6-C6A5-4773-8262-CF44AD3446B0}" type="presParOf" srcId="{CD13F6BC-1CE7-481C-B704-CC82753F032A}" destId="{5AE6692C-7148-45A6-AB88-C2D614ACDC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828652-CD30-4041-8351-B500BAA942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D6C204E-3FEF-4E2D-91B4-D3CEAAC205F5}">
      <dgm:prSet/>
      <dgm:spPr>
        <a:xfrm>
          <a:off x="0" y="4915"/>
          <a:ext cx="1284066" cy="538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b="1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TRUST!</a:t>
          </a:r>
          <a:endParaRPr lang="sl-SI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gm:t>
    </dgm:pt>
    <dgm:pt modelId="{21BE821F-8575-48F0-BDFF-E5C774946DF8}" type="parTrans" cxnId="{E74134C5-D117-40AC-86E1-2E756E2DA116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1462BD69-E4D8-4759-98C0-73616F1E37A4}" type="sibTrans" cxnId="{E74134C5-D117-40AC-86E1-2E756E2DA116}">
      <dgm:prSet/>
      <dgm:spPr/>
      <dgm:t>
        <a:bodyPr/>
        <a:lstStyle/>
        <a:p>
          <a:endParaRPr lang="sl-SI">
            <a:latin typeface="Trebuchet MS" panose="020B0603020202020204" pitchFamily="34" charset="0"/>
          </a:endParaRPr>
        </a:p>
      </dgm:t>
    </dgm:pt>
    <dgm:pt modelId="{171DBE28-1615-474B-84E7-91EB058EE4D8}" type="pres">
      <dgm:prSet presAssocID="{7F828652-CD30-4041-8351-B500BAA942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863E9D-FD88-437B-A747-B14818E69762}" type="pres">
      <dgm:prSet presAssocID="{0D6C204E-3FEF-4E2D-91B4-D3CEAAC205F5}" presName="parentText" presStyleLbl="node1" presStyleIdx="0" presStyleCnt="1" custAng="20536520" custScaleY="101827" custLinFactY="50674" custLinFactNeighborX="-152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343790C-BB1E-44DB-996B-EDCCEA5DD6A1}" type="presOf" srcId="{0D6C204E-3FEF-4E2D-91B4-D3CEAAC205F5}" destId="{3E863E9D-FD88-437B-A747-B14818E69762}" srcOrd="0" destOrd="0" presId="urn:microsoft.com/office/officeart/2005/8/layout/vList2"/>
    <dgm:cxn modelId="{E74134C5-D117-40AC-86E1-2E756E2DA116}" srcId="{7F828652-CD30-4041-8351-B500BAA9426B}" destId="{0D6C204E-3FEF-4E2D-91B4-D3CEAAC205F5}" srcOrd="0" destOrd="0" parTransId="{21BE821F-8575-48F0-BDFF-E5C774946DF8}" sibTransId="{1462BD69-E4D8-4759-98C0-73616F1E37A4}"/>
    <dgm:cxn modelId="{EE47F454-E344-4806-ABAE-CB5E573F7CA0}" type="presOf" srcId="{7F828652-CD30-4041-8351-B500BAA9426B}" destId="{171DBE28-1615-474B-84E7-91EB058EE4D8}" srcOrd="0" destOrd="0" presId="urn:microsoft.com/office/officeart/2005/8/layout/vList2"/>
    <dgm:cxn modelId="{B565FB46-F005-467B-A0EA-3438BABAC7D2}" type="presParOf" srcId="{171DBE28-1615-474B-84E7-91EB058EE4D8}" destId="{3E863E9D-FD88-437B-A747-B14818E697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DE1AF-DF6F-4A1E-98F4-FFDE0758844C}">
      <dsp:nvSpPr>
        <dsp:cNvPr id="0" name=""/>
        <dsp:cNvSpPr/>
      </dsp:nvSpPr>
      <dsp:spPr>
        <a:xfrm>
          <a:off x="8" y="139"/>
          <a:ext cx="4103678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A designated territory and an integrated development strategy</a:t>
          </a:r>
          <a:endParaRPr lang="sl-SI" sz="19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395950" y="139"/>
        <a:ext cx="3311795" cy="791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D464F-9896-42A8-BE09-0E7A0C8DF2A7}">
      <dsp:nvSpPr>
        <dsp:cNvPr id="0" name=""/>
        <dsp:cNvSpPr/>
      </dsp:nvSpPr>
      <dsp:spPr>
        <a:xfrm>
          <a:off x="71244" y="139"/>
          <a:ext cx="3961198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A package of actions to be implemented</a:t>
          </a:r>
          <a:endParaRPr lang="sl-SI" sz="20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467186" y="139"/>
        <a:ext cx="3169315" cy="791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5369B-48C7-481F-A1B1-45CF4D3DC4CD}">
      <dsp:nvSpPr>
        <dsp:cNvPr id="0" name=""/>
        <dsp:cNvSpPr/>
      </dsp:nvSpPr>
      <dsp:spPr>
        <a:xfrm>
          <a:off x="143246" y="139"/>
          <a:ext cx="3817194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A governance to manage ITI</a:t>
          </a:r>
          <a:endParaRPr lang="sl-SI" sz="20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539188" y="139"/>
        <a:ext cx="3025311" cy="791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14D18-7909-40F7-ABD6-9669B86A6853}">
      <dsp:nvSpPr>
        <dsp:cNvPr id="0" name=""/>
        <dsp:cNvSpPr/>
      </dsp:nvSpPr>
      <dsp:spPr>
        <a:xfrm>
          <a:off x="143246" y="139"/>
          <a:ext cx="3817194" cy="791883"/>
        </a:xfrm>
        <a:prstGeom prst="chevron">
          <a:avLst/>
        </a:prstGeom>
        <a:solidFill>
          <a:srgbClr val="26509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Implementation of the ITI</a:t>
          </a:r>
          <a:endParaRPr lang="sl-SI" sz="20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539188" y="139"/>
        <a:ext cx="3025311" cy="791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F3DE6-450C-4621-8BF7-D2663C0A943C}">
      <dsp:nvSpPr>
        <dsp:cNvPr id="0" name=""/>
        <dsp:cNvSpPr/>
      </dsp:nvSpPr>
      <dsp:spPr>
        <a:xfrm>
          <a:off x="0" y="1206"/>
          <a:ext cx="3600450" cy="78975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Three Municipalities: Gorizia - Nova Gorica – </a:t>
          </a:r>
          <a:r>
            <a:rPr lang="en-GB" sz="1500" kern="1200" dirty="0" err="1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Šempeter-Vrtojba</a:t>
          </a:r>
          <a:r>
            <a:rPr lang="sl-SI" sz="15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 </a:t>
          </a:r>
          <a:br>
            <a:rPr lang="sl-SI" sz="15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</a:br>
          <a:r>
            <a:rPr lang="en-GB" sz="1500" b="1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EGTC GO Strategic Plan</a:t>
          </a:r>
          <a:endParaRPr lang="sl-SI" sz="1500" b="1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38552" y="39758"/>
        <a:ext cx="3523346" cy="712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0375D-89B2-4F9D-9BEE-9FFFA7B92415}">
      <dsp:nvSpPr>
        <dsp:cNvPr id="0" name=""/>
        <dsp:cNvSpPr/>
      </dsp:nvSpPr>
      <dsp:spPr>
        <a:xfrm>
          <a:off x="0" y="23481"/>
          <a:ext cx="3600450" cy="3510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Cross border natural park </a:t>
          </a:r>
          <a:r>
            <a:rPr lang="en-GB" sz="1500" b="1" kern="1200" dirty="0" err="1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Isonzo-Soča</a:t>
          </a:r>
          <a:endParaRPr lang="sl-SI" sz="1500" b="1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17134" y="40615"/>
        <a:ext cx="3566182" cy="316732"/>
      </dsp:txXfrm>
    </dsp:sp>
    <dsp:sp modelId="{3174301C-C570-4D59-98C8-9AFB0B7C28B4}">
      <dsp:nvSpPr>
        <dsp:cNvPr id="0" name=""/>
        <dsp:cNvSpPr/>
      </dsp:nvSpPr>
      <dsp:spPr>
        <a:xfrm>
          <a:off x="0" y="417681"/>
          <a:ext cx="3600450" cy="3510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Network of </a:t>
          </a:r>
          <a:r>
            <a:rPr lang="en-GB" sz="1500" kern="1200" dirty="0" err="1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crossborder</a:t>
          </a:r>
          <a:r>
            <a:rPr lang="en-GB" sz="15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 </a:t>
          </a:r>
          <a:r>
            <a:rPr lang="en-GB" sz="1500" b="1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health services</a:t>
          </a:r>
          <a:endParaRPr lang="sl-SI" sz="1500" b="1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17134" y="434815"/>
        <a:ext cx="3566182" cy="31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8B727-9E13-4646-B13B-DD7C5B3D97F8}">
      <dsp:nvSpPr>
        <dsp:cNvPr id="0" name=""/>
        <dsp:cNvSpPr/>
      </dsp:nvSpPr>
      <dsp:spPr>
        <a:xfrm>
          <a:off x="0" y="9981"/>
          <a:ext cx="3600450" cy="7722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EGTC GO as</a:t>
          </a:r>
          <a:r>
            <a:rPr lang="sl-SI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/>
          </a:r>
          <a:br>
            <a:rPr lang="sl-SI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</a:b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INTERMEDIATE BODY (IB)</a:t>
          </a:r>
          <a:endParaRPr lang="sl-SI" sz="20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37696" y="47677"/>
        <a:ext cx="3525058" cy="696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692C-7148-45A6-AB88-C2D614ACDCA9}">
      <dsp:nvSpPr>
        <dsp:cNvPr id="0" name=""/>
        <dsp:cNvSpPr/>
      </dsp:nvSpPr>
      <dsp:spPr>
        <a:xfrm>
          <a:off x="0" y="9980"/>
          <a:ext cx="3600450" cy="772200"/>
        </a:xfrm>
        <a:prstGeom prst="roundRect">
          <a:avLst/>
        </a:prstGeom>
        <a:solidFill>
          <a:srgbClr val="00CC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EGTC GO as</a:t>
          </a:r>
          <a:r>
            <a:rPr lang="sl-SI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/>
          </a:r>
          <a:br>
            <a:rPr lang="sl-SI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</a:br>
          <a:r>
            <a:rPr lang="en-GB" sz="2000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SOLE BENEFICIARY (SB) </a:t>
          </a:r>
          <a:endParaRPr lang="sl-SI" sz="20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37696" y="47676"/>
        <a:ext cx="3525058" cy="696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3E9D-FD88-437B-A747-B14818E69762}">
      <dsp:nvSpPr>
        <dsp:cNvPr id="0" name=""/>
        <dsp:cNvSpPr/>
      </dsp:nvSpPr>
      <dsp:spPr>
        <a:xfrm rot="20536520">
          <a:off x="0" y="577426"/>
          <a:ext cx="1789610" cy="76248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FF"/>
              </a:solidFill>
              <a:latin typeface="Trebuchet MS" panose="020B0603020202020204" pitchFamily="34" charset="0"/>
              <a:ea typeface="Microsoft YaHei"/>
              <a:cs typeface="+mn-cs"/>
            </a:rPr>
            <a:t>TRUST!</a:t>
          </a:r>
          <a:endParaRPr lang="sl-SI" sz="3200" kern="1200" dirty="0">
            <a:solidFill>
              <a:srgbClr val="FFFFFF"/>
            </a:solidFill>
            <a:latin typeface="Trebuchet MS" panose="020B0603020202020204" pitchFamily="34" charset="0"/>
            <a:ea typeface="Microsoft YaHei"/>
            <a:cs typeface="+mn-cs"/>
          </a:endParaRPr>
        </a:p>
      </dsp:txBody>
      <dsp:txXfrm>
        <a:off x="37221" y="614647"/>
        <a:ext cx="1715168" cy="68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75" tIns="46087" rIns="92175" bIns="46087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lIns="92175" tIns="46087" rIns="92175" bIns="46087" rtlCol="0"/>
          <a:lstStyle>
            <a:lvl1pPr algn="r">
              <a:defRPr sz="1200" smtClean="0"/>
            </a:lvl1pPr>
          </a:lstStyle>
          <a:p>
            <a:pPr>
              <a:defRPr/>
            </a:pPr>
            <a:fld id="{9904B772-34F1-426A-8750-9610400F6EB9}" type="datetimeFigureOut">
              <a:rPr lang="it-IT"/>
              <a:pPr>
                <a:defRPr/>
              </a:pPr>
              <a:t>28/11/2018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94507"/>
            <a:ext cx="2975300" cy="500383"/>
          </a:xfrm>
          <a:prstGeom prst="rect">
            <a:avLst/>
          </a:prstGeom>
        </p:spPr>
        <p:txBody>
          <a:bodyPr vert="horz" lIns="92175" tIns="46087" rIns="92175" bIns="4608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7448" y="9494507"/>
            <a:ext cx="2975300" cy="500383"/>
          </a:xfrm>
          <a:prstGeom prst="rect">
            <a:avLst/>
          </a:prstGeom>
        </p:spPr>
        <p:txBody>
          <a:bodyPr vert="horz" lIns="92175" tIns="46087" rIns="92175" bIns="4608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DAA2F43-D410-4593-A239-141A3B87E4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51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300" cy="50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75" tIns="46087" rIns="92175" bIns="460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448" y="0"/>
            <a:ext cx="2975300" cy="50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75" tIns="46087" rIns="92175" bIns="460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9300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6" y="4748053"/>
            <a:ext cx="5492121" cy="4498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75" tIns="46087" rIns="92175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507"/>
            <a:ext cx="2975300" cy="500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75" tIns="46087" rIns="92175" bIns="460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448" y="9494507"/>
            <a:ext cx="2975300" cy="500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75" tIns="46087" rIns="92175" bIns="460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9699C2-D2F8-4D33-9F30-D4EA1D7FEB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6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B0883-F01B-4AB7-B60A-F3D16F32A1F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C132-A996-4F29-9E28-418025DD9E9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D01E-B845-40CA-ACDC-3CECACA251F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4C15-E322-4F21-87FF-C7A854FE5B8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AD4FD-0778-4FE2-A159-6233EE7FCB5E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2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1FE91-9F81-455F-8446-2192E75C8E17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957B4-E3A0-4638-A31F-14354AF3249A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3F0A8-F9DF-4AE0-97E6-322F3E5D53E6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3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82C63-CD77-42EE-AD27-BFF8A90C7214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4BAE9-D908-4090-9173-8A7AEEC4CE19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8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F6D2-2646-49E7-873C-A9C2F68B9400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5D218-02DF-432D-94CD-55A2F515EFCD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F99A-0DCE-4102-99B5-994760C30A4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05E9-39E5-4AFB-A30F-0261BAAA4C56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5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2873D-8CCC-4F6B-ACD5-B126F63E245F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85B0A-6147-4A9C-8874-5DFC8885C529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1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FA0D-7D3B-47F9-80F4-BF9AC91B4BC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D87B-B044-4E1A-AD7A-F3966D85BB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D76D-93E7-4BB2-B4FD-218E030A50B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77C1-B57B-4B56-AF93-55A34D63285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AC9A-3FD4-4F89-BCF9-FCE82ECF87D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054-6748-4351-A7A8-D57BEF6F022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F80F-380E-428E-8A25-32D412971E8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7BB581-D56A-4555-BB61-AC0C8404987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EE19A3-B1DD-43BE-92F7-93231F38D233}" type="slidenum">
              <a:rPr lang="it-IT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9" Type="http://schemas.microsoft.com/office/2007/relationships/diagramDrawing" Target="../diagrams/drawing7.xml"/><Relationship Id="rId3" Type="http://schemas.openxmlformats.org/officeDocument/2006/relationships/image" Target="../media/image3.jpe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42" Type="http://schemas.openxmlformats.org/officeDocument/2006/relationships/diagramQuickStyle" Target="../diagrams/quickStyle8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38" Type="http://schemas.openxmlformats.org/officeDocument/2006/relationships/diagramColors" Target="../diagrams/colors7.xml"/><Relationship Id="rId2" Type="http://schemas.openxmlformats.org/officeDocument/2006/relationships/image" Target="../media/image19.jpe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41" Type="http://schemas.openxmlformats.org/officeDocument/2006/relationships/diagramLayout" Target="../diagrams/layout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37" Type="http://schemas.openxmlformats.org/officeDocument/2006/relationships/diagramQuickStyle" Target="../diagrams/quickStyle7.xml"/><Relationship Id="rId40" Type="http://schemas.openxmlformats.org/officeDocument/2006/relationships/diagramData" Target="../diagrams/data8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36" Type="http://schemas.openxmlformats.org/officeDocument/2006/relationships/diagramLayout" Target="../diagrams/layout7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4" Type="http://schemas.microsoft.com/office/2007/relationships/diagramDrawing" Target="../diagrams/drawing8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35" Type="http://schemas.openxmlformats.org/officeDocument/2006/relationships/diagramData" Target="../diagrams/data7.xml"/><Relationship Id="rId43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2.png"/><Relationship Id="rId10" Type="http://schemas.microsoft.com/office/2007/relationships/diagramDrawing" Target="../diagrams/drawing9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1"/>
          <p:cNvSpPr>
            <a:spLocks noChangeArrowheads="1"/>
          </p:cNvSpPr>
          <p:nvPr/>
        </p:nvSpPr>
        <p:spPr bwMode="auto">
          <a:xfrm>
            <a:off x="611188" y="53006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1192213"/>
            <a:ext cx="8712968" cy="2280509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STATE OF PLAY, </a:t>
            </a:r>
            <a:r>
              <a:rPr lang="sl-SI" sz="3200" b="1" dirty="0" smtClean="0">
                <a:solidFill>
                  <a:schemeClr val="bg1"/>
                </a:solidFill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</a:rPr>
              <a:t>XPERIENCES, RATIONALE AND EXPECTATIONS FOR THE (SIMPLIFIED) USE OF NEW TOOLS FOR COOPERATION AND DEVELOPMENT</a:t>
            </a:r>
            <a:endParaRPr lang="it-IT" altLang="it-IT" sz="3200" i="1" dirty="0">
              <a:solidFill>
                <a:schemeClr val="bg1"/>
              </a:solidFill>
            </a:endParaRPr>
          </a:p>
        </p:txBody>
      </p:sp>
      <p:sp>
        <p:nvSpPr>
          <p:cNvPr id="15365" name="CasellaDiTesto 6"/>
          <p:cNvSpPr txBox="1">
            <a:spLocks noChangeArrowheads="1"/>
          </p:cNvSpPr>
          <p:nvPr/>
        </p:nvSpPr>
        <p:spPr bwMode="auto">
          <a:xfrm>
            <a:off x="2554288" y="-7938"/>
            <a:ext cx="65897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altLang="it-IT" dirty="0">
              <a:solidFill>
                <a:srgbClr val="003399"/>
              </a:solidFill>
              <a:latin typeface="Trebuchet MS" pitchFamily="34" charset="0"/>
            </a:endParaRPr>
          </a:p>
          <a:p>
            <a:endParaRPr lang="it-IT" dirty="0">
              <a:solidFill>
                <a:srgbClr val="003399"/>
              </a:solidFill>
              <a:latin typeface="Trebuchet MS" pitchFamily="34" charset="0"/>
            </a:endParaRPr>
          </a:p>
          <a:p>
            <a:endParaRPr lang="it-IT" dirty="0">
              <a:solidFill>
                <a:srgbClr val="003399"/>
              </a:solidFill>
              <a:latin typeface="Trebuchet MS" pitchFamily="34" charset="0"/>
            </a:endParaRPr>
          </a:p>
          <a:p>
            <a:endParaRPr lang="it-IT" dirty="0">
              <a:solidFill>
                <a:srgbClr val="003399"/>
              </a:solidFill>
            </a:endParaRPr>
          </a:p>
        </p:txBody>
      </p:sp>
      <p:sp>
        <p:nvSpPr>
          <p:cNvPr id="15366" name="Rettangolo 7"/>
          <p:cNvSpPr>
            <a:spLocks noChangeArrowheads="1"/>
          </p:cNvSpPr>
          <p:nvPr/>
        </p:nvSpPr>
        <p:spPr bwMode="auto">
          <a:xfrm>
            <a:off x="0" y="6049963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altLang="it-IT" i="1" dirty="0" err="1" smtClean="0">
                <a:solidFill>
                  <a:srgbClr val="003399"/>
                </a:solidFill>
                <a:latin typeface="Trebuchet MS" pitchFamily="34" charset="0"/>
              </a:rPr>
              <a:t>Interact</a:t>
            </a:r>
            <a:endParaRPr lang="sl-SI" altLang="it-IT" i="1" dirty="0">
              <a:solidFill>
                <a:srgbClr val="003399"/>
              </a:solidFill>
              <a:latin typeface="Trebuchet MS" pitchFamily="34" charset="0"/>
            </a:endParaRPr>
          </a:p>
          <a:p>
            <a:pPr algn="ctr"/>
            <a:r>
              <a:rPr lang="sl-SI" altLang="it-IT" i="1" dirty="0" err="1" smtClean="0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i="1" dirty="0" smtClean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i="1" dirty="0" smtClean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i="1" dirty="0" smtClean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i="1" dirty="0" err="1" smtClean="0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-10967"/>
            <a:ext cx="2703123" cy="1203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60073" y="-10968"/>
            <a:ext cx="6583927" cy="12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55976" y="3596943"/>
            <a:ext cx="4032448" cy="17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/>
            <a:r>
              <a:rPr lang="sl-SI" sz="3200" dirty="0" smtClean="0">
                <a:solidFill>
                  <a:schemeClr val="bg1"/>
                </a:solidFill>
              </a:rPr>
              <a:t/>
            </a:r>
            <a:br>
              <a:rPr lang="sl-SI" sz="3200" dirty="0" smtClean="0">
                <a:solidFill>
                  <a:schemeClr val="bg1"/>
                </a:solidFill>
              </a:rPr>
            </a:br>
            <a:r>
              <a:rPr lang="sl-SI" sz="2800" dirty="0" smtClean="0">
                <a:solidFill>
                  <a:schemeClr val="bg1"/>
                </a:solidFill>
              </a:rPr>
              <a:t>THE CASE OF EGTC GO, WITH </a:t>
            </a:r>
            <a:r>
              <a:rPr lang="sl-SI" sz="2800" dirty="0" smtClean="0">
                <a:solidFill>
                  <a:schemeClr val="bg1"/>
                </a:solidFill>
              </a:rPr>
              <a:t>CB </a:t>
            </a:r>
            <a:r>
              <a:rPr lang="sl-SI" sz="2800" dirty="0" smtClean="0">
                <a:solidFill>
                  <a:schemeClr val="bg1"/>
                </a:solidFill>
              </a:rPr>
              <a:t>ITI AND SB PRINCIPLE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schemeClr val="bg1"/>
                </a:solidFill>
                <a:latin typeface="+mj-lt"/>
              </a:rPr>
              <a:t>PROGRAM 2014-2020</a:t>
            </a:r>
            <a:endParaRPr lang="en-US" altLang="it-IT" sz="24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2699792" y="1635837"/>
            <a:ext cx="2413829" cy="20492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spcBef>
                <a:spcPct val="20000"/>
              </a:spcBef>
            </a:pPr>
            <a:r>
              <a:rPr lang="sl-SI" altLang="it-IT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CB ITI</a:t>
            </a:r>
            <a: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4021983" y="3180491"/>
            <a:ext cx="2413829" cy="2049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l-SI" altLang="it-IT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SOLE BENEFICIARY </a:t>
            </a:r>
            <a:r>
              <a:rPr lang="sl-SI" altLang="it-IT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principle</a:t>
            </a:r>
            <a:endParaRPr lang="en-US" altLang="it-IT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20" name="Pravokotnik 19"/>
          <p:cNvSpPr/>
          <p:nvPr/>
        </p:nvSpPr>
        <p:spPr>
          <a:xfrm>
            <a:off x="1347373" y="2630510"/>
            <a:ext cx="2413829" cy="2049213"/>
          </a:xfrm>
          <a:prstGeom prst="rect">
            <a:avLst/>
          </a:prstGeom>
          <a:solidFill>
            <a:srgbClr val="FC7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20000"/>
              </a:spcBef>
            </a:pPr>
            <a:r>
              <a:rPr lang="sl-SI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INTERMEDIATE BODY</a:t>
            </a:r>
            <a:endParaRPr lang="sl-SI" b="1" dirty="0"/>
          </a:p>
        </p:txBody>
      </p:sp>
      <p:sp>
        <p:nvSpPr>
          <p:cNvPr id="14" name="Pravokotnik 13"/>
          <p:cNvSpPr/>
          <p:nvPr/>
        </p:nvSpPr>
        <p:spPr>
          <a:xfrm>
            <a:off x="7092280" y="877104"/>
            <a:ext cx="1909773" cy="2049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NEW REGULATION PACKAGE</a:t>
            </a:r>
          </a:p>
          <a:p>
            <a:pPr lvl="0"/>
            <a:r>
              <a:rPr lang="sl-SI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R</a:t>
            </a:r>
            <a:r>
              <a:rPr lang="en-GB" sz="1600" i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egulation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(</a:t>
            </a:r>
            <a:r>
              <a:rPr lang="sl-SI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EU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) </a:t>
            </a:r>
            <a:r>
              <a:rPr lang="en-GB" sz="1600" b="1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1303/2013</a:t>
            </a:r>
            <a:r>
              <a:rPr lang="sl-SI" sz="1600" i="1" dirty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i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36, 123, Reg. </a:t>
            </a:r>
            <a:r>
              <a:rPr lang="sl-SI" sz="1600" b="1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1299/2013</a:t>
            </a:r>
            <a:r>
              <a:rPr lang="sl-SI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i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11,12.</a:t>
            </a:r>
            <a:r>
              <a:rPr lang="it-IT" altLang="it-IT" sz="1600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it-IT" altLang="it-IT" sz="1600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429383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2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6647" y="177884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sl-SI" sz="20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INTEGRATED TERRITORIAL INVESTMENT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1524777" y="3357418"/>
            <a:ext cx="6123205" cy="2231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>
                <a:solidFill>
                  <a:srgbClr val="003399"/>
                </a:solidFill>
                <a:latin typeface="Arial" panose="020B0604020202020204" pitchFamily="34" charset="0"/>
              </a:rPr>
              <a:t>I</a:t>
            </a:r>
            <a:r>
              <a:rPr lang="en-US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ntegrated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</a:rPr>
              <a:t>territorial approach to addressing territorial 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challenges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going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beyond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national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borders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Address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the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full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complexity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CB area 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as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joint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unique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>
                <a:solidFill>
                  <a:srgbClr val="003399"/>
                </a:solidFill>
                <a:latin typeface="Arial" panose="020B0604020202020204" pitchFamily="34" charset="0"/>
              </a:rPr>
              <a:t>L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averaging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complementaries</a:t>
            </a:r>
            <a:r>
              <a:rPr lang="sl-SI" sz="16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sz="16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sinergies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en-GB" sz="1600" dirty="0">
                <a:solidFill>
                  <a:srgbClr val="003399"/>
                </a:solidFill>
                <a:latin typeface="Arial" panose="020B0604020202020204" pitchFamily="34" charset="0"/>
              </a:rPr>
              <a:t>Stronger focus on the territorial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IMPACT</a:t>
            </a: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3399"/>
                </a:solidFill>
                <a:latin typeface="Arial" panose="020B0604020202020204" pitchFamily="34" charset="0"/>
              </a:rPr>
              <a:t>of EU policies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Comprehensive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approach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programm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, design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implement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CB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project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3497943" y="880688"/>
            <a:ext cx="2176874" cy="1324408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CB ITI</a:t>
            </a:r>
            <a:endParaRPr lang="sl-SI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uščica dol 2"/>
          <p:cNvSpPr/>
          <p:nvPr/>
        </p:nvSpPr>
        <p:spPr>
          <a:xfrm>
            <a:off x="4238855" y="2493225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6400736" y="878158"/>
            <a:ext cx="2725048" cy="614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1303/2017;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36</a:t>
            </a: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1299/2017;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11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6647" y="177884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sl-SI" sz="20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INTERMEDIATE BODY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102104" y="3406980"/>
            <a:ext cx="2819356" cy="227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Closer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the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territory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Clearer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focus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(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geographically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thematically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procedure)</a:t>
            </a:r>
          </a:p>
          <a:p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More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effective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justified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selection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3113584" y="3406980"/>
            <a:ext cx="2725048" cy="2273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„One“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case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approach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Less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risk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missunderstanding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missinterpretation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Quick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reply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effective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relations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Solid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responsive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management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1848179" y="933047"/>
            <a:ext cx="2176874" cy="1324408"/>
          </a:xfrm>
          <a:prstGeom prst="ellipse">
            <a:avLst/>
          </a:prstGeom>
          <a:solidFill>
            <a:srgbClr val="FC767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IB </a:t>
            </a:r>
          </a:p>
          <a:p>
            <a:pPr algn="ctr"/>
            <a:r>
              <a:rPr lang="sl-SI" sz="1600" b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sl-SI" sz="1600" b="1" dirty="0" smtClean="0">
                <a:solidFill>
                  <a:schemeClr val="tx2">
                    <a:lumMod val="75000"/>
                  </a:schemeClr>
                </a:solidFill>
              </a:rPr>
              <a:t> MA </a:t>
            </a:r>
            <a:r>
              <a:rPr lang="sl-SI" sz="1600" b="1" dirty="0" err="1" smtClean="0">
                <a:solidFill>
                  <a:schemeClr val="tx2">
                    <a:lumMod val="75000"/>
                  </a:schemeClr>
                </a:solidFill>
              </a:rPr>
              <a:t>delegated</a:t>
            </a:r>
            <a:r>
              <a:rPr lang="sl-SI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600" b="1" dirty="0" err="1" smtClean="0">
                <a:solidFill>
                  <a:schemeClr val="tx2">
                    <a:lumMod val="75000"/>
                  </a:schemeClr>
                </a:solidFill>
              </a:rPr>
              <a:t>functions</a:t>
            </a:r>
            <a:endParaRPr lang="sl-SI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6012160" y="1352030"/>
            <a:ext cx="2725048" cy="190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Easy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fast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access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data</a:t>
            </a:r>
          </a:p>
          <a:p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More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info</a:t>
            </a:r>
            <a:r>
              <a:rPr lang="sl-SI" sz="1600" dirty="0">
                <a:solidFill>
                  <a:srgbClr val="003399"/>
                </a:solidFill>
                <a:latin typeface="Arial" panose="020B0604020202020204" pitchFamily="34" charset="0"/>
              </a:rPr>
              <a:t>/time to go in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depth</a:t>
            </a:r>
            <a:r>
              <a:rPr lang="sl-SI" sz="16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analisys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More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effective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monitoring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" name="Puščica dol 2"/>
          <p:cNvSpPr/>
          <p:nvPr/>
        </p:nvSpPr>
        <p:spPr>
          <a:xfrm rot="1435919">
            <a:off x="1779425" y="2311780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 dol 16"/>
          <p:cNvSpPr/>
          <p:nvPr/>
        </p:nvSpPr>
        <p:spPr>
          <a:xfrm rot="20273049">
            <a:off x="3078521" y="2427216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 rot="16200000">
            <a:off x="4302020" y="1388034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6012160" y="3406980"/>
            <a:ext cx="2725048" cy="2277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Regular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comm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./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work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with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MA</a:t>
            </a: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Rapp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. in 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MC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regular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reports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Perfect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relations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with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AA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/sistem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approved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Have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EC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as mentor</a:t>
            </a:r>
          </a:p>
          <a:p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Great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structure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relations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1" name="Puščica dol 20"/>
          <p:cNvSpPr/>
          <p:nvPr/>
        </p:nvSpPr>
        <p:spPr>
          <a:xfrm rot="17799307">
            <a:off x="4013987" y="2130885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6012160" y="577994"/>
            <a:ext cx="2725048" cy="614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1303/2017;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123</a:t>
            </a: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1299/2017;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11, 12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4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" grpId="0" animBg="1"/>
      <p:bldP spid="14" grpId="0" animBg="1"/>
      <p:bldP spid="3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36072" y="192026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sl-SI" sz="20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SOLE BENEFICIARY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139169" y="2415583"/>
            <a:ext cx="2819356" cy="253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Closer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all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key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policymakers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>
                <a:solidFill>
                  <a:srgbClr val="003399"/>
                </a:solidFill>
                <a:latin typeface="Arial" panose="020B0604020202020204" pitchFamily="34" charset="0"/>
              </a:rPr>
              <a:t>P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layer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in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joint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policy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plans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actions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Solid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longlasting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results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Stronger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CB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commitment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More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efficient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Implementation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3113584" y="3140967"/>
            <a:ext cx="2725048" cy="2539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Fewer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administrative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steps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in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reporting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„One“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case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approach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Less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risk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missunderstanding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missinterpretation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loss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funds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endParaRPr lang="sl-SI" sz="1600" b="1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Faster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reinbursment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3737530" y="670120"/>
            <a:ext cx="1650724" cy="1324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3333CC"/>
                </a:solidFill>
              </a:rPr>
              <a:t>SB</a:t>
            </a:r>
            <a:endParaRPr lang="sl-SI" sz="2000" b="1" dirty="0">
              <a:solidFill>
                <a:srgbClr val="3333CC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5987666" y="2415583"/>
            <a:ext cx="2725048" cy="253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Better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coordination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activities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costs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results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stakeholders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„Up to date“ monitoring</a:t>
            </a:r>
          </a:p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Openess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innovative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tools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instruments</a:t>
            </a:r>
            <a:endParaRPr lang="sl-SI" sz="1600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b="1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sz="1600" b="1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More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effective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approach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" name="Puščica dol 2"/>
          <p:cNvSpPr/>
          <p:nvPr/>
        </p:nvSpPr>
        <p:spPr>
          <a:xfrm rot="3316253">
            <a:off x="2983682" y="1554332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 dol 16"/>
          <p:cNvSpPr/>
          <p:nvPr/>
        </p:nvSpPr>
        <p:spPr>
          <a:xfrm rot="18726777">
            <a:off x="5527990" y="154701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>
            <a:off x="4183143" y="2261395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5987666" y="729855"/>
            <a:ext cx="2725048" cy="344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1299/2017;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art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 12</a:t>
            </a:r>
            <a:endParaRPr lang="sl-SI" sz="1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7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" grpId="0" animBg="1"/>
      <p:bldP spid="14" grpId="0" animBg="1"/>
      <p:bldP spid="3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1030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2" y="258040"/>
            <a:ext cx="5163116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67682" y="468567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schemeClr val="bg1"/>
                </a:solidFill>
                <a:latin typeface="+mj-lt"/>
              </a:rPr>
              <a:t>COMBINED THE 3 TOOLS WE GET…</a:t>
            </a:r>
            <a:endParaRPr lang="en-US" altLang="it-IT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90091371"/>
              </p:ext>
            </p:extLst>
          </p:nvPr>
        </p:nvGraphicFramePr>
        <p:xfrm>
          <a:off x="827583" y="1479314"/>
          <a:ext cx="4103687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48458410"/>
              </p:ext>
            </p:extLst>
          </p:nvPr>
        </p:nvGraphicFramePr>
        <p:xfrm>
          <a:off x="827583" y="2654064"/>
          <a:ext cx="4103687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86689008"/>
              </p:ext>
            </p:extLst>
          </p:nvPr>
        </p:nvGraphicFramePr>
        <p:xfrm>
          <a:off x="827583" y="3830401"/>
          <a:ext cx="4103687" cy="79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369771193"/>
              </p:ext>
            </p:extLst>
          </p:nvPr>
        </p:nvGraphicFramePr>
        <p:xfrm>
          <a:off x="827583" y="5006739"/>
          <a:ext cx="4103687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469341796"/>
              </p:ext>
            </p:extLst>
          </p:nvPr>
        </p:nvGraphicFramePr>
        <p:xfrm>
          <a:off x="5399584" y="1479314"/>
          <a:ext cx="360045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804355483"/>
              </p:ext>
            </p:extLst>
          </p:nvPr>
        </p:nvGraphicFramePr>
        <p:xfrm>
          <a:off x="5399584" y="2654064"/>
          <a:ext cx="360045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190877646"/>
              </p:ext>
            </p:extLst>
          </p:nvPr>
        </p:nvGraphicFramePr>
        <p:xfrm>
          <a:off x="5399584" y="3830401"/>
          <a:ext cx="3600450" cy="79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679620367"/>
              </p:ext>
            </p:extLst>
          </p:nvPr>
        </p:nvGraphicFramePr>
        <p:xfrm>
          <a:off x="5399584" y="5006739"/>
          <a:ext cx="360045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</p:spTree>
    <p:extLst>
      <p:ext uri="{BB962C8B-B14F-4D97-AF65-F5344CB8AC3E}">
        <p14:creationId xmlns:p14="http://schemas.microsoft.com/office/powerpoint/2010/main" val="281595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7" grpId="0">
        <p:bldAsOne/>
      </p:bldGraphic>
      <p:bldGraphic spid="19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rco basagl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6"/>
          <a:stretch/>
        </p:blipFill>
        <p:spPr bwMode="auto">
          <a:xfrm>
            <a:off x="6156177" y="565785"/>
            <a:ext cx="2969608" cy="19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C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492896"/>
            <a:ext cx="2969609" cy="33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142367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lvl="0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altLang="it-IT" dirty="0"/>
              <a:t>CBC ITI </a:t>
            </a:r>
            <a:r>
              <a:rPr lang="sl-SI" altLang="it-IT" dirty="0" smtClean="0"/>
              <a:t>KEY BENEFITS</a:t>
            </a:r>
            <a:endParaRPr lang="en-US" altLang="it-IT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67543" y="3615101"/>
            <a:ext cx="5183214" cy="1892280"/>
            <a:chOff x="107503" y="2580121"/>
            <a:chExt cx="6336282" cy="2165140"/>
          </a:xfrm>
        </p:grpSpPr>
        <p:sp>
          <p:nvSpPr>
            <p:cNvPr id="6" name="Prostoročno 5"/>
            <p:cNvSpPr/>
            <p:nvPr/>
          </p:nvSpPr>
          <p:spPr>
            <a:xfrm>
              <a:off x="107503" y="2580121"/>
              <a:ext cx="6336281" cy="1008686"/>
            </a:xfrm>
            <a:custGeom>
              <a:avLst/>
              <a:gdLst>
                <a:gd name="connsiteX0" fmla="*/ 0 w 6336281"/>
                <a:gd name="connsiteY0" fmla="*/ 168118 h 1008686"/>
                <a:gd name="connsiteX1" fmla="*/ 168118 w 6336281"/>
                <a:gd name="connsiteY1" fmla="*/ 0 h 1008686"/>
                <a:gd name="connsiteX2" fmla="*/ 6168163 w 6336281"/>
                <a:gd name="connsiteY2" fmla="*/ 0 h 1008686"/>
                <a:gd name="connsiteX3" fmla="*/ 6336281 w 6336281"/>
                <a:gd name="connsiteY3" fmla="*/ 168118 h 1008686"/>
                <a:gd name="connsiteX4" fmla="*/ 6336281 w 6336281"/>
                <a:gd name="connsiteY4" fmla="*/ 840568 h 1008686"/>
                <a:gd name="connsiteX5" fmla="*/ 6168163 w 6336281"/>
                <a:gd name="connsiteY5" fmla="*/ 1008686 h 1008686"/>
                <a:gd name="connsiteX6" fmla="*/ 168118 w 6336281"/>
                <a:gd name="connsiteY6" fmla="*/ 1008686 h 1008686"/>
                <a:gd name="connsiteX7" fmla="*/ 0 w 6336281"/>
                <a:gd name="connsiteY7" fmla="*/ 840568 h 1008686"/>
                <a:gd name="connsiteX8" fmla="*/ 0 w 6336281"/>
                <a:gd name="connsiteY8" fmla="*/ 168118 h 10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281" h="1008686">
                  <a:moveTo>
                    <a:pt x="0" y="168118"/>
                  </a:moveTo>
                  <a:cubicBezTo>
                    <a:pt x="0" y="75269"/>
                    <a:pt x="75269" y="0"/>
                    <a:pt x="168118" y="0"/>
                  </a:cubicBezTo>
                  <a:lnTo>
                    <a:pt x="6168163" y="0"/>
                  </a:lnTo>
                  <a:cubicBezTo>
                    <a:pt x="6261012" y="0"/>
                    <a:pt x="6336281" y="75269"/>
                    <a:pt x="6336281" y="168118"/>
                  </a:cubicBezTo>
                  <a:lnTo>
                    <a:pt x="6336281" y="840568"/>
                  </a:lnTo>
                  <a:cubicBezTo>
                    <a:pt x="6336281" y="933417"/>
                    <a:pt x="6261012" y="1008686"/>
                    <a:pt x="6168163" y="1008686"/>
                  </a:cubicBezTo>
                  <a:lnTo>
                    <a:pt x="168118" y="1008686"/>
                  </a:lnTo>
                  <a:cubicBezTo>
                    <a:pt x="75269" y="1008686"/>
                    <a:pt x="0" y="933417"/>
                    <a:pt x="0" y="840568"/>
                  </a:cubicBezTo>
                  <a:lnTo>
                    <a:pt x="0" y="168118"/>
                  </a:lnTo>
                  <a:close/>
                </a:path>
              </a:pathLst>
            </a:custGeom>
            <a:solidFill>
              <a:srgbClr val="AAE2CA">
                <a:hueOff val="2571418"/>
                <a:satOff val="5874"/>
                <a:lumOff val="-16274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630" tIns="121630" rIns="121630" bIns="12163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SUSTAINABILITY</a:t>
              </a:r>
              <a:r>
                <a:rPr lang="en-GB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of the actions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and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results</a:t>
              </a:r>
              <a:endParaRPr lang="sl-SI" sz="1900" kern="1200" dirty="0">
                <a:solidFill>
                  <a:srgbClr val="FFFFFF"/>
                </a:solidFill>
                <a:latin typeface="Trebuchet MS" panose="020B0603020202020204" pitchFamily="34" charset="0"/>
                <a:ea typeface="Microsoft YaHei"/>
                <a:cs typeface="+mn-cs"/>
              </a:endParaRPr>
            </a:p>
          </p:txBody>
        </p:sp>
        <p:sp>
          <p:nvSpPr>
            <p:cNvPr id="7" name="Prostoročno 6"/>
            <p:cNvSpPr/>
            <p:nvPr/>
          </p:nvSpPr>
          <p:spPr>
            <a:xfrm>
              <a:off x="107504" y="3736575"/>
              <a:ext cx="6336281" cy="1008686"/>
            </a:xfrm>
            <a:custGeom>
              <a:avLst/>
              <a:gdLst>
                <a:gd name="connsiteX0" fmla="*/ 0 w 6336281"/>
                <a:gd name="connsiteY0" fmla="*/ 168118 h 1008686"/>
                <a:gd name="connsiteX1" fmla="*/ 168118 w 6336281"/>
                <a:gd name="connsiteY1" fmla="*/ 0 h 1008686"/>
                <a:gd name="connsiteX2" fmla="*/ 6168163 w 6336281"/>
                <a:gd name="connsiteY2" fmla="*/ 0 h 1008686"/>
                <a:gd name="connsiteX3" fmla="*/ 6336281 w 6336281"/>
                <a:gd name="connsiteY3" fmla="*/ 168118 h 1008686"/>
                <a:gd name="connsiteX4" fmla="*/ 6336281 w 6336281"/>
                <a:gd name="connsiteY4" fmla="*/ 840568 h 1008686"/>
                <a:gd name="connsiteX5" fmla="*/ 6168163 w 6336281"/>
                <a:gd name="connsiteY5" fmla="*/ 1008686 h 1008686"/>
                <a:gd name="connsiteX6" fmla="*/ 168118 w 6336281"/>
                <a:gd name="connsiteY6" fmla="*/ 1008686 h 1008686"/>
                <a:gd name="connsiteX7" fmla="*/ 0 w 6336281"/>
                <a:gd name="connsiteY7" fmla="*/ 840568 h 1008686"/>
                <a:gd name="connsiteX8" fmla="*/ 0 w 6336281"/>
                <a:gd name="connsiteY8" fmla="*/ 168118 h 10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6281" h="1008686">
                  <a:moveTo>
                    <a:pt x="0" y="168118"/>
                  </a:moveTo>
                  <a:cubicBezTo>
                    <a:pt x="0" y="75269"/>
                    <a:pt x="75269" y="0"/>
                    <a:pt x="168118" y="0"/>
                  </a:cubicBezTo>
                  <a:lnTo>
                    <a:pt x="6168163" y="0"/>
                  </a:lnTo>
                  <a:cubicBezTo>
                    <a:pt x="6261012" y="0"/>
                    <a:pt x="6336281" y="75269"/>
                    <a:pt x="6336281" y="168118"/>
                  </a:cubicBezTo>
                  <a:lnTo>
                    <a:pt x="6336281" y="840568"/>
                  </a:lnTo>
                  <a:cubicBezTo>
                    <a:pt x="6336281" y="933417"/>
                    <a:pt x="6261012" y="1008686"/>
                    <a:pt x="6168163" y="1008686"/>
                  </a:cubicBezTo>
                  <a:lnTo>
                    <a:pt x="168118" y="1008686"/>
                  </a:lnTo>
                  <a:cubicBezTo>
                    <a:pt x="75269" y="1008686"/>
                    <a:pt x="0" y="933417"/>
                    <a:pt x="0" y="840568"/>
                  </a:cubicBezTo>
                  <a:lnTo>
                    <a:pt x="0" y="168118"/>
                  </a:lnTo>
                  <a:close/>
                </a:path>
              </a:pathLst>
            </a:custGeom>
            <a:solidFill>
              <a:srgbClr val="AAE2CA">
                <a:hueOff val="5142836"/>
                <a:satOff val="11748"/>
                <a:lumOff val="-32549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630" tIns="121630" rIns="121630" bIns="12163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CB ITI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coordinated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and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b="1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COMPLEMENTARY TO URBAN AGENDAS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of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two</a:t>
              </a:r>
              <a:r>
                <a:rPr lang="sl-SI" sz="1900" kern="1200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 </a:t>
              </a:r>
              <a:r>
                <a:rPr lang="sl-SI" sz="1900" kern="1200" dirty="0" err="1" smtClean="0">
                  <a:solidFill>
                    <a:srgbClr val="FFFFFF"/>
                  </a:solidFill>
                  <a:latin typeface="Trebuchet MS" panose="020B0603020202020204" pitchFamily="34" charset="0"/>
                  <a:ea typeface="Microsoft YaHei"/>
                  <a:cs typeface="+mn-cs"/>
                </a:rPr>
                <a:t>cities</a:t>
              </a:r>
              <a:endParaRPr lang="sl-SI" sz="1900" kern="1200" dirty="0">
                <a:solidFill>
                  <a:srgbClr val="FFFFFF"/>
                </a:solidFill>
                <a:latin typeface="Trebuchet MS" panose="020B0603020202020204" pitchFamily="34" charset="0"/>
                <a:ea typeface="Microsoft YaHei"/>
                <a:cs typeface="+mn-cs"/>
              </a:endParaRPr>
            </a:p>
          </p:txBody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62061852"/>
              </p:ext>
            </p:extLst>
          </p:nvPr>
        </p:nvGraphicFramePr>
        <p:xfrm>
          <a:off x="4825813" y="2737605"/>
          <a:ext cx="1789610" cy="104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Pravokotnik 12"/>
          <p:cNvSpPr/>
          <p:nvPr/>
        </p:nvSpPr>
        <p:spPr>
          <a:xfrm>
            <a:off x="1746803" y="1023302"/>
            <a:ext cx="2413829" cy="2049213"/>
          </a:xfrm>
          <a:prstGeom prst="rect">
            <a:avLst/>
          </a:prstGeom>
          <a:solidFill>
            <a:srgbClr val="FC767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l-SI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2014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Programme</a:t>
            </a:r>
            <a:r>
              <a:rPr lang="sl-SI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I-SLO ITA</a:t>
            </a: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decided to allocate 10 </a:t>
            </a:r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Meuro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for the ITI managed by EGTC GO</a:t>
            </a:r>
          </a:p>
          <a:p>
            <a:pPr lvl="0">
              <a:spcBef>
                <a:spcPct val="20000"/>
              </a:spcBef>
            </a:pPr>
            <a: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67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142367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CBC ITI </a:t>
            </a:r>
            <a:r>
              <a:rPr lang="sl-SI" altLang="it-IT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key</a:t>
            </a:r>
            <a:r>
              <a:rPr lang="sl-SI" altLang="it-IT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sl-SI" altLang="it-IT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benefits</a:t>
            </a:r>
            <a:endParaRPr lang="en-US" altLang="it-IT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r="2893" b="8517"/>
          <a:stretch>
            <a:fillRect/>
          </a:stretch>
        </p:blipFill>
        <p:spPr bwMode="auto">
          <a:xfrm>
            <a:off x="1264405" y="665157"/>
            <a:ext cx="3563888" cy="2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13" y="542477"/>
            <a:ext cx="3799483" cy="54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4634"/>
            <a:ext cx="233997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08" y="2854634"/>
            <a:ext cx="2408849" cy="320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7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142367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CBC ITI CHALANGES/BENEFITS/UPGRADE</a:t>
            </a:r>
            <a:endParaRPr lang="en-US" altLang="it-IT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68080" y="2127137"/>
            <a:ext cx="3875928" cy="1301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>
                <a:solidFill>
                  <a:srgbClr val="003399"/>
                </a:solidFill>
                <a:latin typeface="Arial" panose="020B0604020202020204" pitchFamily="34" charset="0"/>
              </a:rPr>
              <a:t>J</a:t>
            </a:r>
            <a:r>
              <a:rPr lang="en-US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oint</a:t>
            </a:r>
            <a:r>
              <a:rPr lang="en-US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entity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(EGTC)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+ </a:t>
            </a:r>
            <a:r>
              <a:rPr lang="en-US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agree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ment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on 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</a:rPr>
              <a:t>the applicable national procurement rules 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(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Public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call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made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GECT GO (ITA) in Slovenija,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by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SLO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law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for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investment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in Slovenija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68080" y="952398"/>
            <a:ext cx="8052392" cy="1078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</a:rPr>
              <a:t>DIRECTIVE 2014/24/EU </a:t>
            </a:r>
            <a:r>
              <a:rPr lang="fr-FR" dirty="0">
                <a:solidFill>
                  <a:srgbClr val="003399"/>
                </a:solidFill>
                <a:latin typeface="Arial" panose="020B0604020202020204" pitchFamily="34" charset="0"/>
              </a:rPr>
              <a:t>On public </a:t>
            </a:r>
            <a:r>
              <a:rPr lang="fr-FR" dirty="0" smtClean="0">
                <a:solidFill>
                  <a:srgbClr val="003399"/>
                </a:solidFill>
                <a:latin typeface="Arial" panose="020B0604020202020204" pitchFamily="34" charset="0"/>
              </a:rPr>
              <a:t>procurement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fr-FR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Article 38</a:t>
            </a:r>
            <a:r>
              <a:rPr lang="fr-FR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Occasional joint procurement</a:t>
            </a:r>
            <a:r>
              <a:rPr lang="sl-SI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en-US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Article 39 </a:t>
            </a:r>
            <a:r>
              <a:rPr lang="en-US" sz="1600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Procurement involving contracting authorities from different Member States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68080" y="4918243"/>
            <a:ext cx="8052392" cy="347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Cooperation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between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structures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programme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(!FLC) is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essential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68080" y="3777157"/>
            <a:ext cx="8052392" cy="399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J</a:t>
            </a:r>
            <a:r>
              <a:rPr lang="fr-FR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oint </a:t>
            </a:r>
            <a:r>
              <a:rPr lang="fr-FR" sz="1600" dirty="0">
                <a:solidFill>
                  <a:srgbClr val="003399"/>
                </a:solidFill>
                <a:latin typeface="Arial" panose="020B0604020202020204" pitchFamily="34" charset="0"/>
              </a:rPr>
              <a:t>planning, joint </a:t>
            </a:r>
            <a:r>
              <a:rPr lang="fr-FR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implementation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fr-FR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joint management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768080" y="4323184"/>
            <a:ext cx="8052392" cy="448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Follow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procedures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habits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on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national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level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(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institutions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involved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)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5148064" y="2127137"/>
            <a:ext cx="3672408" cy="13018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Joint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procurement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; CBC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funds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(EGTC) as </a:t>
            </a:r>
            <a:r>
              <a:rPr lang="sl-SI" sz="1600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additional</a:t>
            </a:r>
            <a:r>
              <a:rPr lang="sl-SI" sz="16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-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laverage</a:t>
            </a:r>
            <a:r>
              <a:rPr lang="sl-SI" sz="16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effect</a:t>
            </a:r>
            <a:r>
              <a:rPr lang="sl-SI" sz="160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endParaRPr lang="sl-SI" sz="16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3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142367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CBC ITI BENEFITS</a:t>
            </a:r>
            <a:endParaRPr lang="en-US" altLang="it-IT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436095" y="2243546"/>
            <a:ext cx="3572415" cy="1659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Closer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beneficiaries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,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users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Shorter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reinbursment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times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Solid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longlasting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results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sl-SI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Stronger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commitment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!</a:t>
            </a:r>
          </a:p>
          <a:p>
            <a:endParaRPr lang="sl-SI" dirty="0" smtClean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sl-SI" dirty="0" smtClean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436097" y="692696"/>
            <a:ext cx="3572414" cy="1368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Followers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will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never know how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hard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is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and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how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hard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the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leader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tries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to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create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the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path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. </a:t>
            </a:r>
            <a:endParaRPr lang="sl-SI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436095" y="4085933"/>
            <a:ext cx="3572415" cy="1659601"/>
          </a:xfrm>
          <a:prstGeom prst="rect">
            <a:avLst/>
          </a:prstGeom>
          <a:solidFill>
            <a:srgbClr val="FC7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</a:rPr>
              <a:t>Take CBC as a </a:t>
            </a:r>
            <a:r>
              <a:rPr lang="sl-SI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laboratory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</a:rPr>
              <a:t> EU </a:t>
            </a:r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programmes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4" y="980728"/>
            <a:ext cx="4968552" cy="47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3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53012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>
                <a:solidFill>
                  <a:prstClr val="black"/>
                </a:solidFill>
              </a:rPr>
              <a:t/>
            </a:r>
            <a:br>
              <a:rPr lang="it-IT" sz="1000" dirty="0">
                <a:solidFill>
                  <a:prstClr val="black"/>
                </a:solidFill>
              </a:rPr>
            </a:br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43079" y="1214857"/>
            <a:ext cx="5200921" cy="2226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it-IT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Thank you for </a:t>
            </a:r>
            <a:r>
              <a:rPr lang="sl-SI" altLang="it-IT" sz="2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your</a:t>
            </a:r>
            <a:r>
              <a:rPr lang="en-US" altLang="it-IT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attention!</a:t>
            </a:r>
            <a:br>
              <a:rPr lang="en-US" altLang="it-IT" sz="28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altLang="it-IT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altLang="it-IT" sz="28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it-IT" altLang="it-IT" sz="2000" i="1" dirty="0">
              <a:latin typeface="Trebuchet MS" panose="020B0603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3220" y="0"/>
            <a:ext cx="65207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it-IT" sz="2400" b="1" dirty="0">
                <a:solidFill>
                  <a:prstClr val="white"/>
                </a:solidFill>
                <a:latin typeface="Trebuchet MS" pitchFamily="34" charset="0"/>
              </a:rPr>
              <a:t>Standard projects</a:t>
            </a:r>
          </a:p>
          <a:p>
            <a:pPr lvl="0"/>
            <a:r>
              <a:rPr lang="en-US" altLang="it-IT" sz="2400" b="1" dirty="0">
                <a:solidFill>
                  <a:prstClr val="white"/>
                </a:solidFill>
                <a:latin typeface="Trebuchet MS" pitchFamily="34" charset="0"/>
              </a:rPr>
              <a:t>State of the art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04998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it-IT" i="1" dirty="0">
                <a:solidFill>
                  <a:srgbClr val="003399"/>
                </a:solidFill>
                <a:latin typeface="Trebuchet MS" panose="020B0603020202020204" pitchFamily="34" charset="0"/>
              </a:rPr>
              <a:t>UDINE/VIDEM, 9.06.2016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0185200" y="106081513"/>
            <a:ext cx="971550" cy="9469437"/>
          </a:xfrm>
          <a:prstGeom prst="rect">
            <a:avLst/>
          </a:prstGeom>
          <a:solidFill>
            <a:srgbClr val="FFC702"/>
          </a:solidFill>
          <a:ln w="9525" algn="in">
            <a:solidFill>
              <a:srgbClr val="FFC70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7"/>
            <a:ext cx="2623223" cy="119839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701317"/>
            <a:ext cx="9144000" cy="115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7"/>
          <p:cNvSpPr>
            <a:spLocks noChangeArrowheads="1"/>
          </p:cNvSpPr>
          <p:nvPr/>
        </p:nvSpPr>
        <p:spPr bwMode="auto">
          <a:xfrm>
            <a:off x="22340" y="6020063"/>
            <a:ext cx="9144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altLang="it-IT" sz="16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6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6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6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6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6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6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6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6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860032" y="2564904"/>
            <a:ext cx="316835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it-IT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 eaLnBrk="0" hangingPunct="0"/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Tomaž Konrad</a:t>
            </a:r>
          </a:p>
          <a:p>
            <a:pPr algn="just" eaLnBrk="0" hangingPunct="0"/>
            <a:r>
              <a:rPr lang="it-IT" dirty="0" smtClean="0">
                <a:solidFill>
                  <a:schemeClr val="bg1"/>
                </a:solidFill>
                <a:latin typeface="Trebuchet MS" pitchFamily="34" charset="0"/>
              </a:rPr>
              <a:t>Office </a:t>
            </a:r>
            <a:r>
              <a:rPr lang="it-IT" dirty="0">
                <a:solidFill>
                  <a:schemeClr val="bg1"/>
                </a:solidFill>
                <a:latin typeface="Trebuchet MS" pitchFamily="34" charset="0"/>
              </a:rPr>
              <a:t>of Intermediate </a:t>
            </a:r>
            <a:r>
              <a:rPr lang="it-IT" dirty="0" smtClean="0">
                <a:solidFill>
                  <a:schemeClr val="bg1"/>
                </a:solidFill>
                <a:latin typeface="Trebuchet MS" pitchFamily="34" charset="0"/>
              </a:rPr>
              <a:t>Body</a:t>
            </a:r>
            <a:endParaRPr lang="sl-SI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just" eaLnBrk="0" hangingPunct="0"/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EGTC GO</a:t>
            </a:r>
            <a:endParaRPr lang="it-IT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 eaLnBrk="0" hangingPunct="0"/>
            <a:endParaRPr lang="it-IT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54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>
                <a:solidFill>
                  <a:prstClr val="white"/>
                </a:solidFill>
                <a:latin typeface="Trebuchet MS" pitchFamily="34" charset="0"/>
              </a:rPr>
              <a:t>BACKGROUND </a:t>
            </a:r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–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contex</a:t>
            </a:r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of</a:t>
            </a:r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 EU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612" y="1142165"/>
            <a:ext cx="4122347" cy="43504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Pravokotnik 26"/>
          <p:cNvSpPr/>
          <p:nvPr/>
        </p:nvSpPr>
        <p:spPr>
          <a:xfrm>
            <a:off x="467544" y="1142166"/>
            <a:ext cx="4101068" cy="43504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l-SI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„</a:t>
            </a:r>
            <a:r>
              <a:rPr lang="en-US" b="1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185 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</a:rPr>
              <a:t>million EU citizens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</a:rPr>
              <a:t>, or 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</a:rPr>
              <a:t>37%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</a:rPr>
              <a:t> of the population, live in border areas. These are often peripheral, underdeveloped or </a:t>
            </a:r>
            <a:r>
              <a:rPr lang="en-US" i="1" dirty="0" err="1">
                <a:solidFill>
                  <a:srgbClr val="003399"/>
                </a:solidFill>
                <a:latin typeface="Arial" panose="020B0604020202020204" pitchFamily="34" charset="0"/>
              </a:rPr>
              <a:t>marginalised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</a:rPr>
              <a:t> areas: sometimes the borders are 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</a:rPr>
              <a:t>historical scars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</a:rPr>
              <a:t>. The main aim of cross-border cooperation is to 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</a:rPr>
              <a:t>reduce the effect of borders 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</a:rPr>
              <a:t>as administrative, legal and physical barriers, tackle common problems and exploit untapped </a:t>
            </a: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potential</a:t>
            </a:r>
            <a:r>
              <a:rPr lang="sl-SI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.“  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</a:rPr>
              <a:t>(EC, 2011)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</a:rPr>
              <a:t>. </a:t>
            </a:r>
            <a:endParaRPr lang="sl-SI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BACKGROUND -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geography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260"/>
            <a:ext cx="9144000" cy="4655820"/>
          </a:xfrm>
          <a:prstGeom prst="rect">
            <a:avLst/>
          </a:prstGeom>
        </p:spPr>
      </p:pic>
      <p:pic>
        <p:nvPicPr>
          <p:cNvPr id="22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2972"/>
            <a:ext cx="1150045" cy="7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ven puščični povezovalnik 11"/>
          <p:cNvCxnSpPr/>
          <p:nvPr/>
        </p:nvCxnSpPr>
        <p:spPr>
          <a:xfrm>
            <a:off x="2903490" y="2149735"/>
            <a:ext cx="721121" cy="115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aobljeni pravokotnik 22"/>
          <p:cNvSpPr/>
          <p:nvPr/>
        </p:nvSpPr>
        <p:spPr>
          <a:xfrm>
            <a:off x="3565430" y="3398844"/>
            <a:ext cx="216024" cy="308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854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BACKGROUND - </a:t>
            </a:r>
            <a:r>
              <a:rPr lang="sl-SI" altLang="it-IT" sz="2000" b="1" dirty="0" err="1">
                <a:solidFill>
                  <a:prstClr val="white"/>
                </a:solidFill>
                <a:latin typeface="Trebuchet MS" pitchFamily="34" charset="0"/>
              </a:rPr>
              <a:t>g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eography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" y="2862261"/>
            <a:ext cx="1133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350650"/>
            <a:ext cx="1704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537075"/>
            <a:ext cx="8032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00" y="839720"/>
            <a:ext cx="669766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1540324" y="1821727"/>
            <a:ext cx="4935757" cy="1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89420">
            <a:off x="1568666" y="2660343"/>
            <a:ext cx="3402551" cy="133891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92635">
            <a:off x="1544501" y="4053804"/>
            <a:ext cx="4579942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72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BACKGROUND –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cold</a:t>
            </a:r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war</a:t>
            </a:r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times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84" y="923203"/>
            <a:ext cx="3552791" cy="2505797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203"/>
            <a:ext cx="3059832" cy="5138737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491107" cy="2632940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9" y="923203"/>
            <a:ext cx="2487785" cy="5138737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83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BACKGROUND – </a:t>
            </a:r>
            <a:r>
              <a:rPr lang="sl-SI" altLang="it-IT" sz="2000" b="1" dirty="0" err="1" smtClean="0">
                <a:solidFill>
                  <a:prstClr val="white"/>
                </a:solidFill>
                <a:latin typeface="Trebuchet MS" pitchFamily="34" charset="0"/>
              </a:rPr>
              <a:t>near</a:t>
            </a:r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 past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68456" y="1234114"/>
            <a:ext cx="5183664" cy="2050870"/>
            <a:chOff x="468456" y="1234114"/>
            <a:chExt cx="5255672" cy="2626934"/>
          </a:xfrm>
        </p:grpSpPr>
        <p:sp>
          <p:nvSpPr>
            <p:cNvPr id="20" name="Pravokotnik 19"/>
            <p:cNvSpPr/>
            <p:nvPr/>
          </p:nvSpPr>
          <p:spPr>
            <a:xfrm>
              <a:off x="3275856" y="1234114"/>
              <a:ext cx="2448272" cy="26269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Cultural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b="1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doubled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it-IT" altLang="it-IT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facing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it-IT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cities</a:t>
              </a:r>
              <a:endParaRPr lang="it-IT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Pravokotnik 20"/>
            <p:cNvSpPr/>
            <p:nvPr/>
          </p:nvSpPr>
          <p:spPr>
            <a:xfrm>
              <a:off x="468456" y="1234114"/>
              <a:ext cx="2447360" cy="26248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it-IT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economy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the </a:t>
              </a:r>
              <a:r>
                <a:rPr lang="it-IT" altLang="it-IT" b="1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border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logistics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armies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custom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</a:t>
              </a:r>
              <a:r>
                <a:rPr lang="it-IT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it-IT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257312" y="3542697"/>
            <a:ext cx="5183664" cy="2050870"/>
            <a:chOff x="468456" y="1234114"/>
            <a:chExt cx="5255672" cy="2626934"/>
          </a:xfrm>
        </p:grpSpPr>
        <p:sp>
          <p:nvSpPr>
            <p:cNvPr id="26" name="Pravokotnik 25"/>
            <p:cNvSpPr/>
            <p:nvPr/>
          </p:nvSpPr>
          <p:spPr>
            <a:xfrm>
              <a:off x="3275856" y="1234114"/>
              <a:ext cx="2448272" cy="26269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Border-based economy to be </a:t>
              </a:r>
              <a:r>
                <a:rPr lang="en-US" altLang="it-IT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reinvented</a:t>
              </a:r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468456" y="1234114"/>
              <a:ext cx="2447360" cy="26248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sl-SI" altLang="it-IT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</a:t>
              </a:r>
              <a:r>
                <a:rPr lang="sl-SI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altLang="it-IT" b="1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0" y="3542697"/>
            <a:ext cx="2413829" cy="20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/>
          <a:stretch/>
        </p:blipFill>
        <p:spPr bwMode="auto">
          <a:xfrm>
            <a:off x="6059744" y="1234114"/>
            <a:ext cx="2381232" cy="20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BACKGROUND – CHALLANGES/NEW PATH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459680" y="1225583"/>
            <a:ext cx="5206580" cy="2050870"/>
            <a:chOff x="445222" y="1234114"/>
            <a:chExt cx="5278906" cy="2626934"/>
          </a:xfrm>
        </p:grpSpPr>
        <p:sp>
          <p:nvSpPr>
            <p:cNvPr id="26" name="Pravokotnik 25"/>
            <p:cNvSpPr/>
            <p:nvPr/>
          </p:nvSpPr>
          <p:spPr>
            <a:xfrm>
              <a:off x="3275856" y="1234114"/>
              <a:ext cx="2448272" cy="26269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sl-SI" altLang="it-IT" b="1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Institutionalization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altLang="it-IT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altLang="it-IT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cooperation</a:t>
              </a:r>
              <a:endParaRPr lang="en-US" altLang="it-IT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445222" y="1236236"/>
              <a:ext cx="2447360" cy="26248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</a:rPr>
                <a:t>New </a:t>
              </a:r>
              <a:r>
                <a:rPr lang="it-IT" altLang="it-IT" dirty="0" smtClean="0">
                  <a:solidFill>
                    <a:srgbClr val="003399"/>
                  </a:solidFill>
                  <a:latin typeface="Arial" panose="020B0604020202020204" pitchFamily="34" charset="0"/>
                </a:rPr>
                <a:t>EU </a:t>
              </a:r>
              <a:r>
                <a:rPr lang="it-IT" altLang="it-IT" b="1" dirty="0" err="1">
                  <a:solidFill>
                    <a:srgbClr val="003399"/>
                  </a:solidFill>
                  <a:latin typeface="Arial" panose="020B0604020202020204" pitchFamily="34" charset="0"/>
                </a:rPr>
                <a:t>Regulatory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3399"/>
                  </a:solidFill>
                  <a:latin typeface="Arial" panose="020B0604020202020204" pitchFamily="34" charset="0"/>
                </a:rPr>
                <a:t>framework</a:t>
              </a:r>
              <a:r>
                <a:rPr lang="sl-SI" altLang="it-IT" dirty="0" smtClean="0">
                  <a:solidFill>
                    <a:srgbClr val="003399"/>
                  </a:solidFill>
                  <a:latin typeface="Arial" panose="020B0604020202020204" pitchFamily="34" charset="0"/>
                </a:rPr>
                <a:t> (1082/2006)</a:t>
              </a:r>
              <a:r>
                <a:rPr lang="it-IT" altLang="it-IT" b="1" dirty="0">
                  <a:solidFill>
                    <a:srgbClr val="003399"/>
                  </a:solidFill>
                  <a:latin typeface="Arial" panose="020B0604020202020204" pitchFamily="34" charset="0"/>
                </a:rPr>
                <a:t/>
              </a:r>
              <a:br>
                <a:rPr lang="it-IT" altLang="it-IT" b="1" dirty="0">
                  <a:solidFill>
                    <a:srgbClr val="003399"/>
                  </a:solidFill>
                  <a:latin typeface="Arial" panose="020B0604020202020204" pitchFamily="34" charset="0"/>
                </a:rPr>
              </a:br>
              <a:endParaRPr lang="sl-SI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83" y="3614025"/>
            <a:ext cx="2413829" cy="20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avokotnik 17"/>
          <p:cNvSpPr/>
          <p:nvPr/>
        </p:nvSpPr>
        <p:spPr>
          <a:xfrm>
            <a:off x="3251532" y="3614025"/>
            <a:ext cx="2414728" cy="2050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altLang="it-IT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EGTC GO </a:t>
            </a:r>
            <a:endParaRPr lang="en-US" altLang="it-IT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3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smtClean="0">
                <a:solidFill>
                  <a:prstClr val="white"/>
                </a:solidFill>
                <a:latin typeface="Trebuchet MS" pitchFamily="34" charset="0"/>
              </a:rPr>
              <a:t>EGTC GO – MISSION/ASSETS</a:t>
            </a:r>
            <a:endParaRPr lang="en-US" altLang="it-IT" sz="2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459680" y="1192764"/>
            <a:ext cx="5206580" cy="2056963"/>
            <a:chOff x="445222" y="1236236"/>
            <a:chExt cx="5278906" cy="2634739"/>
          </a:xfrm>
        </p:grpSpPr>
        <p:sp>
          <p:nvSpPr>
            <p:cNvPr id="26" name="Pravokotnik 25"/>
            <p:cNvSpPr/>
            <p:nvPr/>
          </p:nvSpPr>
          <p:spPr>
            <a:xfrm>
              <a:off x="3275856" y="1244041"/>
              <a:ext cx="2448272" cy="26269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sl-SI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</a:t>
              </a:r>
              <a:r>
                <a:rPr lang="sl-SI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  <a:r>
                <a:rPr lang="sl-SI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debate </a:t>
              </a:r>
              <a:r>
                <a:rPr lang="sl-SI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sl-SI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jointly</a:t>
              </a:r>
              <a:r>
                <a:rPr lang="sl-SI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</a:t>
              </a:r>
              <a:r>
                <a:rPr lang="sl-SI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b="1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r>
                <a:rPr lang="sl-SI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it-IT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445222" y="1236236"/>
              <a:ext cx="2447360" cy="26248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sl-SI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Strengthens</a:t>
              </a:r>
              <a:r>
                <a:rPr lang="sl-SI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b="1" dirty="0" err="1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consultation</a:t>
              </a:r>
              <a:r>
                <a:rPr lang="sl-SI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sl-SI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b="1" dirty="0" err="1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dialogue</a:t>
              </a:r>
              <a:r>
                <a:rPr lang="sl-SI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it-IT" altLang="it-IT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Pravokotnik 17"/>
          <p:cNvSpPr/>
          <p:nvPr/>
        </p:nvSpPr>
        <p:spPr>
          <a:xfrm>
            <a:off x="6044283" y="1191107"/>
            <a:ext cx="2414728" cy="2050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sl-SI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sl-SI" altLang="it-IT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it-IT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251532" y="3626524"/>
            <a:ext cx="2414728" cy="2050870"/>
          </a:xfrm>
          <a:prstGeom prst="rect">
            <a:avLst/>
          </a:prstGeom>
          <a:solidFill>
            <a:srgbClr val="FC767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l-S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l-SI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l-SI" alt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date </a:t>
            </a:r>
            <a:r>
              <a:rPr lang="sl-SI" alt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sl-SI" altLang="it-IT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sl-SI" alt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59680" y="3631307"/>
            <a:ext cx="2414728" cy="2050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altLang="it-IT" dirty="0" err="1">
                <a:solidFill>
                  <a:srgbClr val="003399"/>
                </a:solidFill>
                <a:latin typeface="Arial" panose="020B0604020202020204" pitchFamily="34" charset="0"/>
              </a:rPr>
              <a:t>O</a:t>
            </a:r>
            <a:r>
              <a:rPr lang="sl-SI" altLang="it-IT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wnership</a:t>
            </a:r>
            <a:r>
              <a:rPr lang="sl-SI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 on 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an </a:t>
            </a:r>
            <a:r>
              <a:rPr lang="en-US" altLang="it-IT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equal </a:t>
            </a:r>
            <a:r>
              <a:rPr lang="en-US" altLang="it-IT" b="1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basi</a:t>
            </a:r>
            <a:r>
              <a:rPr lang="sl-SI" altLang="it-IT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s</a:t>
            </a:r>
            <a:r>
              <a:rPr lang="sl-SI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; 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guarantee</a:t>
            </a:r>
            <a:r>
              <a:rPr lang="sl-SI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sl-SI" altLang="it-IT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of</a:t>
            </a:r>
            <a:r>
              <a:rPr lang="sl-SI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share</a:t>
            </a:r>
            <a:r>
              <a:rPr lang="sl-SI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d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 decision making process</a:t>
            </a:r>
            <a:endParaRPr lang="en-US" altLang="it-IT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1"/>
          <p:cNvSpPr>
            <a:spLocks noChangeArrowheads="1"/>
          </p:cNvSpPr>
          <p:nvPr/>
        </p:nvSpPr>
        <p:spPr bwMode="auto">
          <a:xfrm>
            <a:off x="827584" y="4725144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/>
            </a:r>
            <a:br>
              <a:rPr lang="it-IT" sz="1000"/>
            </a:br>
            <a:endParaRPr lang="it-IT" sz="1000"/>
          </a:p>
        </p:txBody>
      </p:sp>
      <p:pic>
        <p:nvPicPr>
          <p:cNvPr id="16386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9"/>
            <a:ext cx="25542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2554288" y="222821"/>
            <a:ext cx="6589712" cy="40011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sl-SI" altLang="it-IT" sz="2000" b="1" dirty="0" err="1" smtClean="0">
                <a:solidFill>
                  <a:schemeClr val="bg1"/>
                </a:solidFill>
                <a:latin typeface="+mj-lt"/>
              </a:rPr>
              <a:t>From</a:t>
            </a:r>
            <a:r>
              <a:rPr lang="sl-SI" altLang="it-IT" sz="2000" b="1" dirty="0" smtClean="0">
                <a:solidFill>
                  <a:schemeClr val="bg1"/>
                </a:solidFill>
                <a:latin typeface="+mj-lt"/>
              </a:rPr>
              <a:t> EGTC GO to I-SLO ITA </a:t>
            </a:r>
            <a:r>
              <a:rPr lang="sl-SI" altLang="it-IT" sz="2000" b="1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altLang="it-IT" sz="2000" b="1" dirty="0" smtClean="0">
                <a:solidFill>
                  <a:schemeClr val="bg1"/>
                </a:solidFill>
                <a:latin typeface="+mj-lt"/>
              </a:rPr>
              <a:t> CBC ITI</a:t>
            </a:r>
            <a:endParaRPr lang="en-US" altLang="it-IT" sz="24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052" y="6061940"/>
            <a:ext cx="9202865" cy="1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177561"/>
            <a:ext cx="9125784" cy="656692"/>
          </a:xfrm>
        </p:spPr>
        <p:txBody>
          <a:bodyPr/>
          <a:lstStyle/>
          <a:p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Interact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sl-SI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Brussels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, November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 </a:t>
            </a:r>
            <a:r>
              <a:rPr lang="sl-SI" altLang="it-IT" sz="1400" i="1" dirty="0">
                <a:solidFill>
                  <a:srgbClr val="003399"/>
                </a:solidFill>
                <a:latin typeface="Trebuchet MS" pitchFamily="34" charset="0"/>
              </a:rPr>
              <a:t>28</a:t>
            </a:r>
            <a:r>
              <a:rPr lang="it-IT" altLang="it-IT" sz="1400" i="1" dirty="0" err="1">
                <a:solidFill>
                  <a:srgbClr val="003399"/>
                </a:solidFill>
                <a:latin typeface="Trebuchet MS" pitchFamily="34" charset="0"/>
              </a:rPr>
              <a:t>th</a:t>
            </a:r>
            <a:r>
              <a:rPr lang="it-IT" altLang="it-IT" sz="1400" i="1" dirty="0">
                <a:solidFill>
                  <a:srgbClr val="003399"/>
                </a:solidFill>
                <a:latin typeface="Trebuchet MS" pitchFamily="34" charset="0"/>
              </a:rPr>
              <a:t>, 2018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461208" y="3614025"/>
            <a:ext cx="2414728" cy="2050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>Participatory approach</a:t>
            </a:r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 towards citizenship and 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institutions</a:t>
            </a:r>
            <a:endParaRPr lang="en-US" altLang="it-IT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459680" y="1227240"/>
            <a:ext cx="2413829" cy="20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spcBef>
                <a:spcPct val="20000"/>
              </a:spcBef>
            </a:pPr>
            <a:r>
              <a:rPr lang="en-US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>Capitalization</a:t>
            </a:r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 of two programming periods </a:t>
            </a:r>
            <a:r>
              <a:rPr lang="en-US" altLang="it-IT" i="1" dirty="0">
                <a:solidFill>
                  <a:srgbClr val="003399"/>
                </a:solidFill>
                <a:latin typeface="Arial" panose="020B0604020202020204" pitchFamily="34" charset="0"/>
              </a:rPr>
              <a:t>(</a:t>
            </a:r>
            <a:r>
              <a:rPr lang="en-US" altLang="it-IT" dirty="0" err="1">
                <a:solidFill>
                  <a:srgbClr val="003399"/>
                </a:solidFill>
                <a:latin typeface="Arial" panose="020B0604020202020204" pitchFamily="34" charset="0"/>
              </a:rPr>
              <a:t>Interreg</a:t>
            </a:r>
            <a:r>
              <a:rPr lang="en-US" altLang="it-IT" i="1" dirty="0">
                <a:solidFill>
                  <a:srgbClr val="003399"/>
                </a:solidFill>
                <a:latin typeface="Arial" panose="020B0604020202020204" pitchFamily="34" charset="0"/>
              </a:rPr>
              <a:t> ITA SLO</a:t>
            </a:r>
            <a:r>
              <a:rPr lang="en-US" altLang="it-IT" i="1" dirty="0" smtClean="0">
                <a:solidFill>
                  <a:srgbClr val="003399"/>
                </a:solidFill>
                <a:latin typeface="Arial" panose="020B0604020202020204" pitchFamily="34" charset="0"/>
              </a:rPr>
              <a:t>)</a:t>
            </a:r>
            <a: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3242312" y="3614025"/>
            <a:ext cx="2414728" cy="2050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Identification of a </a:t>
            </a:r>
            <a:r>
              <a:rPr lang="en-US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>common </a:t>
            </a:r>
            <a:r>
              <a:rPr lang="en-US" altLang="it-IT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challenge</a:t>
            </a:r>
            <a:endParaRPr lang="en-US" altLang="it-IT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243995" y="1227240"/>
            <a:ext cx="2413829" cy="2049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A new cultural approach to the border</a:t>
            </a:r>
            <a:b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(from point of weakness to point of </a:t>
            </a:r>
            <a:r>
              <a:rPr lang="en-US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>strength</a:t>
            </a:r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it-IT" altLang="it-IT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20" name="Pravokotnik 19"/>
          <p:cNvSpPr/>
          <p:nvPr/>
        </p:nvSpPr>
        <p:spPr>
          <a:xfrm>
            <a:off x="6021888" y="1218959"/>
            <a:ext cx="2413829" cy="20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20000"/>
              </a:spcBef>
            </a:pPr>
            <a:r>
              <a:rPr lang="en-US" altLang="it-IT" dirty="0">
                <a:solidFill>
                  <a:srgbClr val="003399"/>
                </a:solidFill>
                <a:latin typeface="Arial" panose="020B0604020202020204" pitchFamily="34" charset="0"/>
              </a:rPr>
              <a:t>A strong 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communication</a:t>
            </a:r>
            <a:r>
              <a:rPr lang="sl-SI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/</a:t>
            </a:r>
          </a:p>
          <a:p>
            <a:pPr>
              <a:spcBef>
                <a:spcPct val="20000"/>
              </a:spcBef>
            </a:pPr>
            <a:r>
              <a:rPr lang="sl-SI" altLang="it-IT" dirty="0" err="1" smtClean="0">
                <a:solidFill>
                  <a:srgbClr val="003399"/>
                </a:solidFill>
                <a:latin typeface="Arial" panose="020B0604020202020204" pitchFamily="34" charset="0"/>
              </a:rPr>
              <a:t>cultural</a:t>
            </a:r>
            <a:r>
              <a:rPr lang="en-US" altLang="it-IT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it-IT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campaign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940038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29A013EAA16F4E843F0390A33CE270" ma:contentTypeVersion="8" ma:contentTypeDescription="Creare un nuovo documento." ma:contentTypeScope="" ma:versionID="3cd10509f79d98bcc92493be2e42b40a">
  <xsd:schema xmlns:xsd="http://www.w3.org/2001/XMLSchema" xmlns:xs="http://www.w3.org/2001/XMLSchema" xmlns:p="http://schemas.microsoft.com/office/2006/metadata/properties" xmlns:ns2="5960984a-8785-4c96-a6b5-f701d1f56c6b" xmlns:ns3="c4c82e4b-ad8e-4881-a1f8-5e729ad74cef" targetNamespace="http://schemas.microsoft.com/office/2006/metadata/properties" ma:root="true" ma:fieldsID="be9ccb8cc64849d590777ba9b7e9418b" ns2:_="" ns3:_="">
    <xsd:import namespace="5960984a-8785-4c96-a6b5-f701d1f56c6b"/>
    <xsd:import namespace="c4c82e4b-ad8e-4881-a1f8-5e729ad74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0984a-8785-4c96-a6b5-f701d1f56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82e4b-ad8e-4881-a1f8-5e729ad74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679AC5-60C0-4039-813D-E410E6F2B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DAC6F-FF18-46D7-A8D7-7B1BC029E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0984a-8785-4c96-a6b5-f701d1f56c6b"/>
    <ds:schemaRef ds:uri="c4c82e4b-ad8e-4881-a1f8-5e729ad74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52E5D7-8ECE-4BFF-B521-6D232A81712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960984a-8785-4c96-a6b5-f701d1f56c6b"/>
    <ds:schemaRef ds:uri="http://purl.org/dc/elements/1.1/"/>
    <ds:schemaRef ds:uri="c4c82e4b-ad8e-4881-a1f8-5e729ad74ce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11813</TotalTime>
  <Words>825</Words>
  <Application>Microsoft Office PowerPoint</Application>
  <PresentationFormat>Diaprojekcija na zaslonu (4:3)</PresentationFormat>
  <Paragraphs>185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Microsoft YaHei</vt:lpstr>
      <vt:lpstr>Arial</vt:lpstr>
      <vt:lpstr>DecimaWE Rg</vt:lpstr>
      <vt:lpstr>Trebuchet MS</vt:lpstr>
      <vt:lpstr>Tema di Office</vt:lpstr>
      <vt:lpstr>2_Tema di Office</vt:lpstr>
      <vt:lpstr>STATE OF PLAY, EXPERIENCES, RATIONALE AND EXPECTATIONS FOR THE (SIMPLIFIED) USE OF NEW TOOLS FOR COOPERATION AND DEVELOPMENT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Interact Brussels, November 28th, 2018</vt:lpstr>
      <vt:lpstr>Thank you for your attention!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 in materia di «politiche comunitarie»</dc:title>
  <dc:creator>TLC</dc:creator>
  <cp:lastModifiedBy>Tomaž Konrad</cp:lastModifiedBy>
  <cp:revision>563</cp:revision>
  <cp:lastPrinted>2018-11-26T14:27:40Z</cp:lastPrinted>
  <dcterms:created xsi:type="dcterms:W3CDTF">2013-05-30T16:52:50Z</dcterms:created>
  <dcterms:modified xsi:type="dcterms:W3CDTF">2018-11-28T07:47:39Z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531741cf-7b3d-4fc8-8160-54b0c35e5668</vt:lpwstr>
  </property>
  <property fmtid="{D5CDD505-2E9C-101B-9397-08002B2CF9AE}" pid="3" name="ContentTypeId">
    <vt:lpwstr>0x0101006829A013EAA16F4E843F0390A33CE270</vt:lpwstr>
  </property>
  <property fmtid="{D5CDD505-2E9C-101B-9397-08002B2CF9AE}" pid="4" name="_dlc_DocId">
    <vt:lpwstr>TYUV27X6JZSX-70-3435</vt:lpwstr>
  </property>
  <property fmtid="{D5CDD505-2E9C-101B-9397-08002B2CF9AE}" pid="5" name="_dlc_DocIdUrl">
    <vt:lpwstr>http://spdocs.regione.fvg.it/dc/DCFPP/Home/SCTEASAG/_layouts/DocIdRedir.aspx?ID=TYUV27X6JZSX-70-3435, TYUV27X6JZSX-70-3435</vt:lpwstr>
  </property>
  <property fmtid="{D5CDD505-2E9C-101B-9397-08002B2CF9AE}" pid="6" name="Order">
    <vt:r8>566300</vt:r8>
  </property>
  <property fmtid="{D5CDD505-2E9C-101B-9397-08002B2CF9AE}" pid="7" name="xd_ProgID">
    <vt:lpwstr/>
  </property>
  <property fmtid="{D5CDD505-2E9C-101B-9397-08002B2CF9AE}" pid="8" name="TemplateUrl">
    <vt:lpwstr/>
  </property>
</Properties>
</file>