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4" r:id="rId2"/>
    <p:sldMasterId id="2147483678" r:id="rId3"/>
    <p:sldMasterId id="2147483682" r:id="rId4"/>
  </p:sldMasterIdLst>
  <p:notesMasterIdLst>
    <p:notesMasterId r:id="rId23"/>
  </p:notesMasterIdLst>
  <p:handoutMasterIdLst>
    <p:handoutMasterId r:id="rId24"/>
  </p:handoutMasterIdLst>
  <p:sldIdLst>
    <p:sldId id="266" r:id="rId5"/>
    <p:sldId id="299" r:id="rId6"/>
    <p:sldId id="278" r:id="rId7"/>
    <p:sldId id="291" r:id="rId8"/>
    <p:sldId id="279" r:id="rId9"/>
    <p:sldId id="300" r:id="rId10"/>
    <p:sldId id="302" r:id="rId11"/>
    <p:sldId id="301" r:id="rId12"/>
    <p:sldId id="306" r:id="rId13"/>
    <p:sldId id="288" r:id="rId14"/>
    <p:sldId id="284" r:id="rId15"/>
    <p:sldId id="292" r:id="rId16"/>
    <p:sldId id="303" r:id="rId17"/>
    <p:sldId id="295" r:id="rId18"/>
    <p:sldId id="298" r:id="rId19"/>
    <p:sldId id="304" r:id="rId20"/>
    <p:sldId id="305" r:id="rId21"/>
    <p:sldId id="267" r:id="rId22"/>
  </p:sldIdLst>
  <p:sldSz cx="9144000" cy="6858000" type="screen4x3"/>
  <p:notesSz cx="6718300" cy="9855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84" d="100"/>
          <a:sy n="84" d="100"/>
        </p:scale>
        <p:origin x="7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879038534539628E-2"/>
          <c:y val="9.6301504766021451E-2"/>
          <c:w val="0.8664738201289639"/>
          <c:h val="0.7958517472478144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ERDF+ESF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  <a:sp3d>
              <a:contourClr>
                <a:schemeClr val="accent4">
                  <a:lumMod val="50000"/>
                </a:schemeClr>
              </a:contourClr>
            </a:sp3d>
          </c:spPr>
          <c:invertIfNegative val="0"/>
          <c:dLbls>
            <c:dLbl>
              <c:idx val="4"/>
              <c:layout>
                <c:manualLayout>
                  <c:x val="-6.7013561223061863E-3"/>
                  <c:y val="-8.88444976239207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8B-4107-AE6E-6BE7FBF6B1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1991-1993 (LEADER I)</c:v>
                </c:pt>
                <c:pt idx="1">
                  <c:v>1994-1999 (LEADER II)</c:v>
                </c:pt>
                <c:pt idx="2">
                  <c:v>2000-2006 (LEADER+)</c:v>
                </c:pt>
                <c:pt idx="3">
                  <c:v>2007-2013 (AXIS 4)</c:v>
                </c:pt>
                <c:pt idx="4">
                  <c:v>2014-2020 (M19)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4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8B-4107-AE6E-6BE7FBF6B1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EMFF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p3d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dLbl>
              <c:idx val="3"/>
              <c:layout>
                <c:manualLayout>
                  <c:x val="-5.3610848978449498E-3"/>
                  <c:y val="-7.2691792333478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8B-4107-AE6E-6BE7FBF6B1B9}"/>
                </c:ext>
              </c:extLst>
            </c:dLbl>
            <c:dLbl>
              <c:idx val="4"/>
              <c:layout>
                <c:manualLayout>
                  <c:x val="-8.0416273467675218E-3"/>
                  <c:y val="-4.846119488898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8B-4107-AE6E-6BE7FBF6B1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1991-1993 (LEADER I)</c:v>
                </c:pt>
                <c:pt idx="1">
                  <c:v>1994-1999 (LEADER II)</c:v>
                </c:pt>
                <c:pt idx="2">
                  <c:v>2000-2006 (LEADER+)</c:v>
                </c:pt>
                <c:pt idx="3">
                  <c:v>2007-2013 (AXIS 4)</c:v>
                </c:pt>
                <c:pt idx="4">
                  <c:v>2014-2020 (M19)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3">
                  <c:v>310</c:v>
                </c:pt>
                <c:pt idx="4">
                  <c:v>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8B-4107-AE6E-6BE7FBF6B1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EAFRD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6"/>
              </a:solidFill>
            </a:ln>
            <a:effectLst/>
            <a:sp3d>
              <a:contourClr>
                <a:schemeClr val="accent6"/>
              </a:contourClr>
            </a:sp3d>
          </c:spPr>
          <c:invertIfNegative val="0"/>
          <c:dLbls>
            <c:dLbl>
              <c:idx val="0"/>
              <c:layout>
                <c:manualLayout>
                  <c:x val="8.0416273467674246E-3"/>
                  <c:y val="-4.3615075400086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8B-4107-AE6E-6BE7FBF6B1B9}"/>
                </c:ext>
              </c:extLst>
            </c:dLbl>
            <c:dLbl>
              <c:idx val="1"/>
              <c:layout>
                <c:manualLayout>
                  <c:x val="0"/>
                  <c:y val="-3.3922836422289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8B-4107-AE6E-6BE7FBF6B1B9}"/>
                </c:ext>
              </c:extLst>
            </c:dLbl>
            <c:dLbl>
              <c:idx val="2"/>
              <c:layout>
                <c:manualLayout>
                  <c:x val="0"/>
                  <c:y val="-2.907671693339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8B-4107-AE6E-6BE7FBF6B1B9}"/>
                </c:ext>
              </c:extLst>
            </c:dLbl>
            <c:dLbl>
              <c:idx val="3"/>
              <c:layout>
                <c:manualLayout>
                  <c:x val="0"/>
                  <c:y val="-2.1807537700043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8B-4107-AE6E-6BE7FBF6B1B9}"/>
                </c:ext>
              </c:extLst>
            </c:dLbl>
            <c:dLbl>
              <c:idx val="4"/>
              <c:layout>
                <c:manualLayout>
                  <c:x val="9.8285421058919648E-17"/>
                  <c:y val="-2.1807537700043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8B-4107-AE6E-6BE7FBF6B1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1991-1993 (LEADER I)</c:v>
                </c:pt>
                <c:pt idx="1">
                  <c:v>1994-1999 (LEADER II)</c:v>
                </c:pt>
                <c:pt idx="2">
                  <c:v>2000-2006 (LEADER+)</c:v>
                </c:pt>
                <c:pt idx="3">
                  <c:v>2007-2013 (AXIS 4)</c:v>
                </c:pt>
                <c:pt idx="4">
                  <c:v>2014-2020 (M19)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271</c:v>
                </c:pt>
                <c:pt idx="1">
                  <c:v>906</c:v>
                </c:pt>
                <c:pt idx="2">
                  <c:v>1153</c:v>
                </c:pt>
                <c:pt idx="3">
                  <c:v>2402</c:v>
                </c:pt>
                <c:pt idx="4">
                  <c:v>2745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C8B-4107-AE6E-6BE7FBF6B1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406788048"/>
        <c:axId val="406787392"/>
        <c:axId val="511115472"/>
      </c:bar3DChart>
      <c:catAx>
        <c:axId val="40678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406787392"/>
        <c:crosses val="autoZero"/>
        <c:auto val="1"/>
        <c:lblAlgn val="ctr"/>
        <c:lblOffset val="100"/>
        <c:noMultiLvlLbl val="0"/>
      </c:catAx>
      <c:valAx>
        <c:axId val="406787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406788048"/>
        <c:crosses val="autoZero"/>
        <c:crossBetween val="between"/>
      </c:valAx>
      <c:serAx>
        <c:axId val="5111154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406787392"/>
        <c:crosses val="autoZero"/>
      </c:ser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13C45-D5FC-49E0-B63B-8A01ED66D7D9}" type="datetimeFigureOut">
              <a:rPr lang="fr-BE" smtClean="0"/>
              <a:t>27-11-18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D7826-7D4F-44BC-BE81-80A29517662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661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4E38B-31CA-4078-BAFE-C66CC9F105BB}" type="datetimeFigureOut">
              <a:rPr lang="fr-BE" smtClean="0"/>
              <a:t>27-11-18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1231900"/>
            <a:ext cx="4435475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743450"/>
            <a:ext cx="5375275" cy="38798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C204C-973A-4894-9C07-883AB116293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702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14489"/>
              </a:buClr>
              <a:buSzPct val="80000"/>
              <a:buFont typeface="Wingdings 3" pitchFamily="18" charset="2"/>
              <a:buNone/>
            </a:pPr>
            <a:endParaRPr lang="es-ES" altLang="fr-FR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B1C2A2-AA8A-4AF9-9DF8-9089362F10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BE" altLang="fr-FR" sz="1600" b="1">
                <a:solidFill>
                  <a:srgbClr val="01539D"/>
                </a:solidFill>
              </a:rPr>
              <a:t>The Fisheries Areas NETwork (FARNET) is:</a:t>
            </a:r>
          </a:p>
          <a:p>
            <a:r>
              <a:rPr lang="fr-BE" altLang="fr-FR" b="1">
                <a:solidFill>
                  <a:srgbClr val="01539D"/>
                </a:solidFill>
              </a:rPr>
              <a:t>A community   </a:t>
            </a:r>
            <a:r>
              <a:rPr lang="fr-BE" altLang="fr-FR">
                <a:solidFill>
                  <a:srgbClr val="01539D"/>
                </a:solidFill>
              </a:rPr>
              <a:t>- Fisheries Local Action groups (FLAGs); National Networks; Managing authorities and intermediate bodies (National and Regional governments, paying agencies); - FARNET Support Unit; European Commission</a:t>
            </a:r>
          </a:p>
          <a:p>
            <a:r>
              <a:rPr lang="fr-BE" altLang="fr-FR" sz="1600" b="1">
                <a:solidFill>
                  <a:srgbClr val="01539D"/>
                </a:solidFill>
              </a:rPr>
              <a:t>The FARNET Support Unit (FSU) is: </a:t>
            </a:r>
            <a:r>
              <a:rPr lang="fr-BE" altLang="fr-FR">
                <a:solidFill>
                  <a:srgbClr val="01539D"/>
                </a:solidFill>
              </a:rPr>
              <a:t>A team of 8 permanent staff based in Brussels; 21 geographic experts; 1</a:t>
            </a:r>
            <a:r>
              <a:rPr lang="es-ES" altLang="fr-FR">
                <a:solidFill>
                  <a:srgbClr val="01539D"/>
                </a:solidFill>
              </a:rPr>
              <a:t> interdisciplinary advisory group, thinking ahead. </a:t>
            </a:r>
            <a:r>
              <a:rPr lang="fr-BE" altLang="fr-FR">
                <a:solidFill>
                  <a:srgbClr val="01539D"/>
                </a:solidFill>
              </a:rPr>
              <a:t>Activities: meetings, seminars, conferences, guidance material, website, publications (mag, newsletter…), staff!</a:t>
            </a:r>
          </a:p>
          <a:p>
            <a:endParaRPr lang="fr-BE" altLang="fr-FR">
              <a:solidFill>
                <a:srgbClr val="01539D"/>
              </a:solidFill>
            </a:endParaRPr>
          </a:p>
          <a:p>
            <a:r>
              <a:rPr lang="fr-BE" altLang="fr-FR" b="1">
                <a:solidFill>
                  <a:srgbClr val="01539D"/>
                </a:solidFill>
              </a:rPr>
              <a:t> </a:t>
            </a:r>
            <a:r>
              <a:rPr lang="fr-BE" altLang="fr-FR" sz="1600">
                <a:solidFill>
                  <a:srgbClr val="01539D"/>
                </a:solidFill>
              </a:rPr>
              <a:t>	</a:t>
            </a:r>
          </a:p>
          <a:p>
            <a:endParaRPr lang="fr-BE" altLang="fr-FR">
              <a:solidFill>
                <a:srgbClr val="01539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04875" eaLnBrk="0" hangingPunct="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04875" eaLnBrk="0" hangingPunct="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04875" eaLnBrk="0" hangingPunct="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04875" eaLnBrk="0" hangingPunct="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04875" eaLnBrk="0" hangingPunct="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93EC0B-6009-49BD-AF05-0D1C4483A8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048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62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4114562"/>
            <a:ext cx="9144793" cy="2743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6273"/>
            <a:ext cx="7772400" cy="185369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772400" cy="883698"/>
          </a:xfrm>
        </p:spPr>
        <p:txBody>
          <a:bodyPr>
            <a:normAutofit/>
          </a:bodyPr>
          <a:lstStyle>
            <a:lvl1pPr marL="0" indent="0" algn="l">
              <a:buNone/>
              <a:defRPr lang="en-US" sz="2400" kern="1200" dirty="0">
                <a:solidFill>
                  <a:srgbClr val="216194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6" y="95262"/>
            <a:ext cx="4915754" cy="10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7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3152775"/>
            <a:ext cx="9144000" cy="3705225"/>
          </a:xfrm>
          <a:prstGeom prst="rect">
            <a:avLst/>
          </a:prstGeom>
          <a:solidFill>
            <a:srgbClr val="82AA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1400">
                <a:solidFill>
                  <a:srgbClr val="3C466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3C466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3C466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3C466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3C466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fr-FR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" descr="C:\Users\yves\Documents\Liberal\AEIDL\DEVNET\Website-Tipik\FARNET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685800"/>
            <a:ext cx="5108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2263" y="4714883"/>
            <a:ext cx="8154537" cy="10717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559558" y="3429000"/>
            <a:ext cx="8127242" cy="8572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tIns="0" bIns="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31813" y="5572125"/>
            <a:ext cx="4116387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solidFill>
                  <a:srgbClr val="3C46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4F64B9-678C-4DCB-8AD6-3877A662A7D5}" type="datetime2">
              <a:rPr lang="en-US"/>
              <a:pPr>
                <a:defRPr/>
              </a:pPr>
              <a:t>Tuesday, November 27,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7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8662" y="86718"/>
            <a:ext cx="8143932" cy="698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142844" y="1009650"/>
            <a:ext cx="8929750" cy="541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FARNET Template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303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50549" y="1037230"/>
            <a:ext cx="4857750" cy="5336273"/>
          </a:xfrm>
        </p:spPr>
        <p:txBody>
          <a:bodyPr tIns="10800" bIns="10800"/>
          <a:lstStyle/>
          <a:p>
            <a:pPr lvl="0"/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172501" y="1064525"/>
            <a:ext cx="3916907" cy="5268036"/>
          </a:xfrm>
        </p:spPr>
        <p:txBody>
          <a:bodyPr tIns="10800" bIns="108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FARNET Template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060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163773" y="1009934"/>
            <a:ext cx="8908821" cy="5336275"/>
          </a:xfrm>
        </p:spPr>
        <p:txBody>
          <a:bodyPr lIns="18000" tIns="10800" rIns="18000" bIns="10800"/>
          <a:lstStyle/>
          <a:p>
            <a:pPr lvl="0"/>
            <a:endParaRPr lang="en-GB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FARNET Template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210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-n-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7024" y="1555750"/>
            <a:ext cx="4102099" cy="4803775"/>
          </a:xfrm>
          <a:ln>
            <a:solidFill>
              <a:srgbClr val="5169B5"/>
            </a:solidFill>
          </a:ln>
        </p:spPr>
        <p:txBody>
          <a:bodyPr lIns="36000" tIns="18000" rIns="36000" bIns="10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7025" y="1104900"/>
            <a:ext cx="4108450" cy="450850"/>
          </a:xfrm>
          <a:ln>
            <a:solidFill>
              <a:srgbClr val="5169B5"/>
            </a:solidFill>
          </a:ln>
        </p:spPr>
        <p:txBody>
          <a:bodyPr lIns="36000" tIns="36000" rIns="18000" bIns="10800"/>
          <a:lstStyle>
            <a:lvl1pPr>
              <a:buNone/>
              <a:defRPr>
                <a:solidFill>
                  <a:srgbClr val="4E566B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737534" y="1558023"/>
            <a:ext cx="4102099" cy="4803775"/>
          </a:xfrm>
          <a:ln>
            <a:solidFill>
              <a:srgbClr val="5169B5"/>
            </a:solidFill>
          </a:ln>
        </p:spPr>
        <p:txBody>
          <a:bodyPr lIns="36000" tIns="18000" rIns="36000" bIns="10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37535" y="1107173"/>
            <a:ext cx="4108450" cy="450850"/>
          </a:xfrm>
          <a:ln>
            <a:solidFill>
              <a:srgbClr val="5169B5"/>
            </a:solidFill>
          </a:ln>
        </p:spPr>
        <p:txBody>
          <a:bodyPr lIns="36000" tIns="36000" rIns="18000" bIns="10800"/>
          <a:lstStyle>
            <a:lvl1pPr>
              <a:buNone/>
              <a:defRPr>
                <a:solidFill>
                  <a:srgbClr val="4E566B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FARNET Template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403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87313"/>
            <a:ext cx="8143875" cy="698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996950"/>
            <a:ext cx="8894763" cy="5472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FARNET Template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731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87313"/>
            <a:ext cx="8143875" cy="698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996950"/>
            <a:ext cx="4370388" cy="5472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0588" y="996950"/>
            <a:ext cx="4371975" cy="2659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00588" y="3808413"/>
            <a:ext cx="4371975" cy="266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FARNET Template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923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FARNET Template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18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478955"/>
            <a:ext cx="7327391" cy="402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21" y="6478954"/>
            <a:ext cx="1713479" cy="37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14" y="2199242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1368"/>
            <a:ext cx="9144000" cy="2716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5128968"/>
            <a:ext cx="9143999" cy="1752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" y="5768309"/>
            <a:ext cx="9144000" cy="1109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462" y="6216398"/>
            <a:ext cx="2305538" cy="6416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1" y="5362068"/>
            <a:ext cx="2311187" cy="2550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20540" y="4853371"/>
            <a:ext cx="326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400" dirty="0">
                <a:solidFill>
                  <a:schemeClr val="bg1">
                    <a:lumMod val="95000"/>
                  </a:schemeClr>
                </a:solidFill>
              </a:rPr>
              <a:t>www.farnet.eu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6" y="95262"/>
            <a:ext cx="4915754" cy="1087438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637742" y="4347514"/>
            <a:ext cx="2445299" cy="542423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600" baseline="0"/>
            </a:lvl1pPr>
          </a:lstStyle>
          <a:p>
            <a:pPr lvl="0"/>
            <a:r>
              <a:rPr lang="fr-BE" dirty="0"/>
              <a:t>Name, email, @twitter</a:t>
            </a:r>
          </a:p>
        </p:txBody>
      </p:sp>
    </p:spTree>
    <p:extLst>
      <p:ext uri="{BB962C8B-B14F-4D97-AF65-F5344CB8AC3E}">
        <p14:creationId xmlns:p14="http://schemas.microsoft.com/office/powerpoint/2010/main" val="217665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72" y="1345405"/>
            <a:ext cx="8755557" cy="1853691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0144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850" y="3352344"/>
            <a:ext cx="7772400" cy="88369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dirty="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3" y="225381"/>
            <a:ext cx="3241564" cy="717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8523" y="4937584"/>
            <a:ext cx="9201149" cy="1968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7578" y="5472643"/>
            <a:ext cx="9194798" cy="1456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biLevel thresh="25000"/>
          </a:blip>
          <a:srcRect t="-1" b="2574"/>
          <a:stretch/>
        </p:blipFill>
        <p:spPr>
          <a:xfrm>
            <a:off x="-37578" y="5949560"/>
            <a:ext cx="9201149" cy="979833"/>
          </a:xfrm>
          <a:prstGeom prst="rect">
            <a:avLst/>
          </a:prstGeom>
        </p:spPr>
      </p:pic>
      <p:pic>
        <p:nvPicPr>
          <p:cNvPr id="13" name="Picture 4" descr="EC_square_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70" y="6018710"/>
            <a:ext cx="1181400" cy="81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9299275" y="4733979"/>
            <a:ext cx="2061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</a:t>
            </a:r>
            <a:r>
              <a:rPr lang="en-US" baseline="0" dirty="0"/>
              <a:t> your name doesn’t fit in the blue, make it smaller or place it elsewhere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299275" y="3352344"/>
            <a:ext cx="2061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text or images are to overlap with</a:t>
            </a:r>
            <a:r>
              <a:rPr lang="en-US" baseline="0" dirty="0"/>
              <a:t> </a:t>
            </a:r>
            <a:r>
              <a:rPr lang="en-US" dirty="0"/>
              <a:t>the design</a:t>
            </a:r>
          </a:p>
        </p:txBody>
      </p:sp>
    </p:spTree>
    <p:extLst>
      <p:ext uri="{BB962C8B-B14F-4D97-AF65-F5344CB8AC3E}">
        <p14:creationId xmlns:p14="http://schemas.microsoft.com/office/powerpoint/2010/main" val="58981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478955"/>
            <a:ext cx="7327391" cy="402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kern="1200" dirty="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21" y="6478954"/>
            <a:ext cx="1713479" cy="37904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418028" y="5680827"/>
            <a:ext cx="2061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text or images are to overlap the bottom</a:t>
            </a:r>
            <a:r>
              <a:rPr lang="en-US" baseline="0" dirty="0"/>
              <a:t> border and FARNET logo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418028" y="833737"/>
            <a:ext cx="2061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Keep sentences short.</a:t>
            </a:r>
            <a:r>
              <a:rPr lang="en-US" baseline="0" dirty="0"/>
              <a:t> </a:t>
            </a:r>
            <a:r>
              <a:rPr lang="en-US" dirty="0"/>
              <a:t>Complete sentences not necessary for PPTs.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If slide appears too crowded -&gt; split content</a:t>
            </a:r>
          </a:p>
        </p:txBody>
      </p:sp>
    </p:spTree>
    <p:extLst>
      <p:ext uri="{BB962C8B-B14F-4D97-AF65-F5344CB8AC3E}">
        <p14:creationId xmlns:p14="http://schemas.microsoft.com/office/powerpoint/2010/main" val="59900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523" y="4937584"/>
            <a:ext cx="9201149" cy="19685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7578" y="5472643"/>
            <a:ext cx="9194798" cy="1456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biLevel thresh="25000"/>
          </a:blip>
          <a:srcRect t="-1" b="2574"/>
          <a:stretch/>
        </p:blipFill>
        <p:spPr>
          <a:xfrm>
            <a:off x="-37578" y="5949560"/>
            <a:ext cx="9201149" cy="979833"/>
          </a:xfrm>
          <a:prstGeom prst="rect">
            <a:avLst/>
          </a:prstGeom>
        </p:spPr>
      </p:pic>
      <p:pic>
        <p:nvPicPr>
          <p:cNvPr id="21" name="Picture 4" descr="EC_square_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70" y="6035962"/>
            <a:ext cx="1181400" cy="81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701" y="2207869"/>
            <a:ext cx="7886700" cy="1325563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01448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797" y="5598689"/>
            <a:ext cx="2311187" cy="2550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3" y="225381"/>
            <a:ext cx="3241564" cy="71708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9375" y="6110902"/>
            <a:ext cx="5380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144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content and views expressed in this presentation are those of the FARNET Support Unit and not those of the European Commission.</a:t>
            </a:r>
          </a:p>
        </p:txBody>
      </p:sp>
    </p:spTree>
    <p:extLst>
      <p:ext uri="{BB962C8B-B14F-4D97-AF65-F5344CB8AC3E}">
        <p14:creationId xmlns:p14="http://schemas.microsoft.com/office/powerpoint/2010/main" val="370681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4114562"/>
            <a:ext cx="9144793" cy="2743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6273"/>
            <a:ext cx="7772400" cy="185369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772400" cy="883698"/>
          </a:xfrm>
        </p:spPr>
        <p:txBody>
          <a:bodyPr>
            <a:normAutofit/>
          </a:bodyPr>
          <a:lstStyle>
            <a:lvl1pPr marL="0" indent="0" algn="l">
              <a:buNone/>
              <a:defRPr lang="en-US" sz="2400" kern="1200" dirty="0">
                <a:solidFill>
                  <a:srgbClr val="216194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4716" y="5991228"/>
            <a:ext cx="2057400" cy="365125"/>
          </a:xfrm>
        </p:spPr>
        <p:txBody>
          <a:bodyPr/>
          <a:lstStyle/>
          <a:p>
            <a:fld id="{F2E3A5E8-FBC6-421A-9C01-A0247517AB96}" type="datetimeFigureOut">
              <a:rPr lang="fr-BE" smtClean="0"/>
              <a:t>27-11-18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616" y="5991228"/>
            <a:ext cx="3086100" cy="365125"/>
          </a:xfrm>
        </p:spPr>
        <p:txBody>
          <a:bodyPr/>
          <a:lstStyle/>
          <a:p>
            <a:endParaRPr lang="fr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6" y="95262"/>
            <a:ext cx="4915754" cy="10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7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97782" y="6456070"/>
            <a:ext cx="2057400" cy="365125"/>
          </a:xfrm>
        </p:spPr>
        <p:txBody>
          <a:bodyPr/>
          <a:lstStyle/>
          <a:p>
            <a:fld id="{F2E3A5E8-FBC6-421A-9C01-A0247517AB96}" type="datetimeFigureOut">
              <a:rPr lang="fr-BE" smtClean="0"/>
              <a:t>27-11-18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682" y="6446127"/>
            <a:ext cx="3086100" cy="365125"/>
          </a:xfrm>
        </p:spPr>
        <p:txBody>
          <a:bodyPr/>
          <a:lstStyle/>
          <a:p>
            <a:endParaRPr lang="fr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478955"/>
            <a:ext cx="7327391" cy="402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21" y="6478954"/>
            <a:ext cx="1713479" cy="37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5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14" y="2199242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1368"/>
            <a:ext cx="9144000" cy="2716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5128968"/>
            <a:ext cx="9143999" cy="1752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" y="5768309"/>
            <a:ext cx="9144000" cy="1109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462" y="6216398"/>
            <a:ext cx="2305538" cy="6416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1" y="5362068"/>
            <a:ext cx="2311187" cy="2550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20540" y="4853371"/>
            <a:ext cx="326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400" dirty="0">
                <a:solidFill>
                  <a:schemeClr val="bg1">
                    <a:lumMod val="95000"/>
                  </a:schemeClr>
                </a:solidFill>
              </a:rPr>
              <a:t>www.farnet.eu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6" y="95262"/>
            <a:ext cx="4915754" cy="1087438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637742" y="4347514"/>
            <a:ext cx="2445299" cy="542423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600" baseline="0"/>
            </a:lvl1pPr>
          </a:lstStyle>
          <a:p>
            <a:pPr lvl="0"/>
            <a:r>
              <a:rPr lang="fr-BE" dirty="0"/>
              <a:t>Name, email, @twitter</a:t>
            </a:r>
          </a:p>
        </p:txBody>
      </p:sp>
    </p:spTree>
    <p:extLst>
      <p:ext uri="{BB962C8B-B14F-4D97-AF65-F5344CB8AC3E}">
        <p14:creationId xmlns:p14="http://schemas.microsoft.com/office/powerpoint/2010/main" val="174841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14.xml"/><Relationship Id="rId10" Type="http://schemas.openxmlformats.org/officeDocument/2006/relationships/hyperlink" Target="http://www.farnet.eu/" TargetMode="Externa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4C05F-2B98-4307-9F42-43D3E9E7B099}" type="datetimeFigureOut">
              <a:rPr lang="fr-BE" smtClean="0"/>
              <a:t>27-11-18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3D8E3-0A7D-4B30-8E2E-104BD045759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475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328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rgbClr val="2161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3A5E8-FBC6-421A-9C01-A0247517AB96}" type="datetimeFigureOut">
              <a:rPr lang="fr-BE" smtClean="0"/>
              <a:t>27-11-18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ECC6F-F908-4032-BD77-63DCA01E01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476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 flipV="1">
            <a:off x="981075" y="736600"/>
            <a:ext cx="8162925" cy="9525"/>
          </a:xfrm>
          <a:prstGeom prst="line">
            <a:avLst/>
          </a:prstGeom>
          <a:ln w="28575">
            <a:solidFill>
              <a:srgbClr val="014489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7" name="Rectangle 14"/>
          <p:cNvSpPr>
            <a:spLocks noChangeArrowheads="1"/>
          </p:cNvSpPr>
          <p:nvPr/>
        </p:nvSpPr>
        <p:spPr bwMode="auto">
          <a:xfrm>
            <a:off x="0" y="6537325"/>
            <a:ext cx="9144000" cy="320675"/>
          </a:xfrm>
          <a:prstGeom prst="rect">
            <a:avLst/>
          </a:prstGeom>
          <a:solidFill>
            <a:srgbClr val="82AA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1400">
                <a:solidFill>
                  <a:srgbClr val="3C466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3C466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3C466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3C466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3C466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fr-FR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8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928688" y="87313"/>
            <a:ext cx="81438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00" rIns="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title style</a:t>
            </a:r>
          </a:p>
        </p:txBody>
      </p:sp>
      <p:sp>
        <p:nvSpPr>
          <p:cNvPr id="1029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996950"/>
            <a:ext cx="8894763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pic>
        <p:nvPicPr>
          <p:cNvPr id="1030" name="Picture 8" descr="C:\Users\yves\Documents\Liberal\AEIDL\DEVNET\Website-Tipik\FARNET_0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3513" y="6537325"/>
            <a:ext cx="82978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50000"/>
              </a:spcBef>
              <a:buSzTx/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FARNET Template presentation</a:t>
            </a:r>
            <a:endParaRPr lang="en-GB" dirty="0"/>
          </a:p>
        </p:txBody>
      </p:sp>
      <p:sp>
        <p:nvSpPr>
          <p:cNvPr id="1032" name="TextBox 15"/>
          <p:cNvSpPr txBox="1">
            <a:spLocks noChangeArrowheads="1"/>
          </p:cNvSpPr>
          <p:nvPr/>
        </p:nvSpPr>
        <p:spPr bwMode="auto">
          <a:xfrm>
            <a:off x="8516938" y="6567488"/>
            <a:ext cx="6127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fld id="{C950784C-8E4F-4C67-A6D1-04137CDC4C96}" type="slidenum">
              <a:rPr lang="en-GB" altLang="fr-FR" b="1">
                <a:solidFill>
                  <a:schemeClr val="tx1"/>
                </a:solidFill>
              </a:rPr>
              <a:pPr algn="ctr">
                <a:spcBef>
                  <a:spcPct val="50000"/>
                </a:spcBef>
              </a:pPr>
              <a:t>‹#›</a:t>
            </a:fld>
            <a:endParaRPr lang="en-GB" altLang="fr-FR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531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C466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C4664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C4664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C4664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C4664"/>
          </a:solidFill>
          <a:latin typeface="Verdana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2AAD7"/>
          </a:solidFill>
          <a:latin typeface="Verdana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2AAD7"/>
          </a:solidFill>
          <a:latin typeface="Verdana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2AAD7"/>
          </a:solidFill>
          <a:latin typeface="Verdana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2AAD7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14489"/>
        </a:buClr>
        <a:buSzPct val="80000"/>
        <a:buFont typeface="Wingdings 3" panose="05040102010807070707" pitchFamily="18" charset="2"/>
        <a:buChar char=""/>
        <a:defRPr sz="2400" b="1">
          <a:solidFill>
            <a:srgbClr val="014489"/>
          </a:solidFill>
          <a:latin typeface="Arial" pitchFamily="34" charset="0"/>
          <a:ea typeface="+mn-ea"/>
          <a:cs typeface="Arial" pitchFamily="34" charset="0"/>
        </a:defRPr>
      </a:lvl1pPr>
      <a:lvl2pPr marL="525463" indent="-2524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969B5"/>
        </a:buClr>
        <a:buSzPct val="90000"/>
        <a:buFont typeface="Verdana" panose="020B0604030504040204" pitchFamily="34" charset="0"/>
        <a:buChar char="•"/>
        <a:defRPr sz="2200">
          <a:solidFill>
            <a:srgbClr val="014489"/>
          </a:solidFill>
          <a:latin typeface="Arial" pitchFamily="34" charset="0"/>
          <a:cs typeface="Arial" pitchFamily="34" charset="0"/>
        </a:defRPr>
      </a:lvl2pPr>
      <a:lvl3pPr marL="8016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68B1FB"/>
        </a:buClr>
        <a:buSzPct val="80000"/>
        <a:buFont typeface="Wingdings 3" panose="05040102010807070707" pitchFamily="18" charset="2"/>
        <a:buChar char=""/>
        <a:defRPr sz="2000">
          <a:solidFill>
            <a:srgbClr val="014489"/>
          </a:solidFill>
          <a:latin typeface="Arial" pitchFamily="34" charset="0"/>
          <a:cs typeface="Arial" pitchFamily="34" charset="0"/>
        </a:defRPr>
      </a:lvl3pPr>
      <a:lvl4pPr marL="1077913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68B1FB"/>
        </a:buClr>
        <a:buSzPct val="80000"/>
        <a:buFont typeface="Verdana" panose="020B0604030504040204" pitchFamily="34" charset="0"/>
        <a:buChar char="•"/>
        <a:defRPr sz="2000">
          <a:solidFill>
            <a:srgbClr val="014489"/>
          </a:solidFill>
          <a:latin typeface="Arial" pitchFamily="34" charset="0"/>
          <a:cs typeface="Arial" pitchFamily="34" charset="0"/>
        </a:defRPr>
      </a:lvl4pPr>
      <a:lvl5pPr marL="1347788" indent="-1873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68B1FB"/>
        </a:buClr>
        <a:buSzPct val="80000"/>
        <a:buFont typeface="Wingdings 3" panose="05040102010807070707" pitchFamily="18" charset="2"/>
        <a:buChar char=""/>
        <a:defRPr sz="2000">
          <a:solidFill>
            <a:srgbClr val="014489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rgbClr val="3C4664"/>
          </a:solidFill>
          <a:latin typeface="Arial" charset="0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rgbClr val="3C4664"/>
          </a:solidFill>
          <a:latin typeface="Arial" charset="0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rgbClr val="3C4664"/>
          </a:solidFill>
          <a:latin typeface="Arial" charset="0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rgbClr val="3C4664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WMF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17" y="4994611"/>
            <a:ext cx="3189914" cy="1020296"/>
          </a:xfrm>
        </p:spPr>
        <p:txBody>
          <a:bodyPr/>
          <a:lstStyle/>
          <a:p>
            <a:pPr algn="ctr"/>
            <a:r>
              <a:rPr lang="pl-PL" b="1">
                <a:solidFill>
                  <a:schemeClr val="tx2"/>
                </a:solidFill>
              </a:rPr>
              <a:t>Brussels, 28 November </a:t>
            </a:r>
            <a:r>
              <a:rPr lang="pl-PL" b="1" dirty="0">
                <a:solidFill>
                  <a:schemeClr val="tx2"/>
                </a:solidFill>
              </a:rPr>
              <a:t>2018</a:t>
            </a:r>
            <a:endParaRPr lang="fr-BE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EC_square_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12"/>
          <a:stretch/>
        </p:blipFill>
        <p:spPr bwMode="auto">
          <a:xfrm>
            <a:off x="6775418" y="6114049"/>
            <a:ext cx="1503637" cy="74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9022" y="1966666"/>
            <a:ext cx="7772400" cy="18536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>
                <a:solidFill>
                  <a:srgbClr val="0070C0"/>
                </a:solidFill>
              </a:rPr>
              <a:t>Cooperation under fisheries CLLD</a:t>
            </a:r>
            <a:endParaRPr lang="fr-B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0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C:\Users\Monica\Desktop\22Openspacepescatour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31" y="930135"/>
            <a:ext cx="2416078" cy="175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36798" y="973065"/>
            <a:ext cx="7345666" cy="5488805"/>
          </a:xfrm>
        </p:spPr>
        <p:txBody>
          <a:bodyPr/>
          <a:lstStyle/>
          <a:p>
            <a:pPr marL="360000" lvl="1"/>
            <a:r>
              <a:rPr lang="en-GB" dirty="0"/>
              <a:t>FLAGs</a:t>
            </a:r>
          </a:p>
          <a:p>
            <a:pPr marL="360000" lvl="1"/>
            <a:r>
              <a:rPr lang="en-GB" dirty="0"/>
              <a:t>NNs </a:t>
            </a:r>
          </a:p>
          <a:p>
            <a:pPr marL="360000" lvl="1"/>
            <a:r>
              <a:rPr lang="en-GB" dirty="0"/>
              <a:t>IBs / MAs</a:t>
            </a:r>
          </a:p>
          <a:p>
            <a:pPr marL="360000" lvl="1"/>
            <a:r>
              <a:rPr lang="en-GB" dirty="0"/>
              <a:t>European Commission</a:t>
            </a:r>
          </a:p>
          <a:p>
            <a:pPr marL="360000" lvl="1"/>
            <a:r>
              <a:rPr lang="en-GB" dirty="0"/>
              <a:t>Other stakeholders   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dirty="0"/>
              <a:t>The FARNET Support Unit</a:t>
            </a:r>
          </a:p>
          <a:p>
            <a:pPr marL="360000" lvl="1"/>
            <a:r>
              <a:rPr lang="en-GB" dirty="0"/>
              <a:t>A permanent team of 12</a:t>
            </a:r>
          </a:p>
          <a:p>
            <a:pPr marL="360000" lvl="1"/>
            <a:r>
              <a:rPr lang="en-GB" dirty="0"/>
              <a:t>A Geographic Expert per MS</a:t>
            </a:r>
          </a:p>
          <a:p>
            <a:pPr lvl="1"/>
            <a:endParaRPr lang="en-GB" sz="600" dirty="0"/>
          </a:p>
          <a:p>
            <a:pPr marL="720000" lvl="2"/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Capacity building</a:t>
            </a:r>
          </a:p>
          <a:p>
            <a:pPr marL="720000" lvl="2"/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Information dissemination</a:t>
            </a:r>
          </a:p>
          <a:p>
            <a:pPr marL="720000" lvl="2"/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Exchange of experience and best practice</a:t>
            </a:r>
          </a:p>
          <a:p>
            <a:pPr marL="720000" lvl="2"/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Support to FLAG cooperation</a:t>
            </a:r>
          </a:p>
        </p:txBody>
      </p:sp>
      <p:pic>
        <p:nvPicPr>
          <p:cNvPr id="5127" name="Picture 13" descr="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29" y="725636"/>
            <a:ext cx="3157309" cy="236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 descr="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93" y="4859203"/>
            <a:ext cx="1778151" cy="133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2260" y="199109"/>
            <a:ext cx="845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216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FARNET: The European Fisheries Areas Network</a:t>
            </a:r>
          </a:p>
        </p:txBody>
      </p:sp>
      <p:pic>
        <p:nvPicPr>
          <p:cNvPr id="5126" name="Picture 12" descr="Ph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632" y="2804978"/>
            <a:ext cx="2954338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Pho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42" y="5369412"/>
            <a:ext cx="1804277" cy="133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74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76" y="227476"/>
            <a:ext cx="7886700" cy="1325563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FLAGs and FARNET as tools for cooperation</a:t>
            </a:r>
            <a:endParaRPr lang="en-GB" sz="4000" dirty="0">
              <a:solidFill>
                <a:srgbClr val="21619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C:\Users\Administrator\Pictures\FARNET photos 2012 onward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54" y="3760345"/>
            <a:ext cx="5576943" cy="311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581025" y="1667464"/>
            <a:ext cx="798195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charset="0"/>
              <a:buChar char="•"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Dedicated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lang="es-ES" sz="2400" dirty="0">
                <a:solidFill>
                  <a:prstClr val="black"/>
                </a:solidFill>
              </a:rPr>
              <a:t>“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 projects” for FLAGs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Opportunities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pl-PL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network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FARNET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events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Networks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Capacity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</a:t>
            </a:r>
            <a:endParaRPr kumimoji="0" lang="pl-PL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Tools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place by the FARNET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Unit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68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508" y="95625"/>
            <a:ext cx="7886700" cy="1325563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FLAGs and FARNET as tools for cooperation</a:t>
            </a:r>
            <a:endParaRPr lang="en-GB" sz="4000" dirty="0">
              <a:solidFill>
                <a:srgbClr val="21619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81025" y="1579728"/>
            <a:ext cx="7981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Tools in place by the FARNET Support Unit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850C4-A001-4CCB-88F8-4DF3F9C75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1393"/>
            <a:ext cx="9515895" cy="447712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D2BCC77-CF0A-4B3E-BD66-52277FB90580}"/>
              </a:ext>
            </a:extLst>
          </p:cNvPr>
          <p:cNvSpPr/>
          <p:nvPr/>
        </p:nvSpPr>
        <p:spPr>
          <a:xfrm rot="278781">
            <a:off x="3220908" y="3071228"/>
            <a:ext cx="1183826" cy="4455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809B14-13DB-4CFC-91A3-026E2954FAEF}"/>
              </a:ext>
            </a:extLst>
          </p:cNvPr>
          <p:cNvSpPr/>
          <p:nvPr/>
        </p:nvSpPr>
        <p:spPr>
          <a:xfrm rot="614546">
            <a:off x="885347" y="3500949"/>
            <a:ext cx="2212288" cy="14037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9770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0432-6853-4B4C-9A7E-A6C7F9AA0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99668"/>
            <a:ext cx="7886700" cy="1325563"/>
          </a:xfrm>
        </p:spPr>
        <p:txBody>
          <a:bodyPr/>
          <a:lstStyle/>
          <a:p>
            <a:r>
              <a:rPr lang="pl-PL" sz="400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few examples:</a:t>
            </a:r>
            <a:endParaRPr lang="LID4096" sz="4000">
              <a:solidFill>
                <a:srgbClr val="21619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92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093BEA-2847-4A73-B867-AC2FC4B21B7C}"/>
              </a:ext>
            </a:extLst>
          </p:cNvPr>
          <p:cNvSpPr/>
          <p:nvPr/>
        </p:nvSpPr>
        <p:spPr>
          <a:xfrm>
            <a:off x="3924575" y="95760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216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Mobilising</a:t>
            </a:r>
            <a:r>
              <a:rPr lang="en-US" sz="2400" b="1" dirty="0">
                <a:solidFill>
                  <a:srgbClr val="216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Baltic young </a:t>
            </a:r>
            <a:r>
              <a:rPr lang="en-US" sz="2000" dirty="0">
                <a:solidFill>
                  <a:srgbClr val="216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LAG-FLAG cooperation</a:t>
            </a:r>
            <a:endParaRPr lang="fr-BE" sz="2000" dirty="0">
              <a:solidFill>
                <a:srgbClr val="216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B2199C-C06F-4A7C-9A85-2DF9A0812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575" y="2211061"/>
            <a:ext cx="4550604" cy="34104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161A7D-559F-442F-9A75-811A09E5D85C}"/>
              </a:ext>
            </a:extLst>
          </p:cNvPr>
          <p:cNvSpPr/>
          <p:nvPr/>
        </p:nvSpPr>
        <p:spPr>
          <a:xfrm>
            <a:off x="176981" y="619433"/>
            <a:ext cx="356062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216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Seals and cormorants</a:t>
            </a:r>
            <a:r>
              <a:rPr lang="en-US" sz="2400" dirty="0">
                <a:solidFill>
                  <a:srgbClr val="216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216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Baltic transnational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216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(16 FLAGs)</a:t>
            </a:r>
            <a:endParaRPr lang="fr-BE" sz="2000" dirty="0">
              <a:solidFill>
                <a:srgbClr val="216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AEC103-68DF-4C29-9404-8B2AD572E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53" y="1866544"/>
            <a:ext cx="2795641" cy="409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38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110" y="1183163"/>
            <a:ext cx="4217670" cy="1325563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Developing a </a:t>
            </a:r>
            <a:r>
              <a:rPr lang="pl-PL" sz="2400" b="1" dirty="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 hub on Marine Protected Areas </a:t>
            </a:r>
            <a:r>
              <a:rPr lang="pl-PL" sz="2200" dirty="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Mediterranean Sea</a:t>
            </a:r>
            <a:endParaRPr lang="en-GB" sz="2200" dirty="0">
              <a:solidFill>
                <a:srgbClr val="21619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An island in the middle of a sandy beach&#10;&#10;Description automatically generated">
            <a:extLst>
              <a:ext uri="{FF2B5EF4-FFF2-40B4-BE49-F238E27FC236}">
                <a16:creationId xmlns:a16="http://schemas.microsoft.com/office/drawing/2014/main" id="{8B2E10B9-D8D0-4BF6-9605-977B123E5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720089"/>
            <a:ext cx="3377565" cy="2251710"/>
          </a:xfrm>
          <a:prstGeom prst="rect">
            <a:avLst/>
          </a:prstGeom>
        </p:spPr>
      </p:pic>
      <p:pic>
        <p:nvPicPr>
          <p:cNvPr id="9" name="Content Placeholder 4" descr="A herd of cattle walking across a river next to a body of water&#10;&#10;Description automatically generated">
            <a:extLst>
              <a:ext uri="{FF2B5EF4-FFF2-40B4-BE49-F238E27FC236}">
                <a16:creationId xmlns:a16="http://schemas.microsoft.com/office/drawing/2014/main" id="{BB5791E7-9E45-406D-8FDD-7FA844E82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3886202"/>
            <a:ext cx="2979554" cy="1990884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93FC2DC-4100-4F5E-8EE2-25BEDCE330F9}"/>
              </a:ext>
            </a:extLst>
          </p:cNvPr>
          <p:cNvSpPr txBox="1">
            <a:spLocks/>
          </p:cNvSpPr>
          <p:nvPr/>
        </p:nvSpPr>
        <p:spPr>
          <a:xfrm>
            <a:off x="4103437" y="4349274"/>
            <a:ext cx="46290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Oyster farming cooperation </a:t>
            </a:r>
            <a:r>
              <a:rPr lang="en-US" sz="2000" dirty="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 the </a:t>
            </a:r>
            <a:r>
              <a:rPr lang="en-US" sz="2000" dirty="0" err="1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Marennes</a:t>
            </a:r>
            <a:r>
              <a:rPr lang="en-US" sz="2000" dirty="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Oléron</a:t>
            </a:r>
            <a:r>
              <a:rPr lang="en-US" sz="2000" dirty="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FLAG (FR) </a:t>
            </a:r>
            <a:r>
              <a:rPr lang="en-US" sz="2000" dirty="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the </a:t>
            </a:r>
            <a:r>
              <a:rPr lang="en-US" sz="2000" dirty="0" err="1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Siné-Saloum</a:t>
            </a:r>
            <a:r>
              <a:rPr lang="en-US" sz="2000" dirty="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Delta in Senegal </a:t>
            </a:r>
            <a:endParaRPr lang="LID4096" sz="2000" dirty="0">
              <a:solidFill>
                <a:srgbClr val="21619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6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4DFC8-6CEA-44A4-8750-182EF330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559172"/>
            <a:ext cx="3739389" cy="1325563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Northern Fisheries Trail: </a:t>
            </a:r>
            <a:r>
              <a:rPr lang="pl-PL" sz="2000" dirty="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cooperation between 9 Polish FLAGs to promote fisheries and aquaculture heritage</a:t>
            </a:r>
            <a:endParaRPr lang="LID4096" sz="2000" dirty="0">
              <a:solidFill>
                <a:srgbClr val="21619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D772354-45AB-4DA2-9690-80E93F915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1" y="1027909"/>
            <a:ext cx="3623310" cy="2388090"/>
          </a:xfrm>
        </p:spPr>
      </p:pic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E82AC0F8-4C87-4519-B42C-53FC66944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97" t="14647" r="17665" b="4681"/>
          <a:stretch/>
        </p:blipFill>
        <p:spPr>
          <a:xfrm>
            <a:off x="469861" y="3961128"/>
            <a:ext cx="3739389" cy="24123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08E124F-A6BC-4806-835C-62D096C79074}"/>
              </a:ext>
            </a:extLst>
          </p:cNvPr>
          <p:cNvSpPr txBox="1">
            <a:spLocks/>
          </p:cNvSpPr>
          <p:nvPr/>
        </p:nvSpPr>
        <p:spPr>
          <a:xfrm>
            <a:off x="4527169" y="4062075"/>
            <a:ext cx="3829050" cy="1427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 Galaica </a:t>
            </a:r>
            <a:r>
              <a:rPr lang="pl-PL" sz="2000" dirty="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cooperation between 7 FLAGs from the Spanish region of Galicia for a coordinated on-line promotion of fisheries tourism attractions</a:t>
            </a:r>
            <a:endParaRPr lang="LID4096" sz="2000" dirty="0">
              <a:solidFill>
                <a:srgbClr val="21619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00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0789-170F-4434-A326-7EC5BCD8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118"/>
            <a:ext cx="7886700" cy="1325563"/>
          </a:xfrm>
        </p:spPr>
        <p:txBody>
          <a:bodyPr/>
          <a:lstStyle/>
          <a:p>
            <a:r>
              <a:rPr lang="pl-PL" sz="400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lessons…</a:t>
            </a:r>
            <a:endParaRPr lang="LID4096" sz="4000">
              <a:solidFill>
                <a:srgbClr val="21619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484A5-2B2B-45D9-9E43-873DD97B5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0680"/>
            <a:ext cx="7886700" cy="4641529"/>
          </a:xfrm>
        </p:spPr>
        <p:txBody>
          <a:bodyPr/>
          <a:lstStyle/>
          <a:p>
            <a:r>
              <a:rPr lang="es-ES" b="1" dirty="0" err="1"/>
              <a:t>Ensuring</a:t>
            </a:r>
            <a:r>
              <a:rPr lang="es-ES" b="1" dirty="0"/>
              <a:t> compatible </a:t>
            </a:r>
            <a:r>
              <a:rPr lang="pl-PL" b="1" dirty="0"/>
              <a:t>rules between MS </a:t>
            </a:r>
            <a:r>
              <a:rPr lang="pl-PL" sz="2400" dirty="0"/>
              <a:t>(including timing of calls, eligibility of cooperation projects etc.) and administrative complexity</a:t>
            </a:r>
          </a:p>
          <a:p>
            <a:r>
              <a:rPr lang="es-ES" b="1" dirty="0"/>
              <a:t>S</a:t>
            </a:r>
            <a:r>
              <a:rPr lang="pl-PL" b="1" dirty="0"/>
              <a:t>ystematic capacity building </a:t>
            </a:r>
            <a:r>
              <a:rPr lang="pl-PL" dirty="0"/>
              <a:t>and tailor-made support to FLAGs participating in cooperation projects</a:t>
            </a:r>
          </a:p>
          <a:p>
            <a:r>
              <a:rPr lang="es-ES" dirty="0"/>
              <a:t>I</a:t>
            </a:r>
            <a:r>
              <a:rPr lang="pl-PL" b="1" dirty="0"/>
              <a:t>dentifying and tracing </a:t>
            </a:r>
            <a:r>
              <a:rPr lang="pl-PL" dirty="0"/>
              <a:t>cooperation projects on an on-going basis</a:t>
            </a:r>
          </a:p>
          <a:p>
            <a:r>
              <a:rPr lang="pl-PL" b="1" dirty="0"/>
              <a:t>Language</a:t>
            </a:r>
            <a:r>
              <a:rPr lang="pl-PL" dirty="0"/>
              <a:t> (especially when involving local actors, not just FLAG managers)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15573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pl-PL" dirty="0"/>
          </a:p>
          <a:p>
            <a:pPr>
              <a:spcBef>
                <a:spcPts val="0"/>
              </a:spcBef>
            </a:pPr>
            <a:r>
              <a:rPr lang="pl-PL" dirty="0"/>
              <a:t>urszula@farnet.eu</a:t>
            </a:r>
            <a:endParaRPr lang="fr-B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41673" y="242737"/>
            <a:ext cx="2988562" cy="1325563"/>
          </a:xfrm>
        </p:spPr>
        <p:txBody>
          <a:bodyPr/>
          <a:lstStyle/>
          <a:p>
            <a:r>
              <a:rPr lang="fr-BE" b="1" dirty="0" err="1"/>
              <a:t>Thank</a:t>
            </a:r>
            <a:r>
              <a:rPr lang="fr-BE" b="1" dirty="0"/>
              <a:t> </a:t>
            </a:r>
            <a:r>
              <a:rPr lang="fr-BE" b="1" dirty="0" err="1"/>
              <a:t>you</a:t>
            </a:r>
            <a:r>
              <a:rPr lang="fr-BE" b="1" dirty="0"/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10" y="3806114"/>
            <a:ext cx="4332944" cy="1971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10" y="1568300"/>
            <a:ext cx="4332944" cy="2145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811" y="1750849"/>
            <a:ext cx="2779059" cy="2267518"/>
          </a:xfrm>
          <a:prstGeom prst="rect">
            <a:avLst/>
          </a:prstGeom>
        </p:spPr>
      </p:pic>
      <p:pic>
        <p:nvPicPr>
          <p:cNvPr id="10" name="Picture 9" descr="EC_square_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36"/>
          <a:stretch/>
        </p:blipFill>
        <p:spPr bwMode="auto">
          <a:xfrm>
            <a:off x="6775417" y="6121590"/>
            <a:ext cx="1503637" cy="73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"/>
          <p:cNvSpPr txBox="1"/>
          <p:nvPr/>
        </p:nvSpPr>
        <p:spPr>
          <a:xfrm>
            <a:off x="106016" y="6043677"/>
            <a:ext cx="5380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144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content and views expressed in this presentation are those of the FARNET Support Unit and not those of the European Commission.</a:t>
            </a:r>
          </a:p>
        </p:txBody>
      </p:sp>
    </p:spTree>
    <p:extLst>
      <p:ext uri="{BB962C8B-B14F-4D97-AF65-F5344CB8AC3E}">
        <p14:creationId xmlns:p14="http://schemas.microsoft.com/office/powerpoint/2010/main" val="301990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A1A3A-EE84-416F-8B93-A15CE373F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521267"/>
            <a:ext cx="7886700" cy="1325563"/>
          </a:xfrm>
        </p:spPr>
        <p:txBody>
          <a:bodyPr/>
          <a:lstStyle/>
          <a:p>
            <a:r>
              <a:rPr lang="pl-PL" sz="400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Community-Led Local Development (CLLD)?</a:t>
            </a:r>
            <a:endParaRPr lang="LID4096" sz="4000" dirty="0">
              <a:solidFill>
                <a:srgbClr val="21619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2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365128"/>
            <a:ext cx="5887566" cy="1325563"/>
          </a:xfrm>
        </p:spPr>
        <p:txBody>
          <a:bodyPr>
            <a:normAutofit/>
          </a:bodyPr>
          <a:lstStyle/>
          <a:p>
            <a:r>
              <a:rPr lang="pl-PL" dirty="0"/>
              <a:t>Seven key principles </a:t>
            </a:r>
            <a:r>
              <a:rPr lang="pl-PL"/>
              <a:t>of CLLD: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15758" cy="4351338"/>
          </a:xfrm>
        </p:spPr>
        <p:txBody>
          <a:bodyPr>
            <a:normAutofit/>
          </a:bodyPr>
          <a:lstStyle/>
          <a:p>
            <a:r>
              <a:rPr lang="pl-PL" dirty="0"/>
              <a:t>Bottom-up</a:t>
            </a:r>
            <a:r>
              <a:rPr lang="pl-PL"/>
              <a:t>, strategy in the hands of the local community</a:t>
            </a:r>
            <a:endParaRPr lang="pl-PL" dirty="0">
              <a:highlight>
                <a:srgbClr val="FFFF00"/>
              </a:highlight>
            </a:endParaRPr>
          </a:p>
          <a:p>
            <a:r>
              <a:rPr lang="pl-PL" dirty="0"/>
              <a:t>Area-based (not project-based)</a:t>
            </a:r>
          </a:p>
          <a:p>
            <a:r>
              <a:rPr lang="pl-PL" dirty="0"/>
              <a:t>Integrated and multisectoral</a:t>
            </a:r>
          </a:p>
          <a:p>
            <a:r>
              <a:rPr lang="pl-PL" dirty="0"/>
              <a:t>Partnership-based (public-private-NGO)</a:t>
            </a:r>
          </a:p>
          <a:p>
            <a:r>
              <a:rPr lang="pl-PL" dirty="0"/>
              <a:t>Innovation</a:t>
            </a:r>
          </a:p>
          <a:p>
            <a:r>
              <a:rPr lang="pl-PL" dirty="0"/>
              <a:t>Decentralisation of decision-making</a:t>
            </a:r>
          </a:p>
          <a:p>
            <a:r>
              <a:rPr lang="pl-PL" dirty="0"/>
              <a:t>Cooperation, networking and learning from each other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16374"/>
            <a:ext cx="1423070" cy="142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977426" y="220218"/>
            <a:ext cx="8143875" cy="698500"/>
          </a:xfrm>
        </p:spPr>
        <p:txBody>
          <a:bodyPr>
            <a:normAutofit/>
          </a:bodyPr>
          <a:lstStyle/>
          <a:p>
            <a:r>
              <a:rPr lang="pl-PL" altLang="fr-FR"/>
              <a:t>Basic components of CLLD</a:t>
            </a:r>
            <a:endParaRPr lang="es-ES_tradnl" altLang="fr-FR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2743200"/>
            <a:ext cx="5341938" cy="715963"/>
          </a:xfrm>
        </p:spPr>
        <p:txBody>
          <a:bodyPr/>
          <a:lstStyle/>
          <a:p>
            <a:pPr>
              <a:defRPr/>
            </a:pPr>
            <a:endParaRPr lang="es-ES_tradnl" altLang="fr-FR" sz="2000" u="sng" dirty="0"/>
          </a:p>
          <a:p>
            <a:pPr marL="0" indent="0">
              <a:buFont typeface="Wingdings 3" pitchFamily="18" charset="2"/>
              <a:buNone/>
              <a:defRPr/>
            </a:pPr>
            <a:endParaRPr lang="es-ES_tradnl" altLang="fr-FR" sz="2000" dirty="0"/>
          </a:p>
          <a:p>
            <a:pPr>
              <a:defRPr/>
            </a:pPr>
            <a:endParaRPr lang="es-ES_tradnl" altLang="fr-FR" sz="2000" dirty="0"/>
          </a:p>
          <a:p>
            <a:pPr>
              <a:defRPr/>
            </a:pPr>
            <a:endParaRPr lang="es-ES_tradnl" altLang="fr-FR" sz="2000" dirty="0"/>
          </a:p>
        </p:txBody>
      </p:sp>
      <p:grpSp>
        <p:nvGrpSpPr>
          <p:cNvPr id="4101" name="Group 15"/>
          <p:cNvGrpSpPr>
            <a:grpSpLocks/>
          </p:cNvGrpSpPr>
          <p:nvPr/>
        </p:nvGrpSpPr>
        <p:grpSpPr bwMode="auto">
          <a:xfrm>
            <a:off x="1419225" y="1919371"/>
            <a:ext cx="6919913" cy="4159190"/>
            <a:chOff x="1123" y="1865"/>
            <a:chExt cx="3347" cy="1140"/>
          </a:xfrm>
        </p:grpSpPr>
        <p:sp>
          <p:nvSpPr>
            <p:cNvPr id="4103" name="Rectangle 13"/>
            <p:cNvSpPr>
              <a:spLocks noChangeArrowheads="1"/>
            </p:cNvSpPr>
            <p:nvPr/>
          </p:nvSpPr>
          <p:spPr bwMode="auto">
            <a:xfrm>
              <a:off x="1321" y="2900"/>
              <a:ext cx="897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014489"/>
                </a:buClr>
                <a:buSzPct val="80000"/>
                <a:buFont typeface="Wingdings 3" pitchFamily="18" charset="2"/>
                <a:buChar char=""/>
                <a:defRPr sz="2400" b="1">
                  <a:solidFill>
                    <a:srgbClr val="01448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2969B5"/>
                </a:buClr>
                <a:buSzPct val="90000"/>
                <a:buFont typeface="Verdana" pitchFamily="34" charset="0"/>
                <a:buChar char="•"/>
                <a:defRPr sz="2200">
                  <a:solidFill>
                    <a:srgbClr val="01448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8B1FB"/>
                </a:buClr>
                <a:buSzPct val="80000"/>
                <a:buFont typeface="Wingdings 3" pitchFamily="18" charset="2"/>
                <a:buChar char="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8B1FB"/>
                </a:buClr>
                <a:buSzPct val="80000"/>
                <a:buFont typeface="Verdana" pitchFamily="34" charset="0"/>
                <a:buChar char="•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fr-FR" sz="1800" b="0" dirty="0" err="1">
                  <a:solidFill>
                    <a:schemeClr val="tx1"/>
                  </a:solidFill>
                </a:rPr>
                <a:t>Area</a:t>
              </a:r>
              <a:endParaRPr lang="es-ES" altLang="fr-FR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4104" name="Rectangle 14"/>
            <p:cNvSpPr>
              <a:spLocks noChangeArrowheads="1"/>
            </p:cNvSpPr>
            <p:nvPr/>
          </p:nvSpPr>
          <p:spPr bwMode="auto">
            <a:xfrm>
              <a:off x="3324" y="2900"/>
              <a:ext cx="996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014489"/>
                </a:buClr>
                <a:buSzPct val="80000"/>
                <a:buFont typeface="Wingdings 3" pitchFamily="18" charset="2"/>
                <a:buChar char=""/>
                <a:defRPr sz="2400" b="1">
                  <a:solidFill>
                    <a:srgbClr val="01448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2969B5"/>
                </a:buClr>
                <a:buSzPct val="90000"/>
                <a:buFont typeface="Verdana" pitchFamily="34" charset="0"/>
                <a:buChar char="•"/>
                <a:defRPr sz="2200">
                  <a:solidFill>
                    <a:srgbClr val="01448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8B1FB"/>
                </a:buClr>
                <a:buSzPct val="80000"/>
                <a:buFont typeface="Wingdings 3" pitchFamily="18" charset="2"/>
                <a:buChar char="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8B1FB"/>
                </a:buClr>
                <a:buSzPct val="80000"/>
                <a:buFont typeface="Verdana" pitchFamily="34" charset="0"/>
                <a:buChar char="•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fr-FR" sz="1800" b="0" dirty="0" err="1">
                  <a:solidFill>
                    <a:schemeClr val="tx1"/>
                  </a:solidFill>
                </a:rPr>
                <a:t>Partnership</a:t>
              </a:r>
              <a:endParaRPr lang="es-ES" altLang="fr-FR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4105" name="Rectangle 15"/>
            <p:cNvSpPr>
              <a:spLocks noChangeArrowheads="1"/>
            </p:cNvSpPr>
            <p:nvPr/>
          </p:nvSpPr>
          <p:spPr bwMode="auto">
            <a:xfrm>
              <a:off x="2298" y="2116"/>
              <a:ext cx="1027" cy="1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014489"/>
                </a:buClr>
                <a:buSzPct val="80000"/>
                <a:buFont typeface="Wingdings 3" pitchFamily="18" charset="2"/>
                <a:buChar char=""/>
                <a:defRPr sz="2400" b="1">
                  <a:solidFill>
                    <a:srgbClr val="01448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2969B5"/>
                </a:buClr>
                <a:buSzPct val="90000"/>
                <a:buFont typeface="Verdana" pitchFamily="34" charset="0"/>
                <a:buChar char="•"/>
                <a:defRPr sz="2200">
                  <a:solidFill>
                    <a:srgbClr val="01448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8B1FB"/>
                </a:buClr>
                <a:buSzPct val="80000"/>
                <a:buFont typeface="Wingdings 3" pitchFamily="18" charset="2"/>
                <a:buChar char="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8B1FB"/>
                </a:buClr>
                <a:buSzPct val="80000"/>
                <a:buFont typeface="Verdana" pitchFamily="34" charset="0"/>
                <a:buChar char="•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fr-FR" sz="1800" b="0">
                  <a:solidFill>
                    <a:schemeClr val="tx1"/>
                  </a:solidFill>
                </a:rPr>
                <a:t>Strategy </a:t>
              </a:r>
            </a:p>
          </p:txBody>
        </p:sp>
        <p:sp>
          <p:nvSpPr>
            <p:cNvPr id="4106" name="AutoShape 8"/>
            <p:cNvSpPr>
              <a:spLocks noChangeArrowheads="1"/>
            </p:cNvSpPr>
            <p:nvPr/>
          </p:nvSpPr>
          <p:spPr bwMode="auto">
            <a:xfrm rot="-10034082">
              <a:off x="1123" y="1865"/>
              <a:ext cx="625" cy="625"/>
            </a:xfrm>
            <a:prstGeom prst="curvedLeftArrow">
              <a:avLst>
                <a:gd name="adj1" fmla="val 23648"/>
                <a:gd name="adj2" fmla="val 47296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014489"/>
                </a:buClr>
                <a:buSzPct val="80000"/>
                <a:buFont typeface="Wingdings 3" pitchFamily="18" charset="2"/>
                <a:buChar char=""/>
                <a:defRPr sz="2400" b="1">
                  <a:solidFill>
                    <a:srgbClr val="01448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2969B5"/>
                </a:buClr>
                <a:buSzPct val="90000"/>
                <a:buFont typeface="Verdana" pitchFamily="34" charset="0"/>
                <a:buChar char="•"/>
                <a:defRPr sz="2200">
                  <a:solidFill>
                    <a:srgbClr val="01448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8B1FB"/>
                </a:buClr>
                <a:buSzPct val="80000"/>
                <a:buFont typeface="Wingdings 3" pitchFamily="18" charset="2"/>
                <a:buChar char="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8B1FB"/>
                </a:buClr>
                <a:buSzPct val="80000"/>
                <a:buFont typeface="Verdana" pitchFamily="34" charset="0"/>
                <a:buChar char="•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fr-FR" sz="1800" b="0">
                <a:solidFill>
                  <a:schemeClr val="tx1"/>
                </a:solidFill>
              </a:endParaRPr>
            </a:p>
          </p:txBody>
        </p:sp>
        <p:sp>
          <p:nvSpPr>
            <p:cNvPr id="4107" name="AutoShape 9"/>
            <p:cNvSpPr>
              <a:spLocks noChangeArrowheads="1"/>
            </p:cNvSpPr>
            <p:nvPr/>
          </p:nvSpPr>
          <p:spPr bwMode="auto">
            <a:xfrm rot="-709483">
              <a:off x="3825" y="1896"/>
              <a:ext cx="645" cy="638"/>
            </a:xfrm>
            <a:prstGeom prst="curvedLeftArrow">
              <a:avLst>
                <a:gd name="adj1" fmla="val 23648"/>
                <a:gd name="adj2" fmla="val 47296"/>
                <a:gd name="adj3" fmla="val 333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014489"/>
                </a:buClr>
                <a:buSzPct val="80000"/>
                <a:buFont typeface="Wingdings 3" pitchFamily="18" charset="2"/>
                <a:buChar char=""/>
                <a:defRPr sz="2400" b="1">
                  <a:solidFill>
                    <a:srgbClr val="01448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2969B5"/>
                </a:buClr>
                <a:buSzPct val="90000"/>
                <a:buFont typeface="Verdana" pitchFamily="34" charset="0"/>
                <a:buChar char="•"/>
                <a:defRPr sz="2200">
                  <a:solidFill>
                    <a:srgbClr val="01448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8B1FB"/>
                </a:buClr>
                <a:buSzPct val="80000"/>
                <a:buFont typeface="Wingdings 3" pitchFamily="18" charset="2"/>
                <a:buChar char="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8B1FB"/>
                </a:buClr>
                <a:buSzPct val="80000"/>
                <a:buFont typeface="Verdana" pitchFamily="34" charset="0"/>
                <a:buChar char="•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8B1FB"/>
                </a:buClr>
                <a:buSzPct val="80000"/>
                <a:buFont typeface="Wingdings 3" pitchFamily="18" charset="2"/>
                <a:buChar char=""/>
                <a:defRPr sz="2000">
                  <a:solidFill>
                    <a:srgbClr val="014489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fr-FR" sz="1800" b="0">
                <a:solidFill>
                  <a:schemeClr val="tx1"/>
                </a:solidFill>
              </a:endParaRPr>
            </a:p>
          </p:txBody>
        </p:sp>
      </p:grpSp>
      <p:sp>
        <p:nvSpPr>
          <p:cNvPr id="4102" name="AutoShape 10"/>
          <p:cNvSpPr>
            <a:spLocks noChangeArrowheads="1"/>
          </p:cNvSpPr>
          <p:nvPr/>
        </p:nvSpPr>
        <p:spPr bwMode="auto">
          <a:xfrm>
            <a:off x="4330700" y="4725988"/>
            <a:ext cx="1011238" cy="601662"/>
          </a:xfrm>
          <a:prstGeom prst="leftArrow">
            <a:avLst>
              <a:gd name="adj1" fmla="val 50000"/>
              <a:gd name="adj2" fmla="val 498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rgbClr val="014489"/>
              </a:buClr>
              <a:buSzPct val="80000"/>
              <a:buFont typeface="Wingdings 3" pitchFamily="18" charset="2"/>
              <a:buChar char=""/>
              <a:defRPr sz="2400" b="1">
                <a:solidFill>
                  <a:srgbClr val="01448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2969B5"/>
              </a:buClr>
              <a:buSzPct val="90000"/>
              <a:buFont typeface="Verdana" pitchFamily="34" charset="0"/>
              <a:buChar char="•"/>
              <a:defRPr sz="2200">
                <a:solidFill>
                  <a:srgbClr val="01448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68B1FB"/>
              </a:buClr>
              <a:buSzPct val="80000"/>
              <a:buFont typeface="Wingdings 3" pitchFamily="18" charset="2"/>
              <a:buChar char=""/>
              <a:defRPr sz="2000">
                <a:solidFill>
                  <a:srgbClr val="01448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68B1FB"/>
              </a:buClr>
              <a:buSzPct val="80000"/>
              <a:buFont typeface="Verdana" pitchFamily="34" charset="0"/>
              <a:buChar char="•"/>
              <a:defRPr sz="2000">
                <a:solidFill>
                  <a:srgbClr val="01448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68B1FB"/>
              </a:buClr>
              <a:buSzPct val="80000"/>
              <a:buFont typeface="Wingdings 3" pitchFamily="18" charset="2"/>
              <a:buChar char=""/>
              <a:defRPr sz="2000">
                <a:solidFill>
                  <a:srgbClr val="01448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8B1FB"/>
              </a:buClr>
              <a:buSzPct val="80000"/>
              <a:buFont typeface="Wingdings 3" pitchFamily="18" charset="2"/>
              <a:buChar char=""/>
              <a:defRPr sz="2000">
                <a:solidFill>
                  <a:srgbClr val="01448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8B1FB"/>
              </a:buClr>
              <a:buSzPct val="80000"/>
              <a:buFont typeface="Wingdings 3" pitchFamily="18" charset="2"/>
              <a:buChar char=""/>
              <a:defRPr sz="2000">
                <a:solidFill>
                  <a:srgbClr val="01448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8B1FB"/>
              </a:buClr>
              <a:buSzPct val="80000"/>
              <a:buFont typeface="Wingdings 3" pitchFamily="18" charset="2"/>
              <a:buChar char=""/>
              <a:defRPr sz="2000">
                <a:solidFill>
                  <a:srgbClr val="01448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8B1FB"/>
              </a:buClr>
              <a:buSzPct val="80000"/>
              <a:buFont typeface="Wingdings 3" pitchFamily="18" charset="2"/>
              <a:buChar char=""/>
              <a:defRPr sz="2000">
                <a:solidFill>
                  <a:srgbClr val="01448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fr-FR" sz="1800" b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98069" y="4281726"/>
            <a:ext cx="2459538" cy="1330393"/>
            <a:chOff x="960218" y="5471931"/>
            <a:chExt cx="2487778" cy="138606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218" y="5471931"/>
              <a:ext cx="1221372" cy="13860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129" y="5690288"/>
              <a:ext cx="1182867" cy="976068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1590342" y="4325014"/>
            <a:ext cx="2360465" cy="1333979"/>
            <a:chOff x="3078450" y="1148533"/>
            <a:chExt cx="3152553" cy="2198210"/>
          </a:xfrm>
        </p:grpSpPr>
        <p:grpSp>
          <p:nvGrpSpPr>
            <p:cNvPr id="49" name="Group 48"/>
            <p:cNvGrpSpPr/>
            <p:nvPr/>
          </p:nvGrpSpPr>
          <p:grpSpPr>
            <a:xfrm>
              <a:off x="3078450" y="1193200"/>
              <a:ext cx="3152553" cy="2153543"/>
              <a:chOff x="3078450" y="1193200"/>
              <a:chExt cx="3152553" cy="2153543"/>
            </a:xfrm>
          </p:grpSpPr>
          <p:grpSp>
            <p:nvGrpSpPr>
              <p:cNvPr id="56" name="Group 98"/>
              <p:cNvGrpSpPr>
                <a:grpSpLocks/>
              </p:cNvGrpSpPr>
              <p:nvPr/>
            </p:nvGrpSpPr>
            <p:grpSpPr bwMode="auto">
              <a:xfrm>
                <a:off x="3078450" y="1193200"/>
                <a:ext cx="3152553" cy="2153543"/>
                <a:chOff x="641196" y="1097054"/>
                <a:chExt cx="7370040" cy="5033191"/>
              </a:xfrm>
              <a:noFill/>
            </p:grpSpPr>
            <p:grpSp>
              <p:nvGrpSpPr>
                <p:cNvPr id="73" name="Group 96"/>
                <p:cNvGrpSpPr>
                  <a:grpSpLocks/>
                </p:cNvGrpSpPr>
                <p:nvPr/>
              </p:nvGrpSpPr>
              <p:grpSpPr bwMode="auto">
                <a:xfrm>
                  <a:off x="641196" y="1097054"/>
                  <a:ext cx="7370040" cy="5033191"/>
                  <a:chOff x="641196" y="1097054"/>
                  <a:chExt cx="7370040" cy="5033191"/>
                </a:xfrm>
                <a:grpFill/>
              </p:grpSpPr>
              <p:grpSp>
                <p:nvGrpSpPr>
                  <p:cNvPr id="81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641196" y="1097054"/>
                    <a:ext cx="7370040" cy="5033191"/>
                    <a:chOff x="641196" y="1097054"/>
                    <a:chExt cx="7370040" cy="5033191"/>
                  </a:xfrm>
                  <a:grpFill/>
                </p:grpSpPr>
                <p:grpSp>
                  <p:nvGrpSpPr>
                    <p:cNvPr id="87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8740" y="1097054"/>
                      <a:ext cx="7342496" cy="636212"/>
                      <a:chOff x="668740" y="1097054"/>
                      <a:chExt cx="7342496" cy="636212"/>
                    </a:xfrm>
                    <a:grpFill/>
                  </p:grpSpPr>
                  <p:cxnSp>
                    <p:nvCxnSpPr>
                      <p:cNvPr id="97" name="Straight Connector 4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668740" y="1145361"/>
                        <a:ext cx="1633026" cy="301302"/>
                      </a:xfrm>
                      <a:prstGeom prst="line">
                        <a:avLst/>
                      </a:prstGeom>
                      <a:grpFill/>
                      <a:ln w="38100" algn="ctr">
                        <a:solidFill>
                          <a:srgbClr val="92D050"/>
                        </a:solidFill>
                        <a:prstDash val="dash"/>
                        <a:round/>
                        <a:headEnd/>
                        <a:tailEnd/>
                      </a:ln>
                      <a:extLst/>
                    </p:spPr>
                  </p:cxnSp>
                  <p:cxnSp>
                    <p:nvCxnSpPr>
                      <p:cNvPr id="98" name="Straight Connector 4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301766" y="1145360"/>
                        <a:ext cx="1192061" cy="478724"/>
                      </a:xfrm>
                      <a:prstGeom prst="line">
                        <a:avLst/>
                      </a:prstGeom>
                      <a:grpFill/>
                      <a:ln w="38100" algn="ctr">
                        <a:solidFill>
                          <a:srgbClr val="92D050"/>
                        </a:solidFill>
                        <a:prstDash val="dash"/>
                        <a:round/>
                        <a:headEnd/>
                        <a:tailEnd/>
                      </a:ln>
                      <a:extLst/>
                    </p:spPr>
                  </p:cxnSp>
                  <p:cxnSp>
                    <p:nvCxnSpPr>
                      <p:cNvPr id="99" name="Straight Connector 5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3479090" y="1152802"/>
                        <a:ext cx="1323855" cy="476999"/>
                      </a:xfrm>
                      <a:prstGeom prst="line">
                        <a:avLst/>
                      </a:prstGeom>
                      <a:grpFill/>
                      <a:ln w="38100" algn="ctr">
                        <a:solidFill>
                          <a:srgbClr val="92D050"/>
                        </a:solidFill>
                        <a:prstDash val="dash"/>
                        <a:round/>
                        <a:headEnd/>
                        <a:tailEnd/>
                      </a:ln>
                      <a:extLst/>
                    </p:spPr>
                  </p:cxnSp>
                  <p:cxnSp>
                    <p:nvCxnSpPr>
                      <p:cNvPr id="100" name="Straight Connector 5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4802945" y="1169609"/>
                        <a:ext cx="1215718" cy="386236"/>
                      </a:xfrm>
                      <a:prstGeom prst="line">
                        <a:avLst/>
                      </a:prstGeom>
                      <a:grpFill/>
                      <a:ln w="38100" algn="ctr">
                        <a:solidFill>
                          <a:srgbClr val="92D050"/>
                        </a:solidFill>
                        <a:prstDash val="dash"/>
                        <a:round/>
                        <a:headEnd/>
                        <a:tailEnd/>
                      </a:ln>
                      <a:extLst/>
                    </p:spPr>
                  </p:cxnSp>
                  <p:cxnSp>
                    <p:nvCxnSpPr>
                      <p:cNvPr id="101" name="Straight Connector 5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6039102" y="1097054"/>
                        <a:ext cx="1323855" cy="476999"/>
                      </a:xfrm>
                      <a:prstGeom prst="line">
                        <a:avLst/>
                      </a:prstGeom>
                      <a:grpFill/>
                      <a:ln w="38100" algn="ctr">
                        <a:solidFill>
                          <a:srgbClr val="92D050"/>
                        </a:solidFill>
                        <a:prstDash val="dash"/>
                        <a:round/>
                        <a:headEnd/>
                        <a:tailEnd/>
                      </a:ln>
                      <a:extLst/>
                    </p:spPr>
                  </p:cxnSp>
                  <p:cxnSp>
                    <p:nvCxnSpPr>
                      <p:cNvPr id="102" name="Straight Connector 6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7362957" y="1113861"/>
                        <a:ext cx="648279" cy="619405"/>
                      </a:xfrm>
                      <a:prstGeom prst="line">
                        <a:avLst/>
                      </a:prstGeom>
                      <a:grpFill/>
                      <a:ln w="38100" algn="ctr">
                        <a:solidFill>
                          <a:srgbClr val="92D050"/>
                        </a:solidFill>
                        <a:prstDash val="dash"/>
                        <a:round/>
                        <a:headEnd/>
                        <a:tailEnd/>
                      </a:ln>
                      <a:extLst/>
                    </p:spPr>
                  </p:cxnSp>
                </p:grpSp>
                <p:grpSp>
                  <p:nvGrpSpPr>
                    <p:cNvPr id="88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1196" y="5494033"/>
                      <a:ext cx="7342496" cy="636212"/>
                      <a:chOff x="668740" y="1097054"/>
                      <a:chExt cx="7342496" cy="636212"/>
                    </a:xfrm>
                    <a:grpFill/>
                  </p:grpSpPr>
                  <p:cxnSp>
                    <p:nvCxnSpPr>
                      <p:cNvPr id="91" name="Straight Connector 6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668740" y="1145361"/>
                        <a:ext cx="1633026" cy="301302"/>
                      </a:xfrm>
                      <a:prstGeom prst="line">
                        <a:avLst/>
                      </a:prstGeom>
                      <a:grpFill/>
                      <a:ln w="38100" algn="ctr">
                        <a:solidFill>
                          <a:srgbClr val="92D050"/>
                        </a:solidFill>
                        <a:prstDash val="dash"/>
                        <a:round/>
                        <a:headEnd/>
                        <a:tailEnd/>
                      </a:ln>
                      <a:extLst/>
                    </p:spPr>
                  </p:cxnSp>
                  <p:cxnSp>
                    <p:nvCxnSpPr>
                      <p:cNvPr id="92" name="Straight Connector 6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301766" y="1145360"/>
                        <a:ext cx="1192061" cy="478724"/>
                      </a:xfrm>
                      <a:prstGeom prst="line">
                        <a:avLst/>
                      </a:prstGeom>
                      <a:grpFill/>
                      <a:ln w="38100" algn="ctr">
                        <a:solidFill>
                          <a:srgbClr val="92D050"/>
                        </a:solidFill>
                        <a:prstDash val="dash"/>
                        <a:round/>
                        <a:headEnd/>
                        <a:tailEnd/>
                      </a:ln>
                      <a:extLst/>
                    </p:spPr>
                  </p:cxnSp>
                  <p:cxnSp>
                    <p:nvCxnSpPr>
                      <p:cNvPr id="93" name="Straight Connector 6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3479090" y="1152802"/>
                        <a:ext cx="1323855" cy="476999"/>
                      </a:xfrm>
                      <a:prstGeom prst="line">
                        <a:avLst/>
                      </a:prstGeom>
                      <a:grpFill/>
                      <a:ln w="38100" algn="ctr">
                        <a:solidFill>
                          <a:srgbClr val="92D050"/>
                        </a:solidFill>
                        <a:prstDash val="dash"/>
                        <a:round/>
                        <a:headEnd/>
                        <a:tailEnd/>
                      </a:ln>
                      <a:extLst/>
                    </p:spPr>
                  </p:cxnSp>
                  <p:cxnSp>
                    <p:nvCxnSpPr>
                      <p:cNvPr id="94" name="Straight Connector 6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4802945" y="1169609"/>
                        <a:ext cx="1215718" cy="386236"/>
                      </a:xfrm>
                      <a:prstGeom prst="line">
                        <a:avLst/>
                      </a:prstGeom>
                      <a:grpFill/>
                      <a:ln w="38100" algn="ctr">
                        <a:solidFill>
                          <a:srgbClr val="92D050"/>
                        </a:solidFill>
                        <a:prstDash val="dash"/>
                        <a:round/>
                        <a:headEnd/>
                        <a:tailEnd/>
                      </a:ln>
                      <a:extLst/>
                    </p:spPr>
                  </p:cxnSp>
                  <p:cxnSp>
                    <p:nvCxnSpPr>
                      <p:cNvPr id="95" name="Straight Connector 6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6039102" y="1097054"/>
                        <a:ext cx="1323855" cy="476999"/>
                      </a:xfrm>
                      <a:prstGeom prst="line">
                        <a:avLst/>
                      </a:prstGeom>
                      <a:grpFill/>
                      <a:ln w="38100" algn="ctr">
                        <a:solidFill>
                          <a:srgbClr val="92D050"/>
                        </a:solidFill>
                        <a:prstDash val="dash"/>
                        <a:round/>
                        <a:headEnd/>
                        <a:tailEnd/>
                      </a:ln>
                      <a:extLst/>
                    </p:spPr>
                  </p:cxnSp>
                  <p:cxnSp>
                    <p:nvCxnSpPr>
                      <p:cNvPr id="96" name="Straight Connector 6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7362957" y="1113861"/>
                        <a:ext cx="648279" cy="619405"/>
                      </a:xfrm>
                      <a:prstGeom prst="line">
                        <a:avLst/>
                      </a:prstGeom>
                      <a:grpFill/>
                      <a:ln w="38100" algn="ctr">
                        <a:solidFill>
                          <a:srgbClr val="92D050"/>
                        </a:solidFill>
                        <a:prstDash val="dash"/>
                        <a:round/>
                        <a:headEnd/>
                        <a:tailEnd/>
                      </a:ln>
                      <a:extLst/>
                    </p:spPr>
                  </p:cxnSp>
                </p:grpSp>
                <p:cxnSp>
                  <p:nvCxnSpPr>
                    <p:cNvPr id="89" name="Straight Connector 7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68740" y="1446663"/>
                      <a:ext cx="0" cy="4396979"/>
                    </a:xfrm>
                    <a:prstGeom prst="line">
                      <a:avLst/>
                    </a:prstGeom>
                    <a:grpFill/>
                    <a:ln w="38100" algn="ctr">
                      <a:solidFill>
                        <a:srgbClr val="92D050"/>
                      </a:solidFill>
                      <a:prstDash val="dash"/>
                      <a:round/>
                      <a:headEnd/>
                      <a:tailEnd/>
                    </a:ln>
                    <a:extLst/>
                  </p:spPr>
                </p:cxnSp>
                <p:cxnSp>
                  <p:nvCxnSpPr>
                    <p:cNvPr id="90" name="Straight Connector 7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983692" y="1701206"/>
                      <a:ext cx="0" cy="4429039"/>
                    </a:xfrm>
                    <a:prstGeom prst="line">
                      <a:avLst/>
                    </a:prstGeom>
                    <a:grpFill/>
                    <a:ln w="38100" algn="ctr">
                      <a:solidFill>
                        <a:srgbClr val="92D050"/>
                      </a:solidFill>
                      <a:prstDash val="dash"/>
                      <a:round/>
                      <a:headEnd/>
                      <a:tailEnd/>
                    </a:ln>
                    <a:extLst/>
                  </p:spPr>
                </p:cxnSp>
              </p:grpSp>
              <p:cxnSp>
                <p:nvCxnSpPr>
                  <p:cNvPr id="82" name="Straight Connector 7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74222" y="1205541"/>
                    <a:ext cx="27544" cy="4305299"/>
                  </a:xfrm>
                  <a:prstGeom prst="line">
                    <a:avLst/>
                  </a:prstGeom>
                  <a:grpFill/>
                  <a:ln w="19050" algn="ctr">
                    <a:solidFill>
                      <a:srgbClr val="92D050"/>
                    </a:solidFill>
                    <a:prstDash val="dash"/>
                    <a:round/>
                    <a:headEnd/>
                    <a:tailEnd/>
                  </a:ln>
                  <a:extLst/>
                </p:spPr>
              </p:cxnSp>
              <p:cxnSp>
                <p:nvCxnSpPr>
                  <p:cNvPr id="83" name="Straight Connector 7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83382" y="1624084"/>
                    <a:ext cx="0" cy="4396979"/>
                  </a:xfrm>
                  <a:prstGeom prst="line">
                    <a:avLst/>
                  </a:prstGeom>
                  <a:grpFill/>
                  <a:ln w="19050" algn="ctr">
                    <a:solidFill>
                      <a:srgbClr val="92D050"/>
                    </a:solidFill>
                    <a:prstDash val="dash"/>
                    <a:round/>
                    <a:headEnd/>
                    <a:tailEnd/>
                  </a:ln>
                  <a:extLst/>
                </p:spPr>
              </p:cxnSp>
              <p:cxnSp>
                <p:nvCxnSpPr>
                  <p:cNvPr id="84" name="Straight Connector 7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802945" y="1205541"/>
                    <a:ext cx="0" cy="4396979"/>
                  </a:xfrm>
                  <a:prstGeom prst="line">
                    <a:avLst/>
                  </a:prstGeom>
                  <a:grpFill/>
                  <a:ln w="19050" algn="ctr">
                    <a:solidFill>
                      <a:srgbClr val="92D050"/>
                    </a:solidFill>
                    <a:prstDash val="dash"/>
                    <a:round/>
                    <a:headEnd/>
                    <a:tailEnd/>
                  </a:ln>
                  <a:extLst/>
                </p:spPr>
              </p:cxnSp>
              <p:cxnSp>
                <p:nvCxnSpPr>
                  <p:cNvPr id="85" name="Straight Connector 7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039102" y="1624084"/>
                    <a:ext cx="0" cy="4396979"/>
                  </a:xfrm>
                  <a:prstGeom prst="line">
                    <a:avLst/>
                  </a:prstGeom>
                  <a:grpFill/>
                  <a:ln w="19050" algn="ctr">
                    <a:solidFill>
                      <a:srgbClr val="92D050"/>
                    </a:solidFill>
                    <a:prstDash val="dash"/>
                    <a:round/>
                    <a:headEnd/>
                    <a:tailEnd/>
                  </a:ln>
                  <a:extLst/>
                </p:spPr>
              </p:cxnSp>
              <p:cxnSp>
                <p:nvCxnSpPr>
                  <p:cNvPr id="86" name="Straight Connector 8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35413" y="1152802"/>
                    <a:ext cx="0" cy="4396979"/>
                  </a:xfrm>
                  <a:prstGeom prst="line">
                    <a:avLst/>
                  </a:prstGeom>
                  <a:grpFill/>
                  <a:ln w="38100" algn="ctr">
                    <a:solidFill>
                      <a:srgbClr val="92D050"/>
                    </a:solidFill>
                    <a:prstDash val="dash"/>
                    <a:round/>
                    <a:headEnd/>
                    <a:tailEnd/>
                  </a:ln>
                  <a:extLst/>
                </p:spPr>
              </p:cxnSp>
            </p:grpSp>
            <p:grpSp>
              <p:nvGrpSpPr>
                <p:cNvPr id="74" name="Group 97"/>
                <p:cNvGrpSpPr>
                  <a:grpSpLocks/>
                </p:cNvGrpSpPr>
                <p:nvPr/>
              </p:nvGrpSpPr>
              <p:grpSpPr bwMode="auto">
                <a:xfrm>
                  <a:off x="1545021" y="3581471"/>
                  <a:ext cx="6050961" cy="508807"/>
                  <a:chOff x="1545021" y="3581471"/>
                  <a:chExt cx="6050961" cy="508807"/>
                </a:xfrm>
                <a:grpFill/>
              </p:grpSpPr>
              <p:cxnSp>
                <p:nvCxnSpPr>
                  <p:cNvPr id="75" name="Straight Connector 8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545021" y="3581472"/>
                    <a:ext cx="729201" cy="162256"/>
                  </a:xfrm>
                  <a:prstGeom prst="line">
                    <a:avLst/>
                  </a:prstGeom>
                  <a:grpFill/>
                  <a:ln w="19050" algn="ctr">
                    <a:solidFill>
                      <a:srgbClr val="92D050"/>
                    </a:solidFill>
                    <a:prstDash val="dash"/>
                    <a:round/>
                    <a:headEnd/>
                    <a:tailEnd/>
                  </a:ln>
                  <a:extLst/>
                </p:spPr>
              </p:cxnSp>
              <p:cxnSp>
                <p:nvCxnSpPr>
                  <p:cNvPr id="76" name="Straight Connector 8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274222" y="3581471"/>
                    <a:ext cx="878881" cy="391439"/>
                  </a:xfrm>
                  <a:prstGeom prst="line">
                    <a:avLst/>
                  </a:prstGeom>
                  <a:grpFill/>
                  <a:ln w="19050" algn="ctr">
                    <a:solidFill>
                      <a:srgbClr val="92D050"/>
                    </a:solidFill>
                    <a:prstDash val="dash"/>
                    <a:round/>
                    <a:headEnd/>
                    <a:tailEnd/>
                  </a:ln>
                  <a:extLst/>
                </p:spPr>
              </p:cxnSp>
              <p:cxnSp>
                <p:nvCxnSpPr>
                  <p:cNvPr id="77" name="Straight Connector 8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076984" y="3653814"/>
                    <a:ext cx="729201" cy="162256"/>
                  </a:xfrm>
                  <a:prstGeom prst="line">
                    <a:avLst/>
                  </a:prstGeom>
                  <a:grpFill/>
                  <a:ln w="19050" algn="ctr">
                    <a:solidFill>
                      <a:srgbClr val="92D050"/>
                    </a:solidFill>
                    <a:prstDash val="dash"/>
                    <a:round/>
                    <a:headEnd/>
                    <a:tailEnd/>
                  </a:ln>
                  <a:extLst/>
                </p:spPr>
              </p:cxnSp>
              <p:cxnSp>
                <p:nvCxnSpPr>
                  <p:cNvPr id="78" name="Straight Connector 9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806185" y="3698839"/>
                    <a:ext cx="878881" cy="391439"/>
                  </a:xfrm>
                  <a:prstGeom prst="line">
                    <a:avLst/>
                  </a:prstGeom>
                  <a:grpFill/>
                  <a:ln w="19050" algn="ctr">
                    <a:solidFill>
                      <a:srgbClr val="92D050"/>
                    </a:solidFill>
                    <a:prstDash val="dash"/>
                    <a:round/>
                    <a:headEnd/>
                    <a:tailEnd/>
                  </a:ln>
                  <a:extLst/>
                </p:spPr>
              </p:cxnSp>
              <p:cxnSp>
                <p:nvCxnSpPr>
                  <p:cNvPr id="79" name="Straight Connector 9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333344" y="3621849"/>
                    <a:ext cx="1029613" cy="432629"/>
                  </a:xfrm>
                  <a:prstGeom prst="line">
                    <a:avLst/>
                  </a:prstGeom>
                  <a:grpFill/>
                  <a:ln w="19050" algn="ctr">
                    <a:solidFill>
                      <a:srgbClr val="92D050"/>
                    </a:solidFill>
                    <a:prstDash val="dash"/>
                    <a:round/>
                    <a:headEnd/>
                    <a:tailEnd/>
                  </a:ln>
                  <a:extLst/>
                </p:spPr>
              </p:cxnSp>
              <p:cxnSp>
                <p:nvCxnSpPr>
                  <p:cNvPr id="80" name="Straight Connector 9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62957" y="3621848"/>
                    <a:ext cx="233025" cy="159214"/>
                  </a:xfrm>
                  <a:prstGeom prst="line">
                    <a:avLst/>
                  </a:prstGeom>
                  <a:grpFill/>
                  <a:ln w="19050" algn="ctr">
                    <a:solidFill>
                      <a:srgbClr val="92D050"/>
                    </a:solidFill>
                    <a:prstDash val="dash"/>
                    <a:round/>
                    <a:headEnd/>
                    <a:tailEnd/>
                  </a:ln>
                  <a:extLst/>
                </p:spPr>
              </p:cxnSp>
            </p:grpSp>
          </p:grpSp>
          <p:grpSp>
            <p:nvGrpSpPr>
              <p:cNvPr id="57" name="Group 56"/>
              <p:cNvGrpSpPr>
                <a:grpSpLocks/>
              </p:cNvGrpSpPr>
              <p:nvPr/>
            </p:nvGrpSpPr>
            <p:grpSpPr bwMode="auto">
              <a:xfrm>
                <a:off x="3280213" y="1465213"/>
                <a:ext cx="2927637" cy="1672014"/>
                <a:chOff x="1029683" y="1752600"/>
                <a:chExt cx="6634767" cy="3549741"/>
              </a:xfrm>
            </p:grpSpPr>
            <p:grpSp>
              <p:nvGrpSpPr>
                <p:cNvPr id="58" name="Group 3"/>
                <p:cNvGrpSpPr>
                  <a:grpSpLocks/>
                </p:cNvGrpSpPr>
                <p:nvPr/>
              </p:nvGrpSpPr>
              <p:grpSpPr bwMode="auto">
                <a:xfrm>
                  <a:off x="1029683" y="1752600"/>
                  <a:ext cx="4251281" cy="3549741"/>
                  <a:chOff x="1029683" y="1752600"/>
                  <a:chExt cx="4251281" cy="3549741"/>
                </a:xfrm>
              </p:grpSpPr>
              <p:pic>
                <p:nvPicPr>
                  <p:cNvPr id="65" name="Picture 6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13899" y="4403288"/>
                    <a:ext cx="1067065" cy="899053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</p:pic>
              <p:pic>
                <p:nvPicPr>
                  <p:cNvPr id="66" name="Picture 65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029683" y="3850742"/>
                    <a:ext cx="1069075" cy="848366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</p:pic>
              <p:sp>
                <p:nvSpPr>
                  <p:cNvPr id="67" name="Cross 37"/>
                  <p:cNvSpPr>
                    <a:spLocks noChangeArrowheads="1"/>
                  </p:cNvSpPr>
                  <p:nvPr/>
                </p:nvSpPr>
                <p:spPr bwMode="auto">
                  <a:xfrm rot="1865818">
                    <a:off x="4060149" y="2441456"/>
                    <a:ext cx="375285" cy="334238"/>
                  </a:xfrm>
                  <a:prstGeom prst="plus">
                    <a:avLst>
                      <a:gd name="adj" fmla="val 39403"/>
                    </a:avLst>
                  </a:prstGeom>
                  <a:solidFill>
                    <a:srgbClr val="FF0000"/>
                  </a:solidFill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square" anchor="b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endParaRPr lang="fr-BE" altLang="fr-FR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8" name="5-Point Star 68"/>
                  <p:cNvSpPr/>
                  <p:nvPr/>
                </p:nvSpPr>
                <p:spPr bwMode="auto">
                  <a:xfrm>
                    <a:off x="1143993" y="3256002"/>
                    <a:ext cx="531861" cy="473087"/>
                  </a:xfrm>
                  <a:prstGeom prst="star5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fr-BE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9" name="5-Point Star 69"/>
                  <p:cNvSpPr/>
                  <p:nvPr/>
                </p:nvSpPr>
                <p:spPr bwMode="auto">
                  <a:xfrm>
                    <a:off x="1598060" y="1752600"/>
                    <a:ext cx="531861" cy="473087"/>
                  </a:xfrm>
                  <a:prstGeom prst="star5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fr-BE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" name="Freeform 41"/>
                  <p:cNvSpPr>
                    <a:spLocks/>
                  </p:cNvSpPr>
                  <p:nvPr/>
                </p:nvSpPr>
                <p:spPr bwMode="auto">
                  <a:xfrm>
                    <a:off x="1774825" y="2279650"/>
                    <a:ext cx="409575" cy="1241425"/>
                  </a:xfrm>
                  <a:custGeom>
                    <a:avLst/>
                    <a:gdLst>
                      <a:gd name="T0" fmla="*/ 0 w 409433"/>
                      <a:gd name="T1" fmla="*/ 1240904 h 1241946"/>
                      <a:gd name="T2" fmla="*/ 136572 w 409433"/>
                      <a:gd name="T3" fmla="*/ 1227269 h 1241946"/>
                      <a:gd name="T4" fmla="*/ 218516 w 409433"/>
                      <a:gd name="T5" fmla="*/ 1186359 h 1241946"/>
                      <a:gd name="T6" fmla="*/ 259487 w 409433"/>
                      <a:gd name="T7" fmla="*/ 1145450 h 1241946"/>
                      <a:gd name="T8" fmla="*/ 300459 w 409433"/>
                      <a:gd name="T9" fmla="*/ 1118179 h 1241946"/>
                      <a:gd name="T10" fmla="*/ 355088 w 409433"/>
                      <a:gd name="T11" fmla="*/ 995451 h 1241946"/>
                      <a:gd name="T12" fmla="*/ 396059 w 409433"/>
                      <a:gd name="T13" fmla="*/ 859087 h 1241946"/>
                      <a:gd name="T14" fmla="*/ 409717 w 409433"/>
                      <a:gd name="T15" fmla="*/ 777271 h 1241946"/>
                      <a:gd name="T16" fmla="*/ 396059 w 409433"/>
                      <a:gd name="T17" fmla="*/ 313635 h 1241946"/>
                      <a:gd name="T18" fmla="*/ 382403 w 409433"/>
                      <a:gd name="T19" fmla="*/ 272726 h 1241946"/>
                      <a:gd name="T20" fmla="*/ 368746 w 409433"/>
                      <a:gd name="T21" fmla="*/ 218180 h 1241946"/>
                      <a:gd name="T22" fmla="*/ 355088 w 409433"/>
                      <a:gd name="T23" fmla="*/ 95454 h 1241946"/>
                      <a:gd name="T24" fmla="*/ 327774 w 409433"/>
                      <a:gd name="T25" fmla="*/ 0 h 124194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09433" h="1241946">
                        <a:moveTo>
                          <a:pt x="0" y="1241946"/>
                        </a:moveTo>
                        <a:cubicBezTo>
                          <a:pt x="45493" y="1237397"/>
                          <a:pt x="91290" y="1235251"/>
                          <a:pt x="136478" y="1228299"/>
                        </a:cubicBezTo>
                        <a:cubicBezTo>
                          <a:pt x="166673" y="1223654"/>
                          <a:pt x="195448" y="1206452"/>
                          <a:pt x="218364" y="1187355"/>
                        </a:cubicBezTo>
                        <a:cubicBezTo>
                          <a:pt x="233191" y="1174999"/>
                          <a:pt x="244480" y="1158768"/>
                          <a:pt x="259307" y="1146412"/>
                        </a:cubicBezTo>
                        <a:cubicBezTo>
                          <a:pt x="271908" y="1135911"/>
                          <a:pt x="286603" y="1128215"/>
                          <a:pt x="300251" y="1119117"/>
                        </a:cubicBezTo>
                        <a:cubicBezTo>
                          <a:pt x="332733" y="1021669"/>
                          <a:pt x="311586" y="1061170"/>
                          <a:pt x="354842" y="996287"/>
                        </a:cubicBezTo>
                        <a:cubicBezTo>
                          <a:pt x="372248" y="944068"/>
                          <a:pt x="385472" y="911371"/>
                          <a:pt x="395785" y="859809"/>
                        </a:cubicBezTo>
                        <a:cubicBezTo>
                          <a:pt x="401212" y="832675"/>
                          <a:pt x="404884" y="805218"/>
                          <a:pt x="409433" y="777923"/>
                        </a:cubicBezTo>
                        <a:cubicBezTo>
                          <a:pt x="404884" y="623248"/>
                          <a:pt x="404137" y="468415"/>
                          <a:pt x="395785" y="313899"/>
                        </a:cubicBezTo>
                        <a:cubicBezTo>
                          <a:pt x="395008" y="299534"/>
                          <a:pt x="386089" y="286788"/>
                          <a:pt x="382137" y="272955"/>
                        </a:cubicBezTo>
                        <a:cubicBezTo>
                          <a:pt x="376984" y="254920"/>
                          <a:pt x="373039" y="236561"/>
                          <a:pt x="368490" y="218364"/>
                        </a:cubicBezTo>
                        <a:cubicBezTo>
                          <a:pt x="363941" y="177421"/>
                          <a:pt x="364105" y="135674"/>
                          <a:pt x="354842" y="95534"/>
                        </a:cubicBezTo>
                        <a:cubicBezTo>
                          <a:pt x="321442" y="-49195"/>
                          <a:pt x="327546" y="113565"/>
                          <a:pt x="327546" y="0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rgbClr val="FF0000"/>
                    </a:solidFill>
                    <a:prstDash val="dash"/>
                    <a:round/>
                    <a:headEnd type="triangl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b">
                    <a:spAutoFit/>
                  </a:bodyPr>
                  <a:lstStyle/>
                  <a:p>
                    <a:endParaRPr lang="fr-BE"/>
                  </a:p>
                </p:txBody>
              </p:sp>
              <p:sp>
                <p:nvSpPr>
                  <p:cNvPr id="71" name="Freeform 42"/>
                  <p:cNvSpPr>
                    <a:spLocks/>
                  </p:cNvSpPr>
                  <p:nvPr/>
                </p:nvSpPr>
                <p:spPr bwMode="auto">
                  <a:xfrm>
                    <a:off x="2198688" y="2211388"/>
                    <a:ext cx="2017712" cy="2511425"/>
                  </a:xfrm>
                  <a:custGeom>
                    <a:avLst/>
                    <a:gdLst>
                      <a:gd name="T0" fmla="*/ 0 w 2019868"/>
                      <a:gd name="T1" fmla="*/ 0 h 2635193"/>
                      <a:gd name="T2" fmla="*/ 27209 w 2019868"/>
                      <a:gd name="T3" fmla="*/ 106318 h 2635193"/>
                      <a:gd name="T4" fmla="*/ 40813 w 2019868"/>
                      <a:gd name="T5" fmla="*/ 141760 h 2635193"/>
                      <a:gd name="T6" fmla="*/ 81629 w 2019868"/>
                      <a:gd name="T7" fmla="*/ 271704 h 2635193"/>
                      <a:gd name="T8" fmla="*/ 95233 w 2019868"/>
                      <a:gd name="T9" fmla="*/ 307143 h 2635193"/>
                      <a:gd name="T10" fmla="*/ 108839 w 2019868"/>
                      <a:gd name="T11" fmla="*/ 342584 h 2635193"/>
                      <a:gd name="T12" fmla="*/ 163257 w 2019868"/>
                      <a:gd name="T13" fmla="*/ 460715 h 2635193"/>
                      <a:gd name="T14" fmla="*/ 204072 w 2019868"/>
                      <a:gd name="T15" fmla="*/ 567033 h 2635193"/>
                      <a:gd name="T16" fmla="*/ 217676 w 2019868"/>
                      <a:gd name="T17" fmla="*/ 602474 h 2635193"/>
                      <a:gd name="T18" fmla="*/ 231281 w 2019868"/>
                      <a:gd name="T19" fmla="*/ 637913 h 2635193"/>
                      <a:gd name="T20" fmla="*/ 258490 w 2019868"/>
                      <a:gd name="T21" fmla="*/ 673353 h 2635193"/>
                      <a:gd name="T22" fmla="*/ 285700 w 2019868"/>
                      <a:gd name="T23" fmla="*/ 744232 h 2635193"/>
                      <a:gd name="T24" fmla="*/ 299304 w 2019868"/>
                      <a:gd name="T25" fmla="*/ 779672 h 2635193"/>
                      <a:gd name="T26" fmla="*/ 312909 w 2019868"/>
                      <a:gd name="T27" fmla="*/ 815112 h 2635193"/>
                      <a:gd name="T28" fmla="*/ 326515 w 2019868"/>
                      <a:gd name="T29" fmla="*/ 862365 h 2635193"/>
                      <a:gd name="T30" fmla="*/ 353724 w 2019868"/>
                      <a:gd name="T31" fmla="*/ 933244 h 2635193"/>
                      <a:gd name="T32" fmla="*/ 380934 w 2019868"/>
                      <a:gd name="T33" fmla="*/ 968683 h 2635193"/>
                      <a:gd name="T34" fmla="*/ 408142 w 2019868"/>
                      <a:gd name="T35" fmla="*/ 1039562 h 2635193"/>
                      <a:gd name="T36" fmla="*/ 448958 w 2019868"/>
                      <a:gd name="T37" fmla="*/ 1110441 h 2635193"/>
                      <a:gd name="T38" fmla="*/ 476167 w 2019868"/>
                      <a:gd name="T39" fmla="*/ 1145881 h 2635193"/>
                      <a:gd name="T40" fmla="*/ 503377 w 2019868"/>
                      <a:gd name="T41" fmla="*/ 1216760 h 2635193"/>
                      <a:gd name="T42" fmla="*/ 557795 w 2019868"/>
                      <a:gd name="T43" fmla="*/ 1287639 h 2635193"/>
                      <a:gd name="T44" fmla="*/ 571401 w 2019868"/>
                      <a:gd name="T45" fmla="*/ 1323080 h 2635193"/>
                      <a:gd name="T46" fmla="*/ 625820 w 2019868"/>
                      <a:gd name="T47" fmla="*/ 1393958 h 2635193"/>
                      <a:gd name="T48" fmla="*/ 639424 w 2019868"/>
                      <a:gd name="T49" fmla="*/ 1429398 h 2635193"/>
                      <a:gd name="T50" fmla="*/ 666634 w 2019868"/>
                      <a:gd name="T51" fmla="*/ 1464838 h 2635193"/>
                      <a:gd name="T52" fmla="*/ 680238 w 2019868"/>
                      <a:gd name="T53" fmla="*/ 1512090 h 2635193"/>
                      <a:gd name="T54" fmla="*/ 734658 w 2019868"/>
                      <a:gd name="T55" fmla="*/ 1582969 h 2635193"/>
                      <a:gd name="T56" fmla="*/ 802680 w 2019868"/>
                      <a:gd name="T57" fmla="*/ 1689289 h 2635193"/>
                      <a:gd name="T58" fmla="*/ 857101 w 2019868"/>
                      <a:gd name="T59" fmla="*/ 1760167 h 2635193"/>
                      <a:gd name="T60" fmla="*/ 884310 w 2019868"/>
                      <a:gd name="T61" fmla="*/ 1795607 h 2635193"/>
                      <a:gd name="T62" fmla="*/ 965940 w 2019868"/>
                      <a:gd name="T63" fmla="*/ 1854674 h 2635193"/>
                      <a:gd name="T64" fmla="*/ 993149 w 2019868"/>
                      <a:gd name="T65" fmla="*/ 1890113 h 2635193"/>
                      <a:gd name="T66" fmla="*/ 1033962 w 2019868"/>
                      <a:gd name="T67" fmla="*/ 1901926 h 2635193"/>
                      <a:gd name="T68" fmla="*/ 1088382 w 2019868"/>
                      <a:gd name="T69" fmla="*/ 1925553 h 2635193"/>
                      <a:gd name="T70" fmla="*/ 1170010 w 2019868"/>
                      <a:gd name="T71" fmla="*/ 1984618 h 2635193"/>
                      <a:gd name="T72" fmla="*/ 1265244 w 2019868"/>
                      <a:gd name="T73" fmla="*/ 2020058 h 2635193"/>
                      <a:gd name="T74" fmla="*/ 1401292 w 2019868"/>
                      <a:gd name="T75" fmla="*/ 2079124 h 2635193"/>
                      <a:gd name="T76" fmla="*/ 1442105 w 2019868"/>
                      <a:gd name="T77" fmla="*/ 2102750 h 2635193"/>
                      <a:gd name="T78" fmla="*/ 1523735 w 2019868"/>
                      <a:gd name="T79" fmla="*/ 2126377 h 2635193"/>
                      <a:gd name="T80" fmla="*/ 1646178 w 2019868"/>
                      <a:gd name="T81" fmla="*/ 2185442 h 2635193"/>
                      <a:gd name="T82" fmla="*/ 1727807 w 2019868"/>
                      <a:gd name="T83" fmla="*/ 2220883 h 2635193"/>
                      <a:gd name="T84" fmla="*/ 1768621 w 2019868"/>
                      <a:gd name="T85" fmla="*/ 2244509 h 2635193"/>
                      <a:gd name="T86" fmla="*/ 1918273 w 2019868"/>
                      <a:gd name="T87" fmla="*/ 2279948 h 2635193"/>
                      <a:gd name="T88" fmla="*/ 2013506 w 2019868"/>
                      <a:gd name="T89" fmla="*/ 2279948 h 2635193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2019868" h="2635193">
                        <a:moveTo>
                          <a:pt x="0" y="0"/>
                        </a:moveTo>
                        <a:cubicBezTo>
                          <a:pt x="9382" y="46914"/>
                          <a:pt x="14444" y="77851"/>
                          <a:pt x="27295" y="122830"/>
                        </a:cubicBezTo>
                        <a:cubicBezTo>
                          <a:pt x="31247" y="136663"/>
                          <a:pt x="37454" y="149817"/>
                          <a:pt x="40943" y="163774"/>
                        </a:cubicBezTo>
                        <a:cubicBezTo>
                          <a:pt x="79524" y="318094"/>
                          <a:pt x="23329" y="138227"/>
                          <a:pt x="81886" y="313899"/>
                        </a:cubicBezTo>
                        <a:lnTo>
                          <a:pt x="95534" y="354842"/>
                        </a:lnTo>
                        <a:cubicBezTo>
                          <a:pt x="100083" y="368490"/>
                          <a:pt x="102748" y="382918"/>
                          <a:pt x="109182" y="395786"/>
                        </a:cubicBezTo>
                        <a:cubicBezTo>
                          <a:pt x="149342" y="476108"/>
                          <a:pt x="130046" y="431081"/>
                          <a:pt x="163773" y="532263"/>
                        </a:cubicBezTo>
                        <a:lnTo>
                          <a:pt x="204716" y="655093"/>
                        </a:lnTo>
                        <a:lnTo>
                          <a:pt x="218364" y="696036"/>
                        </a:lnTo>
                        <a:cubicBezTo>
                          <a:pt x="222913" y="709684"/>
                          <a:pt x="224031" y="725010"/>
                          <a:pt x="232011" y="736980"/>
                        </a:cubicBezTo>
                        <a:cubicBezTo>
                          <a:pt x="241110" y="750628"/>
                          <a:pt x="252645" y="762934"/>
                          <a:pt x="259307" y="777923"/>
                        </a:cubicBezTo>
                        <a:cubicBezTo>
                          <a:pt x="270993" y="804215"/>
                          <a:pt x="277505" y="832514"/>
                          <a:pt x="286603" y="859809"/>
                        </a:cubicBezTo>
                        <a:lnTo>
                          <a:pt x="300250" y="900753"/>
                        </a:lnTo>
                        <a:cubicBezTo>
                          <a:pt x="304799" y="914401"/>
                          <a:pt x="310409" y="927740"/>
                          <a:pt x="313898" y="941696"/>
                        </a:cubicBezTo>
                        <a:cubicBezTo>
                          <a:pt x="318447" y="959893"/>
                          <a:pt x="322156" y="978321"/>
                          <a:pt x="327546" y="996287"/>
                        </a:cubicBezTo>
                        <a:cubicBezTo>
                          <a:pt x="335814" y="1023846"/>
                          <a:pt x="338881" y="1054234"/>
                          <a:pt x="354841" y="1078174"/>
                        </a:cubicBezTo>
                        <a:cubicBezTo>
                          <a:pt x="363940" y="1091822"/>
                          <a:pt x="375475" y="1104128"/>
                          <a:pt x="382137" y="1119117"/>
                        </a:cubicBezTo>
                        <a:cubicBezTo>
                          <a:pt x="393822" y="1145409"/>
                          <a:pt x="393472" y="1177063"/>
                          <a:pt x="409432" y="1201003"/>
                        </a:cubicBezTo>
                        <a:cubicBezTo>
                          <a:pt x="487656" y="1318340"/>
                          <a:pt x="393873" y="1169885"/>
                          <a:pt x="450376" y="1282890"/>
                        </a:cubicBezTo>
                        <a:cubicBezTo>
                          <a:pt x="457711" y="1297561"/>
                          <a:pt x="471009" y="1308844"/>
                          <a:pt x="477671" y="1323833"/>
                        </a:cubicBezTo>
                        <a:cubicBezTo>
                          <a:pt x="489356" y="1350125"/>
                          <a:pt x="489007" y="1381780"/>
                          <a:pt x="504967" y="1405720"/>
                        </a:cubicBezTo>
                        <a:lnTo>
                          <a:pt x="559558" y="1487606"/>
                        </a:lnTo>
                        <a:cubicBezTo>
                          <a:pt x="564107" y="1501254"/>
                          <a:pt x="566219" y="1515974"/>
                          <a:pt x="573206" y="1528550"/>
                        </a:cubicBezTo>
                        <a:cubicBezTo>
                          <a:pt x="589138" y="1557227"/>
                          <a:pt x="627797" y="1610436"/>
                          <a:pt x="627797" y="1610436"/>
                        </a:cubicBezTo>
                        <a:cubicBezTo>
                          <a:pt x="632346" y="1624084"/>
                          <a:pt x="635010" y="1638513"/>
                          <a:pt x="641444" y="1651380"/>
                        </a:cubicBezTo>
                        <a:cubicBezTo>
                          <a:pt x="648779" y="1666051"/>
                          <a:pt x="662279" y="1677247"/>
                          <a:pt x="668740" y="1692323"/>
                        </a:cubicBezTo>
                        <a:cubicBezTo>
                          <a:pt x="676129" y="1709563"/>
                          <a:pt x="674000" y="1730137"/>
                          <a:pt x="682388" y="1746914"/>
                        </a:cubicBezTo>
                        <a:cubicBezTo>
                          <a:pt x="697059" y="1776256"/>
                          <a:pt x="736979" y="1828800"/>
                          <a:pt x="736979" y="1828800"/>
                        </a:cubicBezTo>
                        <a:cubicBezTo>
                          <a:pt x="785603" y="1974677"/>
                          <a:pt x="733715" y="1859700"/>
                          <a:pt x="805217" y="1951630"/>
                        </a:cubicBezTo>
                        <a:cubicBezTo>
                          <a:pt x="825358" y="1977525"/>
                          <a:pt x="841612" y="2006221"/>
                          <a:pt x="859809" y="2033517"/>
                        </a:cubicBezTo>
                        <a:cubicBezTo>
                          <a:pt x="868907" y="2047165"/>
                          <a:pt x="875506" y="2062862"/>
                          <a:pt x="887104" y="2074460"/>
                        </a:cubicBezTo>
                        <a:cubicBezTo>
                          <a:pt x="939646" y="2127002"/>
                          <a:pt x="911988" y="2104697"/>
                          <a:pt x="968991" y="2142699"/>
                        </a:cubicBezTo>
                        <a:cubicBezTo>
                          <a:pt x="978089" y="2156347"/>
                          <a:pt x="983478" y="2173395"/>
                          <a:pt x="996286" y="2183642"/>
                        </a:cubicBezTo>
                        <a:cubicBezTo>
                          <a:pt x="1007519" y="2192629"/>
                          <a:pt x="1024006" y="2191623"/>
                          <a:pt x="1037229" y="2197290"/>
                        </a:cubicBezTo>
                        <a:cubicBezTo>
                          <a:pt x="1055929" y="2205304"/>
                          <a:pt x="1075265" y="2212761"/>
                          <a:pt x="1091820" y="2224586"/>
                        </a:cubicBezTo>
                        <a:cubicBezTo>
                          <a:pt x="1162246" y="2274890"/>
                          <a:pt x="1101506" y="2256724"/>
                          <a:pt x="1173707" y="2292824"/>
                        </a:cubicBezTo>
                        <a:cubicBezTo>
                          <a:pt x="1286656" y="2349298"/>
                          <a:pt x="1127247" y="2248571"/>
                          <a:pt x="1269241" y="2333768"/>
                        </a:cubicBezTo>
                        <a:cubicBezTo>
                          <a:pt x="1385303" y="2403405"/>
                          <a:pt x="1308686" y="2377749"/>
                          <a:pt x="1405719" y="2402006"/>
                        </a:cubicBezTo>
                        <a:cubicBezTo>
                          <a:pt x="1419367" y="2411105"/>
                          <a:pt x="1431673" y="2422640"/>
                          <a:pt x="1446662" y="2429302"/>
                        </a:cubicBezTo>
                        <a:cubicBezTo>
                          <a:pt x="1472954" y="2440987"/>
                          <a:pt x="1528549" y="2456597"/>
                          <a:pt x="1528549" y="2456597"/>
                        </a:cubicBezTo>
                        <a:cubicBezTo>
                          <a:pt x="1622405" y="2519169"/>
                          <a:pt x="1579313" y="2500816"/>
                          <a:pt x="1651379" y="2524836"/>
                        </a:cubicBezTo>
                        <a:cubicBezTo>
                          <a:pt x="1768702" y="2603053"/>
                          <a:pt x="1620270" y="2509283"/>
                          <a:pt x="1733265" y="2565780"/>
                        </a:cubicBezTo>
                        <a:cubicBezTo>
                          <a:pt x="1747936" y="2573115"/>
                          <a:pt x="1759220" y="2586413"/>
                          <a:pt x="1774209" y="2593075"/>
                        </a:cubicBezTo>
                        <a:cubicBezTo>
                          <a:pt x="1807489" y="2607866"/>
                          <a:pt x="1884811" y="2630725"/>
                          <a:pt x="1924334" y="2634018"/>
                        </a:cubicBezTo>
                        <a:cubicBezTo>
                          <a:pt x="1956069" y="2636662"/>
                          <a:pt x="1988023" y="2634018"/>
                          <a:pt x="2019868" y="2634018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b">
                    <a:spAutoFit/>
                  </a:bodyPr>
                  <a:lstStyle/>
                  <a:p>
                    <a:endParaRPr lang="fr-BE"/>
                  </a:p>
                </p:txBody>
              </p:sp>
              <p:sp>
                <p:nvSpPr>
                  <p:cNvPr id="72" name="Freeform 43"/>
                  <p:cNvSpPr>
                    <a:spLocks/>
                  </p:cNvSpPr>
                  <p:nvPr/>
                </p:nvSpPr>
                <p:spPr bwMode="auto">
                  <a:xfrm>
                    <a:off x="3562350" y="1897063"/>
                    <a:ext cx="1104900" cy="668337"/>
                  </a:xfrm>
                  <a:custGeom>
                    <a:avLst/>
                    <a:gdLst>
                      <a:gd name="T0" fmla="*/ 1104332 w 1105468"/>
                      <a:gd name="T1" fmla="*/ 545133 h 668813"/>
                      <a:gd name="T2" fmla="*/ 1077065 w 1105468"/>
                      <a:gd name="T3" fmla="*/ 476991 h 668813"/>
                      <a:gd name="T4" fmla="*/ 1022530 w 1105468"/>
                      <a:gd name="T5" fmla="*/ 354337 h 668813"/>
                      <a:gd name="T6" fmla="*/ 995262 w 1105468"/>
                      <a:gd name="T7" fmla="*/ 245310 h 668813"/>
                      <a:gd name="T8" fmla="*/ 954361 w 1105468"/>
                      <a:gd name="T9" fmla="*/ 204424 h 668813"/>
                      <a:gd name="T10" fmla="*/ 927093 w 1105468"/>
                      <a:gd name="T11" fmla="*/ 163540 h 668813"/>
                      <a:gd name="T12" fmla="*/ 845291 w 1105468"/>
                      <a:gd name="T13" fmla="*/ 109026 h 668813"/>
                      <a:gd name="T14" fmla="*/ 763489 w 1105468"/>
                      <a:gd name="T15" fmla="*/ 68141 h 668813"/>
                      <a:gd name="T16" fmla="*/ 722588 w 1105468"/>
                      <a:gd name="T17" fmla="*/ 40885 h 668813"/>
                      <a:gd name="T18" fmla="*/ 668053 w 1105468"/>
                      <a:gd name="T19" fmla="*/ 27257 h 668813"/>
                      <a:gd name="T20" fmla="*/ 558983 w 1105468"/>
                      <a:gd name="T21" fmla="*/ 0 h 668813"/>
                      <a:gd name="T22" fmla="*/ 218140 w 1105468"/>
                      <a:gd name="T23" fmla="*/ 13628 h 668813"/>
                      <a:gd name="T24" fmla="*/ 163605 w 1105468"/>
                      <a:gd name="T25" fmla="*/ 27257 h 668813"/>
                      <a:gd name="T26" fmla="*/ 81802 w 1105468"/>
                      <a:gd name="T27" fmla="*/ 54513 h 668813"/>
                      <a:gd name="T28" fmla="*/ 13633 w 1105468"/>
                      <a:gd name="T29" fmla="*/ 177169 h 668813"/>
                      <a:gd name="T30" fmla="*/ 0 w 1105468"/>
                      <a:gd name="T31" fmla="*/ 231682 h 668813"/>
                      <a:gd name="T32" fmla="*/ 13633 w 1105468"/>
                      <a:gd name="T33" fmla="*/ 436106 h 668813"/>
                      <a:gd name="T34" fmla="*/ 54535 w 1105468"/>
                      <a:gd name="T35" fmla="*/ 490620 h 668813"/>
                      <a:gd name="T36" fmla="*/ 68168 w 1105468"/>
                      <a:gd name="T37" fmla="*/ 531504 h 668813"/>
                      <a:gd name="T38" fmla="*/ 149971 w 1105468"/>
                      <a:gd name="T39" fmla="*/ 599647 h 668813"/>
                      <a:gd name="T40" fmla="*/ 177239 w 1105468"/>
                      <a:gd name="T41" fmla="*/ 640532 h 668813"/>
                      <a:gd name="T42" fmla="*/ 286309 w 1105468"/>
                      <a:gd name="T43" fmla="*/ 667788 h 66881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105468" h="668813">
                        <a:moveTo>
                          <a:pt x="1105468" y="545910"/>
                        </a:moveTo>
                        <a:cubicBezTo>
                          <a:pt x="1096370" y="523164"/>
                          <a:pt x="1088123" y="500058"/>
                          <a:pt x="1078173" y="477671"/>
                        </a:cubicBezTo>
                        <a:cubicBezTo>
                          <a:pt x="1052063" y="418922"/>
                          <a:pt x="1043813" y="420591"/>
                          <a:pt x="1023582" y="354842"/>
                        </a:cubicBezTo>
                        <a:cubicBezTo>
                          <a:pt x="1012550" y="318987"/>
                          <a:pt x="1022812" y="272187"/>
                          <a:pt x="996286" y="245660"/>
                        </a:cubicBezTo>
                        <a:cubicBezTo>
                          <a:pt x="982638" y="232012"/>
                          <a:pt x="967699" y="219543"/>
                          <a:pt x="955343" y="204716"/>
                        </a:cubicBezTo>
                        <a:cubicBezTo>
                          <a:pt x="944842" y="192115"/>
                          <a:pt x="940391" y="174574"/>
                          <a:pt x="928047" y="163773"/>
                        </a:cubicBezTo>
                        <a:cubicBezTo>
                          <a:pt x="903359" y="142171"/>
                          <a:pt x="873456" y="127379"/>
                          <a:pt x="846161" y="109182"/>
                        </a:cubicBezTo>
                        <a:cubicBezTo>
                          <a:pt x="793247" y="73905"/>
                          <a:pt x="820780" y="87073"/>
                          <a:pt x="764274" y="68239"/>
                        </a:cubicBezTo>
                        <a:cubicBezTo>
                          <a:pt x="750626" y="59140"/>
                          <a:pt x="738407" y="47404"/>
                          <a:pt x="723331" y="40943"/>
                        </a:cubicBezTo>
                        <a:cubicBezTo>
                          <a:pt x="706091" y="33554"/>
                          <a:pt x="687050" y="31364"/>
                          <a:pt x="668740" y="27295"/>
                        </a:cubicBezTo>
                        <a:cubicBezTo>
                          <a:pt x="569922" y="5336"/>
                          <a:pt x="632723" y="24389"/>
                          <a:pt x="559558" y="0"/>
                        </a:cubicBezTo>
                        <a:cubicBezTo>
                          <a:pt x="445827" y="4549"/>
                          <a:pt x="331917" y="5817"/>
                          <a:pt x="218364" y="13648"/>
                        </a:cubicBezTo>
                        <a:cubicBezTo>
                          <a:pt x="199651" y="14938"/>
                          <a:pt x="181739" y="21905"/>
                          <a:pt x="163773" y="27295"/>
                        </a:cubicBezTo>
                        <a:cubicBezTo>
                          <a:pt x="136214" y="35563"/>
                          <a:pt x="81886" y="54591"/>
                          <a:pt x="81886" y="54591"/>
                        </a:cubicBezTo>
                        <a:cubicBezTo>
                          <a:pt x="33011" y="127903"/>
                          <a:pt x="31663" y="114365"/>
                          <a:pt x="13647" y="177421"/>
                        </a:cubicBezTo>
                        <a:cubicBezTo>
                          <a:pt x="8494" y="195456"/>
                          <a:pt x="4549" y="213815"/>
                          <a:pt x="0" y="232012"/>
                        </a:cubicBezTo>
                        <a:cubicBezTo>
                          <a:pt x="4549" y="300251"/>
                          <a:pt x="-442" y="369805"/>
                          <a:pt x="13647" y="436728"/>
                        </a:cubicBezTo>
                        <a:cubicBezTo>
                          <a:pt x="18333" y="458986"/>
                          <a:pt x="43306" y="471570"/>
                          <a:pt x="54591" y="491319"/>
                        </a:cubicBezTo>
                        <a:cubicBezTo>
                          <a:pt x="61728" y="503809"/>
                          <a:pt x="60258" y="520292"/>
                          <a:pt x="68238" y="532262"/>
                        </a:cubicBezTo>
                        <a:cubicBezTo>
                          <a:pt x="89255" y="563788"/>
                          <a:pt x="119913" y="580360"/>
                          <a:pt x="150125" y="600501"/>
                        </a:cubicBezTo>
                        <a:cubicBezTo>
                          <a:pt x="159224" y="614149"/>
                          <a:pt x="163511" y="632751"/>
                          <a:pt x="177421" y="641445"/>
                        </a:cubicBezTo>
                        <a:cubicBezTo>
                          <a:pt x="225696" y="671617"/>
                          <a:pt x="243894" y="668740"/>
                          <a:pt x="286603" y="668740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arrow" w="med" len="med"/>
                  </a:ln>
                  <a:extLst/>
                </p:spPr>
                <p:txBody>
                  <a:bodyPr anchor="b">
                    <a:spAutoFit/>
                  </a:bodyPr>
                  <a:lstStyle/>
                  <a:p>
                    <a:endParaRPr lang="fr-BE"/>
                  </a:p>
                </p:txBody>
              </p:sp>
            </p:grpSp>
            <p:grpSp>
              <p:nvGrpSpPr>
                <p:cNvPr id="59" name="Group 2"/>
                <p:cNvGrpSpPr>
                  <a:grpSpLocks/>
                </p:cNvGrpSpPr>
                <p:nvPr/>
              </p:nvGrpSpPr>
              <p:grpSpPr bwMode="auto">
                <a:xfrm>
                  <a:off x="4484373" y="1827215"/>
                  <a:ext cx="3180077" cy="2838523"/>
                  <a:chOff x="4484373" y="1827215"/>
                  <a:chExt cx="3180077" cy="2838523"/>
                </a:xfrm>
              </p:grpSpPr>
              <p:sp>
                <p:nvSpPr>
                  <p:cNvPr id="60" name="5-Point Star 60"/>
                  <p:cNvSpPr/>
                  <p:nvPr/>
                </p:nvSpPr>
                <p:spPr bwMode="auto">
                  <a:xfrm>
                    <a:off x="6646770" y="1827215"/>
                    <a:ext cx="533449" cy="473087"/>
                  </a:xfrm>
                  <a:prstGeom prst="star5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fr-BE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1" name="5-Point Star 61"/>
                  <p:cNvSpPr/>
                  <p:nvPr/>
                </p:nvSpPr>
                <p:spPr bwMode="auto">
                  <a:xfrm>
                    <a:off x="7132589" y="2747989"/>
                    <a:ext cx="531861" cy="471499"/>
                  </a:xfrm>
                  <a:prstGeom prst="star5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fr-BE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2" name="5-Point Star 62"/>
                  <p:cNvSpPr/>
                  <p:nvPr/>
                </p:nvSpPr>
                <p:spPr bwMode="auto">
                  <a:xfrm>
                    <a:off x="6462603" y="4192651"/>
                    <a:ext cx="533449" cy="473087"/>
                  </a:xfrm>
                  <a:prstGeom prst="star5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fr-BE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3" name="Freeform 44"/>
                  <p:cNvSpPr>
                    <a:spLocks/>
                  </p:cNvSpPr>
                  <p:nvPr/>
                </p:nvSpPr>
                <p:spPr bwMode="auto">
                  <a:xfrm>
                    <a:off x="4484373" y="2285030"/>
                    <a:ext cx="3071811" cy="2279649"/>
                  </a:xfrm>
                  <a:custGeom>
                    <a:avLst/>
                    <a:gdLst>
                      <a:gd name="T0" fmla="*/ 204787 w 3070746"/>
                      <a:gd name="T1" fmla="*/ 1719976 h 2279176"/>
                      <a:gd name="T2" fmla="*/ 791845 w 3070746"/>
                      <a:gd name="T3" fmla="*/ 1760927 h 2279176"/>
                      <a:gd name="T4" fmla="*/ 1023937 w 3070746"/>
                      <a:gd name="T5" fmla="*/ 1801880 h 2279176"/>
                      <a:gd name="T6" fmla="*/ 1187767 w 3070746"/>
                      <a:gd name="T7" fmla="*/ 1829180 h 2279176"/>
                      <a:gd name="T8" fmla="*/ 1365250 w 3070746"/>
                      <a:gd name="T9" fmla="*/ 1911084 h 2279176"/>
                      <a:gd name="T10" fmla="*/ 1529080 w 3070746"/>
                      <a:gd name="T11" fmla="*/ 1992987 h 2279176"/>
                      <a:gd name="T12" fmla="*/ 1706562 w 3070746"/>
                      <a:gd name="T13" fmla="*/ 2102192 h 2279176"/>
                      <a:gd name="T14" fmla="*/ 1829435 w 3070746"/>
                      <a:gd name="T15" fmla="*/ 2170445 h 2279176"/>
                      <a:gd name="T16" fmla="*/ 1952307 w 3070746"/>
                      <a:gd name="T17" fmla="*/ 2225048 h 2279176"/>
                      <a:gd name="T18" fmla="*/ 2075179 w 3070746"/>
                      <a:gd name="T19" fmla="*/ 2279650 h 2279176"/>
                      <a:gd name="T20" fmla="*/ 2553017 w 3070746"/>
                      <a:gd name="T21" fmla="*/ 2252349 h 2279176"/>
                      <a:gd name="T22" fmla="*/ 2703194 w 3070746"/>
                      <a:gd name="T23" fmla="*/ 2197747 h 2279176"/>
                      <a:gd name="T24" fmla="*/ 2771457 w 3070746"/>
                      <a:gd name="T25" fmla="*/ 2129494 h 2279176"/>
                      <a:gd name="T26" fmla="*/ 2880677 w 3070746"/>
                      <a:gd name="T27" fmla="*/ 1965687 h 2279176"/>
                      <a:gd name="T28" fmla="*/ 2935287 w 3070746"/>
                      <a:gd name="T29" fmla="*/ 1870132 h 2279176"/>
                      <a:gd name="T30" fmla="*/ 2976245 w 3070746"/>
                      <a:gd name="T31" fmla="*/ 1733626 h 2279176"/>
                      <a:gd name="T32" fmla="*/ 3044507 w 3070746"/>
                      <a:gd name="T33" fmla="*/ 1528867 h 2279176"/>
                      <a:gd name="T34" fmla="*/ 3071812 w 3070746"/>
                      <a:gd name="T35" fmla="*/ 1296807 h 2279176"/>
                      <a:gd name="T36" fmla="*/ 3003549 w 3070746"/>
                      <a:gd name="T37" fmla="*/ 627928 h 2279176"/>
                      <a:gd name="T38" fmla="*/ 2935287 w 3070746"/>
                      <a:gd name="T39" fmla="*/ 505072 h 2279176"/>
                      <a:gd name="T40" fmla="*/ 2867024 w 3070746"/>
                      <a:gd name="T41" fmla="*/ 436819 h 2279176"/>
                      <a:gd name="T42" fmla="*/ 2730500 w 3070746"/>
                      <a:gd name="T43" fmla="*/ 232060 h 2279176"/>
                      <a:gd name="T44" fmla="*/ 2662237 w 3070746"/>
                      <a:gd name="T45" fmla="*/ 177458 h 2279176"/>
                      <a:gd name="T46" fmla="*/ 2580321 w 3070746"/>
                      <a:gd name="T47" fmla="*/ 136506 h 2279176"/>
                      <a:gd name="T48" fmla="*/ 2334577 w 3070746"/>
                      <a:gd name="T49" fmla="*/ 0 h 2279176"/>
                      <a:gd name="T50" fmla="*/ 1897697 w 3070746"/>
                      <a:gd name="T51" fmla="*/ 27302 h 2279176"/>
                      <a:gd name="T52" fmla="*/ 1788477 w 3070746"/>
                      <a:gd name="T53" fmla="*/ 68253 h 2279176"/>
                      <a:gd name="T54" fmla="*/ 1706562 w 3070746"/>
                      <a:gd name="T55" fmla="*/ 122856 h 2279176"/>
                      <a:gd name="T56" fmla="*/ 1610994 w 3070746"/>
                      <a:gd name="T57" fmla="*/ 177458 h 2279176"/>
                      <a:gd name="T58" fmla="*/ 1515427 w 3070746"/>
                      <a:gd name="T59" fmla="*/ 300313 h 2279176"/>
                      <a:gd name="T60" fmla="*/ 1447164 w 3070746"/>
                      <a:gd name="T61" fmla="*/ 395867 h 2279176"/>
                      <a:gd name="T62" fmla="*/ 1406207 w 3070746"/>
                      <a:gd name="T63" fmla="*/ 477771 h 2279176"/>
                      <a:gd name="T64" fmla="*/ 1351597 w 3070746"/>
                      <a:gd name="T65" fmla="*/ 614277 h 2279176"/>
                      <a:gd name="T66" fmla="*/ 1310640 w 3070746"/>
                      <a:gd name="T67" fmla="*/ 750783 h 2279176"/>
                      <a:gd name="T68" fmla="*/ 1283334 w 3070746"/>
                      <a:gd name="T69" fmla="*/ 982843 h 2279176"/>
                      <a:gd name="T70" fmla="*/ 1160462 w 3070746"/>
                      <a:gd name="T71" fmla="*/ 859988 h 2279176"/>
                      <a:gd name="T72" fmla="*/ 1174114 w 3070746"/>
                      <a:gd name="T73" fmla="*/ 846337 h 2279176"/>
                      <a:gd name="T74" fmla="*/ 1365250 w 3070746"/>
                      <a:gd name="T75" fmla="*/ 887289 h 2279176"/>
                      <a:gd name="T76" fmla="*/ 1406207 w 3070746"/>
                      <a:gd name="T77" fmla="*/ 873639 h 2279176"/>
                      <a:gd name="T78" fmla="*/ 1337944 w 3070746"/>
                      <a:gd name="T79" fmla="*/ 996494 h 227917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070746" h="2279176">
                        <a:moveTo>
                          <a:pt x="0" y="1705970"/>
                        </a:moveTo>
                        <a:cubicBezTo>
                          <a:pt x="68239" y="1710519"/>
                          <a:pt x="136396" y="1716513"/>
                          <a:pt x="204716" y="1719618"/>
                        </a:cubicBezTo>
                        <a:cubicBezTo>
                          <a:pt x="336587" y="1725612"/>
                          <a:pt x="468814" y="1724079"/>
                          <a:pt x="600501" y="1733266"/>
                        </a:cubicBezTo>
                        <a:cubicBezTo>
                          <a:pt x="664681" y="1737744"/>
                          <a:pt x="791570" y="1760561"/>
                          <a:pt x="791570" y="1760561"/>
                        </a:cubicBezTo>
                        <a:cubicBezTo>
                          <a:pt x="805218" y="1765110"/>
                          <a:pt x="818557" y="1770720"/>
                          <a:pt x="832513" y="1774209"/>
                        </a:cubicBezTo>
                        <a:cubicBezTo>
                          <a:pt x="902038" y="1791591"/>
                          <a:pt x="947151" y="1793012"/>
                          <a:pt x="1023582" y="1801505"/>
                        </a:cubicBezTo>
                        <a:cubicBezTo>
                          <a:pt x="1037230" y="1806054"/>
                          <a:pt x="1050335" y="1812787"/>
                          <a:pt x="1064525" y="1815152"/>
                        </a:cubicBezTo>
                        <a:cubicBezTo>
                          <a:pt x="1105160" y="1821924"/>
                          <a:pt x="1147215" y="1819537"/>
                          <a:pt x="1187355" y="1828800"/>
                        </a:cubicBezTo>
                        <a:cubicBezTo>
                          <a:pt x="1243995" y="1841871"/>
                          <a:pt x="1235194" y="1862193"/>
                          <a:pt x="1282889" y="1883391"/>
                        </a:cubicBezTo>
                        <a:cubicBezTo>
                          <a:pt x="1309181" y="1895076"/>
                          <a:pt x="1337480" y="1901589"/>
                          <a:pt x="1364776" y="1910687"/>
                        </a:cubicBezTo>
                        <a:lnTo>
                          <a:pt x="1405719" y="1924334"/>
                        </a:lnTo>
                        <a:cubicBezTo>
                          <a:pt x="1534225" y="2052843"/>
                          <a:pt x="1328149" y="1858970"/>
                          <a:pt x="1528549" y="1992573"/>
                        </a:cubicBezTo>
                        <a:cubicBezTo>
                          <a:pt x="1581462" y="2027849"/>
                          <a:pt x="1553931" y="2014682"/>
                          <a:pt x="1610435" y="2033516"/>
                        </a:cubicBezTo>
                        <a:cubicBezTo>
                          <a:pt x="1622808" y="2042796"/>
                          <a:pt x="1686006" y="2091773"/>
                          <a:pt x="1705970" y="2101755"/>
                        </a:cubicBezTo>
                        <a:cubicBezTo>
                          <a:pt x="1718837" y="2108189"/>
                          <a:pt x="1733265" y="2110854"/>
                          <a:pt x="1746913" y="2115403"/>
                        </a:cubicBezTo>
                        <a:cubicBezTo>
                          <a:pt x="1824529" y="2193019"/>
                          <a:pt x="1749793" y="2130490"/>
                          <a:pt x="1828800" y="2169994"/>
                        </a:cubicBezTo>
                        <a:cubicBezTo>
                          <a:pt x="1843471" y="2177330"/>
                          <a:pt x="1854754" y="2190628"/>
                          <a:pt x="1869743" y="2197290"/>
                        </a:cubicBezTo>
                        <a:cubicBezTo>
                          <a:pt x="1896035" y="2208975"/>
                          <a:pt x="1927689" y="2208625"/>
                          <a:pt x="1951629" y="2224585"/>
                        </a:cubicBezTo>
                        <a:cubicBezTo>
                          <a:pt x="1965277" y="2233684"/>
                          <a:pt x="1977584" y="2245219"/>
                          <a:pt x="1992573" y="2251881"/>
                        </a:cubicBezTo>
                        <a:cubicBezTo>
                          <a:pt x="2018865" y="2263566"/>
                          <a:pt x="2074459" y="2279176"/>
                          <a:pt x="2074459" y="2279176"/>
                        </a:cubicBezTo>
                        <a:cubicBezTo>
                          <a:pt x="2220035" y="2274627"/>
                          <a:pt x="2365778" y="2273837"/>
                          <a:pt x="2511188" y="2265528"/>
                        </a:cubicBezTo>
                        <a:cubicBezTo>
                          <a:pt x="2525550" y="2264707"/>
                          <a:pt x="2538175" y="2255370"/>
                          <a:pt x="2552131" y="2251881"/>
                        </a:cubicBezTo>
                        <a:cubicBezTo>
                          <a:pt x="2583278" y="2244094"/>
                          <a:pt x="2630115" y="2240184"/>
                          <a:pt x="2661313" y="2224585"/>
                        </a:cubicBezTo>
                        <a:cubicBezTo>
                          <a:pt x="2675984" y="2217250"/>
                          <a:pt x="2688608" y="2206388"/>
                          <a:pt x="2702256" y="2197290"/>
                        </a:cubicBezTo>
                        <a:cubicBezTo>
                          <a:pt x="2711355" y="2183642"/>
                          <a:pt x="2717953" y="2167945"/>
                          <a:pt x="2729552" y="2156346"/>
                        </a:cubicBezTo>
                        <a:cubicBezTo>
                          <a:pt x="2741150" y="2144748"/>
                          <a:pt x="2759694" y="2141395"/>
                          <a:pt x="2770495" y="2129051"/>
                        </a:cubicBezTo>
                        <a:cubicBezTo>
                          <a:pt x="2792097" y="2104363"/>
                          <a:pt x="2806889" y="2074460"/>
                          <a:pt x="2825086" y="2047164"/>
                        </a:cubicBezTo>
                        <a:cubicBezTo>
                          <a:pt x="2825091" y="2047157"/>
                          <a:pt x="2879673" y="1965286"/>
                          <a:pt x="2879677" y="1965278"/>
                        </a:cubicBezTo>
                        <a:cubicBezTo>
                          <a:pt x="2888776" y="1947081"/>
                          <a:pt x="2896879" y="1928351"/>
                          <a:pt x="2906973" y="1910687"/>
                        </a:cubicBezTo>
                        <a:cubicBezTo>
                          <a:pt x="2915111" y="1896445"/>
                          <a:pt x="2926933" y="1884414"/>
                          <a:pt x="2934268" y="1869743"/>
                        </a:cubicBezTo>
                        <a:cubicBezTo>
                          <a:pt x="2940702" y="1856876"/>
                          <a:pt x="2943964" y="1842632"/>
                          <a:pt x="2947916" y="1828800"/>
                        </a:cubicBezTo>
                        <a:cubicBezTo>
                          <a:pt x="2965127" y="1768564"/>
                          <a:pt x="2955576" y="1785629"/>
                          <a:pt x="2975212" y="1733266"/>
                        </a:cubicBezTo>
                        <a:cubicBezTo>
                          <a:pt x="2983814" y="1710327"/>
                          <a:pt x="2994135" y="1688051"/>
                          <a:pt x="3002507" y="1665027"/>
                        </a:cubicBezTo>
                        <a:cubicBezTo>
                          <a:pt x="3029091" y="1591919"/>
                          <a:pt x="3027156" y="1593729"/>
                          <a:pt x="3043450" y="1528549"/>
                        </a:cubicBezTo>
                        <a:cubicBezTo>
                          <a:pt x="3047999" y="1469409"/>
                          <a:pt x="3050167" y="1410037"/>
                          <a:pt x="3057098" y="1351128"/>
                        </a:cubicBezTo>
                        <a:cubicBezTo>
                          <a:pt x="3059290" y="1332499"/>
                          <a:pt x="3070746" y="1315294"/>
                          <a:pt x="3070746" y="1296537"/>
                        </a:cubicBezTo>
                        <a:cubicBezTo>
                          <a:pt x="3070746" y="1137248"/>
                          <a:pt x="3068184" y="977768"/>
                          <a:pt x="3057098" y="818866"/>
                        </a:cubicBezTo>
                        <a:cubicBezTo>
                          <a:pt x="3056389" y="808700"/>
                          <a:pt x="3015924" y="647922"/>
                          <a:pt x="3002507" y="627797"/>
                        </a:cubicBezTo>
                        <a:lnTo>
                          <a:pt x="2947916" y="545911"/>
                        </a:lnTo>
                        <a:cubicBezTo>
                          <a:pt x="2943367" y="532263"/>
                          <a:pt x="2943255" y="516201"/>
                          <a:pt x="2934268" y="504967"/>
                        </a:cubicBezTo>
                        <a:cubicBezTo>
                          <a:pt x="2924022" y="492159"/>
                          <a:pt x="2904923" y="489270"/>
                          <a:pt x="2893325" y="477672"/>
                        </a:cubicBezTo>
                        <a:cubicBezTo>
                          <a:pt x="2881726" y="466073"/>
                          <a:pt x="2875128" y="450376"/>
                          <a:pt x="2866029" y="436728"/>
                        </a:cubicBezTo>
                        <a:cubicBezTo>
                          <a:pt x="2822479" y="306077"/>
                          <a:pt x="2865888" y="395616"/>
                          <a:pt x="2797791" y="313899"/>
                        </a:cubicBezTo>
                        <a:cubicBezTo>
                          <a:pt x="2766321" y="276134"/>
                          <a:pt x="2774408" y="261916"/>
                          <a:pt x="2729552" y="232012"/>
                        </a:cubicBezTo>
                        <a:cubicBezTo>
                          <a:pt x="2717582" y="224032"/>
                          <a:pt x="2702257" y="222913"/>
                          <a:pt x="2688609" y="218364"/>
                        </a:cubicBezTo>
                        <a:cubicBezTo>
                          <a:pt x="2679510" y="204716"/>
                          <a:pt x="2674121" y="187668"/>
                          <a:pt x="2661313" y="177421"/>
                        </a:cubicBezTo>
                        <a:cubicBezTo>
                          <a:pt x="2650079" y="168434"/>
                          <a:pt x="2633237" y="170207"/>
                          <a:pt x="2620370" y="163773"/>
                        </a:cubicBezTo>
                        <a:cubicBezTo>
                          <a:pt x="2605699" y="156438"/>
                          <a:pt x="2592773" y="146012"/>
                          <a:pt x="2579426" y="136478"/>
                        </a:cubicBezTo>
                        <a:cubicBezTo>
                          <a:pt x="2413087" y="17665"/>
                          <a:pt x="2630572" y="164436"/>
                          <a:pt x="2470244" y="68239"/>
                        </a:cubicBezTo>
                        <a:cubicBezTo>
                          <a:pt x="2354179" y="-1400"/>
                          <a:pt x="2430802" y="24259"/>
                          <a:pt x="2333767" y="0"/>
                        </a:cubicBezTo>
                        <a:cubicBezTo>
                          <a:pt x="2215486" y="4549"/>
                          <a:pt x="2097063" y="6264"/>
                          <a:pt x="1978925" y="13648"/>
                        </a:cubicBezTo>
                        <a:cubicBezTo>
                          <a:pt x="1951307" y="15374"/>
                          <a:pt x="1923543" y="19345"/>
                          <a:pt x="1897038" y="27296"/>
                        </a:cubicBezTo>
                        <a:cubicBezTo>
                          <a:pt x="1877551" y="33142"/>
                          <a:pt x="1861496" y="47448"/>
                          <a:pt x="1842447" y="54591"/>
                        </a:cubicBezTo>
                        <a:cubicBezTo>
                          <a:pt x="1824884" y="61177"/>
                          <a:pt x="1805891" y="63086"/>
                          <a:pt x="1787856" y="68239"/>
                        </a:cubicBezTo>
                        <a:cubicBezTo>
                          <a:pt x="1774024" y="72191"/>
                          <a:pt x="1760561" y="77338"/>
                          <a:pt x="1746913" y="81887"/>
                        </a:cubicBezTo>
                        <a:cubicBezTo>
                          <a:pt x="1733265" y="95535"/>
                          <a:pt x="1721676" y="111612"/>
                          <a:pt x="1705970" y="122830"/>
                        </a:cubicBezTo>
                        <a:cubicBezTo>
                          <a:pt x="1689415" y="134655"/>
                          <a:pt x="1669043" y="140031"/>
                          <a:pt x="1651379" y="150125"/>
                        </a:cubicBezTo>
                        <a:cubicBezTo>
                          <a:pt x="1637137" y="158263"/>
                          <a:pt x="1624083" y="168322"/>
                          <a:pt x="1610435" y="177421"/>
                        </a:cubicBezTo>
                        <a:cubicBezTo>
                          <a:pt x="1542671" y="279068"/>
                          <a:pt x="1629760" y="154232"/>
                          <a:pt x="1542197" y="259308"/>
                        </a:cubicBezTo>
                        <a:cubicBezTo>
                          <a:pt x="1531696" y="271909"/>
                          <a:pt x="1525402" y="287650"/>
                          <a:pt x="1514901" y="300251"/>
                        </a:cubicBezTo>
                        <a:cubicBezTo>
                          <a:pt x="1502545" y="315078"/>
                          <a:pt x="1485176" y="325488"/>
                          <a:pt x="1473958" y="341194"/>
                        </a:cubicBezTo>
                        <a:cubicBezTo>
                          <a:pt x="1462133" y="357749"/>
                          <a:pt x="1456756" y="378121"/>
                          <a:pt x="1446662" y="395785"/>
                        </a:cubicBezTo>
                        <a:cubicBezTo>
                          <a:pt x="1438524" y="410026"/>
                          <a:pt x="1426702" y="422057"/>
                          <a:pt x="1419367" y="436728"/>
                        </a:cubicBezTo>
                        <a:cubicBezTo>
                          <a:pt x="1412933" y="449595"/>
                          <a:pt x="1411386" y="464449"/>
                          <a:pt x="1405719" y="477672"/>
                        </a:cubicBezTo>
                        <a:cubicBezTo>
                          <a:pt x="1397705" y="496372"/>
                          <a:pt x="1385980" y="513373"/>
                          <a:pt x="1378424" y="532263"/>
                        </a:cubicBezTo>
                        <a:cubicBezTo>
                          <a:pt x="1367738" y="558977"/>
                          <a:pt x="1360227" y="586854"/>
                          <a:pt x="1351128" y="614149"/>
                        </a:cubicBezTo>
                        <a:cubicBezTo>
                          <a:pt x="1346579" y="627797"/>
                          <a:pt x="1340969" y="641136"/>
                          <a:pt x="1337480" y="655093"/>
                        </a:cubicBezTo>
                        <a:cubicBezTo>
                          <a:pt x="1320343" y="723640"/>
                          <a:pt x="1329763" y="691889"/>
                          <a:pt x="1310185" y="750627"/>
                        </a:cubicBezTo>
                        <a:cubicBezTo>
                          <a:pt x="1305636" y="791570"/>
                          <a:pt x="1301350" y="832544"/>
                          <a:pt x="1296537" y="873457"/>
                        </a:cubicBezTo>
                        <a:cubicBezTo>
                          <a:pt x="1292252" y="909883"/>
                          <a:pt x="1318155" y="972563"/>
                          <a:pt x="1282889" y="982639"/>
                        </a:cubicBezTo>
                        <a:cubicBezTo>
                          <a:pt x="1245773" y="993244"/>
                          <a:pt x="1228299" y="928048"/>
                          <a:pt x="1201003" y="900752"/>
                        </a:cubicBezTo>
                        <a:lnTo>
                          <a:pt x="1160059" y="859809"/>
                        </a:lnTo>
                        <a:cubicBezTo>
                          <a:pt x="1146411" y="846161"/>
                          <a:pt x="1101853" y="810235"/>
                          <a:pt x="1119116" y="818866"/>
                        </a:cubicBezTo>
                        <a:lnTo>
                          <a:pt x="1173707" y="846161"/>
                        </a:lnTo>
                        <a:cubicBezTo>
                          <a:pt x="1267192" y="939646"/>
                          <a:pt x="1234182" y="895929"/>
                          <a:pt x="1282889" y="968991"/>
                        </a:cubicBezTo>
                        <a:cubicBezTo>
                          <a:pt x="1310185" y="941696"/>
                          <a:pt x="1332658" y="908517"/>
                          <a:pt x="1364776" y="887105"/>
                        </a:cubicBezTo>
                        <a:cubicBezTo>
                          <a:pt x="1392071" y="868908"/>
                          <a:pt x="1469859" y="809317"/>
                          <a:pt x="1446662" y="832514"/>
                        </a:cubicBezTo>
                        <a:lnTo>
                          <a:pt x="1405719" y="873457"/>
                        </a:lnTo>
                        <a:cubicBezTo>
                          <a:pt x="1392205" y="913999"/>
                          <a:pt x="1383570" y="963845"/>
                          <a:pt x="1351128" y="996287"/>
                        </a:cubicBezTo>
                        <a:cubicBezTo>
                          <a:pt x="1347911" y="999504"/>
                          <a:pt x="1342029" y="996287"/>
                          <a:pt x="1337480" y="996287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xtLst/>
                </p:spPr>
                <p:txBody>
                  <a:bodyPr anchor="b">
                    <a:spAutoFit/>
                  </a:bodyPr>
                  <a:lstStyle/>
                  <a:p>
                    <a:endParaRPr lang="fr-BE"/>
                  </a:p>
                </p:txBody>
              </p:sp>
              <p:sp>
                <p:nvSpPr>
                  <p:cNvPr id="64" name="Cross 38"/>
                  <p:cNvSpPr>
                    <a:spLocks noChangeArrowheads="1"/>
                  </p:cNvSpPr>
                  <p:nvPr/>
                </p:nvSpPr>
                <p:spPr bwMode="auto">
                  <a:xfrm rot="1077534">
                    <a:off x="5614690" y="3283777"/>
                    <a:ext cx="419091" cy="390831"/>
                  </a:xfrm>
                  <a:prstGeom prst="plus">
                    <a:avLst>
                      <a:gd name="adj" fmla="val 39403"/>
                    </a:avLst>
                  </a:prstGeom>
                  <a:solidFill>
                    <a:srgbClr val="FF0000"/>
                  </a:solidFill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square" anchor="b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endParaRPr lang="fr-BE" altLang="fr-FR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50" name="Group 49"/>
            <p:cNvGrpSpPr/>
            <p:nvPr/>
          </p:nvGrpSpPr>
          <p:grpSpPr>
            <a:xfrm>
              <a:off x="3659039" y="1148533"/>
              <a:ext cx="1632300" cy="2076254"/>
              <a:chOff x="2154610" y="1329913"/>
              <a:chExt cx="3920392" cy="4986664"/>
            </a:xfrm>
          </p:grpSpPr>
          <p:pic>
            <p:nvPicPr>
              <p:cNvPr id="51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6592" y="3520582"/>
                <a:ext cx="1218410" cy="13095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1562" y="4697221"/>
                <a:ext cx="870897" cy="1619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8188" y="2784475"/>
                <a:ext cx="1135062" cy="1317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8252" y="1329913"/>
                <a:ext cx="714312" cy="148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610" y="3832588"/>
                <a:ext cx="696513" cy="1268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3" name="Group 102"/>
          <p:cNvGrpSpPr/>
          <p:nvPr/>
        </p:nvGrpSpPr>
        <p:grpSpPr>
          <a:xfrm>
            <a:off x="3205785" y="898297"/>
            <a:ext cx="2638870" cy="1917660"/>
            <a:chOff x="4395398" y="1614384"/>
            <a:chExt cx="2574172" cy="2044558"/>
          </a:xfrm>
        </p:grpSpPr>
        <p:grpSp>
          <p:nvGrpSpPr>
            <p:cNvPr id="104" name="Group 103"/>
            <p:cNvGrpSpPr/>
            <p:nvPr/>
          </p:nvGrpSpPr>
          <p:grpSpPr>
            <a:xfrm>
              <a:off x="4395398" y="1723896"/>
              <a:ext cx="2574172" cy="1935046"/>
              <a:chOff x="4395398" y="1723896"/>
              <a:chExt cx="2574172" cy="1935046"/>
            </a:xfrm>
          </p:grpSpPr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5398" y="1723896"/>
                <a:ext cx="1221369" cy="1177169"/>
              </a:xfrm>
              <a:prstGeom prst="rect">
                <a:avLst/>
              </a:prstGeom>
            </p:spPr>
          </p:pic>
          <p:pic>
            <p:nvPicPr>
              <p:cNvPr id="107" name="Picture 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2453624"/>
                <a:ext cx="1821506" cy="1205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5" name="Picture 2" descr="Margot_FARNET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50096" y="1614384"/>
              <a:ext cx="1086145" cy="1094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/>
          <p:cNvSpPr/>
          <p:nvPr/>
        </p:nvSpPr>
        <p:spPr>
          <a:xfrm>
            <a:off x="3848534" y="3321073"/>
            <a:ext cx="2107548" cy="1104557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/>
              <a:t>(F)LAG</a:t>
            </a:r>
            <a:endParaRPr lang="en-GB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B2CF8-B8F7-466A-857A-914F54F7B6C9}"/>
              </a:ext>
            </a:extLst>
          </p:cNvPr>
          <p:cNvSpPr txBox="1"/>
          <p:nvPr/>
        </p:nvSpPr>
        <p:spPr>
          <a:xfrm>
            <a:off x="6767" y="6180528"/>
            <a:ext cx="4871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LAG = Local </a:t>
            </a:r>
            <a:r>
              <a:rPr lang="es-ES" err="1"/>
              <a:t>Action</a:t>
            </a:r>
            <a:r>
              <a:rPr lang="es-ES"/>
              <a:t> Group</a:t>
            </a:r>
            <a:endParaRPr lang="pl-PL"/>
          </a:p>
          <a:p>
            <a:r>
              <a:rPr lang="pl-PL"/>
              <a:t>in the EMFF: FLAG (Fisheries Local Action Group)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68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987A-4044-4245-B171-E8780B05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706"/>
            <a:ext cx="7886700" cy="889207"/>
          </a:xfrm>
        </p:spPr>
        <p:txBody>
          <a:bodyPr>
            <a:normAutofit fontScale="90000"/>
          </a:bodyPr>
          <a:lstStyle/>
          <a:p>
            <a:r>
              <a:rPr lang="pl-PL" sz="3100" dirty="0" err="1"/>
              <a:t>Traditional</a:t>
            </a:r>
            <a:r>
              <a:rPr lang="pl-PL" sz="3100" dirty="0"/>
              <a:t> </a:t>
            </a:r>
            <a:r>
              <a:rPr lang="pl-PL" sz="3100" dirty="0" err="1"/>
              <a:t>funding</a:t>
            </a:r>
            <a:r>
              <a:rPr lang="pl-PL" sz="3100" dirty="0"/>
              <a:t> </a:t>
            </a:r>
            <a:r>
              <a:rPr lang="pl-PL" sz="3100" dirty="0" err="1"/>
              <a:t>approaches</a:t>
            </a:r>
            <a:r>
              <a:rPr lang="pl-PL" sz="3100" dirty="0"/>
              <a:t> vs. </a:t>
            </a:r>
            <a:r>
              <a:rPr lang="pl-PL" sz="3100" dirty="0" err="1"/>
              <a:t>Community</a:t>
            </a:r>
            <a:r>
              <a:rPr lang="pl-PL" sz="3100" dirty="0"/>
              <a:t>-Led </a:t>
            </a:r>
            <a:r>
              <a:rPr lang="pl-PL" sz="3100" dirty="0" err="1"/>
              <a:t>Local</a:t>
            </a:r>
            <a:r>
              <a:rPr lang="pl-PL" sz="3100" dirty="0"/>
              <a:t> Development (CLLD)</a:t>
            </a:r>
            <a:r>
              <a:rPr lang="fr-FR" sz="3100" dirty="0"/>
              <a:t> </a:t>
            </a:r>
            <a:endParaRPr lang="en-BE" dirty="0"/>
          </a:p>
        </p:txBody>
      </p:sp>
      <p:sp>
        <p:nvSpPr>
          <p:cNvPr id="81" name="Line 8">
            <a:extLst>
              <a:ext uri="{FF2B5EF4-FFF2-40B4-BE49-F238E27FC236}">
                <a16:creationId xmlns:a16="http://schemas.microsoft.com/office/drawing/2014/main" id="{B21D76F8-4A6D-4166-89CE-D74EBE0FCD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8650" y="2887663"/>
            <a:ext cx="400050" cy="26987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1200" cap="none" spc="0" normalizeH="0" baseline="0" noProof="0">
              <a:ln>
                <a:noFill/>
              </a:ln>
              <a:solidFill>
                <a:srgbClr val="3C466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Line 9">
            <a:extLst>
              <a:ext uri="{FF2B5EF4-FFF2-40B4-BE49-F238E27FC236}">
                <a16:creationId xmlns:a16="http://schemas.microsoft.com/office/drawing/2014/main" id="{0C94D88A-16CC-4659-85FF-0679ED3F23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974975"/>
            <a:ext cx="360363" cy="290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1200" cap="none" spc="0" normalizeH="0" baseline="0" noProof="0">
              <a:ln>
                <a:noFill/>
              </a:ln>
              <a:solidFill>
                <a:srgbClr val="3C466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Line 10">
            <a:extLst>
              <a:ext uri="{FF2B5EF4-FFF2-40B4-BE49-F238E27FC236}">
                <a16:creationId xmlns:a16="http://schemas.microsoft.com/office/drawing/2014/main" id="{5C31E529-4DA8-474E-B50D-2A818835F0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51088" y="3005138"/>
            <a:ext cx="115887" cy="2074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1200" cap="none" spc="0" normalizeH="0" baseline="0" noProof="0">
              <a:ln>
                <a:noFill/>
              </a:ln>
              <a:solidFill>
                <a:srgbClr val="3C466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Line 11">
            <a:extLst>
              <a:ext uri="{FF2B5EF4-FFF2-40B4-BE49-F238E27FC236}">
                <a16:creationId xmlns:a16="http://schemas.microsoft.com/office/drawing/2014/main" id="{6E58C5FA-52D9-47CA-8ED1-0D1A3E9B73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0813" y="2903538"/>
            <a:ext cx="169862" cy="2976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1200" cap="none" spc="0" normalizeH="0" baseline="0" noProof="0">
              <a:ln>
                <a:noFill/>
              </a:ln>
              <a:solidFill>
                <a:srgbClr val="3C466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AutoShape 12">
            <a:extLst>
              <a:ext uri="{FF2B5EF4-FFF2-40B4-BE49-F238E27FC236}">
                <a16:creationId xmlns:a16="http://schemas.microsoft.com/office/drawing/2014/main" id="{112DBB74-241A-4E5D-A2A3-A2E7A50AD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328738"/>
            <a:ext cx="3657600" cy="644525"/>
          </a:xfrm>
          <a:prstGeom prst="flowChartAlternateProcess">
            <a:avLst/>
          </a:prstGeom>
          <a:solidFill>
            <a:srgbClr val="3891A7">
              <a:lumMod val="40000"/>
              <a:lumOff val="60000"/>
            </a:srgbClr>
          </a:solidFill>
          <a:ln w="9525">
            <a:solidFill>
              <a:srgbClr val="4E566B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Government</a:t>
            </a: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rgbClr val="3C4664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(national </a:t>
            </a: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 </a:t>
            </a: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</a:t>
            </a:r>
            <a:r>
              <a:rPr kumimoji="0" lang="pl-P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gional</a:t>
            </a: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6" name="AutoShape 13">
            <a:extLst>
              <a:ext uri="{FF2B5EF4-FFF2-40B4-BE49-F238E27FC236}">
                <a16:creationId xmlns:a16="http://schemas.microsoft.com/office/drawing/2014/main" id="{84C1EF5F-E841-4A38-9614-83E9A9993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63" y="2003425"/>
            <a:ext cx="2017712" cy="869950"/>
          </a:xfrm>
          <a:prstGeom prst="flowChartAlternateProcess">
            <a:avLst/>
          </a:prstGeom>
          <a:noFill/>
          <a:ln w="9525">
            <a:solidFill>
              <a:srgbClr val="4E566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fr-F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Paying</a:t>
            </a:r>
            <a:r>
              <a:rPr kumimoji="0" lang="pl-PL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altLang="fr-F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Agencies</a:t>
            </a:r>
            <a:endParaRPr kumimoji="0" lang="pl-PL" altLang="fr-FR" sz="1800" b="1" i="0" u="none" strike="noStrike" kern="0" cap="none" spc="0" normalizeH="0" baseline="0" noProof="0" dirty="0">
              <a:ln>
                <a:noFill/>
              </a:ln>
              <a:solidFill>
                <a:srgbClr val="3C466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AutoShape 14">
            <a:extLst>
              <a:ext uri="{FF2B5EF4-FFF2-40B4-BE49-F238E27FC236}">
                <a16:creationId xmlns:a16="http://schemas.microsoft.com/office/drawing/2014/main" id="{1E8562F0-717B-45BA-AF3E-24EEC1550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2003425"/>
            <a:ext cx="1655762" cy="855663"/>
          </a:xfrm>
          <a:prstGeom prst="flowChartAlternateProcess">
            <a:avLst/>
          </a:prstGeom>
          <a:noFill/>
          <a:ln w="9525">
            <a:solidFill>
              <a:srgbClr val="4E566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fr-F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Managing</a:t>
            </a:r>
            <a:r>
              <a:rPr kumimoji="0" lang="pl-PL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fr-F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Authorities</a:t>
            </a:r>
            <a:endParaRPr kumimoji="0" lang="pl-PL" altLang="fr-FR" sz="1800" b="1" i="0" u="none" strike="noStrike" kern="0" cap="none" spc="0" normalizeH="0" baseline="0" noProof="0" dirty="0">
              <a:ln>
                <a:noFill/>
              </a:ln>
              <a:solidFill>
                <a:srgbClr val="3C466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Line 15">
            <a:extLst>
              <a:ext uri="{FF2B5EF4-FFF2-40B4-BE49-F238E27FC236}">
                <a16:creationId xmlns:a16="http://schemas.microsoft.com/office/drawing/2014/main" id="{ACBE1666-7755-4D92-95A9-C2E3C6FB7C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5525" y="2062163"/>
            <a:ext cx="142875" cy="1444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0" cap="none" spc="0" normalizeH="0" baseline="0" noProof="0">
              <a:ln>
                <a:noFill/>
              </a:ln>
              <a:solidFill>
                <a:srgbClr val="3C466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AutoShape 12">
            <a:extLst>
              <a:ext uri="{FF2B5EF4-FFF2-40B4-BE49-F238E27FC236}">
                <a16:creationId xmlns:a16="http://schemas.microsoft.com/office/drawing/2014/main" id="{C663435F-937A-474B-A246-1883FEC71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050" y="1131888"/>
            <a:ext cx="3657600" cy="644525"/>
          </a:xfrm>
          <a:prstGeom prst="flowChartAlternateProcess">
            <a:avLst/>
          </a:prstGeom>
          <a:solidFill>
            <a:srgbClr val="3891A7">
              <a:lumMod val="40000"/>
              <a:lumOff val="60000"/>
            </a:srgbClr>
          </a:solidFill>
          <a:ln w="9525">
            <a:solidFill>
              <a:srgbClr val="4E566B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Government</a:t>
            </a: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rgbClr val="3C4664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(national </a:t>
            </a: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 </a:t>
            </a: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</a:t>
            </a:r>
            <a:r>
              <a:rPr kumimoji="0" lang="pl-P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gional</a:t>
            </a: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0" name="AutoShape 13">
            <a:extLst>
              <a:ext uri="{FF2B5EF4-FFF2-40B4-BE49-F238E27FC236}">
                <a16:creationId xmlns:a16="http://schemas.microsoft.com/office/drawing/2014/main" id="{AE2D88DA-2392-4B7F-933C-83A5B252B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1808163"/>
            <a:ext cx="2017712" cy="869950"/>
          </a:xfrm>
          <a:prstGeom prst="flowChartAlternateProcess">
            <a:avLst/>
          </a:prstGeom>
          <a:noFill/>
          <a:ln w="9525">
            <a:solidFill>
              <a:srgbClr val="4E566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fr-F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Paying</a:t>
            </a:r>
            <a:endParaRPr kumimoji="0" lang="pl-PL" altLang="fr-FR" sz="1800" b="1" i="0" u="none" strike="noStrike" kern="0" cap="none" spc="0" normalizeH="0" baseline="0" noProof="0" dirty="0">
              <a:ln>
                <a:noFill/>
              </a:ln>
              <a:solidFill>
                <a:srgbClr val="3C466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fr-F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Agencies</a:t>
            </a:r>
            <a:endParaRPr kumimoji="0" lang="fr-BE" altLang="fr-FR" sz="1800" b="1" i="0" u="none" strike="noStrike" kern="0" cap="none" spc="0" normalizeH="0" baseline="0" noProof="0" dirty="0">
              <a:ln>
                <a:noFill/>
              </a:ln>
              <a:solidFill>
                <a:srgbClr val="3C466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AutoShape 14">
            <a:extLst>
              <a:ext uri="{FF2B5EF4-FFF2-40B4-BE49-F238E27FC236}">
                <a16:creationId xmlns:a16="http://schemas.microsoft.com/office/drawing/2014/main" id="{517A17BF-E780-4242-A3F7-56699C915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313" y="1808163"/>
            <a:ext cx="1654175" cy="855662"/>
          </a:xfrm>
          <a:prstGeom prst="flowChartAlternateProcess">
            <a:avLst/>
          </a:prstGeom>
          <a:noFill/>
          <a:ln w="9525">
            <a:solidFill>
              <a:srgbClr val="4E566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C466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fr-F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Managing</a:t>
            </a:r>
            <a:endParaRPr kumimoji="0" lang="pl-PL" altLang="fr-FR" sz="1800" b="1" i="0" u="none" strike="noStrike" kern="0" cap="none" spc="0" normalizeH="0" baseline="0" noProof="0" dirty="0">
              <a:ln>
                <a:noFill/>
              </a:ln>
              <a:solidFill>
                <a:srgbClr val="3C466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fr-F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Authorities</a:t>
            </a:r>
            <a:endParaRPr kumimoji="0" lang="pl-PL" altLang="fr-FR" sz="1800" b="1" i="0" u="none" strike="noStrike" kern="0" cap="none" spc="0" normalizeH="0" baseline="0" noProof="0" dirty="0">
              <a:ln>
                <a:noFill/>
              </a:ln>
              <a:solidFill>
                <a:srgbClr val="3C466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Rectangle 6">
            <a:extLst>
              <a:ext uri="{FF2B5EF4-FFF2-40B4-BE49-F238E27FC236}">
                <a16:creationId xmlns:a16="http://schemas.microsoft.com/office/drawing/2014/main" id="{79784065-802A-42AC-9216-C8296456A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926" y="2867026"/>
            <a:ext cx="1247775" cy="504825"/>
          </a:xfrm>
          <a:prstGeom prst="rect">
            <a:avLst/>
          </a:prstGeom>
          <a:solidFill>
            <a:srgbClr val="3891A7">
              <a:lumMod val="40000"/>
              <a:lumOff val="60000"/>
            </a:srgbClr>
          </a:solidFill>
          <a:ln w="9525">
            <a:solidFill>
              <a:srgbClr val="964305">
                <a:lumMod val="50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Partn</a:t>
            </a:r>
            <a:r>
              <a:rPr kumimoji="0" lang="pl-PL" sz="1800" b="1" i="0" u="none" strike="noStrike" kern="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ership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Rectangle 7">
            <a:extLst>
              <a:ext uri="{FF2B5EF4-FFF2-40B4-BE49-F238E27FC236}">
                <a16:creationId xmlns:a16="http://schemas.microsoft.com/office/drawing/2014/main" id="{9E9DFB91-4F36-4B4F-8313-D2701F63C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025" y="3919538"/>
            <a:ext cx="1411219" cy="912812"/>
          </a:xfrm>
          <a:prstGeom prst="rect">
            <a:avLst/>
          </a:prstGeom>
          <a:solidFill>
            <a:srgbClr val="3891A7">
              <a:lumMod val="40000"/>
              <a:lumOff val="60000"/>
            </a:srgbClr>
          </a:solidFill>
          <a:ln w="9525">
            <a:solidFill>
              <a:srgbClr val="964305">
                <a:lumMod val="50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Local</a:t>
            </a: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Development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Strategy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AutoShape 17">
            <a:extLst>
              <a:ext uri="{FF2B5EF4-FFF2-40B4-BE49-F238E27FC236}">
                <a16:creationId xmlns:a16="http://schemas.microsoft.com/office/drawing/2014/main" id="{79D77CB1-DF19-4F25-86ED-8770DA6DF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5264150"/>
            <a:ext cx="941388" cy="430213"/>
          </a:xfrm>
          <a:prstGeom prst="roundRect">
            <a:avLst>
              <a:gd name="adj" fmla="val 16667"/>
            </a:avLst>
          </a:prstGeom>
          <a:solidFill>
            <a:srgbClr val="D4EAF0">
              <a:lumMod val="50000"/>
            </a:srgbClr>
          </a:solidFill>
          <a:ln w="9525">
            <a:solidFill>
              <a:srgbClr val="4E566B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566B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Proj</a:t>
            </a:r>
            <a:r>
              <a:rPr kumimoji="0" lang="fr-BE" sz="1400" b="1" i="0" u="none" strike="noStrike" kern="0" cap="none" spc="0" normalizeH="0" baseline="0" noProof="0" dirty="0">
                <a:ln>
                  <a:noFill/>
                </a:ln>
                <a:solidFill>
                  <a:srgbClr val="4E566B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</a:t>
            </a:r>
            <a:r>
              <a:rPr kumimoji="0" lang="pl-PL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566B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ct</a:t>
            </a: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srgbClr val="4E566B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AutoShape 17">
            <a:extLst>
              <a:ext uri="{FF2B5EF4-FFF2-40B4-BE49-F238E27FC236}">
                <a16:creationId xmlns:a16="http://schemas.microsoft.com/office/drawing/2014/main" id="{D3E9511C-EA59-496C-97C4-08B040287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538" y="5583238"/>
            <a:ext cx="941387" cy="430212"/>
          </a:xfrm>
          <a:prstGeom prst="roundRect">
            <a:avLst>
              <a:gd name="adj" fmla="val 16667"/>
            </a:avLst>
          </a:prstGeom>
          <a:solidFill>
            <a:srgbClr val="D4EAF0">
              <a:lumMod val="50000"/>
            </a:srgbClr>
          </a:solidFill>
          <a:ln w="9525">
            <a:solidFill>
              <a:srgbClr val="4E566B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srgbClr val="4E566B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96" name="AutoShape 17">
            <a:extLst>
              <a:ext uri="{FF2B5EF4-FFF2-40B4-BE49-F238E27FC236}">
                <a16:creationId xmlns:a16="http://schemas.microsoft.com/office/drawing/2014/main" id="{D31FFE54-1ED0-421B-B3EB-573806612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913" y="5800725"/>
            <a:ext cx="941387" cy="430213"/>
          </a:xfrm>
          <a:prstGeom prst="roundRect">
            <a:avLst>
              <a:gd name="adj" fmla="val 16667"/>
            </a:avLst>
          </a:prstGeom>
          <a:solidFill>
            <a:srgbClr val="D4EAF0">
              <a:lumMod val="50000"/>
            </a:srgbClr>
          </a:solidFill>
          <a:ln w="9525">
            <a:solidFill>
              <a:srgbClr val="4E566B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srgbClr val="4E566B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97" name="AutoShape 17">
            <a:extLst>
              <a:ext uri="{FF2B5EF4-FFF2-40B4-BE49-F238E27FC236}">
                <a16:creationId xmlns:a16="http://schemas.microsoft.com/office/drawing/2014/main" id="{29758A23-DA12-461E-A6B5-798AA514E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800" y="5510213"/>
            <a:ext cx="941388" cy="430212"/>
          </a:xfrm>
          <a:prstGeom prst="roundRect">
            <a:avLst>
              <a:gd name="adj" fmla="val 16667"/>
            </a:avLst>
          </a:prstGeom>
          <a:solidFill>
            <a:srgbClr val="D4EAF0">
              <a:lumMod val="50000"/>
            </a:srgbClr>
          </a:solidFill>
          <a:ln w="9525">
            <a:solidFill>
              <a:srgbClr val="4E566B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srgbClr val="4E566B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98" name="Rectangle à coins arrondis 122">
            <a:extLst>
              <a:ext uri="{FF2B5EF4-FFF2-40B4-BE49-F238E27FC236}">
                <a16:creationId xmlns:a16="http://schemas.microsoft.com/office/drawing/2014/main" id="{DF120390-3B6E-454E-B33E-23BEF2472B3D}"/>
              </a:ext>
            </a:extLst>
          </p:cNvPr>
          <p:cNvSpPr/>
          <p:nvPr/>
        </p:nvSpPr>
        <p:spPr bwMode="auto">
          <a:xfrm>
            <a:off x="5181600" y="5573713"/>
            <a:ext cx="261938" cy="115887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D4EAF0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9" name="Group 85">
            <a:extLst>
              <a:ext uri="{FF2B5EF4-FFF2-40B4-BE49-F238E27FC236}">
                <a16:creationId xmlns:a16="http://schemas.microsoft.com/office/drawing/2014/main" id="{85F5AEA4-0903-42D8-85D3-FE69B19098D8}"/>
              </a:ext>
            </a:extLst>
          </p:cNvPr>
          <p:cNvGrpSpPr>
            <a:grpSpLocks/>
          </p:cNvGrpSpPr>
          <p:nvPr/>
        </p:nvGrpSpPr>
        <p:grpSpPr bwMode="auto">
          <a:xfrm>
            <a:off x="144463" y="4524375"/>
            <a:ext cx="8956675" cy="1839913"/>
            <a:chOff x="144463" y="4524375"/>
            <a:chExt cx="8956675" cy="1839913"/>
          </a:xfrm>
        </p:grpSpPr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0B384021-B78A-4C95-9EAA-DEDF89CD6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437" y="4524375"/>
              <a:ext cx="1607807" cy="504825"/>
            </a:xfrm>
            <a:prstGeom prst="rect">
              <a:avLst/>
            </a:prstGeom>
            <a:solidFill>
              <a:srgbClr val="84AA33">
                <a:lumMod val="7500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Area</a:t>
              </a:r>
              <a:endPara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1" name="Groupe 129">
              <a:extLst>
                <a:ext uri="{FF2B5EF4-FFF2-40B4-BE49-F238E27FC236}">
                  <a16:creationId xmlns:a16="http://schemas.microsoft.com/office/drawing/2014/main" id="{B4F66C83-AFE6-4F61-9A19-52EDD6E3BC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463" y="5210175"/>
              <a:ext cx="8956675" cy="1154113"/>
              <a:chOff x="72570" y="5283201"/>
              <a:chExt cx="8955315" cy="1153886"/>
            </a:xfrm>
          </p:grpSpPr>
          <p:sp>
            <p:nvSpPr>
              <p:cNvPr id="102" name="Forme libre 126">
                <a:extLst>
                  <a:ext uri="{FF2B5EF4-FFF2-40B4-BE49-F238E27FC236}">
                    <a16:creationId xmlns:a16="http://schemas.microsoft.com/office/drawing/2014/main" id="{FD11FF0B-4F41-4B4E-882F-4E5957711599}"/>
                  </a:ext>
                </a:extLst>
              </p:cNvPr>
              <p:cNvSpPr/>
              <p:nvPr/>
            </p:nvSpPr>
            <p:spPr bwMode="auto">
              <a:xfrm>
                <a:off x="4280393" y="5443507"/>
                <a:ext cx="4747492" cy="914220"/>
              </a:xfrm>
              <a:custGeom>
                <a:avLst/>
                <a:gdLst>
                  <a:gd name="connsiteX0" fmla="*/ 632 w 4746803"/>
                  <a:gd name="connsiteY0" fmla="*/ 47871 h 889699"/>
                  <a:gd name="connsiteX1" fmla="*/ 15146 w 4746803"/>
                  <a:gd name="connsiteY1" fmla="*/ 4328 h 889699"/>
                  <a:gd name="connsiteX2" fmla="*/ 102232 w 4746803"/>
                  <a:gd name="connsiteY2" fmla="*/ 33356 h 889699"/>
                  <a:gd name="connsiteX3" fmla="*/ 102232 w 4746803"/>
                  <a:gd name="connsiteY3" fmla="*/ 222042 h 889699"/>
                  <a:gd name="connsiteX4" fmla="*/ 116746 w 4746803"/>
                  <a:gd name="connsiteY4" fmla="*/ 338156 h 889699"/>
                  <a:gd name="connsiteX5" fmla="*/ 203832 w 4746803"/>
                  <a:gd name="connsiteY5" fmla="*/ 367185 h 889699"/>
                  <a:gd name="connsiteX6" fmla="*/ 334460 w 4746803"/>
                  <a:gd name="connsiteY6" fmla="*/ 338156 h 889699"/>
                  <a:gd name="connsiteX7" fmla="*/ 378003 w 4746803"/>
                  <a:gd name="connsiteY7" fmla="*/ 323642 h 889699"/>
                  <a:gd name="connsiteX8" fmla="*/ 523146 w 4746803"/>
                  <a:gd name="connsiteY8" fmla="*/ 367185 h 889699"/>
                  <a:gd name="connsiteX9" fmla="*/ 697317 w 4746803"/>
                  <a:gd name="connsiteY9" fmla="*/ 381699 h 889699"/>
                  <a:gd name="connsiteX10" fmla="*/ 740860 w 4746803"/>
                  <a:gd name="connsiteY10" fmla="*/ 367185 h 889699"/>
                  <a:gd name="connsiteX11" fmla="*/ 769889 w 4746803"/>
                  <a:gd name="connsiteY11" fmla="*/ 541356 h 889699"/>
                  <a:gd name="connsiteX12" fmla="*/ 827946 w 4746803"/>
                  <a:gd name="connsiteY12" fmla="*/ 657471 h 889699"/>
                  <a:gd name="connsiteX13" fmla="*/ 915032 w 4746803"/>
                  <a:gd name="connsiteY13" fmla="*/ 686499 h 889699"/>
                  <a:gd name="connsiteX14" fmla="*/ 1219832 w 4746803"/>
                  <a:gd name="connsiteY14" fmla="*/ 671985 h 889699"/>
                  <a:gd name="connsiteX15" fmla="*/ 1263375 w 4746803"/>
                  <a:gd name="connsiteY15" fmla="*/ 657471 h 889699"/>
                  <a:gd name="connsiteX16" fmla="*/ 1408517 w 4746803"/>
                  <a:gd name="connsiteY16" fmla="*/ 671985 h 889699"/>
                  <a:gd name="connsiteX17" fmla="*/ 1495603 w 4746803"/>
                  <a:gd name="connsiteY17" fmla="*/ 701013 h 889699"/>
                  <a:gd name="connsiteX18" fmla="*/ 1727832 w 4746803"/>
                  <a:gd name="connsiteY18" fmla="*/ 671985 h 889699"/>
                  <a:gd name="connsiteX19" fmla="*/ 1785889 w 4746803"/>
                  <a:gd name="connsiteY19" fmla="*/ 584899 h 889699"/>
                  <a:gd name="connsiteX20" fmla="*/ 1814917 w 4746803"/>
                  <a:gd name="connsiteY20" fmla="*/ 497813 h 889699"/>
                  <a:gd name="connsiteX21" fmla="*/ 1829432 w 4746803"/>
                  <a:gd name="connsiteY21" fmla="*/ 193013 h 889699"/>
                  <a:gd name="connsiteX22" fmla="*/ 1872975 w 4746803"/>
                  <a:gd name="connsiteY22" fmla="*/ 178499 h 889699"/>
                  <a:gd name="connsiteX23" fmla="*/ 2047146 w 4746803"/>
                  <a:gd name="connsiteY23" fmla="*/ 149471 h 889699"/>
                  <a:gd name="connsiteX24" fmla="*/ 2264860 w 4746803"/>
                  <a:gd name="connsiteY24" fmla="*/ 163985 h 889699"/>
                  <a:gd name="connsiteX25" fmla="*/ 2351946 w 4746803"/>
                  <a:gd name="connsiteY25" fmla="*/ 207528 h 889699"/>
                  <a:gd name="connsiteX26" fmla="*/ 2395489 w 4746803"/>
                  <a:gd name="connsiteY26" fmla="*/ 222042 h 889699"/>
                  <a:gd name="connsiteX27" fmla="*/ 2526117 w 4746803"/>
                  <a:gd name="connsiteY27" fmla="*/ 251071 h 889699"/>
                  <a:gd name="connsiteX28" fmla="*/ 2569660 w 4746803"/>
                  <a:gd name="connsiteY28" fmla="*/ 236556 h 889699"/>
                  <a:gd name="connsiteX29" fmla="*/ 2613203 w 4746803"/>
                  <a:gd name="connsiteY29" fmla="*/ 251071 h 889699"/>
                  <a:gd name="connsiteX30" fmla="*/ 2642232 w 4746803"/>
                  <a:gd name="connsiteY30" fmla="*/ 294613 h 889699"/>
                  <a:gd name="connsiteX31" fmla="*/ 2656746 w 4746803"/>
                  <a:gd name="connsiteY31" fmla="*/ 817128 h 889699"/>
                  <a:gd name="connsiteX32" fmla="*/ 2700289 w 4746803"/>
                  <a:gd name="connsiteY32" fmla="*/ 846156 h 889699"/>
                  <a:gd name="connsiteX33" fmla="*/ 2859946 w 4746803"/>
                  <a:gd name="connsiteY33" fmla="*/ 889699 h 889699"/>
                  <a:gd name="connsiteX34" fmla="*/ 3106689 w 4746803"/>
                  <a:gd name="connsiteY34" fmla="*/ 875185 h 889699"/>
                  <a:gd name="connsiteX35" fmla="*/ 3266346 w 4746803"/>
                  <a:gd name="connsiteY35" fmla="*/ 860671 h 889699"/>
                  <a:gd name="connsiteX36" fmla="*/ 3585660 w 4746803"/>
                  <a:gd name="connsiteY36" fmla="*/ 846156 h 889699"/>
                  <a:gd name="connsiteX37" fmla="*/ 3629203 w 4746803"/>
                  <a:gd name="connsiteY37" fmla="*/ 817128 h 889699"/>
                  <a:gd name="connsiteX38" fmla="*/ 3658232 w 4746803"/>
                  <a:gd name="connsiteY38" fmla="*/ 701013 h 889699"/>
                  <a:gd name="connsiteX39" fmla="*/ 3672746 w 4746803"/>
                  <a:gd name="connsiteY39" fmla="*/ 599413 h 889699"/>
                  <a:gd name="connsiteX40" fmla="*/ 3846917 w 4746803"/>
                  <a:gd name="connsiteY40" fmla="*/ 584899 h 889699"/>
                  <a:gd name="connsiteX41" fmla="*/ 4224289 w 4746803"/>
                  <a:gd name="connsiteY41" fmla="*/ 570385 h 889699"/>
                  <a:gd name="connsiteX42" fmla="*/ 4267832 w 4746803"/>
                  <a:gd name="connsiteY42" fmla="*/ 352671 h 889699"/>
                  <a:gd name="connsiteX43" fmla="*/ 4296860 w 4746803"/>
                  <a:gd name="connsiteY43" fmla="*/ 265585 h 889699"/>
                  <a:gd name="connsiteX44" fmla="*/ 4383946 w 4746803"/>
                  <a:gd name="connsiteY44" fmla="*/ 222042 h 889699"/>
                  <a:gd name="connsiteX45" fmla="*/ 4543603 w 4746803"/>
                  <a:gd name="connsiteY45" fmla="*/ 236556 h 889699"/>
                  <a:gd name="connsiteX46" fmla="*/ 4587146 w 4746803"/>
                  <a:gd name="connsiteY46" fmla="*/ 251071 h 889699"/>
                  <a:gd name="connsiteX47" fmla="*/ 4674232 w 4746803"/>
                  <a:gd name="connsiteY47" fmla="*/ 236556 h 889699"/>
                  <a:gd name="connsiteX48" fmla="*/ 4746803 w 4746803"/>
                  <a:gd name="connsiteY48" fmla="*/ 163985 h 88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746803" h="889699">
                    <a:moveTo>
                      <a:pt x="632" y="47871"/>
                    </a:moveTo>
                    <a:cubicBezTo>
                      <a:pt x="5470" y="33357"/>
                      <a:pt x="0" y="6492"/>
                      <a:pt x="15146" y="4328"/>
                    </a:cubicBezTo>
                    <a:cubicBezTo>
                      <a:pt x="45437" y="0"/>
                      <a:pt x="102232" y="33356"/>
                      <a:pt x="102232" y="33356"/>
                    </a:cubicBezTo>
                    <a:cubicBezTo>
                      <a:pt x="137167" y="138164"/>
                      <a:pt x="102232" y="13565"/>
                      <a:pt x="102232" y="222042"/>
                    </a:cubicBezTo>
                    <a:cubicBezTo>
                      <a:pt x="102232" y="261048"/>
                      <a:pt x="94378" y="306201"/>
                      <a:pt x="116746" y="338156"/>
                    </a:cubicBezTo>
                    <a:cubicBezTo>
                      <a:pt x="134293" y="363224"/>
                      <a:pt x="203832" y="367185"/>
                      <a:pt x="203832" y="367185"/>
                    </a:cubicBezTo>
                    <a:cubicBezTo>
                      <a:pt x="247375" y="357509"/>
                      <a:pt x="291187" y="348974"/>
                      <a:pt x="334460" y="338156"/>
                    </a:cubicBezTo>
                    <a:cubicBezTo>
                      <a:pt x="349303" y="334445"/>
                      <a:pt x="362704" y="323642"/>
                      <a:pt x="378003" y="323642"/>
                    </a:cubicBezTo>
                    <a:cubicBezTo>
                      <a:pt x="409855" y="323642"/>
                      <a:pt x="502868" y="365495"/>
                      <a:pt x="523146" y="367185"/>
                    </a:cubicBezTo>
                    <a:lnTo>
                      <a:pt x="697317" y="381699"/>
                    </a:lnTo>
                    <a:cubicBezTo>
                      <a:pt x="711831" y="376861"/>
                      <a:pt x="725561" y="367185"/>
                      <a:pt x="740860" y="367185"/>
                    </a:cubicBezTo>
                    <a:cubicBezTo>
                      <a:pt x="837955" y="367185"/>
                      <a:pt x="775814" y="476181"/>
                      <a:pt x="769889" y="541356"/>
                    </a:cubicBezTo>
                    <a:cubicBezTo>
                      <a:pt x="782680" y="618103"/>
                      <a:pt x="762638" y="628445"/>
                      <a:pt x="827946" y="657471"/>
                    </a:cubicBezTo>
                    <a:cubicBezTo>
                      <a:pt x="855908" y="669898"/>
                      <a:pt x="915032" y="686499"/>
                      <a:pt x="915032" y="686499"/>
                    </a:cubicBezTo>
                    <a:cubicBezTo>
                      <a:pt x="1016632" y="681661"/>
                      <a:pt x="1118468" y="680432"/>
                      <a:pt x="1219832" y="671985"/>
                    </a:cubicBezTo>
                    <a:cubicBezTo>
                      <a:pt x="1235079" y="670714"/>
                      <a:pt x="1248076" y="657471"/>
                      <a:pt x="1263375" y="657471"/>
                    </a:cubicBezTo>
                    <a:cubicBezTo>
                      <a:pt x="1311997" y="657471"/>
                      <a:pt x="1360136" y="667147"/>
                      <a:pt x="1408517" y="671985"/>
                    </a:cubicBezTo>
                    <a:cubicBezTo>
                      <a:pt x="1437546" y="681661"/>
                      <a:pt x="1466574" y="710689"/>
                      <a:pt x="1495603" y="701013"/>
                    </a:cubicBezTo>
                    <a:cubicBezTo>
                      <a:pt x="1598990" y="666551"/>
                      <a:pt x="1523892" y="687672"/>
                      <a:pt x="1727832" y="671985"/>
                    </a:cubicBezTo>
                    <a:cubicBezTo>
                      <a:pt x="1747184" y="642956"/>
                      <a:pt x="1774857" y="617997"/>
                      <a:pt x="1785889" y="584899"/>
                    </a:cubicBezTo>
                    <a:lnTo>
                      <a:pt x="1814917" y="497813"/>
                    </a:lnTo>
                    <a:cubicBezTo>
                      <a:pt x="1819755" y="396213"/>
                      <a:pt x="1811236" y="293087"/>
                      <a:pt x="1829432" y="193013"/>
                    </a:cubicBezTo>
                    <a:cubicBezTo>
                      <a:pt x="1832169" y="177960"/>
                      <a:pt x="1858264" y="182702"/>
                      <a:pt x="1872975" y="178499"/>
                    </a:cubicBezTo>
                    <a:cubicBezTo>
                      <a:pt x="1947563" y="157189"/>
                      <a:pt x="1952908" y="161251"/>
                      <a:pt x="2047146" y="149471"/>
                    </a:cubicBezTo>
                    <a:cubicBezTo>
                      <a:pt x="2119717" y="154309"/>
                      <a:pt x="2192572" y="155953"/>
                      <a:pt x="2264860" y="163985"/>
                    </a:cubicBezTo>
                    <a:cubicBezTo>
                      <a:pt x="2311767" y="169197"/>
                      <a:pt x="2310706" y="186908"/>
                      <a:pt x="2351946" y="207528"/>
                    </a:cubicBezTo>
                    <a:cubicBezTo>
                      <a:pt x="2365630" y="214370"/>
                      <a:pt x="2380975" y="217204"/>
                      <a:pt x="2395489" y="222042"/>
                    </a:cubicBezTo>
                    <a:cubicBezTo>
                      <a:pt x="2517823" y="303598"/>
                      <a:pt x="2443180" y="292540"/>
                      <a:pt x="2526117" y="251071"/>
                    </a:cubicBezTo>
                    <a:cubicBezTo>
                      <a:pt x="2539801" y="244229"/>
                      <a:pt x="2555146" y="241394"/>
                      <a:pt x="2569660" y="236556"/>
                    </a:cubicBezTo>
                    <a:cubicBezTo>
                      <a:pt x="2584174" y="241394"/>
                      <a:pt x="2601256" y="241514"/>
                      <a:pt x="2613203" y="251071"/>
                    </a:cubicBezTo>
                    <a:cubicBezTo>
                      <a:pt x="2626824" y="261968"/>
                      <a:pt x="2640894" y="277221"/>
                      <a:pt x="2642232" y="294613"/>
                    </a:cubicBezTo>
                    <a:cubicBezTo>
                      <a:pt x="2655596" y="468339"/>
                      <a:pt x="2638506" y="643847"/>
                      <a:pt x="2656746" y="817128"/>
                    </a:cubicBezTo>
                    <a:cubicBezTo>
                      <a:pt x="2658572" y="834476"/>
                      <a:pt x="2684349" y="839071"/>
                      <a:pt x="2700289" y="846156"/>
                    </a:cubicBezTo>
                    <a:cubicBezTo>
                      <a:pt x="2760559" y="872942"/>
                      <a:pt x="2797858" y="877282"/>
                      <a:pt x="2859946" y="889699"/>
                    </a:cubicBezTo>
                    <a:lnTo>
                      <a:pt x="3106689" y="875185"/>
                    </a:lnTo>
                    <a:cubicBezTo>
                      <a:pt x="3159992" y="871378"/>
                      <a:pt x="3213005" y="863904"/>
                      <a:pt x="3266346" y="860671"/>
                    </a:cubicBezTo>
                    <a:cubicBezTo>
                      <a:pt x="3372699" y="854225"/>
                      <a:pt x="3479222" y="850994"/>
                      <a:pt x="3585660" y="846156"/>
                    </a:cubicBezTo>
                    <a:cubicBezTo>
                      <a:pt x="3600174" y="836480"/>
                      <a:pt x="3618306" y="830749"/>
                      <a:pt x="3629203" y="817128"/>
                    </a:cubicBezTo>
                    <a:cubicBezTo>
                      <a:pt x="3641009" y="802370"/>
                      <a:pt x="3657662" y="704434"/>
                      <a:pt x="3658232" y="701013"/>
                    </a:cubicBezTo>
                    <a:cubicBezTo>
                      <a:pt x="3663856" y="667268"/>
                      <a:pt x="3643610" y="617343"/>
                      <a:pt x="3672746" y="599413"/>
                    </a:cubicBezTo>
                    <a:cubicBezTo>
                      <a:pt x="3722362" y="568880"/>
                      <a:pt x="3788739" y="587961"/>
                      <a:pt x="3846917" y="584899"/>
                    </a:cubicBezTo>
                    <a:cubicBezTo>
                      <a:pt x="3972627" y="578283"/>
                      <a:pt x="4098498" y="575223"/>
                      <a:pt x="4224289" y="570385"/>
                    </a:cubicBezTo>
                    <a:cubicBezTo>
                      <a:pt x="4292165" y="366752"/>
                      <a:pt x="4214152" y="621071"/>
                      <a:pt x="4267832" y="352671"/>
                    </a:cubicBezTo>
                    <a:cubicBezTo>
                      <a:pt x="4273833" y="322666"/>
                      <a:pt x="4271400" y="282558"/>
                      <a:pt x="4296860" y="265585"/>
                    </a:cubicBezTo>
                    <a:cubicBezTo>
                      <a:pt x="4353133" y="228069"/>
                      <a:pt x="4323854" y="242072"/>
                      <a:pt x="4383946" y="222042"/>
                    </a:cubicBezTo>
                    <a:cubicBezTo>
                      <a:pt x="4437165" y="226880"/>
                      <a:pt x="4490702" y="228999"/>
                      <a:pt x="4543603" y="236556"/>
                    </a:cubicBezTo>
                    <a:cubicBezTo>
                      <a:pt x="4558749" y="238720"/>
                      <a:pt x="4571846" y="251071"/>
                      <a:pt x="4587146" y="251071"/>
                    </a:cubicBezTo>
                    <a:cubicBezTo>
                      <a:pt x="4616575" y="251071"/>
                      <a:pt x="4645203" y="241394"/>
                      <a:pt x="4674232" y="236556"/>
                    </a:cubicBezTo>
                    <a:cubicBezTo>
                      <a:pt x="4724266" y="169845"/>
                      <a:pt x="4696138" y="189317"/>
                      <a:pt x="4746803" y="163985"/>
                    </a:cubicBezTo>
                  </a:path>
                </a:pathLst>
              </a:custGeom>
              <a:noFill/>
              <a:ln w="38100" cap="flat" cmpd="sng" algn="ctr">
                <a:solidFill>
                  <a:srgbClr val="84AA33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orme libre 127">
                <a:extLst>
                  <a:ext uri="{FF2B5EF4-FFF2-40B4-BE49-F238E27FC236}">
                    <a16:creationId xmlns:a16="http://schemas.microsoft.com/office/drawing/2014/main" id="{0163E530-E8CB-41CF-9F4D-F435ACE555DF}"/>
                  </a:ext>
                </a:extLst>
              </p:cNvPr>
              <p:cNvSpPr/>
              <p:nvPr/>
            </p:nvSpPr>
            <p:spPr bwMode="auto">
              <a:xfrm>
                <a:off x="72570" y="5283201"/>
                <a:ext cx="4209411" cy="1153886"/>
              </a:xfrm>
              <a:custGeom>
                <a:avLst/>
                <a:gdLst>
                  <a:gd name="connsiteX0" fmla="*/ 632 w 4746803"/>
                  <a:gd name="connsiteY0" fmla="*/ 47871 h 889699"/>
                  <a:gd name="connsiteX1" fmla="*/ 15146 w 4746803"/>
                  <a:gd name="connsiteY1" fmla="*/ 4328 h 889699"/>
                  <a:gd name="connsiteX2" fmla="*/ 102232 w 4746803"/>
                  <a:gd name="connsiteY2" fmla="*/ 33356 h 889699"/>
                  <a:gd name="connsiteX3" fmla="*/ 102232 w 4746803"/>
                  <a:gd name="connsiteY3" fmla="*/ 222042 h 889699"/>
                  <a:gd name="connsiteX4" fmla="*/ 116746 w 4746803"/>
                  <a:gd name="connsiteY4" fmla="*/ 338156 h 889699"/>
                  <a:gd name="connsiteX5" fmla="*/ 203832 w 4746803"/>
                  <a:gd name="connsiteY5" fmla="*/ 367185 h 889699"/>
                  <a:gd name="connsiteX6" fmla="*/ 334460 w 4746803"/>
                  <a:gd name="connsiteY6" fmla="*/ 338156 h 889699"/>
                  <a:gd name="connsiteX7" fmla="*/ 378003 w 4746803"/>
                  <a:gd name="connsiteY7" fmla="*/ 323642 h 889699"/>
                  <a:gd name="connsiteX8" fmla="*/ 523146 w 4746803"/>
                  <a:gd name="connsiteY8" fmla="*/ 367185 h 889699"/>
                  <a:gd name="connsiteX9" fmla="*/ 697317 w 4746803"/>
                  <a:gd name="connsiteY9" fmla="*/ 381699 h 889699"/>
                  <a:gd name="connsiteX10" fmla="*/ 740860 w 4746803"/>
                  <a:gd name="connsiteY10" fmla="*/ 367185 h 889699"/>
                  <a:gd name="connsiteX11" fmla="*/ 769889 w 4746803"/>
                  <a:gd name="connsiteY11" fmla="*/ 541356 h 889699"/>
                  <a:gd name="connsiteX12" fmla="*/ 827946 w 4746803"/>
                  <a:gd name="connsiteY12" fmla="*/ 657471 h 889699"/>
                  <a:gd name="connsiteX13" fmla="*/ 915032 w 4746803"/>
                  <a:gd name="connsiteY13" fmla="*/ 686499 h 889699"/>
                  <a:gd name="connsiteX14" fmla="*/ 1219832 w 4746803"/>
                  <a:gd name="connsiteY14" fmla="*/ 671985 h 889699"/>
                  <a:gd name="connsiteX15" fmla="*/ 1263375 w 4746803"/>
                  <a:gd name="connsiteY15" fmla="*/ 657471 h 889699"/>
                  <a:gd name="connsiteX16" fmla="*/ 1408517 w 4746803"/>
                  <a:gd name="connsiteY16" fmla="*/ 671985 h 889699"/>
                  <a:gd name="connsiteX17" fmla="*/ 1495603 w 4746803"/>
                  <a:gd name="connsiteY17" fmla="*/ 701013 h 889699"/>
                  <a:gd name="connsiteX18" fmla="*/ 1727832 w 4746803"/>
                  <a:gd name="connsiteY18" fmla="*/ 671985 h 889699"/>
                  <a:gd name="connsiteX19" fmla="*/ 1785889 w 4746803"/>
                  <a:gd name="connsiteY19" fmla="*/ 584899 h 889699"/>
                  <a:gd name="connsiteX20" fmla="*/ 1814917 w 4746803"/>
                  <a:gd name="connsiteY20" fmla="*/ 497813 h 889699"/>
                  <a:gd name="connsiteX21" fmla="*/ 1829432 w 4746803"/>
                  <a:gd name="connsiteY21" fmla="*/ 193013 h 889699"/>
                  <a:gd name="connsiteX22" fmla="*/ 1872975 w 4746803"/>
                  <a:gd name="connsiteY22" fmla="*/ 178499 h 889699"/>
                  <a:gd name="connsiteX23" fmla="*/ 2047146 w 4746803"/>
                  <a:gd name="connsiteY23" fmla="*/ 149471 h 889699"/>
                  <a:gd name="connsiteX24" fmla="*/ 2264860 w 4746803"/>
                  <a:gd name="connsiteY24" fmla="*/ 163985 h 889699"/>
                  <a:gd name="connsiteX25" fmla="*/ 2351946 w 4746803"/>
                  <a:gd name="connsiteY25" fmla="*/ 207528 h 889699"/>
                  <a:gd name="connsiteX26" fmla="*/ 2395489 w 4746803"/>
                  <a:gd name="connsiteY26" fmla="*/ 222042 h 889699"/>
                  <a:gd name="connsiteX27" fmla="*/ 2526117 w 4746803"/>
                  <a:gd name="connsiteY27" fmla="*/ 251071 h 889699"/>
                  <a:gd name="connsiteX28" fmla="*/ 2569660 w 4746803"/>
                  <a:gd name="connsiteY28" fmla="*/ 236556 h 889699"/>
                  <a:gd name="connsiteX29" fmla="*/ 2613203 w 4746803"/>
                  <a:gd name="connsiteY29" fmla="*/ 251071 h 889699"/>
                  <a:gd name="connsiteX30" fmla="*/ 2642232 w 4746803"/>
                  <a:gd name="connsiteY30" fmla="*/ 294613 h 889699"/>
                  <a:gd name="connsiteX31" fmla="*/ 2656746 w 4746803"/>
                  <a:gd name="connsiteY31" fmla="*/ 817128 h 889699"/>
                  <a:gd name="connsiteX32" fmla="*/ 2700289 w 4746803"/>
                  <a:gd name="connsiteY32" fmla="*/ 846156 h 889699"/>
                  <a:gd name="connsiteX33" fmla="*/ 2859946 w 4746803"/>
                  <a:gd name="connsiteY33" fmla="*/ 889699 h 889699"/>
                  <a:gd name="connsiteX34" fmla="*/ 3106689 w 4746803"/>
                  <a:gd name="connsiteY34" fmla="*/ 875185 h 889699"/>
                  <a:gd name="connsiteX35" fmla="*/ 3266346 w 4746803"/>
                  <a:gd name="connsiteY35" fmla="*/ 860671 h 889699"/>
                  <a:gd name="connsiteX36" fmla="*/ 3585660 w 4746803"/>
                  <a:gd name="connsiteY36" fmla="*/ 846156 h 889699"/>
                  <a:gd name="connsiteX37" fmla="*/ 3629203 w 4746803"/>
                  <a:gd name="connsiteY37" fmla="*/ 817128 h 889699"/>
                  <a:gd name="connsiteX38" fmla="*/ 3658232 w 4746803"/>
                  <a:gd name="connsiteY38" fmla="*/ 701013 h 889699"/>
                  <a:gd name="connsiteX39" fmla="*/ 3672746 w 4746803"/>
                  <a:gd name="connsiteY39" fmla="*/ 599413 h 889699"/>
                  <a:gd name="connsiteX40" fmla="*/ 3846917 w 4746803"/>
                  <a:gd name="connsiteY40" fmla="*/ 584899 h 889699"/>
                  <a:gd name="connsiteX41" fmla="*/ 4224289 w 4746803"/>
                  <a:gd name="connsiteY41" fmla="*/ 570385 h 889699"/>
                  <a:gd name="connsiteX42" fmla="*/ 4267832 w 4746803"/>
                  <a:gd name="connsiteY42" fmla="*/ 352671 h 889699"/>
                  <a:gd name="connsiteX43" fmla="*/ 4296860 w 4746803"/>
                  <a:gd name="connsiteY43" fmla="*/ 265585 h 889699"/>
                  <a:gd name="connsiteX44" fmla="*/ 4383946 w 4746803"/>
                  <a:gd name="connsiteY44" fmla="*/ 222042 h 889699"/>
                  <a:gd name="connsiteX45" fmla="*/ 4543603 w 4746803"/>
                  <a:gd name="connsiteY45" fmla="*/ 236556 h 889699"/>
                  <a:gd name="connsiteX46" fmla="*/ 4587146 w 4746803"/>
                  <a:gd name="connsiteY46" fmla="*/ 251071 h 889699"/>
                  <a:gd name="connsiteX47" fmla="*/ 4674232 w 4746803"/>
                  <a:gd name="connsiteY47" fmla="*/ 236556 h 889699"/>
                  <a:gd name="connsiteX48" fmla="*/ 4746803 w 4746803"/>
                  <a:gd name="connsiteY48" fmla="*/ 163985 h 88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746803" h="889699">
                    <a:moveTo>
                      <a:pt x="632" y="47871"/>
                    </a:moveTo>
                    <a:cubicBezTo>
                      <a:pt x="5470" y="33357"/>
                      <a:pt x="0" y="6492"/>
                      <a:pt x="15146" y="4328"/>
                    </a:cubicBezTo>
                    <a:cubicBezTo>
                      <a:pt x="45437" y="0"/>
                      <a:pt x="102232" y="33356"/>
                      <a:pt x="102232" y="33356"/>
                    </a:cubicBezTo>
                    <a:cubicBezTo>
                      <a:pt x="137167" y="138164"/>
                      <a:pt x="102232" y="13565"/>
                      <a:pt x="102232" y="222042"/>
                    </a:cubicBezTo>
                    <a:cubicBezTo>
                      <a:pt x="102232" y="261048"/>
                      <a:pt x="94378" y="306201"/>
                      <a:pt x="116746" y="338156"/>
                    </a:cubicBezTo>
                    <a:cubicBezTo>
                      <a:pt x="134293" y="363224"/>
                      <a:pt x="203832" y="367185"/>
                      <a:pt x="203832" y="367185"/>
                    </a:cubicBezTo>
                    <a:cubicBezTo>
                      <a:pt x="247375" y="357509"/>
                      <a:pt x="291187" y="348974"/>
                      <a:pt x="334460" y="338156"/>
                    </a:cubicBezTo>
                    <a:cubicBezTo>
                      <a:pt x="349303" y="334445"/>
                      <a:pt x="362704" y="323642"/>
                      <a:pt x="378003" y="323642"/>
                    </a:cubicBezTo>
                    <a:cubicBezTo>
                      <a:pt x="409855" y="323642"/>
                      <a:pt x="502868" y="365495"/>
                      <a:pt x="523146" y="367185"/>
                    </a:cubicBezTo>
                    <a:lnTo>
                      <a:pt x="697317" y="381699"/>
                    </a:lnTo>
                    <a:cubicBezTo>
                      <a:pt x="711831" y="376861"/>
                      <a:pt x="725561" y="367185"/>
                      <a:pt x="740860" y="367185"/>
                    </a:cubicBezTo>
                    <a:cubicBezTo>
                      <a:pt x="837955" y="367185"/>
                      <a:pt x="775814" y="476181"/>
                      <a:pt x="769889" y="541356"/>
                    </a:cubicBezTo>
                    <a:cubicBezTo>
                      <a:pt x="782680" y="618103"/>
                      <a:pt x="762638" y="628445"/>
                      <a:pt x="827946" y="657471"/>
                    </a:cubicBezTo>
                    <a:cubicBezTo>
                      <a:pt x="855908" y="669898"/>
                      <a:pt x="915032" y="686499"/>
                      <a:pt x="915032" y="686499"/>
                    </a:cubicBezTo>
                    <a:cubicBezTo>
                      <a:pt x="1016632" y="681661"/>
                      <a:pt x="1118468" y="680432"/>
                      <a:pt x="1219832" y="671985"/>
                    </a:cubicBezTo>
                    <a:cubicBezTo>
                      <a:pt x="1235079" y="670714"/>
                      <a:pt x="1248076" y="657471"/>
                      <a:pt x="1263375" y="657471"/>
                    </a:cubicBezTo>
                    <a:cubicBezTo>
                      <a:pt x="1311997" y="657471"/>
                      <a:pt x="1360136" y="667147"/>
                      <a:pt x="1408517" y="671985"/>
                    </a:cubicBezTo>
                    <a:cubicBezTo>
                      <a:pt x="1437546" y="681661"/>
                      <a:pt x="1466574" y="710689"/>
                      <a:pt x="1495603" y="701013"/>
                    </a:cubicBezTo>
                    <a:cubicBezTo>
                      <a:pt x="1598990" y="666551"/>
                      <a:pt x="1523892" y="687672"/>
                      <a:pt x="1727832" y="671985"/>
                    </a:cubicBezTo>
                    <a:cubicBezTo>
                      <a:pt x="1747184" y="642956"/>
                      <a:pt x="1774857" y="617997"/>
                      <a:pt x="1785889" y="584899"/>
                    </a:cubicBezTo>
                    <a:lnTo>
                      <a:pt x="1814917" y="497813"/>
                    </a:lnTo>
                    <a:cubicBezTo>
                      <a:pt x="1819755" y="396213"/>
                      <a:pt x="1811236" y="293087"/>
                      <a:pt x="1829432" y="193013"/>
                    </a:cubicBezTo>
                    <a:cubicBezTo>
                      <a:pt x="1832169" y="177960"/>
                      <a:pt x="1858264" y="182702"/>
                      <a:pt x="1872975" y="178499"/>
                    </a:cubicBezTo>
                    <a:cubicBezTo>
                      <a:pt x="1947563" y="157189"/>
                      <a:pt x="1952908" y="161251"/>
                      <a:pt x="2047146" y="149471"/>
                    </a:cubicBezTo>
                    <a:cubicBezTo>
                      <a:pt x="2119717" y="154309"/>
                      <a:pt x="2192572" y="155953"/>
                      <a:pt x="2264860" y="163985"/>
                    </a:cubicBezTo>
                    <a:cubicBezTo>
                      <a:pt x="2311767" y="169197"/>
                      <a:pt x="2310706" y="186908"/>
                      <a:pt x="2351946" y="207528"/>
                    </a:cubicBezTo>
                    <a:cubicBezTo>
                      <a:pt x="2365630" y="214370"/>
                      <a:pt x="2380975" y="217204"/>
                      <a:pt x="2395489" y="222042"/>
                    </a:cubicBezTo>
                    <a:cubicBezTo>
                      <a:pt x="2517823" y="303598"/>
                      <a:pt x="2443180" y="292540"/>
                      <a:pt x="2526117" y="251071"/>
                    </a:cubicBezTo>
                    <a:cubicBezTo>
                      <a:pt x="2539801" y="244229"/>
                      <a:pt x="2555146" y="241394"/>
                      <a:pt x="2569660" y="236556"/>
                    </a:cubicBezTo>
                    <a:cubicBezTo>
                      <a:pt x="2584174" y="241394"/>
                      <a:pt x="2601256" y="241514"/>
                      <a:pt x="2613203" y="251071"/>
                    </a:cubicBezTo>
                    <a:cubicBezTo>
                      <a:pt x="2626824" y="261968"/>
                      <a:pt x="2640894" y="277221"/>
                      <a:pt x="2642232" y="294613"/>
                    </a:cubicBezTo>
                    <a:cubicBezTo>
                      <a:pt x="2655596" y="468339"/>
                      <a:pt x="2638506" y="643847"/>
                      <a:pt x="2656746" y="817128"/>
                    </a:cubicBezTo>
                    <a:cubicBezTo>
                      <a:pt x="2658572" y="834476"/>
                      <a:pt x="2684349" y="839071"/>
                      <a:pt x="2700289" y="846156"/>
                    </a:cubicBezTo>
                    <a:cubicBezTo>
                      <a:pt x="2760559" y="872942"/>
                      <a:pt x="2797858" y="877282"/>
                      <a:pt x="2859946" y="889699"/>
                    </a:cubicBezTo>
                    <a:lnTo>
                      <a:pt x="3106689" y="875185"/>
                    </a:lnTo>
                    <a:cubicBezTo>
                      <a:pt x="3159992" y="871378"/>
                      <a:pt x="3213005" y="863904"/>
                      <a:pt x="3266346" y="860671"/>
                    </a:cubicBezTo>
                    <a:cubicBezTo>
                      <a:pt x="3372699" y="854225"/>
                      <a:pt x="3479222" y="850994"/>
                      <a:pt x="3585660" y="846156"/>
                    </a:cubicBezTo>
                    <a:cubicBezTo>
                      <a:pt x="3600174" y="836480"/>
                      <a:pt x="3618306" y="830749"/>
                      <a:pt x="3629203" y="817128"/>
                    </a:cubicBezTo>
                    <a:cubicBezTo>
                      <a:pt x="3641009" y="802370"/>
                      <a:pt x="3657662" y="704434"/>
                      <a:pt x="3658232" y="701013"/>
                    </a:cubicBezTo>
                    <a:cubicBezTo>
                      <a:pt x="3663856" y="667268"/>
                      <a:pt x="3643610" y="617343"/>
                      <a:pt x="3672746" y="599413"/>
                    </a:cubicBezTo>
                    <a:cubicBezTo>
                      <a:pt x="3722362" y="568880"/>
                      <a:pt x="3788739" y="587961"/>
                      <a:pt x="3846917" y="584899"/>
                    </a:cubicBezTo>
                    <a:cubicBezTo>
                      <a:pt x="3972627" y="578283"/>
                      <a:pt x="4098498" y="575223"/>
                      <a:pt x="4224289" y="570385"/>
                    </a:cubicBezTo>
                    <a:cubicBezTo>
                      <a:pt x="4292165" y="366752"/>
                      <a:pt x="4214152" y="621071"/>
                      <a:pt x="4267832" y="352671"/>
                    </a:cubicBezTo>
                    <a:cubicBezTo>
                      <a:pt x="4273833" y="322666"/>
                      <a:pt x="4271400" y="282558"/>
                      <a:pt x="4296860" y="265585"/>
                    </a:cubicBezTo>
                    <a:cubicBezTo>
                      <a:pt x="4353133" y="228069"/>
                      <a:pt x="4323854" y="242072"/>
                      <a:pt x="4383946" y="222042"/>
                    </a:cubicBezTo>
                    <a:cubicBezTo>
                      <a:pt x="4437165" y="226880"/>
                      <a:pt x="4490702" y="228999"/>
                      <a:pt x="4543603" y="236556"/>
                    </a:cubicBezTo>
                    <a:cubicBezTo>
                      <a:pt x="4558749" y="238720"/>
                      <a:pt x="4571846" y="251071"/>
                      <a:pt x="4587146" y="251071"/>
                    </a:cubicBezTo>
                    <a:cubicBezTo>
                      <a:pt x="4616575" y="251071"/>
                      <a:pt x="4645203" y="241394"/>
                      <a:pt x="4674232" y="236556"/>
                    </a:cubicBezTo>
                    <a:cubicBezTo>
                      <a:pt x="4724266" y="169845"/>
                      <a:pt x="4696138" y="189317"/>
                      <a:pt x="4746803" y="163985"/>
                    </a:cubicBezTo>
                  </a:path>
                </a:pathLst>
              </a:custGeom>
              <a:noFill/>
              <a:ln w="38100" cap="flat" cmpd="sng" algn="ctr">
                <a:solidFill>
                  <a:srgbClr val="84AA33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4" name="AutoShape 17">
            <a:extLst>
              <a:ext uri="{FF2B5EF4-FFF2-40B4-BE49-F238E27FC236}">
                <a16:creationId xmlns:a16="http://schemas.microsoft.com/office/drawing/2014/main" id="{E39042AF-7D0C-4A42-9119-F1CDE6223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" y="5676900"/>
            <a:ext cx="941388" cy="430213"/>
          </a:xfrm>
          <a:prstGeom prst="roundRect">
            <a:avLst>
              <a:gd name="adj" fmla="val 16667"/>
            </a:avLst>
          </a:prstGeom>
          <a:solidFill>
            <a:srgbClr val="D4EAF0">
              <a:lumMod val="50000"/>
            </a:srgbClr>
          </a:solidFill>
          <a:ln w="9525">
            <a:solidFill>
              <a:srgbClr val="4E566B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srgbClr val="4E566B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Project</a:t>
            </a:r>
          </a:p>
        </p:txBody>
      </p:sp>
      <p:grpSp>
        <p:nvGrpSpPr>
          <p:cNvPr id="105" name="Groupe 65">
            <a:extLst>
              <a:ext uri="{FF2B5EF4-FFF2-40B4-BE49-F238E27FC236}">
                <a16:creationId xmlns:a16="http://schemas.microsoft.com/office/drawing/2014/main" id="{0C83C68F-4575-4C74-9403-84358205B294}"/>
              </a:ext>
            </a:extLst>
          </p:cNvPr>
          <p:cNvGrpSpPr>
            <a:grpSpLocks/>
          </p:cNvGrpSpPr>
          <p:nvPr/>
        </p:nvGrpSpPr>
        <p:grpSpPr bwMode="auto">
          <a:xfrm>
            <a:off x="5280025" y="3328988"/>
            <a:ext cx="2449513" cy="1223962"/>
            <a:chOff x="5280025" y="3328988"/>
            <a:chExt cx="2449513" cy="1223962"/>
          </a:xfrm>
        </p:grpSpPr>
        <p:grpSp>
          <p:nvGrpSpPr>
            <p:cNvPr id="106" name="Groupe 128">
              <a:extLst>
                <a:ext uri="{FF2B5EF4-FFF2-40B4-BE49-F238E27FC236}">
                  <a16:creationId xmlns:a16="http://schemas.microsoft.com/office/drawing/2014/main" id="{0DDBD50F-5519-4567-BBCD-29ED9F3972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025" y="3328988"/>
              <a:ext cx="2449513" cy="1223962"/>
              <a:chOff x="5149170" y="3400879"/>
              <a:chExt cx="2449512" cy="1223963"/>
            </a:xfrm>
          </p:grpSpPr>
          <p:grpSp>
            <p:nvGrpSpPr>
              <p:cNvPr id="108" name="Group 17">
                <a:extLst>
                  <a:ext uri="{FF2B5EF4-FFF2-40B4-BE49-F238E27FC236}">
                    <a16:creationId xmlns:a16="http://schemas.microsoft.com/office/drawing/2014/main" id="{93532C49-D80D-45FC-AE26-8D2747EE53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9170" y="3400879"/>
                <a:ext cx="2449512" cy="1223963"/>
                <a:chOff x="2109" y="2750"/>
                <a:chExt cx="1089" cy="771"/>
              </a:xfrm>
            </p:grpSpPr>
            <p:sp>
              <p:nvSpPr>
                <p:cNvPr id="130" name="Oval 18">
                  <a:extLst>
                    <a:ext uri="{FF2B5EF4-FFF2-40B4-BE49-F238E27FC236}">
                      <a16:creationId xmlns:a16="http://schemas.microsoft.com/office/drawing/2014/main" id="{9B8A1DD5-EE77-46FD-AF3E-6E43ADA73E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9" y="2750"/>
                  <a:ext cx="1089" cy="771"/>
                </a:xfrm>
                <a:prstGeom prst="ellipse">
                  <a:avLst/>
                </a:prstGeom>
                <a:noFill/>
                <a:ln w="9525">
                  <a:solidFill>
                    <a:srgbClr val="4E566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400">
                      <a:solidFill>
                        <a:srgbClr val="3C4664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3C4664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3C4664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3C4664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3C4664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3C4664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3C4664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3C4664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3C4664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3C466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Line 19">
                  <a:extLst>
                    <a:ext uri="{FF2B5EF4-FFF2-40B4-BE49-F238E27FC236}">
                      <a16:creationId xmlns:a16="http://schemas.microsoft.com/office/drawing/2014/main" id="{DB2AFB4A-2FB7-4369-964B-CB4DA8417E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1" y="2795"/>
                  <a:ext cx="272" cy="318"/>
                </a:xfrm>
                <a:prstGeom prst="line">
                  <a:avLst/>
                </a:prstGeom>
                <a:noFill/>
                <a:ln w="9525">
                  <a:solidFill>
                    <a:srgbClr val="4E566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B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3C4664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Line 20">
                  <a:extLst>
                    <a:ext uri="{FF2B5EF4-FFF2-40B4-BE49-F238E27FC236}">
                      <a16:creationId xmlns:a16="http://schemas.microsoft.com/office/drawing/2014/main" id="{131D87D8-B14F-4004-8638-6D6538B5E8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08" y="3113"/>
                  <a:ext cx="45" cy="408"/>
                </a:xfrm>
                <a:prstGeom prst="line">
                  <a:avLst/>
                </a:prstGeom>
                <a:noFill/>
                <a:ln w="9525">
                  <a:solidFill>
                    <a:srgbClr val="4E566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B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3C4664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Line 21">
                  <a:extLst>
                    <a:ext uri="{FF2B5EF4-FFF2-40B4-BE49-F238E27FC236}">
                      <a16:creationId xmlns:a16="http://schemas.microsoft.com/office/drawing/2014/main" id="{4733ACC9-E35B-454C-ABF5-0EF6D1AD10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53" y="3113"/>
                  <a:ext cx="545" cy="0"/>
                </a:xfrm>
                <a:prstGeom prst="line">
                  <a:avLst/>
                </a:prstGeom>
                <a:noFill/>
                <a:ln w="9525">
                  <a:solidFill>
                    <a:srgbClr val="4E566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B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3C4664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9" name="Oval 25">
                <a:extLst>
                  <a:ext uri="{FF2B5EF4-FFF2-40B4-BE49-F238E27FC236}">
                    <a16:creationId xmlns:a16="http://schemas.microsoft.com/office/drawing/2014/main" id="{52D63342-B779-4D94-A365-D5995FBA3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2557" y="3546929"/>
                <a:ext cx="142875" cy="142875"/>
              </a:xfrm>
              <a:prstGeom prst="ellipse">
                <a:avLst/>
              </a:prstGeom>
              <a:solidFill>
                <a:srgbClr val="33CCCC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l 26">
                <a:extLst>
                  <a:ext uri="{FF2B5EF4-FFF2-40B4-BE49-F238E27FC236}">
                    <a16:creationId xmlns:a16="http://schemas.microsoft.com/office/drawing/2014/main" id="{64955F16-EBDB-4B7F-BB94-43EFA0A31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0470" y="3665992"/>
                <a:ext cx="142875" cy="142875"/>
              </a:xfrm>
              <a:prstGeom prst="ellipse">
                <a:avLst/>
              </a:prstGeom>
              <a:solidFill>
                <a:srgbClr val="33CCCC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" name="Oval 27">
                <a:extLst>
                  <a:ext uri="{FF2B5EF4-FFF2-40B4-BE49-F238E27FC236}">
                    <a16:creationId xmlns:a16="http://schemas.microsoft.com/office/drawing/2014/main" id="{76835679-E165-4CE5-9259-E14F496E6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6657" y="4193042"/>
                <a:ext cx="142875" cy="142875"/>
              </a:xfrm>
              <a:prstGeom prst="ellipse">
                <a:avLst/>
              </a:prstGeom>
              <a:solidFill>
                <a:srgbClr val="33CCCC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2" name="Oval 28">
                <a:extLst>
                  <a:ext uri="{FF2B5EF4-FFF2-40B4-BE49-F238E27FC236}">
                    <a16:creationId xmlns:a16="http://schemas.microsoft.com/office/drawing/2014/main" id="{D28D599B-1974-4E64-80DB-E9F0A9EFC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2195" y="4048579"/>
                <a:ext cx="142875" cy="142875"/>
              </a:xfrm>
              <a:prstGeom prst="ellipse">
                <a:avLst/>
              </a:prstGeom>
              <a:solidFill>
                <a:srgbClr val="33CCCC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" name="Oval 29">
                <a:extLst>
                  <a:ext uri="{FF2B5EF4-FFF2-40B4-BE49-F238E27FC236}">
                    <a16:creationId xmlns:a16="http://schemas.microsoft.com/office/drawing/2014/main" id="{CB8255A5-F04A-45F2-ABC3-15F19956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2195" y="3832679"/>
                <a:ext cx="142875" cy="142875"/>
              </a:xfrm>
              <a:prstGeom prst="ellipse">
                <a:avLst/>
              </a:prstGeom>
              <a:solidFill>
                <a:srgbClr val="33CCCC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30">
                <a:extLst>
                  <a:ext uri="{FF2B5EF4-FFF2-40B4-BE49-F238E27FC236}">
                    <a16:creationId xmlns:a16="http://schemas.microsoft.com/office/drawing/2014/main" id="{9D53A54C-600C-446A-807A-FB021057F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9532" y="4264479"/>
                <a:ext cx="142875" cy="142875"/>
              </a:xfrm>
              <a:prstGeom prst="ellipse">
                <a:avLst/>
              </a:prstGeom>
              <a:solidFill>
                <a:srgbClr val="33CCCC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5" name="Oval 31">
                <a:extLst>
                  <a:ext uri="{FF2B5EF4-FFF2-40B4-BE49-F238E27FC236}">
                    <a16:creationId xmlns:a16="http://schemas.microsoft.com/office/drawing/2014/main" id="{78A12043-3221-42D3-A7A8-B882F783D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5432" y="4337504"/>
                <a:ext cx="142875" cy="142875"/>
              </a:xfrm>
              <a:prstGeom prst="ellipse">
                <a:avLst/>
              </a:prstGeom>
              <a:solidFill>
                <a:srgbClr val="33CCCC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6" name="Oval 32">
                <a:extLst>
                  <a:ext uri="{FF2B5EF4-FFF2-40B4-BE49-F238E27FC236}">
                    <a16:creationId xmlns:a16="http://schemas.microsoft.com/office/drawing/2014/main" id="{4DE48CA0-F493-439A-8F83-8442DF829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1332" y="4408942"/>
                <a:ext cx="142875" cy="142875"/>
              </a:xfrm>
              <a:prstGeom prst="ellipse">
                <a:avLst/>
              </a:prstGeom>
              <a:solidFill>
                <a:srgbClr val="33CCCC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7" name="Oval 33">
                <a:extLst>
                  <a:ext uri="{FF2B5EF4-FFF2-40B4-BE49-F238E27FC236}">
                    <a16:creationId xmlns:a16="http://schemas.microsoft.com/office/drawing/2014/main" id="{2EA4D4FB-0588-4822-BF47-9D5D3E6FD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1520" y="3448504"/>
                <a:ext cx="142875" cy="14287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8" name="Oval 34">
                <a:extLst>
                  <a:ext uri="{FF2B5EF4-FFF2-40B4-BE49-F238E27FC236}">
                    <a16:creationId xmlns:a16="http://schemas.microsoft.com/office/drawing/2014/main" id="{8F7B1888-2797-40CE-A48A-32BCBD122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1332" y="3473904"/>
                <a:ext cx="142875" cy="14287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9" name="Oval 35">
                <a:extLst>
                  <a:ext uri="{FF2B5EF4-FFF2-40B4-BE49-F238E27FC236}">
                    <a16:creationId xmlns:a16="http://schemas.microsoft.com/office/drawing/2014/main" id="{A944C6AA-53F0-432B-A485-E834F9B4F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4720" y="3448504"/>
                <a:ext cx="142875" cy="14287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0" name="Oval 36">
                <a:extLst>
                  <a:ext uri="{FF2B5EF4-FFF2-40B4-BE49-F238E27FC236}">
                    <a16:creationId xmlns:a16="http://schemas.microsoft.com/office/drawing/2014/main" id="{8F747347-4463-4E74-ABDE-EF7EBCCC3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4432" y="3472317"/>
                <a:ext cx="142875" cy="14287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1" name="Oval 37">
                <a:extLst>
                  <a:ext uri="{FF2B5EF4-FFF2-40B4-BE49-F238E27FC236}">
                    <a16:creationId xmlns:a16="http://schemas.microsoft.com/office/drawing/2014/main" id="{D6AE645C-68A4-4CE2-9DFF-32CB06A26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1445" y="3496129"/>
                <a:ext cx="142875" cy="14287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2" name="Oval 38">
                <a:extLst>
                  <a:ext uri="{FF2B5EF4-FFF2-40B4-BE49-F238E27FC236}">
                    <a16:creationId xmlns:a16="http://schemas.microsoft.com/office/drawing/2014/main" id="{D8C75D36-F645-4A98-A757-54BE6CB6E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3857" y="3581854"/>
                <a:ext cx="142875" cy="14287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3" name="Oval 39">
                <a:extLst>
                  <a:ext uri="{FF2B5EF4-FFF2-40B4-BE49-F238E27FC236}">
                    <a16:creationId xmlns:a16="http://schemas.microsoft.com/office/drawing/2014/main" id="{EF8619EE-BB12-4164-B148-52EBED97C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8320" y="3689804"/>
                <a:ext cx="142875" cy="14287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4" name="Oval 40">
                <a:extLst>
                  <a:ext uri="{FF2B5EF4-FFF2-40B4-BE49-F238E27FC236}">
                    <a16:creationId xmlns:a16="http://schemas.microsoft.com/office/drawing/2014/main" id="{380F49BC-0772-44C6-990E-7B2109EA2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2782" y="3977142"/>
                <a:ext cx="142875" cy="1428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5" name="Oval 41">
                <a:extLst>
                  <a:ext uri="{FF2B5EF4-FFF2-40B4-BE49-F238E27FC236}">
                    <a16:creationId xmlns:a16="http://schemas.microsoft.com/office/drawing/2014/main" id="{31D18773-F5B4-4FBF-9066-7C78E83B8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2132" y="4145417"/>
                <a:ext cx="142875" cy="1428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6" name="Oval 42">
                <a:extLst>
                  <a:ext uri="{FF2B5EF4-FFF2-40B4-BE49-F238E27FC236}">
                    <a16:creationId xmlns:a16="http://schemas.microsoft.com/office/drawing/2014/main" id="{FE9AEA7F-7B0C-4678-99FD-2CA546B6B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3857" y="4264479"/>
                <a:ext cx="142875" cy="1428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7" name="Oval 43">
                <a:extLst>
                  <a:ext uri="{FF2B5EF4-FFF2-40B4-BE49-F238E27FC236}">
                    <a16:creationId xmlns:a16="http://schemas.microsoft.com/office/drawing/2014/main" id="{85C1ECCB-8D7F-4767-92B5-EA7F828DF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7957" y="4337504"/>
                <a:ext cx="142875" cy="1428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8" name="Oval 44">
                <a:extLst>
                  <a:ext uri="{FF2B5EF4-FFF2-40B4-BE49-F238E27FC236}">
                    <a16:creationId xmlns:a16="http://schemas.microsoft.com/office/drawing/2014/main" id="{D12D1B46-0450-4EBF-872A-101B8021E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6157" y="4456567"/>
                <a:ext cx="142875" cy="1428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9" name="Oval 45">
                <a:extLst>
                  <a:ext uri="{FF2B5EF4-FFF2-40B4-BE49-F238E27FC236}">
                    <a16:creationId xmlns:a16="http://schemas.microsoft.com/office/drawing/2014/main" id="{F792E866-283A-4D77-8A96-513B123BC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2057" y="4408942"/>
                <a:ext cx="142875" cy="1428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3C4664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7" name="ZoneTexte 130">
              <a:extLst>
                <a:ext uri="{FF2B5EF4-FFF2-40B4-BE49-F238E27FC236}">
                  <a16:creationId xmlns:a16="http://schemas.microsoft.com/office/drawing/2014/main" id="{F9A17FE7-783C-4B66-BD1E-91506210B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8337" y="3635048"/>
              <a:ext cx="15541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3C466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3C466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3C466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3C466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3C466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3C466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3C466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3C466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3C466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fr-FR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3C4664"/>
                  </a:solidFill>
                  <a:effectLst/>
                  <a:uLnTx/>
                  <a:uFillTx/>
                  <a:latin typeface="Gill Sans Ultra Bold Condensed" panose="020B0A06020104020203" pitchFamily="34" charset="0"/>
                  <a:ea typeface="+mn-ea"/>
                  <a:cs typeface="Arial" panose="020B0604020202020204" pitchFamily="34" charset="0"/>
                </a:rPr>
                <a:t>(F)LAG</a:t>
              </a:r>
              <a:endParaRPr kumimoji="0" lang="fr-BE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4" name="Rectangle à coins arrondis 131">
            <a:extLst>
              <a:ext uri="{FF2B5EF4-FFF2-40B4-BE49-F238E27FC236}">
                <a16:creationId xmlns:a16="http://schemas.microsoft.com/office/drawing/2014/main" id="{DC55470F-B03B-4E88-9AFF-A4567FF537FA}"/>
              </a:ext>
            </a:extLst>
          </p:cNvPr>
          <p:cNvSpPr/>
          <p:nvPr/>
        </p:nvSpPr>
        <p:spPr bwMode="auto">
          <a:xfrm>
            <a:off x="7685088" y="5783263"/>
            <a:ext cx="298450" cy="138112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D4EAF0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Cloud">
            <a:extLst>
              <a:ext uri="{FF2B5EF4-FFF2-40B4-BE49-F238E27FC236}">
                <a16:creationId xmlns:a16="http://schemas.microsoft.com/office/drawing/2014/main" id="{5F4021DB-5047-4954-A1D6-5559B75FB26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0" y="4905375"/>
            <a:ext cx="2743200" cy="720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>
              <a:lumMod val="85000"/>
              <a:alpha val="59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0" cap="none" spc="0" normalizeH="0" baseline="0" noProof="0">
              <a:ln>
                <a:noFill/>
              </a:ln>
              <a:solidFill>
                <a:srgbClr val="3C466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Cloud">
            <a:extLst>
              <a:ext uri="{FF2B5EF4-FFF2-40B4-BE49-F238E27FC236}">
                <a16:creationId xmlns:a16="http://schemas.microsoft.com/office/drawing/2014/main" id="{BBAF68E9-5698-4A3B-940C-9D11608CC7FB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1182688" y="5508625"/>
            <a:ext cx="2743200" cy="7191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>
              <a:lumMod val="85000"/>
              <a:alpha val="59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0" cap="none" spc="0" normalizeH="0" baseline="0" noProof="0">
              <a:ln>
                <a:noFill/>
              </a:ln>
              <a:solidFill>
                <a:srgbClr val="3C466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AutoShape 17">
            <a:extLst>
              <a:ext uri="{FF2B5EF4-FFF2-40B4-BE49-F238E27FC236}">
                <a16:creationId xmlns:a16="http://schemas.microsoft.com/office/drawing/2014/main" id="{3167EFAD-A616-43C6-9032-43A2F1636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8" y="5148263"/>
            <a:ext cx="941387" cy="430212"/>
          </a:xfrm>
          <a:prstGeom prst="roundRect">
            <a:avLst>
              <a:gd name="adj" fmla="val 16667"/>
            </a:avLst>
          </a:prstGeom>
          <a:solidFill>
            <a:srgbClr val="D4EAF0">
              <a:lumMod val="50000"/>
            </a:srgbClr>
          </a:solidFill>
          <a:ln w="9525">
            <a:solidFill>
              <a:srgbClr val="4E566B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srgbClr val="4E566B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38" name="AutoShape 17">
            <a:extLst>
              <a:ext uri="{FF2B5EF4-FFF2-40B4-BE49-F238E27FC236}">
                <a16:creationId xmlns:a16="http://schemas.microsoft.com/office/drawing/2014/main" id="{5B2B9733-2E04-4F2C-A040-54D60097A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5953125"/>
            <a:ext cx="941388" cy="430213"/>
          </a:xfrm>
          <a:prstGeom prst="roundRect">
            <a:avLst>
              <a:gd name="adj" fmla="val 16667"/>
            </a:avLst>
          </a:prstGeom>
          <a:solidFill>
            <a:srgbClr val="D4EAF0">
              <a:lumMod val="50000"/>
            </a:srgbClr>
          </a:solidFill>
          <a:ln w="9525">
            <a:solidFill>
              <a:srgbClr val="4E566B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srgbClr val="4E566B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39" name="AutoShape 17">
            <a:extLst>
              <a:ext uri="{FF2B5EF4-FFF2-40B4-BE49-F238E27FC236}">
                <a16:creationId xmlns:a16="http://schemas.microsoft.com/office/drawing/2014/main" id="{2F7D9BC7-3C44-43FF-82C0-BE85780C8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5924550"/>
            <a:ext cx="941388" cy="430213"/>
          </a:xfrm>
          <a:prstGeom prst="roundRect">
            <a:avLst>
              <a:gd name="adj" fmla="val 16667"/>
            </a:avLst>
          </a:prstGeom>
          <a:solidFill>
            <a:srgbClr val="D4EAF0">
              <a:lumMod val="50000"/>
            </a:srgbClr>
          </a:solidFill>
          <a:ln w="9525">
            <a:solidFill>
              <a:srgbClr val="4E566B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srgbClr val="4E566B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Project</a:t>
            </a:r>
          </a:p>
        </p:txBody>
      </p:sp>
      <p:grpSp>
        <p:nvGrpSpPr>
          <p:cNvPr id="144" name="Group 83">
            <a:extLst>
              <a:ext uri="{FF2B5EF4-FFF2-40B4-BE49-F238E27FC236}">
                <a16:creationId xmlns:a16="http://schemas.microsoft.com/office/drawing/2014/main" id="{A1A2B67D-6F17-481E-8C36-C1B6FAD005CA}"/>
              </a:ext>
            </a:extLst>
          </p:cNvPr>
          <p:cNvGrpSpPr>
            <a:grpSpLocks/>
          </p:cNvGrpSpPr>
          <p:nvPr/>
        </p:nvGrpSpPr>
        <p:grpSpPr bwMode="auto">
          <a:xfrm>
            <a:off x="5713413" y="2681288"/>
            <a:ext cx="1584325" cy="649287"/>
            <a:chOff x="5713413" y="2681288"/>
            <a:chExt cx="1584325" cy="649287"/>
          </a:xfrm>
        </p:grpSpPr>
        <p:sp>
          <p:nvSpPr>
            <p:cNvPr id="145" name="Line 22">
              <a:extLst>
                <a:ext uri="{FF2B5EF4-FFF2-40B4-BE49-F238E27FC236}">
                  <a16:creationId xmlns:a16="http://schemas.microsoft.com/office/drawing/2014/main" id="{A2587F78-EF26-4CE4-AD1A-3E5A3AF57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3413" y="2681288"/>
              <a:ext cx="142875" cy="647700"/>
            </a:xfrm>
            <a:prstGeom prst="line">
              <a:avLst/>
            </a:prstGeom>
            <a:noFill/>
            <a:ln w="9525">
              <a:solidFill>
                <a:srgbClr val="4E566B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400" b="0" i="0" u="none" strike="noStrike" kern="0" cap="none" spc="0" normalizeH="0" baseline="0" noProof="0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Line 23">
              <a:extLst>
                <a:ext uri="{FF2B5EF4-FFF2-40B4-BE49-F238E27FC236}">
                  <a16:creationId xmlns:a16="http://schemas.microsoft.com/office/drawing/2014/main" id="{216034B7-F26E-4172-9610-09D5B3131F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53275" y="2681288"/>
              <a:ext cx="144463" cy="649287"/>
            </a:xfrm>
            <a:prstGeom prst="line">
              <a:avLst/>
            </a:prstGeom>
            <a:noFill/>
            <a:ln w="9525">
              <a:solidFill>
                <a:srgbClr val="4E566B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400" b="0" i="0" u="none" strike="noStrike" kern="0" cap="none" spc="0" normalizeH="0" baseline="0" noProof="0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Line 50">
              <a:extLst>
                <a:ext uri="{FF2B5EF4-FFF2-40B4-BE49-F238E27FC236}">
                  <a16:creationId xmlns:a16="http://schemas.microsoft.com/office/drawing/2014/main" id="{80F9E9C5-C430-4843-ADE3-C8EECF9C52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91288" y="2717800"/>
              <a:ext cx="1587" cy="576263"/>
            </a:xfrm>
            <a:prstGeom prst="line">
              <a:avLst/>
            </a:prstGeom>
            <a:noFill/>
            <a:ln w="9525">
              <a:solidFill>
                <a:srgbClr val="4E566B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400" b="0" i="0" u="none" strike="noStrike" kern="0" cap="none" spc="0" normalizeH="0" baseline="0" noProof="0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Group 84">
            <a:extLst>
              <a:ext uri="{FF2B5EF4-FFF2-40B4-BE49-F238E27FC236}">
                <a16:creationId xmlns:a16="http://schemas.microsoft.com/office/drawing/2014/main" id="{2BEB0C8F-3268-4388-98E6-7B9B1247F08B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438650"/>
            <a:ext cx="2801938" cy="1323975"/>
            <a:chOff x="5181600" y="4438650"/>
            <a:chExt cx="2801938" cy="1323975"/>
          </a:xfrm>
        </p:grpSpPr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1DF610D5-EB6A-4976-A419-B964B2080D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3138" y="4438650"/>
              <a:ext cx="660400" cy="1019175"/>
            </a:xfrm>
            <a:prstGeom prst="line">
              <a:avLst/>
            </a:prstGeom>
            <a:noFill/>
            <a:ln w="9525">
              <a:solidFill>
                <a:srgbClr val="4E566B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400" b="0" i="0" u="none" strike="noStrike" kern="0" cap="none" spc="0" normalizeH="0" baseline="0" noProof="0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Line 47">
              <a:extLst>
                <a:ext uri="{FF2B5EF4-FFF2-40B4-BE49-F238E27FC236}">
                  <a16:creationId xmlns:a16="http://schemas.microsoft.com/office/drawing/2014/main" id="{1E790854-8C8C-4A6C-89B0-0AF3BDF7E4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1600" y="4511675"/>
              <a:ext cx="534988" cy="712788"/>
            </a:xfrm>
            <a:prstGeom prst="line">
              <a:avLst/>
            </a:prstGeom>
            <a:noFill/>
            <a:ln w="9525">
              <a:solidFill>
                <a:srgbClr val="4E566B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400" b="0" i="0" u="none" strike="noStrike" kern="0" cap="none" spc="0" normalizeH="0" baseline="0" noProof="0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Line 48">
              <a:extLst>
                <a:ext uri="{FF2B5EF4-FFF2-40B4-BE49-F238E27FC236}">
                  <a16:creationId xmlns:a16="http://schemas.microsoft.com/office/drawing/2014/main" id="{3A49E099-6AC0-4117-A269-4F11EB1A34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49938" y="4595813"/>
              <a:ext cx="398462" cy="904875"/>
            </a:xfrm>
            <a:prstGeom prst="line">
              <a:avLst/>
            </a:prstGeom>
            <a:noFill/>
            <a:ln w="9525">
              <a:solidFill>
                <a:srgbClr val="4E566B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400" b="0" i="0" u="none" strike="noStrike" kern="0" cap="none" spc="0" normalizeH="0" baseline="0" noProof="0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Line 49">
              <a:extLst>
                <a:ext uri="{FF2B5EF4-FFF2-40B4-BE49-F238E27FC236}">
                  <a16:creationId xmlns:a16="http://schemas.microsoft.com/office/drawing/2014/main" id="{66163071-7F5F-4198-A489-98A93106E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2763" y="4565650"/>
              <a:ext cx="379412" cy="1196975"/>
            </a:xfrm>
            <a:prstGeom prst="line">
              <a:avLst/>
            </a:prstGeom>
            <a:noFill/>
            <a:ln w="9525">
              <a:solidFill>
                <a:srgbClr val="4E566B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400" b="0" i="0" u="none" strike="noStrike" kern="0" cap="none" spc="0" normalizeH="0" baseline="0" noProof="0">
                <a:ln>
                  <a:noFill/>
                </a:ln>
                <a:solidFill>
                  <a:srgbClr val="3C46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50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E70BF-FDD9-405E-949C-526EF721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Local Action Groups funded by ESI Funds:</a:t>
            </a:r>
            <a:endParaRPr lang="LID4096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405E9D7E-117A-4EE3-AE6A-52ACE8B9CD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181567"/>
              </p:ext>
            </p:extLst>
          </p:nvPr>
        </p:nvGraphicFramePr>
        <p:xfrm>
          <a:off x="0" y="1616693"/>
          <a:ext cx="9475694" cy="524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3289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803B1-6466-469E-9D1A-D7557D0F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6805"/>
            <a:ext cx="7886700" cy="873737"/>
          </a:xfrm>
        </p:spPr>
        <p:txBody>
          <a:bodyPr/>
          <a:lstStyle/>
          <a:p>
            <a:r>
              <a:rPr lang="es-ES" dirty="0"/>
              <a:t>CLLD f</a:t>
            </a:r>
            <a:r>
              <a:rPr lang="pl-PL" dirty="0"/>
              <a:t>unding can be used for: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65006-7725-4CEB-8B03-A4D59AA8D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41" y="1474380"/>
            <a:ext cx="8200718" cy="5017860"/>
          </a:xfrm>
        </p:spPr>
        <p:txBody>
          <a:bodyPr>
            <a:normAutofit fontScale="77500" lnSpcReduction="20000"/>
          </a:bodyPr>
          <a:lstStyle/>
          <a:p>
            <a:r>
              <a:rPr lang="pl-PL" sz="3100" b="1" dirty="0"/>
              <a:t>Prepari</a:t>
            </a:r>
            <a:r>
              <a:rPr lang="es-ES" sz="3100" b="1" dirty="0"/>
              <a:t>ng</a:t>
            </a:r>
            <a:r>
              <a:rPr lang="es-ES" sz="3100" dirty="0"/>
              <a:t> </a:t>
            </a:r>
            <a:r>
              <a:rPr lang="pl-PL" sz="3100" dirty="0"/>
              <a:t>the Local Development Strategy (LDS)</a:t>
            </a:r>
            <a:endParaRPr lang="es-ES" sz="3100" dirty="0"/>
          </a:p>
          <a:p>
            <a:pPr marL="0" indent="0">
              <a:buNone/>
            </a:pPr>
            <a:endParaRPr lang="pl-PL" sz="400" dirty="0"/>
          </a:p>
          <a:p>
            <a:r>
              <a:rPr lang="es-ES" sz="3100" b="1" dirty="0"/>
              <a:t>I</a:t>
            </a:r>
            <a:r>
              <a:rPr lang="pl-PL" sz="3100" b="1" dirty="0"/>
              <a:t>mplement</a:t>
            </a:r>
            <a:r>
              <a:rPr lang="es-ES" sz="3100" b="1" dirty="0" err="1"/>
              <a:t>ing</a:t>
            </a:r>
            <a:r>
              <a:rPr lang="es-ES" sz="3100" b="1" dirty="0"/>
              <a:t> </a:t>
            </a:r>
            <a:r>
              <a:rPr lang="es-ES" sz="3100" b="1" dirty="0" err="1"/>
              <a:t>the</a:t>
            </a:r>
            <a:r>
              <a:rPr lang="es-ES" sz="3100" b="1" dirty="0"/>
              <a:t> </a:t>
            </a:r>
            <a:r>
              <a:rPr lang="pl-PL" sz="3100" b="1" dirty="0"/>
              <a:t>LDS </a:t>
            </a:r>
            <a:r>
              <a:rPr lang="es-ES" sz="2900" dirty="0"/>
              <a:t>(</a:t>
            </a:r>
            <a:r>
              <a:rPr lang="pl-PL" sz="2900" dirty="0"/>
              <a:t>projects prepared by beneficiaries and selected</a:t>
            </a:r>
            <a:r>
              <a:rPr lang="es-ES" sz="2900" dirty="0"/>
              <a:t> &amp; </a:t>
            </a:r>
            <a:r>
              <a:rPr lang="es-ES" sz="2900" dirty="0" err="1"/>
              <a:t>funded</a:t>
            </a:r>
            <a:r>
              <a:rPr lang="pl-PL" sz="2900" dirty="0"/>
              <a:t> by the (F)LAG</a:t>
            </a:r>
            <a:r>
              <a:rPr lang="es-ES" sz="2900" dirty="0"/>
              <a:t>)</a:t>
            </a:r>
          </a:p>
          <a:p>
            <a:pPr marL="0" indent="0">
              <a:buNone/>
            </a:pPr>
            <a:endParaRPr lang="pl-PL" sz="400" dirty="0"/>
          </a:p>
          <a:p>
            <a:r>
              <a:rPr lang="pl-PL" sz="3100" b="1" dirty="0"/>
              <a:t>Community animation </a:t>
            </a:r>
            <a:r>
              <a:rPr lang="pl-PL" sz="3100" dirty="0"/>
              <a:t>and running costs</a:t>
            </a:r>
            <a:endParaRPr lang="es-ES" sz="3100" dirty="0"/>
          </a:p>
          <a:p>
            <a:pPr marL="0" indent="0">
              <a:buNone/>
            </a:pPr>
            <a:endParaRPr lang="pl-PL" sz="400" dirty="0"/>
          </a:p>
          <a:p>
            <a:r>
              <a:rPr lang="pl-PL" sz="3100" b="1" dirty="0"/>
              <a:t>Cooperation projects</a:t>
            </a:r>
            <a:endParaRPr lang="es-ES" sz="3100" b="1" dirty="0"/>
          </a:p>
          <a:p>
            <a:pPr marL="0" indent="0">
              <a:buNone/>
            </a:pPr>
            <a:r>
              <a:rPr lang="es-ES" sz="2600" dirty="0"/>
              <a:t>    - </a:t>
            </a:r>
            <a:r>
              <a:rPr lang="es-ES" sz="2400" i="1" dirty="0" err="1">
                <a:solidFill>
                  <a:srgbClr val="0070C0"/>
                </a:solidFill>
              </a:rPr>
              <a:t>Implemented</a:t>
            </a:r>
            <a:r>
              <a:rPr lang="es-ES" sz="2400" i="1" dirty="0">
                <a:solidFill>
                  <a:srgbClr val="0070C0"/>
                </a:solidFill>
              </a:rPr>
              <a:t> </a:t>
            </a:r>
            <a:r>
              <a:rPr lang="es-ES" sz="2400" i="1" dirty="0" err="1">
                <a:solidFill>
                  <a:srgbClr val="0070C0"/>
                </a:solidFill>
              </a:rPr>
              <a:t>by</a:t>
            </a:r>
            <a:r>
              <a:rPr lang="es-ES" sz="2400" i="1" dirty="0">
                <a:solidFill>
                  <a:srgbClr val="0070C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600" dirty="0"/>
              <a:t> </a:t>
            </a:r>
            <a:r>
              <a:rPr lang="es-ES" sz="2600" dirty="0" err="1"/>
              <a:t>LAGs</a:t>
            </a:r>
            <a:r>
              <a:rPr lang="es-ES" sz="2600" dirty="0"/>
              <a:t> </a:t>
            </a:r>
            <a:r>
              <a:rPr lang="es-ES" sz="2600" dirty="0" err="1"/>
              <a:t>or</a:t>
            </a:r>
            <a:r>
              <a:rPr lang="es-ES" sz="2600" dirty="0"/>
              <a:t> </a:t>
            </a:r>
            <a:r>
              <a:rPr lang="es-ES" sz="2600" dirty="0" err="1"/>
              <a:t>FLAGs</a:t>
            </a:r>
            <a:r>
              <a:rPr lang="es-ES" sz="26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600" dirty="0"/>
              <a:t> </a:t>
            </a:r>
            <a:r>
              <a:rPr lang="es-ES" sz="2600" dirty="0" err="1"/>
              <a:t>involving</a:t>
            </a:r>
            <a:r>
              <a:rPr lang="es-ES" sz="2600" dirty="0"/>
              <a:t> </a:t>
            </a:r>
            <a:r>
              <a:rPr lang="es-ES" sz="2600" dirty="0" err="1"/>
              <a:t>other</a:t>
            </a:r>
            <a:r>
              <a:rPr lang="es-ES" sz="2600" dirty="0"/>
              <a:t> </a:t>
            </a:r>
            <a:r>
              <a:rPr lang="es-ES" sz="2600" dirty="0" err="1"/>
              <a:t>relevant</a:t>
            </a:r>
            <a:r>
              <a:rPr lang="es-ES" sz="2600" dirty="0"/>
              <a:t> </a:t>
            </a:r>
            <a:r>
              <a:rPr lang="es-ES" sz="2600" dirty="0" err="1"/>
              <a:t>organisations</a:t>
            </a:r>
            <a:r>
              <a:rPr lang="es-ES" sz="2600" dirty="0"/>
              <a:t> in </a:t>
            </a:r>
            <a:r>
              <a:rPr lang="es-ES" sz="2600" dirty="0" err="1"/>
              <a:t>the</a:t>
            </a:r>
            <a:r>
              <a:rPr lang="es-ES" sz="2600" dirty="0"/>
              <a:t> (F)LAG </a:t>
            </a:r>
            <a:r>
              <a:rPr lang="es-ES" sz="2600" dirty="0" err="1"/>
              <a:t>area</a:t>
            </a:r>
            <a:r>
              <a:rPr lang="es-ES" sz="2600" dirty="0"/>
              <a:t> </a:t>
            </a:r>
          </a:p>
          <a:p>
            <a:pPr marL="0" indent="0">
              <a:buNone/>
            </a:pPr>
            <a:r>
              <a:rPr lang="es-ES" dirty="0"/>
              <a:t>   - </a:t>
            </a:r>
            <a:r>
              <a:rPr lang="pl-PL" sz="2400" i="1" dirty="0">
                <a:solidFill>
                  <a:srgbClr val="0070C0"/>
                </a:solidFill>
              </a:rPr>
              <a:t>Partners can be: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/>
              <a:t> </a:t>
            </a:r>
            <a:r>
              <a:rPr lang="pl-PL" dirty="0"/>
              <a:t>other LAGs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FLAGs</a:t>
            </a:r>
            <a:r>
              <a:rPr lang="es-ES" dirty="0"/>
              <a:t> </a:t>
            </a:r>
            <a:r>
              <a:rPr lang="pl-PL" dirty="0"/>
              <a:t>from the same or different 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/>
              <a:t> </a:t>
            </a:r>
            <a:r>
              <a:rPr lang="pl-PL" dirty="0"/>
              <a:t>local public-private partnerships implementing CLLD strategies within or outside the EU</a:t>
            </a:r>
          </a:p>
          <a:p>
            <a:pPr marL="0" indent="0">
              <a:buNone/>
            </a:pPr>
            <a:endParaRPr lang="pl-PL" sz="2000" i="1" dirty="0"/>
          </a:p>
          <a:p>
            <a:pPr marL="0" indent="0">
              <a:buNone/>
            </a:pPr>
            <a:r>
              <a:rPr lang="pl-PL" sz="2000" i="1" dirty="0"/>
              <a:t>Art. 35 of the Common Provisions Regulation 1303/2013</a:t>
            </a:r>
            <a:endParaRPr lang="LID4096" sz="2000" i="1" dirty="0"/>
          </a:p>
        </p:txBody>
      </p:sp>
    </p:spTree>
    <p:extLst>
      <p:ext uri="{BB962C8B-B14F-4D97-AF65-F5344CB8AC3E}">
        <p14:creationId xmlns:p14="http://schemas.microsoft.com/office/powerpoint/2010/main" val="141965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14A807-58EF-4B47-95F5-7664DA522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903285"/>
            <a:ext cx="2263140" cy="4975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>
                <a:solidFill>
                  <a:srgbClr val="216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CLLD in the EMFF: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368 </a:t>
            </a:r>
            <a:r>
              <a:rPr lang="pl-PL" dirty="0" err="1"/>
              <a:t>FLAGs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20 MS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ca.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€690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public</a:t>
            </a:r>
            <a:endParaRPr lang="LID4096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17F02C8-0A9C-436B-BF00-F6AFC9ECA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59" y="365126"/>
            <a:ext cx="6051541" cy="605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2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D45D-7C88-4665-8C7C-2F7D72517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6838"/>
            <a:ext cx="7886700" cy="1325563"/>
          </a:xfrm>
        </p:spPr>
        <p:txBody>
          <a:bodyPr/>
          <a:lstStyle/>
          <a:p>
            <a:r>
              <a:rPr lang="pl-PL" sz="400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FARNET and what does it do?</a:t>
            </a:r>
            <a:endParaRPr lang="LID4096" sz="4000">
              <a:solidFill>
                <a:srgbClr val="21619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87571"/>
      </p:ext>
    </p:extLst>
  </p:cSld>
  <p:clrMapOvr>
    <a:masterClrMapping/>
  </p:clrMapOvr>
</p:sld>
</file>

<file path=ppt/theme/theme1.xml><?xml version="1.0" encoding="utf-8"?>
<a:theme xmlns:a="http://schemas.openxmlformats.org/drawingml/2006/main" name="FARNET2020_v0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RNET2020_v0" id="{3C67DAF7-CF5C-4DF2-9DAA-973873C9AF5C}" vid="{BC3C5672-C9AA-4858-99A1-ED6556E6959A}"/>
    </a:ext>
  </a:extLst>
</a:theme>
</file>

<file path=ppt/theme/theme2.xml><?xml version="1.0" encoding="utf-8"?>
<a:theme xmlns:a="http://schemas.openxmlformats.org/drawingml/2006/main" name="1_FARNET2020_v0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RNET2020_v0" id="{3C67DAF7-CF5C-4DF2-9DAA-973873C9AF5C}" vid="{BC3C5672-C9AA-4858-99A1-ED6556E6959A}"/>
    </a:ext>
  </a:extLst>
</a:theme>
</file>

<file path=ppt/theme/theme3.xml><?xml version="1.0" encoding="utf-8"?>
<a:theme xmlns:a="http://schemas.openxmlformats.org/drawingml/2006/main" name="FARNET2020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RNET2020" id="{3B29D931-6E42-4570-82DD-92BBFF0E4335}" vid="{A9EF8C37-87A5-4D4D-99C7-A8A26F37449B}"/>
    </a:ext>
  </a:extLst>
</a:theme>
</file>

<file path=ppt/theme/theme4.xml><?xml version="1.0" encoding="utf-8"?>
<a:theme xmlns:a="http://schemas.openxmlformats.org/drawingml/2006/main" name="7_Calm">
  <a:themeElements>
    <a:clrScheme name="FARNET">
      <a:dk1>
        <a:srgbClr val="4E566B"/>
      </a:dk1>
      <a:lt1>
        <a:srgbClr val="FFFFFF"/>
      </a:lt1>
      <a:dk2>
        <a:srgbClr val="016ED1"/>
      </a:dk2>
      <a:lt2>
        <a:srgbClr val="D4EAF0"/>
      </a:lt2>
      <a:accent1>
        <a:srgbClr val="3891A7"/>
      </a:accent1>
      <a:accent2>
        <a:srgbClr val="FFC000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0000CC"/>
      </a:hlink>
      <a:folHlink>
        <a:srgbClr val="C00000"/>
      </a:folHlink>
    </a:clrScheme>
    <a:fontScheme name="7_Cal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FARNET2020_v0</Template>
  <TotalTime>0</TotalTime>
  <Words>653</Words>
  <Application>Microsoft Office PowerPoint</Application>
  <PresentationFormat>On-screen Show (4:3)</PresentationFormat>
  <Paragraphs>127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Gill Sans Ultra Bold Condensed</vt:lpstr>
      <vt:lpstr>Times New Roman</vt:lpstr>
      <vt:lpstr>Verdana</vt:lpstr>
      <vt:lpstr>Wingdings</vt:lpstr>
      <vt:lpstr>Wingdings 3</vt:lpstr>
      <vt:lpstr>FARNET2020_v0</vt:lpstr>
      <vt:lpstr>1_FARNET2020_v0</vt:lpstr>
      <vt:lpstr>FARNET2020</vt:lpstr>
      <vt:lpstr>7_Calm</vt:lpstr>
      <vt:lpstr>PowerPoint Presentation</vt:lpstr>
      <vt:lpstr>What is Community-Led Local Development (CLLD)?</vt:lpstr>
      <vt:lpstr>Seven key principles of CLLD:</vt:lpstr>
      <vt:lpstr>Basic components of CLLD</vt:lpstr>
      <vt:lpstr>Traditional funding approaches vs. Community-Led Local Development (CLLD) </vt:lpstr>
      <vt:lpstr>Local Action Groups funded by ESI Funds:</vt:lpstr>
      <vt:lpstr>CLLD funding can be used for:</vt:lpstr>
      <vt:lpstr>PowerPoint Presentation</vt:lpstr>
      <vt:lpstr>What is FARNET and what does it do?</vt:lpstr>
      <vt:lpstr>PowerPoint Presentation</vt:lpstr>
      <vt:lpstr>FLAGs and FARNET as tools for cooperation</vt:lpstr>
      <vt:lpstr>FLAGs and FARNET as tools for cooperation</vt:lpstr>
      <vt:lpstr>A few examples:</vt:lpstr>
      <vt:lpstr>PowerPoint Presentation</vt:lpstr>
      <vt:lpstr>Developing a knowledge hub on Marine Protected Areas in the Mediterranean Sea</vt:lpstr>
      <vt:lpstr>Northern Fisheries Trail: cooperation between 9 Polish FLAGs to promote fisheries and aquaculture heritage</vt:lpstr>
      <vt:lpstr>Some lessons…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 Gomes da Silva</dc:creator>
  <cp:lastModifiedBy>Urszula Budzich-Tabor</cp:lastModifiedBy>
  <cp:revision>91</cp:revision>
  <cp:lastPrinted>2016-06-13T15:07:44Z</cp:lastPrinted>
  <dcterms:created xsi:type="dcterms:W3CDTF">2016-02-18T14:54:27Z</dcterms:created>
  <dcterms:modified xsi:type="dcterms:W3CDTF">2018-11-27T09:52:06Z</dcterms:modified>
</cp:coreProperties>
</file>