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380" r:id="rId3"/>
    <p:sldId id="381" r:id="rId4"/>
    <p:sldId id="400" r:id="rId5"/>
    <p:sldId id="420" r:id="rId6"/>
    <p:sldId id="451" r:id="rId7"/>
    <p:sldId id="453" r:id="rId8"/>
    <p:sldId id="452" r:id="rId9"/>
    <p:sldId id="454" r:id="rId10"/>
    <p:sldId id="447" r:id="rId11"/>
    <p:sldId id="450" r:id="rId1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  <p15:guide id="5" orient="horz" pos="3098">
          <p15:clr>
            <a:srgbClr val="A4A3A4"/>
          </p15:clr>
        </p15:guide>
        <p15:guide id="6" orient="horz" pos="3103">
          <p15:clr>
            <a:srgbClr val="A4A3A4"/>
          </p15:clr>
        </p15:guide>
        <p15:guide id="7" pos="2114">
          <p15:clr>
            <a:srgbClr val="A4A3A4"/>
          </p15:clr>
        </p15:guide>
        <p15:guide id="8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5" clrIdx="0"/>
  <p:cmAuthor id="1" name="ROMANSKA Urszula (REGIO)" initials="RU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257" autoAdjust="0"/>
  </p:normalViewPr>
  <p:slideViewPr>
    <p:cSldViewPr>
      <p:cViewPr>
        <p:scale>
          <a:sx n="107" d="100"/>
          <a:sy n="107" d="100"/>
        </p:scale>
        <p:origin x="-16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6"/>
        <p:guide orient="horz" pos="3131"/>
        <p:guide orient="horz" pos="3098"/>
        <p:guide orient="horz" pos="3103"/>
        <p:guide pos="2141"/>
        <p:guide pos="2144"/>
        <p:guide pos="211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3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4608512" cy="4248472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EU Budget for the future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Tools for cooperation</a:t>
            </a:r>
            <a:r>
              <a:rPr lang="en-US" sz="4400" dirty="0" smtClean="0">
                <a:solidFill>
                  <a:schemeClr val="tx2"/>
                </a:solidFill>
              </a:rPr>
              <a:t/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4400" dirty="0" smtClean="0">
                <a:solidFill>
                  <a:schemeClr val="tx2"/>
                </a:solidFill>
              </a:rPr>
              <a:t/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28 November 2018 –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INTERACT seminar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Brussels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251520" y="5589240"/>
            <a:ext cx="279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188641"/>
            <a:ext cx="8568952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grouping of territorial cooperation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692696"/>
            <a:ext cx="8640960" cy="5976664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CPR: </a:t>
            </a: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(point 27 of Article 2 – always public expenditure)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8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ERDF: </a:t>
            </a: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°/°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</a:t>
            </a:r>
            <a:r>
              <a:rPr lang="en-GB" sz="20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(Recital 8 + Article 3, point 4(a)(iii): Interact)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2000" b="1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Recital 27: different roles of EGTC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20: </a:t>
            </a:r>
            <a:r>
              <a:rPr lang="en-GB" sz="20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23(6): Sole beneficiary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24(2): </a:t>
            </a:r>
            <a:r>
              <a:rPr lang="en-GB" sz="20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beneficiary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(Article 28(1): Composition MC)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(Article 44(4): MA)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GB" sz="18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(Article 50(2): Recoveries)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ECBM: EGTC = initiator</a:t>
            </a:r>
          </a:p>
        </p:txBody>
      </p:sp>
    </p:spTree>
    <p:extLst>
      <p:ext uri="{BB962C8B-B14F-4D97-AF65-F5344CB8AC3E}">
        <p14:creationId xmlns:p14="http://schemas.microsoft.com/office/powerpoint/2010/main" val="40347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5"/>
            <a:ext cx="8147248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mechanism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640960" cy="496855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instrument, but effective system on each border obligatory!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EGTC/ </a:t>
            </a:r>
            <a:r>
              <a:rPr lang="en-GB" sz="2000" b="1" i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body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differing legal rules, 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when implementing ITI </a:t>
            </a: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initiative under ECBM!</a:t>
            </a: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147248" cy="106240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/>
              <a:t>Legal architecture</a:t>
            </a:r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funds, 1 Regulation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ouquda\AppData\Local\Microsoft\Windows\Temporary Internet Files\Content.Outlook\OLTKQ579\ppt_visuals1_CPR architecture and fund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7066"/>
            <a:ext cx="5220820" cy="45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4099" y="3068960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covers delivery. 1 set of rules is: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coherent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to learn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to combine</a:t>
            </a:r>
            <a:endParaRPr lang="en-GB" sz="2400" b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4294" y="548679"/>
            <a:ext cx="7002505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(+1) key legal instruments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1" y="1486332"/>
            <a:ext cx="2878588" cy="489499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Provisions Regulation (CPR)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elements are here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 development (22-28)</a:t>
            </a:r>
          </a:p>
          <a:p>
            <a:pPr marL="715963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</a:p>
          <a:p>
            <a:pPr marL="715963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715963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MSt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territorial tools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03848" y="1486332"/>
            <a:ext cx="2698569" cy="48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ERDF/CF </a:t>
            </a: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GB" b="1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 policy priorities are here (e.g. specific </a:t>
            </a: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and thematic </a:t>
            </a: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requirements)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ESF+ Regulation</a:t>
            </a:r>
            <a:endParaRPr lang="en-GB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84168" y="1486332"/>
            <a:ext cx="2880320" cy="46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</a:t>
            </a: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GB" b="1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 development (20-21)</a:t>
            </a:r>
          </a:p>
          <a:p>
            <a:pPr marL="715963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</a:p>
          <a:p>
            <a:pPr marL="715963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(24)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interregional innovation investments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ECBM Regulation</a:t>
            </a:r>
            <a:endParaRPr lang="en-GB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4015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131840" y="2007082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U:\12. Policy development Post 2020\Communication\visuals\ppt_visuals1_CPR architecture and funding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43277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7920880" cy="108011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/>
              <a:t>Shorter &amp; modern </a:t>
            </a:r>
            <a:r>
              <a:rPr lang="en-GB" dirty="0"/>
              <a:t>menu of </a:t>
            </a:r>
            <a:r>
              <a:rPr lang="en-GB" dirty="0" smtClean="0"/>
              <a:t>priorities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Policy + 2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 objectives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7920880" cy="4608512"/>
          </a:xfrm>
          <a:prstGeom prst="rect">
            <a:avLst/>
          </a:prstGeo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Europe (innovative &amp; smart economic transformation)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greener, low-carbon Europe (including energy transition, the circular economy, climate adaptation and risk management)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connected Europe (mobility and ICT connectivity)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social Europe (the European Pillar of Social Rights)</a:t>
            </a: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closer to citizens (sustainable development of urban, rural and coastal areas and local 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initiatives)</a:t>
            </a:r>
          </a:p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i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</a:t>
            </a:r>
            <a:r>
              <a:rPr lang="en-GB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governance</a:t>
            </a:r>
          </a:p>
          <a:p>
            <a:pPr marL="447675" indent="-447675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i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and more secure 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19256" cy="108011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/>
              <a:t>Main </a:t>
            </a:r>
            <a:r>
              <a:rPr lang="en-GB" dirty="0"/>
              <a:t>changes to ETC (</a:t>
            </a:r>
            <a:r>
              <a:rPr lang="en-GB" dirty="0" err="1"/>
              <a:t>Interreg</a:t>
            </a:r>
            <a:r>
              <a:rPr lang="en-GB" dirty="0"/>
              <a:t>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Components of 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7920880" cy="5472608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000" b="1" i="0" dirty="0" err="1" smtClean="0">
                <a:solidFill>
                  <a:schemeClr val="tx1"/>
                </a:solidFill>
              </a:rPr>
              <a:t>Cross-border</a:t>
            </a:r>
            <a:r>
              <a:rPr lang="en-GB" sz="2000" b="1" i="0" dirty="0" smtClean="0">
                <a:solidFill>
                  <a:schemeClr val="tx1"/>
                </a:solidFill>
              </a:rPr>
              <a:t> cooperation (component 1)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000" b="1" i="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cooperation and maritime cooperation (component 2)</a:t>
            </a:r>
            <a:b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Outermost regions cooperation (component 3)</a:t>
            </a:r>
            <a:b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Interregional cooperation (component 4)</a:t>
            </a:r>
          </a:p>
          <a:p>
            <a:pPr lvl="1">
              <a:buClr>
                <a:schemeClr val="tx1"/>
              </a:buClr>
            </a:pP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(plus)	</a:t>
            </a:r>
            <a:r>
              <a:rPr lang="en-GB" sz="16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discontinued, but…</a:t>
            </a:r>
          </a:p>
          <a:p>
            <a:pPr lvl="1">
              <a:buClr>
                <a:schemeClr val="tx1"/>
              </a:buClr>
            </a:pPr>
            <a:r>
              <a:rPr lang="en-GB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		URBACT discontinued, but…</a:t>
            </a:r>
            <a:endParaRPr lang="en-GB" sz="1600" b="1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Interregional innovation investments (component 5)</a:t>
            </a:r>
            <a:br>
              <a:rPr lang="en-GB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in/direct management</a:t>
            </a: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548679"/>
            <a:ext cx="8363271" cy="6480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4176464" cy="518457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(36)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development strategy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Funds, PA, OP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body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"certain tasks"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(11)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 = EGTC or joint legal body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7984" y="1196752"/>
            <a:ext cx="45365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(24 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23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</a:t>
            </a: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strategy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Funds, OP, priority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IB, if &gt; selection of operations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 select operations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(20)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ImplB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EGTC or "c-b legal body"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BE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ImplB</a:t>
            </a:r>
            <a:r>
              <a:rPr lang="fr-BE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Sole </a:t>
            </a:r>
            <a:r>
              <a:rPr lang="fr-BE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</a:t>
            </a:r>
            <a:endParaRPr lang="en-GB" sz="2000" b="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000" b="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BE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548679"/>
            <a:ext cx="8363271" cy="6480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3600400" cy="518457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(32-35) Omnibus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Sub-regional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action groups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integrated strategy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select 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= IB (conditions)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(10)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= two countries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55976" y="1196752"/>
            <a:ext cx="46085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(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25-28)</a:t>
            </a:r>
            <a:endParaRPr lang="en-GB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Sub-regional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action groups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</a:t>
            </a: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strategy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select operations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BE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= IB (conditions)</a:t>
            </a:r>
            <a:endParaRPr lang="en-GB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</a:t>
            </a: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21)</a:t>
            </a:r>
            <a:endParaRPr lang="en-GB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 </a:t>
            </a: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two countries</a:t>
            </a:r>
          </a:p>
        </p:txBody>
      </p:sp>
    </p:spTree>
    <p:extLst>
      <p:ext uri="{BB962C8B-B14F-4D97-AF65-F5344CB8AC3E}">
        <p14:creationId xmlns:p14="http://schemas.microsoft.com/office/powerpoint/2010/main" val="251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548679"/>
            <a:ext cx="8363271" cy="6480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196752"/>
            <a:ext cx="5040560" cy="5184576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(104-109) </a:t>
            </a:r>
            <a:r>
              <a:rPr lang="en-GB" sz="2000" b="1" i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Omnibus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 = operation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infrastructure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€ 5 mill or 5%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limit for 1</a:t>
            </a:r>
            <a:r>
              <a:rPr lang="en-GB" sz="2000" i="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JAP under ETC </a:t>
            </a:r>
            <a:r>
              <a:rPr lang="en-GB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Decision, steering committee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M&amp;C</a:t>
            </a:r>
            <a:endParaRPr lang="en-GB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(9)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steering committee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64088" y="1196752"/>
            <a:ext cx="33843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post-2020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BE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04665"/>
            <a:ext cx="8363271" cy="5760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Small project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1224136" cy="532859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600" b="1" i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177800" indent="-16827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</a:p>
          <a:p>
            <a:pPr marL="177800" indent="-16827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facto</a:t>
            </a:r>
          </a:p>
          <a:p>
            <a:pPr marL="177800" indent="-16827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lege?</a:t>
            </a:r>
            <a:endParaRPr lang="en-GB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03648" y="98072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post-2020 (Article 24 ETC)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for 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(</a:t>
            </a:r>
            <a:r>
              <a:rPr lang="en-GB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BE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fr-BE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fr-BE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= "operation"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20 million or 15% per SPF under an </a:t>
            </a:r>
            <a:r>
              <a:rPr lang="en-GB" sz="2000" b="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"Final recipients" implement "small projects" (§1)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</a:t>
            </a: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body or EGTC = beneficiary (§2)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of grant letter (§3)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small projects ≠ delegation of tasks to an IB (§4)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max. for staff and management costs (§5)</a:t>
            </a:r>
          </a:p>
          <a:p>
            <a:pPr marL="3524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project &lt; EUR 100.000 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b="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 obligatory (§6)</a:t>
            </a:r>
          </a:p>
          <a:p>
            <a:pPr marL="441325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BE" sz="2000" b="0" i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603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EU Budget for the future Tools for cooperation  28 November 2018 –  INTERACT seminar Brussels</vt:lpstr>
      <vt:lpstr>Legal architecture 7 funds, 1 Regulation</vt:lpstr>
      <vt:lpstr>4 (+1) key legal instruments</vt:lpstr>
      <vt:lpstr>Shorter &amp; modern menu of priorities 5 Policy + 2 Interreg-specific objectives</vt:lpstr>
      <vt:lpstr>Main changes to ETC (Interreg)  5 Components of Interreg</vt:lpstr>
      <vt:lpstr>ITI</vt:lpstr>
      <vt:lpstr>CLLD</vt:lpstr>
      <vt:lpstr>JAP</vt:lpstr>
      <vt:lpstr>Small project funds</vt:lpstr>
      <vt:lpstr>European grouping of territorial cooperation</vt:lpstr>
      <vt:lpstr>European Cross-border mechanism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lastModifiedBy>PETERS Dirk (REGIO)</cp:lastModifiedBy>
  <cp:revision>367</cp:revision>
  <cp:lastPrinted>2018-11-27T09:10:17Z</cp:lastPrinted>
  <dcterms:created xsi:type="dcterms:W3CDTF">2018-03-19T13:44:15Z</dcterms:created>
  <dcterms:modified xsi:type="dcterms:W3CDTF">2018-11-27T09:10:22Z</dcterms:modified>
</cp:coreProperties>
</file>