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3" r:id="rId2"/>
    <p:sldId id="380" r:id="rId3"/>
    <p:sldId id="381" r:id="rId4"/>
    <p:sldId id="400" r:id="rId5"/>
    <p:sldId id="420" r:id="rId6"/>
    <p:sldId id="451" r:id="rId7"/>
    <p:sldId id="453" r:id="rId8"/>
    <p:sldId id="452" r:id="rId9"/>
    <p:sldId id="454" r:id="rId10"/>
    <p:sldId id="447" r:id="rId11"/>
    <p:sldId id="450" r:id="rId12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44">
          <p15:clr>
            <a:srgbClr val="A4A3A4"/>
          </p15:clr>
        </p15:guide>
        <p15:guide id="5" orient="horz" pos="3098">
          <p15:clr>
            <a:srgbClr val="A4A3A4"/>
          </p15:clr>
        </p15:guide>
        <p15:guide id="6" orient="horz" pos="3103">
          <p15:clr>
            <a:srgbClr val="A4A3A4"/>
          </p15:clr>
        </p15:guide>
        <p15:guide id="7" pos="2114">
          <p15:clr>
            <a:srgbClr val="A4A3A4"/>
          </p15:clr>
        </p15:guide>
        <p15:guide id="8" pos="211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MOL MARCINCAK Barbara (REGIO)" initials="JMB(" lastIdx="15" clrIdx="0"/>
  <p:cmAuthor id="1" name="ROMANSKA Urszula (REGIO)" initials="RU(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6CF"/>
    <a:srgbClr val="20AA63"/>
    <a:srgbClr val="FFD624"/>
    <a:srgbClr val="0F5494"/>
    <a:srgbClr val="2D5EC1"/>
    <a:srgbClr val="3E6FD2"/>
    <a:srgbClr val="BDDEFF"/>
    <a:srgbClr val="99CCFF"/>
    <a:srgbClr val="808080"/>
    <a:srgbClr val="009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89257" autoAdjust="0"/>
  </p:normalViewPr>
  <p:slideViewPr>
    <p:cSldViewPr>
      <p:cViewPr>
        <p:scale>
          <a:sx n="107" d="100"/>
          <a:sy n="107" d="100"/>
        </p:scale>
        <p:origin x="-165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3" d="100"/>
          <a:sy n="113" d="100"/>
        </p:scale>
        <p:origin x="-5190" y="-120"/>
      </p:cViewPr>
      <p:guideLst>
        <p:guide orient="horz" pos="3126"/>
        <p:guide orient="horz" pos="3131"/>
        <p:guide orient="horz" pos="3098"/>
        <p:guide orient="horz" pos="3103"/>
        <p:guide pos="2141"/>
        <p:guide pos="2144"/>
        <p:guide pos="2114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4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6" y="9360314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7" y="4680945"/>
            <a:ext cx="5375267" cy="443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4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6" y="9360314"/>
            <a:ext cx="2911996" cy="49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06" tIns="45304" rIns="90606" bIns="4530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186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235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58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0" b="1701"/>
          <a:stretch/>
        </p:blipFill>
        <p:spPr>
          <a:xfrm>
            <a:off x="0" y="1104900"/>
            <a:ext cx="9144000" cy="5753100"/>
          </a:xfrm>
          <a:prstGeom prst="rect">
            <a:avLst/>
          </a:prstGeom>
        </p:spPr>
      </p:pic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6000" y="332656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306" y="2708920"/>
            <a:ext cx="3682646" cy="2880320"/>
          </a:xfrm>
          <a:prstGeom prst="rect">
            <a:avLst/>
          </a:prstGeom>
        </p:spPr>
        <p:txBody>
          <a:bodyPr anchor="t"/>
          <a:lstStyle>
            <a:lvl1pPr marL="0" indent="0">
              <a:defRPr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" y="0"/>
            <a:ext cx="9143182" cy="6857999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021288"/>
            <a:ext cx="9143592" cy="83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433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" y="6286501"/>
            <a:ext cx="9137498" cy="5714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9"/>
          <a:stretch/>
        </p:blipFill>
        <p:spPr>
          <a:xfrm>
            <a:off x="3609974" y="0"/>
            <a:ext cx="5534025" cy="6857999"/>
          </a:xfrm>
          <a:prstGeom prst="rect">
            <a:avLst/>
          </a:prstGeom>
        </p:spPr>
      </p:pic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4248" y="5592996"/>
            <a:ext cx="2015901" cy="52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03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54" r:id="rId3"/>
    <p:sldLayoutId id="2147483755" r:id="rId4"/>
  </p:sldLayoutIdLst>
  <p:hf sldNum="0" hdr="0" ftr="0" dt="0"/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chemeClr val="accent2">
              <a:lumMod val="50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accent2">
              <a:lumMod val="50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/>
          <p:cNvSpPr>
            <a:spLocks noGrp="1"/>
          </p:cNvSpPr>
          <p:nvPr>
            <p:ph type="title"/>
          </p:nvPr>
        </p:nvSpPr>
        <p:spPr>
          <a:xfrm>
            <a:off x="107504" y="1196752"/>
            <a:ext cx="4608512" cy="4248472"/>
          </a:xfrm>
        </p:spPr>
        <p:txBody>
          <a:bodyPr anchor="t"/>
          <a:lstStyle>
            <a:lvl1pPr marL="0" indent="0">
              <a:defRPr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000" dirty="0">
                <a:solidFill>
                  <a:schemeClr val="tx2"/>
                </a:solidFill>
              </a:rPr>
              <a:t>EU Budget for the future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Tools for cooperation</a:t>
            </a:r>
            <a:r>
              <a:rPr lang="en-US" sz="4400" dirty="0" smtClean="0">
                <a:solidFill>
                  <a:schemeClr val="tx2"/>
                </a:solidFill>
              </a:rPr>
              <a:t/>
            </a:r>
            <a:br>
              <a:rPr lang="en-US" sz="4400" dirty="0" smtClean="0">
                <a:solidFill>
                  <a:schemeClr val="tx2"/>
                </a:solidFill>
              </a:rPr>
            </a:br>
            <a:r>
              <a:rPr lang="en-US" sz="4400" dirty="0" smtClean="0">
                <a:solidFill>
                  <a:schemeClr val="tx2"/>
                </a:solidFill>
              </a:rPr>
              <a:t/>
            </a:r>
            <a:br>
              <a:rPr lang="en-US" sz="4400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28 November 2018 – </a:t>
            </a:r>
            <a:br>
              <a:rPr lang="en-US" sz="2800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INTERACT seminar</a:t>
            </a:r>
            <a:br>
              <a:rPr lang="en-US" sz="2800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Brussels</a:t>
            </a:r>
            <a:endParaRPr lang="en-GB" sz="48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589240"/>
            <a:ext cx="2411760" cy="86409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6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7" name="TextBox 4"/>
          <p:cNvSpPr txBox="1"/>
          <p:nvPr/>
        </p:nvSpPr>
        <p:spPr>
          <a:xfrm>
            <a:off x="251520" y="5589240"/>
            <a:ext cx="2798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r>
              <a:rPr lang="en-GB" sz="2000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sz="2000" b="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CohesionPolicy</a:t>
            </a:r>
            <a:r>
              <a:rPr lang="en-GB" sz="2000" b="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en-GB" sz="2000" b="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EUinmyRegion</a:t>
            </a:r>
            <a:endParaRPr lang="en-GB" sz="2000" b="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b="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404664"/>
            <a:ext cx="8147248" cy="1062402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/>
              <a:t>Legal architecture</a:t>
            </a:r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funds, 1 Regulation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1560" y="1324074"/>
            <a:ext cx="7920880" cy="4769222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endParaRPr lang="en-GB" sz="1600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GB" sz="2000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GB" b="1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GB" b="1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mouquda\AppData\Local\Microsoft\Windows\Temporary Internet Files\Content.Outlook\OLTKQ579\ppt_visuals1_CPR architecture and funding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67066"/>
            <a:ext cx="5220820" cy="455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24099" y="3068960"/>
            <a:ext cx="32403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covers delivery. 1 set of rules is: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coherent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Simpler to learn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Simpler to combine</a:t>
            </a:r>
            <a:endParaRPr lang="en-GB" sz="2400" b="0" kern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84294" y="548679"/>
            <a:ext cx="7002505" cy="72008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(+1) key legal instruments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1" y="1486332"/>
            <a:ext cx="2878588" cy="4894996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b="1" i="0" dirty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Provisions Regulation (CPR)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elements are here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Territorial development (22-28)</a:t>
            </a:r>
          </a:p>
          <a:p>
            <a:pPr marL="715963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715963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715963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MSt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territorial tools</a:t>
            </a: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03848" y="1486332"/>
            <a:ext cx="2698569" cy="489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b="1" i="0" kern="0" dirty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ERDF/CF </a:t>
            </a:r>
            <a:r>
              <a:rPr lang="en-GB" b="1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endParaRPr lang="en-GB" b="1" i="0" kern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Cohesion policy priorities are here (e.g. specific </a:t>
            </a:r>
            <a:r>
              <a:rPr lang="en-GB" sz="2000" b="0" i="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and thematic </a:t>
            </a: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concentration requirements)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BE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endParaRPr lang="en-GB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ESF+ Regulation</a:t>
            </a:r>
            <a:endParaRPr lang="en-GB" i="0" kern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GB" sz="2000" b="0" i="0" kern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084168" y="1486332"/>
            <a:ext cx="2880320" cy="4678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b="1" i="0" kern="0" dirty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</a:t>
            </a:r>
            <a:r>
              <a:rPr lang="en-GB" b="1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Regulation</a:t>
            </a:r>
            <a:endParaRPr lang="en-GB" b="1" i="0" kern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Territorial development (20-21)</a:t>
            </a:r>
          </a:p>
          <a:p>
            <a:pPr marL="715963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715963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SPF (24)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interregional innovation investments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ECBM Regulation</a:t>
            </a:r>
            <a:endParaRPr lang="en-GB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5940152" y="1988840"/>
            <a:ext cx="0" cy="28803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>
            <a:off x="3131840" y="2007082"/>
            <a:ext cx="0" cy="288032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46" name="Picture 2" descr="U:\12. Policy development Post 2020\Communication\visuals\ppt_visuals1_CPR architecture and funding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143277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5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404664"/>
            <a:ext cx="7920880" cy="1080119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/>
              <a:t>Shorter &amp; modern </a:t>
            </a:r>
            <a:r>
              <a:rPr lang="en-GB" dirty="0"/>
              <a:t>menu of </a:t>
            </a:r>
            <a:r>
              <a:rPr lang="en-GB" dirty="0" smtClean="0"/>
              <a:t>priorities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Policy + 2 </a:t>
            </a:r>
            <a:r>
              <a:rPr lang="en-GB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-specific objectives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1560" y="1772816"/>
            <a:ext cx="7920880" cy="4608512"/>
          </a:xfrm>
          <a:prstGeom prst="rect">
            <a:avLst/>
          </a:prstGeom>
        </p:spPr>
        <p:txBody>
          <a:bodyPr/>
          <a:lstStyle/>
          <a:p>
            <a:pPr marL="457200" indent="-457200">
              <a:spcAft>
                <a:spcPts val="12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smarter Europe (innovative &amp; smart economic transformation)</a:t>
            </a:r>
          </a:p>
          <a:p>
            <a:pPr marL="457200" indent="-457200">
              <a:spcAft>
                <a:spcPts val="12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greener, low-carbon Europe (including energy transition, the circular economy, climate adaptation and risk management)</a:t>
            </a:r>
          </a:p>
          <a:p>
            <a:pPr marL="457200" indent="-457200">
              <a:spcAft>
                <a:spcPts val="12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more connected Europe (mobility and ICT connectivity)</a:t>
            </a:r>
          </a:p>
          <a:p>
            <a:pPr marL="457200" indent="-457200">
              <a:spcAft>
                <a:spcPts val="12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more social Europe (the European Pillar of Social Rights)</a:t>
            </a:r>
          </a:p>
          <a:p>
            <a:pPr marL="457200" indent="-457200">
              <a:spcAft>
                <a:spcPts val="120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closer to citizens (sustainable development of urban, rural and coastal areas and local 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initiatives)</a:t>
            </a:r>
          </a:p>
          <a:p>
            <a:pPr marL="0" indent="0" algn="ctr">
              <a:spcAft>
                <a:spcPts val="1200"/>
              </a:spcAft>
              <a:buClr>
                <a:schemeClr val="tx1"/>
              </a:buClr>
              <a:buNone/>
            </a:pP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  <a:endParaRPr lang="en-GB" sz="200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7675" indent="-447675">
              <a:spcAft>
                <a:spcPts val="1200"/>
              </a:spcAft>
              <a:buClr>
                <a:schemeClr val="tx1"/>
              </a:buClr>
              <a:buNone/>
            </a:pPr>
            <a:r>
              <a:rPr lang="fr-BE" sz="2000" i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better </a:t>
            </a:r>
            <a:r>
              <a:rPr lang="en-GB" sz="200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governance</a:t>
            </a:r>
          </a:p>
          <a:p>
            <a:pPr marL="447675" indent="-447675">
              <a:spcAft>
                <a:spcPts val="1200"/>
              </a:spcAft>
              <a:buClr>
                <a:schemeClr val="tx1"/>
              </a:buClr>
              <a:buNone/>
            </a:pPr>
            <a:r>
              <a:rPr lang="fr-BE" sz="2000" i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 </a:t>
            </a: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safer and more secure 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GB" sz="2000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GB" b="1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GB" b="1" i="0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9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19256" cy="1080119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/>
              <a:t>Main </a:t>
            </a:r>
            <a:r>
              <a:rPr lang="en-GB" dirty="0"/>
              <a:t>changes to ETC (</a:t>
            </a:r>
            <a:r>
              <a:rPr lang="en-GB" dirty="0" err="1"/>
              <a:t>Interreg</a:t>
            </a:r>
            <a:r>
              <a:rPr lang="en-GB" dirty="0"/>
              <a:t>)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Components of </a:t>
            </a:r>
            <a:r>
              <a:rPr lang="en-GB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268760"/>
            <a:ext cx="7920880" cy="5472608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GB" sz="2000" b="1" i="0" dirty="0" err="1" smtClean="0">
                <a:solidFill>
                  <a:schemeClr val="tx1"/>
                </a:solidFill>
              </a:rPr>
              <a:t>Cross-border</a:t>
            </a:r>
            <a:r>
              <a:rPr lang="en-GB" sz="2000" b="1" i="0" dirty="0" smtClean="0">
                <a:solidFill>
                  <a:schemeClr val="tx1"/>
                </a:solidFill>
              </a:rPr>
              <a:t> cooperation (component 1)</a:t>
            </a:r>
          </a:p>
          <a:p>
            <a:pPr marL="0" indent="0">
              <a:buClr>
                <a:schemeClr val="tx1"/>
              </a:buClr>
              <a:buNone/>
            </a:pPr>
            <a:endParaRPr lang="en-GB" sz="2000" b="1" i="0" dirty="0" smtClean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Transnational cooperation and maritime cooperation (component 2)</a:t>
            </a:r>
            <a:b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Outermost regions cooperation (component 3)</a:t>
            </a:r>
            <a:b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Interregional cooperation (component 4)</a:t>
            </a:r>
          </a:p>
          <a:p>
            <a:pPr lvl="1">
              <a:buClr>
                <a:schemeClr val="tx1"/>
              </a:buClr>
            </a:pPr>
            <a:r>
              <a:rPr lang="en-GB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 (plus)	</a:t>
            </a:r>
            <a:r>
              <a:rPr lang="en-GB" sz="16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 discontinued, but…</a:t>
            </a:r>
          </a:p>
          <a:p>
            <a:pPr lvl="1">
              <a:buClr>
                <a:schemeClr val="tx1"/>
              </a:buClr>
            </a:pPr>
            <a:r>
              <a:rPr lang="en-GB" sz="16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ESPON		URBACT discontinued, but…</a:t>
            </a:r>
            <a:endParaRPr lang="en-GB" sz="1600" b="1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Interregional innovation investments (component 5)</a:t>
            </a:r>
            <a:b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in/direct management</a:t>
            </a:r>
            <a:endParaRPr lang="en-GB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GB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2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548679"/>
            <a:ext cx="8363271" cy="64807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4176464" cy="5184576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b="1" i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(36)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development strategy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Funds, PA, OP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Intermediate body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"certain tasks"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(11)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 = EGTC or joint legal body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427984" y="1196752"/>
            <a:ext cx="453650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b="1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(24 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23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</a:t>
            </a: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strategy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Funds, OP, priority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IB, if &gt; selection of operations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authorities select operations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(20)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ImplB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EGTC or "c-b legal body"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BE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ImplB</a:t>
            </a:r>
            <a:r>
              <a:rPr lang="fr-BE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Sole </a:t>
            </a:r>
            <a:r>
              <a:rPr lang="fr-BE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beneficiary</a:t>
            </a:r>
            <a:endParaRPr lang="en-GB" sz="2000" b="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GB" sz="2000" b="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fr-BE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548679"/>
            <a:ext cx="8363271" cy="64807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3600400" cy="5184576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b="1" i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(32-35) Omnibus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Sub-regional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action groups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 integrated strategy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 select 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 = IB (conditions)</a:t>
            </a: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(10)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GB" sz="20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= two countries</a:t>
            </a: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355976" y="1196752"/>
            <a:ext cx="460851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GB" i="0" kern="0" dirty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(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25-28)</a:t>
            </a:r>
            <a:endParaRPr lang="en-GB" sz="2000" b="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Sub-regional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action groups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 </a:t>
            </a:r>
            <a:r>
              <a:rPr lang="en-GB" sz="2000" b="0" i="0" kern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strategy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 select operations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BE" sz="2000" b="0" i="0" kern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 = IB (conditions)</a:t>
            </a:r>
            <a:endParaRPr lang="en-GB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</a:t>
            </a: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21)</a:t>
            </a:r>
            <a:endParaRPr lang="en-GB" sz="2000" b="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 </a:t>
            </a: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two countries</a:t>
            </a:r>
          </a:p>
        </p:txBody>
      </p:sp>
    </p:spTree>
    <p:extLst>
      <p:ext uri="{BB962C8B-B14F-4D97-AF65-F5344CB8AC3E}">
        <p14:creationId xmlns:p14="http://schemas.microsoft.com/office/powerpoint/2010/main" val="2517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548679"/>
            <a:ext cx="8363271" cy="64807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196752"/>
            <a:ext cx="5040560" cy="5184576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b="1" i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 (104-109) </a:t>
            </a:r>
            <a:r>
              <a:rPr lang="en-GB" sz="2000" b="1" i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Omnibus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 = operation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u="sng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infrastructure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€ 5 mill or 5%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limit for 1</a:t>
            </a:r>
            <a:r>
              <a:rPr lang="en-GB" sz="2000" i="0" baseline="300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JAP under ETC </a:t>
            </a:r>
            <a:r>
              <a:rPr lang="en-GB" sz="200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</a:t>
            </a: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Decision, steering committee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fr-BE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M&amp;C</a:t>
            </a:r>
            <a:endParaRPr lang="en-GB" sz="2000" i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(9)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of steering committee</a:t>
            </a:r>
            <a:endParaRPr lang="en-GB" sz="200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64088" y="1196752"/>
            <a:ext cx="338437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b="1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post-2020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fr-BE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8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404665"/>
            <a:ext cx="8363271" cy="576063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Small project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funds</a:t>
            </a:r>
            <a:endParaRPr lang="en-GB" dirty="0">
              <a:solidFill>
                <a:srgbClr val="20A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512" y="1052736"/>
            <a:ext cx="1224136" cy="5328592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sz="1600" b="1" i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2014-2020</a:t>
            </a:r>
          </a:p>
          <a:p>
            <a:pPr marL="177800" indent="-16827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</a:p>
          <a:p>
            <a:pPr marL="177800" indent="-16827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BE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facto</a:t>
            </a:r>
          </a:p>
          <a:p>
            <a:pPr marL="177800" indent="-16827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BE" sz="1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lege?</a:t>
            </a:r>
            <a:endParaRPr lang="en-GB" sz="14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403648" y="980728"/>
            <a:ext cx="74888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en-GB" b="1" i="0" kern="0" dirty="0" smtClean="0">
                <a:solidFill>
                  <a:srgbClr val="20AA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post-2020 (Article 24 ETC)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for 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</a:t>
            </a:r>
            <a:r>
              <a:rPr lang="en-GB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)!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BE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fr-BE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BE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fr-BE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0" i="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governance</a:t>
            </a:r>
            <a:r>
              <a:rPr lang="fr-BE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2000" b="0" i="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SPF = "operation"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 20 million or 15% per SPF under an </a:t>
            </a:r>
            <a:r>
              <a:rPr lang="en-GB" sz="2000" b="0" i="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programme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"Final recipients" implement "small projects" (§1)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</a:t>
            </a: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legal body or EGTC = beneficiary (§2)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of grant letter (§3)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 of small projects ≠ delegation of tasks to an IB (§4)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 max. for staff and management costs (§5)</a:t>
            </a:r>
          </a:p>
          <a:p>
            <a:pPr marL="3524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project &lt; EUR 100.000 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GB" sz="2000" b="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0" i="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 obligatory (§6)</a:t>
            </a:r>
          </a:p>
          <a:p>
            <a:pPr marL="441325"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fr-BE" sz="2000" b="0" i="0" kern="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3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1520" y="188641"/>
            <a:ext cx="8568952" cy="576064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grouping of territorial cooperation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0" y="692696"/>
            <a:ext cx="8640960" cy="5976664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18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CPR: </a:t>
            </a: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(point 27 of Article 2 – always public expenditure)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18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ERDF: </a:t>
            </a: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°/°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 (</a:t>
            </a:r>
            <a:r>
              <a:rPr lang="en-GB" sz="2000" b="1" i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(Recital 8 + Article 3, point 4(a)(iii): Interact)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2000" b="1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Recital 27: different roles of EGTC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20: </a:t>
            </a:r>
            <a:r>
              <a:rPr lang="en-GB" sz="2000" u="sng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23(6): Sole beneficiary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20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24(2): </a:t>
            </a:r>
            <a:r>
              <a:rPr lang="en-GB" sz="2000" u="sng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SPF beneficiary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(Article 28(1): Composition MC)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(Article 44(4): MA)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sz="1800" i="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(Article 50(2): Recoveries)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ECBM: EGTC = initiator</a:t>
            </a:r>
          </a:p>
        </p:txBody>
      </p:sp>
    </p:spTree>
    <p:extLst>
      <p:ext uri="{BB962C8B-B14F-4D97-AF65-F5344CB8AC3E}">
        <p14:creationId xmlns:p14="http://schemas.microsoft.com/office/powerpoint/2010/main" val="403479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5536" y="404665"/>
            <a:ext cx="8147248" cy="576064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</a:t>
            </a:r>
            <a:r>
              <a:rPr lang="en-GB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mechanism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1520" y="1484784"/>
            <a:ext cx="8640960" cy="4968552"/>
          </a:xfrm>
          <a:prstGeom prst="rect">
            <a:avLst/>
          </a:prstGeom>
        </p:spPr>
        <p:txBody>
          <a:bodyPr/>
          <a:lstStyle/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Voluntary instrument, but effective system on each border obligatory! 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EGTC/ </a:t>
            </a:r>
            <a:r>
              <a:rPr lang="en-GB" sz="2000" b="1" i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</a:t>
            </a: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legal body 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facing differing legal rules, </a:t>
            </a:r>
          </a:p>
          <a:p>
            <a:pPr marL="0" indent="0">
              <a:spcAft>
                <a:spcPts val="1200"/>
              </a:spcAft>
              <a:buClr>
                <a:schemeClr val="tx1"/>
              </a:buClr>
              <a:buNone/>
            </a:pPr>
            <a:r>
              <a:rPr lang="en-GB" sz="20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when implementing ITI </a:t>
            </a:r>
            <a:r>
              <a:rPr lang="en-GB" sz="2000" b="1" i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initiative under ECBM!</a:t>
            </a:r>
            <a:endParaRPr lang="en-GB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98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MFF Sector Colour 8">
      <a:dk1>
        <a:srgbClr val="20AA63"/>
      </a:dk1>
      <a:lt1>
        <a:srgbClr val="FFFFFF"/>
      </a:lt1>
      <a:dk2>
        <a:srgbClr val="0E4194"/>
      </a:dk2>
      <a:lt2>
        <a:srgbClr val="333333"/>
      </a:lt2>
      <a:accent1>
        <a:srgbClr val="FAEDD7"/>
      </a:accent1>
      <a:accent2>
        <a:srgbClr val="FFD15E"/>
      </a:accent2>
      <a:accent3>
        <a:srgbClr val="E6BF8A"/>
      </a:accent3>
      <a:accent4>
        <a:srgbClr val="EB5D64"/>
      </a:accent4>
      <a:accent5>
        <a:srgbClr val="036830"/>
      </a:accent5>
      <a:accent6>
        <a:srgbClr val="6BBE9B"/>
      </a:accent6>
      <a:hlink>
        <a:srgbClr val="0E4194"/>
      </a:hlink>
      <a:folHlink>
        <a:srgbClr val="03683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603</Words>
  <Application>Microsoft Office PowerPoint</Application>
  <PresentationFormat>On-screen Show (4:3)</PresentationFormat>
  <Paragraphs>144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Blank</vt:lpstr>
      <vt:lpstr>EU Budget for the future Tools for cooperation  28 November 2018 –  INTERACT seminar Brussels</vt:lpstr>
      <vt:lpstr>Legal architecture 7 funds, 1 Regulation</vt:lpstr>
      <vt:lpstr>4 (+1) key legal instruments</vt:lpstr>
      <vt:lpstr>Shorter &amp; modern menu of priorities 5 Policy + 2 Interreg-specific objectives</vt:lpstr>
      <vt:lpstr>Main changes to ETC (Interreg)  5 Components of Interreg</vt:lpstr>
      <vt:lpstr>ITI</vt:lpstr>
      <vt:lpstr>CLLD</vt:lpstr>
      <vt:lpstr>JAP</vt:lpstr>
      <vt:lpstr>Small project funds</vt:lpstr>
      <vt:lpstr>European grouping of territorial cooperation</vt:lpstr>
      <vt:lpstr>European Cross-border mechanism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MOUQUE Daniel (REGIO)</dc:creator>
  <cp:lastModifiedBy>PETERS Dirk (REGIO)</cp:lastModifiedBy>
  <cp:revision>367</cp:revision>
  <cp:lastPrinted>2018-11-27T09:10:17Z</cp:lastPrinted>
  <dcterms:created xsi:type="dcterms:W3CDTF">2018-03-19T13:44:15Z</dcterms:created>
  <dcterms:modified xsi:type="dcterms:W3CDTF">2018-11-27T09:10:22Z</dcterms:modified>
</cp:coreProperties>
</file>