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9" r:id="rId2"/>
    <p:sldId id="260" r:id="rId3"/>
    <p:sldId id="263" r:id="rId4"/>
    <p:sldId id="264" r:id="rId5"/>
    <p:sldId id="269" r:id="rId6"/>
    <p:sldId id="266" r:id="rId7"/>
    <p:sldId id="267" r:id="rId8"/>
    <p:sldId id="268" r:id="rId9"/>
    <p:sldId id="258" r:id="rId10"/>
  </p:sldIdLst>
  <p:sldSz cx="9144000" cy="6858000" type="screen4x3"/>
  <p:notesSz cx="6794500" cy="99187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5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4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1608" y="67"/>
      </p:cViewPr>
      <p:guideLst>
        <p:guide orient="horz" pos="215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9" d="100"/>
          <a:sy n="59" d="100"/>
        </p:scale>
        <p:origin x="-3216" y="-82"/>
      </p:cViewPr>
      <p:guideLst>
        <p:guide orient="horz" pos="3124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5596C5-5FEB-44C4-A110-02B00101BCFE}" type="datetimeFigureOut">
              <a:rPr lang="en-GB" smtClean="0"/>
              <a:t>24/09/2018</a:t>
            </a:fld>
            <a:endParaRPr lang="en-GB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18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8100" y="94218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6A8E78-B519-4FD1-8CC9-8100EA0F5756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6" name="Grafik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888" y="235428"/>
            <a:ext cx="651863" cy="41461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feld 6"/>
          <p:cNvSpPr txBox="1"/>
          <p:nvPr/>
        </p:nvSpPr>
        <p:spPr>
          <a:xfrm>
            <a:off x="296483" y="90711"/>
            <a:ext cx="53709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/>
              <a:t>European Office (EUB) – Vienna Board of Education (SSR)</a:t>
            </a:r>
            <a:endParaRPr lang="en-GB" sz="1600" dirty="0"/>
          </a:p>
        </p:txBody>
      </p:sp>
      <p:cxnSp>
        <p:nvCxnSpPr>
          <p:cNvPr id="8" name="Gerade Verbindung 7"/>
          <p:cNvCxnSpPr/>
          <p:nvPr/>
        </p:nvCxnSpPr>
        <p:spPr>
          <a:xfrm>
            <a:off x="-1549635" y="675486"/>
            <a:ext cx="90384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34208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AD3C27-9840-4D71-9C72-5AD2232D8C0F}" type="datetimeFigureOut">
              <a:rPr lang="en-GB" smtClean="0"/>
              <a:t>24/09/2018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11700"/>
            <a:ext cx="5435600" cy="44624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18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8100" y="94218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FCAB58-85D0-4A21-BA8F-C0EAD5AD16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635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FCAB58-85D0-4A21-BA8F-C0EAD5AD160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617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6F32E-4B86-43F1-9320-B10C45689B64}" type="datetime1">
              <a:rPr lang="en-GB" smtClean="0"/>
              <a:t>24/09/2018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D619-061C-48DC-A45E-BA31B7409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72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66951-94CA-45BD-A60F-267C10D65BBB}" type="datetime1">
              <a:rPr lang="en-GB" smtClean="0"/>
              <a:t>24/09/2018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D619-061C-48DC-A45E-BA31B7409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627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C94E-3A37-4DEE-BE9D-3CA745AA7FE9}" type="datetime1">
              <a:rPr lang="en-GB" smtClean="0"/>
              <a:t>24/09/2018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D619-061C-48DC-A45E-BA31B7409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116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49639-090E-4A3F-96D9-3AA8BE88ABF5}" type="datetime1">
              <a:rPr lang="en-GB" smtClean="0"/>
              <a:t>24/09/2018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F05F-2232-4710-B594-69B1EE2B008D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8" name="Grafik 7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6011" y="90711"/>
            <a:ext cx="651863" cy="41461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feld 8"/>
          <p:cNvSpPr txBox="1"/>
          <p:nvPr userDrawn="1"/>
        </p:nvSpPr>
        <p:spPr>
          <a:xfrm>
            <a:off x="1880600" y="90711"/>
            <a:ext cx="53709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/>
              <a:t>European Office (EUB) – Vienna Board of Education (SSR)</a:t>
            </a:r>
            <a:endParaRPr lang="en-GB" sz="1600" dirty="0"/>
          </a:p>
        </p:txBody>
      </p:sp>
      <p:cxnSp>
        <p:nvCxnSpPr>
          <p:cNvPr id="11" name="Gerade Verbindung 10"/>
          <p:cNvCxnSpPr/>
          <p:nvPr userDrawn="1"/>
        </p:nvCxnSpPr>
        <p:spPr>
          <a:xfrm>
            <a:off x="34482" y="675486"/>
            <a:ext cx="90384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244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DC76C-6F8B-4483-A1E2-0843F33583CE}" type="datetime1">
              <a:rPr lang="en-GB" smtClean="0"/>
              <a:t>24/09/2018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D619-061C-48DC-A45E-BA31B7409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738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359E-A2F5-4005-BB87-A0F042B8CFD4}" type="datetime1">
              <a:rPr lang="en-GB" smtClean="0"/>
              <a:t>24/09/2018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D619-061C-48DC-A45E-BA31B7409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0861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38B8-D2F6-42FD-A506-3223508CAE93}" type="datetime1">
              <a:rPr lang="en-GB" smtClean="0"/>
              <a:t>24/09/2018</a:t>
            </a:fld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D619-061C-48DC-A45E-BA31B7409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830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B07CD-1041-47C8-9F91-4A05E8B613FD}" type="datetime1">
              <a:rPr lang="en-GB" smtClean="0"/>
              <a:t>24/09/2018</a:t>
            </a:fld>
            <a:endParaRPr lang="en-GB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D619-061C-48DC-A45E-BA31B7409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80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27DC3-A00F-4303-A10D-D423125EE603}" type="datetime1">
              <a:rPr lang="en-GB" smtClean="0"/>
              <a:t>24/09/2018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D619-061C-48DC-A45E-BA31B7409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470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423F-CAA7-4089-BB37-E69B3B5811EB}" type="datetime1">
              <a:rPr lang="en-GB" smtClean="0"/>
              <a:t>24/09/2018</a:t>
            </a:fld>
            <a:endParaRPr lang="en-GB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D619-061C-48DC-A45E-BA31B7409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316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67D9-D20D-4803-AB02-9C01D4E64575}" type="datetime1">
              <a:rPr lang="en-GB" smtClean="0"/>
              <a:t>24/09/2018</a:t>
            </a:fld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D619-061C-48DC-A45E-BA31B7409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29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CE81-5B5C-4F51-A407-AD6452604235}" type="datetime1">
              <a:rPr lang="en-GB" smtClean="0"/>
              <a:t>24/09/2018</a:t>
            </a:fld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D619-061C-48DC-A45E-BA31B7409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561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E567F-4322-41E9-A220-64B870DD248B}" type="datetime1">
              <a:rPr lang="en-GB" smtClean="0"/>
              <a:t>24/09/2018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BD619-061C-48DC-A45E-BA31B7409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52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b.ssr-wien.gv.at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ldungshub.wien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eb.ssr-wien.gv.at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bildungshub.wien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feld 45"/>
          <p:cNvSpPr txBox="1"/>
          <p:nvPr/>
        </p:nvSpPr>
        <p:spPr>
          <a:xfrm>
            <a:off x="2542975" y="1637693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chemeClr val="tx2">
                    <a:lumMod val="75000"/>
                  </a:schemeClr>
                </a:solidFill>
              </a:rPr>
              <a:t>1</a:t>
            </a:r>
            <a:r>
              <a:rPr lang="en-GB" sz="2000" b="1" dirty="0" smtClean="0">
                <a:solidFill>
                  <a:schemeClr val="tx2">
                    <a:lumMod val="75000"/>
                  </a:schemeClr>
                </a:solidFill>
              </a:rPr>
              <a:t>. EUB in SSR </a:t>
            </a:r>
            <a:endParaRPr lang="en-GB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5" name="Textfeld 54"/>
          <p:cNvSpPr txBox="1"/>
          <p:nvPr/>
        </p:nvSpPr>
        <p:spPr>
          <a:xfrm>
            <a:off x="2542975" y="2098458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en-GB" sz="2000" b="1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en-GB" sz="2000" b="1" dirty="0">
                <a:solidFill>
                  <a:schemeClr val="tx2">
                    <a:lumMod val="75000"/>
                  </a:schemeClr>
                </a:solidFill>
              </a:rPr>
              <a:t>E</a:t>
            </a:r>
            <a:r>
              <a:rPr lang="en-GB" sz="2000" b="1" dirty="0" smtClean="0">
                <a:solidFill>
                  <a:schemeClr val="tx2">
                    <a:lumMod val="75000"/>
                  </a:schemeClr>
                </a:solidFill>
              </a:rPr>
              <a:t>UB internal structure</a:t>
            </a:r>
            <a:endParaRPr lang="en-GB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6" name="Textfeld 55"/>
          <p:cNvSpPr txBox="1"/>
          <p:nvPr/>
        </p:nvSpPr>
        <p:spPr>
          <a:xfrm>
            <a:off x="2542975" y="2572304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chemeClr val="tx2">
                    <a:lumMod val="75000"/>
                  </a:schemeClr>
                </a:solidFill>
              </a:rPr>
              <a:t>3</a:t>
            </a:r>
            <a:r>
              <a:rPr lang="en-GB" sz="2000" b="1" dirty="0" smtClean="0">
                <a:solidFill>
                  <a:schemeClr val="tx2">
                    <a:lumMod val="75000"/>
                  </a:schemeClr>
                </a:solidFill>
              </a:rPr>
              <a:t>. SSR strategic topics </a:t>
            </a:r>
            <a:endParaRPr lang="en-GB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7" name="Textfeld 56"/>
          <p:cNvSpPr txBox="1"/>
          <p:nvPr/>
        </p:nvSpPr>
        <p:spPr>
          <a:xfrm>
            <a:off x="771178" y="3158850"/>
            <a:ext cx="7623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chemeClr val="tx2">
                    <a:lumMod val="75000"/>
                  </a:schemeClr>
                </a:solidFill>
              </a:rPr>
              <a:t>4</a:t>
            </a:r>
            <a:r>
              <a:rPr lang="en-GB" sz="2000" b="1" dirty="0" smtClean="0">
                <a:solidFill>
                  <a:schemeClr val="tx2">
                    <a:lumMod val="75000"/>
                  </a:schemeClr>
                </a:solidFill>
              </a:rPr>
              <a:t>. SSR strategic topics and EUB projects and Teacher Competences  </a:t>
            </a:r>
            <a:endParaRPr lang="en-GB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2049859" y="3677147"/>
            <a:ext cx="50583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chemeClr val="tx2">
                    <a:lumMod val="75000"/>
                  </a:schemeClr>
                </a:solidFill>
              </a:rPr>
              <a:t>5</a:t>
            </a:r>
            <a:r>
              <a:rPr lang="en-GB" sz="2000" b="1" dirty="0" smtClean="0">
                <a:solidFill>
                  <a:schemeClr val="tx2">
                    <a:lumMod val="75000"/>
                  </a:schemeClr>
                </a:solidFill>
              </a:rPr>
              <a:t>. Preparing a project application</a:t>
            </a:r>
            <a:endParaRPr lang="en-GB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2037004" y="4237176"/>
            <a:ext cx="50583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chemeClr val="tx2">
                    <a:lumMod val="75000"/>
                  </a:schemeClr>
                </a:solidFill>
              </a:rPr>
              <a:t>6</a:t>
            </a:r>
            <a:r>
              <a:rPr lang="en-GB" sz="2000" b="1" dirty="0" smtClean="0">
                <a:solidFill>
                  <a:schemeClr val="tx2">
                    <a:lumMod val="75000"/>
                  </a:schemeClr>
                </a:solidFill>
              </a:rPr>
              <a:t>. Cycle of Productivity</a:t>
            </a:r>
            <a:endParaRPr lang="en-GB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F05F-2232-4710-B594-69B1EE2B008D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346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feld 45"/>
          <p:cNvSpPr txBox="1"/>
          <p:nvPr/>
        </p:nvSpPr>
        <p:spPr>
          <a:xfrm>
            <a:off x="2542975" y="781658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chemeClr val="tx2">
                    <a:lumMod val="75000"/>
                  </a:schemeClr>
                </a:solidFill>
              </a:rPr>
              <a:t>1</a:t>
            </a:r>
            <a:r>
              <a:rPr lang="en-GB" sz="2000" b="1" dirty="0" smtClean="0">
                <a:solidFill>
                  <a:schemeClr val="tx2">
                    <a:lumMod val="75000"/>
                  </a:schemeClr>
                </a:solidFill>
              </a:rPr>
              <a:t>. EUB in SSR </a:t>
            </a:r>
            <a:endParaRPr lang="en-GB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6" name="Grafik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6168" y="1345572"/>
            <a:ext cx="1016595" cy="75559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hteck 1"/>
          <p:cNvSpPr/>
          <p:nvPr/>
        </p:nvSpPr>
        <p:spPr>
          <a:xfrm>
            <a:off x="187313" y="5544125"/>
            <a:ext cx="148335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smtClean="0"/>
              <a:t>http://eb.ssr-wien.at</a:t>
            </a:r>
            <a:endParaRPr lang="en-GB" sz="1200" dirty="0"/>
          </a:p>
        </p:txBody>
      </p:sp>
      <p:sp>
        <p:nvSpPr>
          <p:cNvPr id="3" name="Rechteck 2"/>
          <p:cNvSpPr/>
          <p:nvPr/>
        </p:nvSpPr>
        <p:spPr>
          <a:xfrm>
            <a:off x="3582250" y="2052528"/>
            <a:ext cx="199747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smtClean="0"/>
              <a:t>https://www.stadtschulrat.at</a:t>
            </a:r>
            <a:endParaRPr lang="en-GB" sz="1200" dirty="0"/>
          </a:p>
        </p:txBody>
      </p:sp>
      <p:sp>
        <p:nvSpPr>
          <p:cNvPr id="4" name="Textfeld 3"/>
          <p:cNvSpPr txBox="1"/>
          <p:nvPr/>
        </p:nvSpPr>
        <p:spPr>
          <a:xfrm>
            <a:off x="2988495" y="2729412"/>
            <a:ext cx="3142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Executive President </a:t>
            </a:r>
            <a:endParaRPr lang="en-GB" dirty="0"/>
          </a:p>
        </p:txBody>
      </p:sp>
      <p:sp>
        <p:nvSpPr>
          <p:cNvPr id="10" name="Textfeld 9"/>
          <p:cNvSpPr txBox="1"/>
          <p:nvPr/>
        </p:nvSpPr>
        <p:spPr>
          <a:xfrm>
            <a:off x="3009968" y="3054320"/>
            <a:ext cx="3142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Director </a:t>
            </a:r>
            <a:endParaRPr lang="en-GB" dirty="0"/>
          </a:p>
        </p:txBody>
      </p:sp>
      <p:sp>
        <p:nvSpPr>
          <p:cNvPr id="5" name="Rechteck 4"/>
          <p:cNvSpPr/>
          <p:nvPr/>
        </p:nvSpPr>
        <p:spPr>
          <a:xfrm>
            <a:off x="476655" y="3638145"/>
            <a:ext cx="904673" cy="7198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hteck 11"/>
          <p:cNvSpPr/>
          <p:nvPr/>
        </p:nvSpPr>
        <p:spPr>
          <a:xfrm>
            <a:off x="1558047" y="3638145"/>
            <a:ext cx="904673" cy="7198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hteck 12"/>
          <p:cNvSpPr/>
          <p:nvPr/>
        </p:nvSpPr>
        <p:spPr>
          <a:xfrm>
            <a:off x="2639439" y="3638145"/>
            <a:ext cx="904673" cy="7198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hteck 13"/>
          <p:cNvSpPr/>
          <p:nvPr/>
        </p:nvSpPr>
        <p:spPr>
          <a:xfrm>
            <a:off x="3720831" y="3638145"/>
            <a:ext cx="904673" cy="7198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hteck 14"/>
          <p:cNvSpPr/>
          <p:nvPr/>
        </p:nvSpPr>
        <p:spPr>
          <a:xfrm>
            <a:off x="4802223" y="3638145"/>
            <a:ext cx="904673" cy="7198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hteck 15"/>
          <p:cNvSpPr/>
          <p:nvPr/>
        </p:nvSpPr>
        <p:spPr>
          <a:xfrm>
            <a:off x="5883615" y="3638145"/>
            <a:ext cx="904673" cy="7198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hteck 16"/>
          <p:cNvSpPr/>
          <p:nvPr/>
        </p:nvSpPr>
        <p:spPr>
          <a:xfrm>
            <a:off x="6965007" y="3638145"/>
            <a:ext cx="904673" cy="7198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hteck 17"/>
          <p:cNvSpPr/>
          <p:nvPr/>
        </p:nvSpPr>
        <p:spPr>
          <a:xfrm>
            <a:off x="8046399" y="3638145"/>
            <a:ext cx="904673" cy="7198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Gerade Verbindung 7"/>
          <p:cNvCxnSpPr/>
          <p:nvPr/>
        </p:nvCxnSpPr>
        <p:spPr>
          <a:xfrm>
            <a:off x="817123" y="3400792"/>
            <a:ext cx="7681612" cy="282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/>
          <p:cNvCxnSpPr/>
          <p:nvPr/>
        </p:nvCxnSpPr>
        <p:spPr>
          <a:xfrm>
            <a:off x="824743" y="3393172"/>
            <a:ext cx="0" cy="15953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23"/>
          <p:cNvCxnSpPr/>
          <p:nvPr/>
        </p:nvCxnSpPr>
        <p:spPr>
          <a:xfrm>
            <a:off x="8509435" y="3414896"/>
            <a:ext cx="0" cy="15953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feld 19"/>
          <p:cNvSpPr txBox="1"/>
          <p:nvPr/>
        </p:nvSpPr>
        <p:spPr>
          <a:xfrm>
            <a:off x="476655" y="3756660"/>
            <a:ext cx="9046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/>
              <a:t>Presidential Dept.</a:t>
            </a:r>
            <a:endParaRPr lang="en-GB" sz="1100" dirty="0"/>
          </a:p>
        </p:txBody>
      </p:sp>
      <p:sp>
        <p:nvSpPr>
          <p:cNvPr id="26" name="Textfeld 25"/>
          <p:cNvSpPr txBox="1"/>
          <p:nvPr/>
        </p:nvSpPr>
        <p:spPr>
          <a:xfrm>
            <a:off x="1558047" y="3706424"/>
            <a:ext cx="90467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/>
              <a:t>Comp. Schooling Dept.</a:t>
            </a:r>
            <a:endParaRPr lang="en-GB" sz="1100" dirty="0"/>
          </a:p>
        </p:txBody>
      </p:sp>
      <p:sp>
        <p:nvSpPr>
          <p:cNvPr id="27" name="Textfeld 26"/>
          <p:cNvSpPr txBox="1"/>
          <p:nvPr/>
        </p:nvSpPr>
        <p:spPr>
          <a:xfrm>
            <a:off x="2639439" y="3701908"/>
            <a:ext cx="90467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/>
              <a:t>Academic Schooling Dept.</a:t>
            </a:r>
            <a:endParaRPr lang="en-GB" sz="1100" dirty="0"/>
          </a:p>
        </p:txBody>
      </p:sp>
      <p:sp>
        <p:nvSpPr>
          <p:cNvPr id="28" name="Textfeld 27"/>
          <p:cNvSpPr txBox="1"/>
          <p:nvPr/>
        </p:nvSpPr>
        <p:spPr>
          <a:xfrm>
            <a:off x="3714061" y="3705012"/>
            <a:ext cx="90467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/>
              <a:t>Vocational</a:t>
            </a:r>
          </a:p>
          <a:p>
            <a:pPr algn="ctr"/>
            <a:r>
              <a:rPr lang="en-GB" sz="1100" dirty="0" smtClean="0"/>
              <a:t>Schooling Dept.</a:t>
            </a:r>
            <a:endParaRPr lang="en-GB" sz="1100" dirty="0"/>
          </a:p>
        </p:txBody>
      </p:sp>
      <p:sp>
        <p:nvSpPr>
          <p:cNvPr id="29" name="Textfeld 28"/>
          <p:cNvSpPr txBox="1"/>
          <p:nvPr/>
        </p:nvSpPr>
        <p:spPr>
          <a:xfrm>
            <a:off x="4802223" y="3601436"/>
            <a:ext cx="9046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/>
              <a:t>School Psychology - Counselling Dept.</a:t>
            </a:r>
            <a:endParaRPr lang="en-GB" sz="1100" dirty="0"/>
          </a:p>
        </p:txBody>
      </p:sp>
      <p:sp>
        <p:nvSpPr>
          <p:cNvPr id="30" name="Textfeld 29"/>
          <p:cNvSpPr txBox="1"/>
          <p:nvPr/>
        </p:nvSpPr>
        <p:spPr>
          <a:xfrm>
            <a:off x="5890385" y="3741700"/>
            <a:ext cx="9046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/>
              <a:t>Legal</a:t>
            </a:r>
          </a:p>
          <a:p>
            <a:pPr algn="ctr"/>
            <a:r>
              <a:rPr lang="en-GB" sz="1100" dirty="0" smtClean="0"/>
              <a:t>Dept.</a:t>
            </a:r>
            <a:endParaRPr lang="en-GB" sz="1100" dirty="0"/>
          </a:p>
        </p:txBody>
      </p:sp>
      <p:sp>
        <p:nvSpPr>
          <p:cNvPr id="31" name="Textfeld 30"/>
          <p:cNvSpPr txBox="1"/>
          <p:nvPr/>
        </p:nvSpPr>
        <p:spPr>
          <a:xfrm>
            <a:off x="6963307" y="3752424"/>
            <a:ext cx="9046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/>
              <a:t>Staff</a:t>
            </a:r>
          </a:p>
          <a:p>
            <a:pPr algn="ctr"/>
            <a:r>
              <a:rPr lang="en-GB" sz="1100" dirty="0" smtClean="0"/>
              <a:t>Dept.</a:t>
            </a:r>
            <a:endParaRPr lang="en-GB" sz="1100" dirty="0"/>
          </a:p>
        </p:txBody>
      </p:sp>
      <p:sp>
        <p:nvSpPr>
          <p:cNvPr id="32" name="Textfeld 31"/>
          <p:cNvSpPr txBox="1"/>
          <p:nvPr/>
        </p:nvSpPr>
        <p:spPr>
          <a:xfrm>
            <a:off x="8036229" y="3763148"/>
            <a:ext cx="9046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/>
              <a:t>Finance - ICT</a:t>
            </a:r>
          </a:p>
          <a:p>
            <a:pPr algn="ctr"/>
            <a:r>
              <a:rPr lang="en-GB" sz="1100" dirty="0" smtClean="0"/>
              <a:t>Dept.</a:t>
            </a:r>
            <a:endParaRPr lang="en-GB" sz="1100" dirty="0"/>
          </a:p>
        </p:txBody>
      </p:sp>
      <p:sp>
        <p:nvSpPr>
          <p:cNvPr id="33" name="Textfeld 32"/>
          <p:cNvSpPr txBox="1"/>
          <p:nvPr/>
        </p:nvSpPr>
        <p:spPr>
          <a:xfrm>
            <a:off x="2996115" y="2348412"/>
            <a:ext cx="3142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Mayor and Governor of Vienna  </a:t>
            </a:r>
            <a:endParaRPr lang="en-GB" dirty="0"/>
          </a:p>
        </p:txBody>
      </p:sp>
      <p:cxnSp>
        <p:nvCxnSpPr>
          <p:cNvPr id="34" name="Gerade Verbindung 33"/>
          <p:cNvCxnSpPr/>
          <p:nvPr/>
        </p:nvCxnSpPr>
        <p:spPr>
          <a:xfrm>
            <a:off x="928990" y="4406632"/>
            <a:ext cx="1" cy="47016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hteck 35"/>
          <p:cNvSpPr/>
          <p:nvPr/>
        </p:nvSpPr>
        <p:spPr>
          <a:xfrm>
            <a:off x="476655" y="4937760"/>
            <a:ext cx="904671" cy="5543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feld 36"/>
          <p:cNvSpPr txBox="1"/>
          <p:nvPr/>
        </p:nvSpPr>
        <p:spPr>
          <a:xfrm>
            <a:off x="476655" y="5097780"/>
            <a:ext cx="9046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/>
              <a:t>EUB</a:t>
            </a:r>
            <a:endParaRPr lang="en-GB" sz="1100" dirty="0"/>
          </a:p>
        </p:txBody>
      </p:sp>
      <p:grpSp>
        <p:nvGrpSpPr>
          <p:cNvPr id="41" name="Gruppieren 40"/>
          <p:cNvGrpSpPr/>
          <p:nvPr/>
        </p:nvGrpSpPr>
        <p:grpSpPr>
          <a:xfrm>
            <a:off x="1628735" y="4899660"/>
            <a:ext cx="5550688" cy="276999"/>
            <a:chOff x="1628735" y="4899660"/>
            <a:chExt cx="5550688" cy="276999"/>
          </a:xfrm>
        </p:grpSpPr>
        <p:cxnSp>
          <p:nvCxnSpPr>
            <p:cNvPr id="40" name="Gerade Verbindung mit Pfeil 39"/>
            <p:cNvCxnSpPr/>
            <p:nvPr/>
          </p:nvCxnSpPr>
          <p:spPr>
            <a:xfrm>
              <a:off x="1628735" y="5036820"/>
              <a:ext cx="1481680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feld 47"/>
            <p:cNvSpPr txBox="1"/>
            <p:nvPr/>
          </p:nvSpPr>
          <p:spPr>
            <a:xfrm>
              <a:off x="3117158" y="4899660"/>
              <a:ext cx="40622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 smtClean="0">
                  <a:solidFill>
                    <a:schemeClr val="tx2">
                      <a:lumMod val="75000"/>
                    </a:schemeClr>
                  </a:solidFill>
                </a:rPr>
                <a:t>Modern Language Initiatives in Viennese Schools</a:t>
              </a:r>
              <a:endParaRPr lang="en-GB" sz="12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49" name="Gruppieren 48"/>
          <p:cNvGrpSpPr/>
          <p:nvPr/>
        </p:nvGrpSpPr>
        <p:grpSpPr>
          <a:xfrm>
            <a:off x="1628735" y="5280660"/>
            <a:ext cx="5550688" cy="276999"/>
            <a:chOff x="1628735" y="4899660"/>
            <a:chExt cx="5550688" cy="276999"/>
          </a:xfrm>
        </p:grpSpPr>
        <p:cxnSp>
          <p:nvCxnSpPr>
            <p:cNvPr id="50" name="Gerade Verbindung mit Pfeil 49"/>
            <p:cNvCxnSpPr/>
            <p:nvPr/>
          </p:nvCxnSpPr>
          <p:spPr>
            <a:xfrm>
              <a:off x="1628735" y="5036820"/>
              <a:ext cx="1481680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feld 50"/>
            <p:cNvSpPr txBox="1"/>
            <p:nvPr/>
          </p:nvSpPr>
          <p:spPr>
            <a:xfrm>
              <a:off x="3117158" y="4899660"/>
              <a:ext cx="40622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 smtClean="0">
                  <a:solidFill>
                    <a:schemeClr val="tx2">
                      <a:lumMod val="75000"/>
                    </a:schemeClr>
                  </a:solidFill>
                </a:rPr>
                <a:t>EUB Projects for Viennese Schools</a:t>
              </a:r>
              <a:endParaRPr lang="en-GB" sz="12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F05F-2232-4710-B594-69B1EE2B008D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8029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feld 45"/>
          <p:cNvSpPr txBox="1"/>
          <p:nvPr/>
        </p:nvSpPr>
        <p:spPr>
          <a:xfrm>
            <a:off x="2542975" y="781658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en-GB" sz="2000" b="1" dirty="0" smtClean="0">
                <a:solidFill>
                  <a:schemeClr val="tx2">
                    <a:lumMod val="75000"/>
                  </a:schemeClr>
                </a:solidFill>
              </a:rPr>
              <a:t>. EUB internal structure </a:t>
            </a:r>
            <a:endParaRPr lang="en-GB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21" name="Gruppieren 20"/>
          <p:cNvGrpSpPr/>
          <p:nvPr/>
        </p:nvGrpSpPr>
        <p:grpSpPr>
          <a:xfrm>
            <a:off x="4109938" y="1272540"/>
            <a:ext cx="914398" cy="600164"/>
            <a:chOff x="4109938" y="1272540"/>
            <a:chExt cx="914398" cy="600164"/>
          </a:xfrm>
        </p:grpSpPr>
        <p:sp>
          <p:nvSpPr>
            <p:cNvPr id="20" name="Textfeld 19"/>
            <p:cNvSpPr txBox="1"/>
            <p:nvPr/>
          </p:nvSpPr>
          <p:spPr>
            <a:xfrm>
              <a:off x="4119663" y="1272540"/>
              <a:ext cx="904673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 smtClean="0"/>
                <a:t>Head and Dep. Head of EUB</a:t>
              </a:r>
              <a:endParaRPr lang="en-GB" sz="1100" dirty="0"/>
            </a:p>
          </p:txBody>
        </p:sp>
        <p:sp>
          <p:nvSpPr>
            <p:cNvPr id="38" name="Rechteck 37"/>
            <p:cNvSpPr/>
            <p:nvPr/>
          </p:nvSpPr>
          <p:spPr>
            <a:xfrm>
              <a:off x="4109938" y="1324097"/>
              <a:ext cx="904673" cy="48601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2" name="Gruppieren 21"/>
          <p:cNvGrpSpPr/>
          <p:nvPr/>
        </p:nvGrpSpPr>
        <p:grpSpPr>
          <a:xfrm>
            <a:off x="1005840" y="1918457"/>
            <a:ext cx="7162799" cy="327271"/>
            <a:chOff x="1005840" y="1948937"/>
            <a:chExt cx="7162799" cy="327271"/>
          </a:xfrm>
        </p:grpSpPr>
        <p:sp>
          <p:nvSpPr>
            <p:cNvPr id="39" name="Rechteck 38"/>
            <p:cNvSpPr/>
            <p:nvPr/>
          </p:nvSpPr>
          <p:spPr>
            <a:xfrm>
              <a:off x="1005840" y="1948937"/>
              <a:ext cx="7162799" cy="32727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Textfeld 41"/>
            <p:cNvSpPr txBox="1"/>
            <p:nvPr/>
          </p:nvSpPr>
          <p:spPr>
            <a:xfrm>
              <a:off x="2575560" y="1984118"/>
              <a:ext cx="397763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 smtClean="0"/>
                <a:t>ICT – Secretariat - PR</a:t>
              </a:r>
              <a:endParaRPr lang="en-GB" sz="1100" dirty="0"/>
            </a:p>
          </p:txBody>
        </p:sp>
      </p:grpSp>
      <p:grpSp>
        <p:nvGrpSpPr>
          <p:cNvPr id="97" name="Gruppieren 96"/>
          <p:cNvGrpSpPr/>
          <p:nvPr/>
        </p:nvGrpSpPr>
        <p:grpSpPr>
          <a:xfrm>
            <a:off x="986387" y="3179640"/>
            <a:ext cx="944880" cy="2497260"/>
            <a:chOff x="986387" y="3179640"/>
            <a:chExt cx="944880" cy="2497260"/>
          </a:xfrm>
        </p:grpSpPr>
        <p:sp>
          <p:nvSpPr>
            <p:cNvPr id="43" name="Textfeld 42"/>
            <p:cNvSpPr txBox="1"/>
            <p:nvPr/>
          </p:nvSpPr>
          <p:spPr>
            <a:xfrm>
              <a:off x="1026594" y="3179640"/>
              <a:ext cx="904673" cy="9387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 smtClean="0"/>
                <a:t>Modern Language Initiatives Team</a:t>
              </a:r>
            </a:p>
            <a:p>
              <a:pPr algn="ctr"/>
              <a:r>
                <a:rPr lang="en-GB" sz="1100" dirty="0" smtClean="0"/>
                <a:t>(IV. Floor)</a:t>
              </a:r>
              <a:endParaRPr lang="en-GB" sz="1100" dirty="0"/>
            </a:p>
          </p:txBody>
        </p:sp>
        <p:sp>
          <p:nvSpPr>
            <p:cNvPr id="44" name="Rechteck 43"/>
            <p:cNvSpPr/>
            <p:nvPr/>
          </p:nvSpPr>
          <p:spPr>
            <a:xfrm>
              <a:off x="1006491" y="3229096"/>
              <a:ext cx="904673" cy="82951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9" name="Gerade Verbindung mit Pfeil 8"/>
            <p:cNvCxnSpPr/>
            <p:nvPr/>
          </p:nvCxnSpPr>
          <p:spPr>
            <a:xfrm>
              <a:off x="1438723" y="4091940"/>
              <a:ext cx="0" cy="158496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feld 44"/>
            <p:cNvSpPr txBox="1"/>
            <p:nvPr/>
          </p:nvSpPr>
          <p:spPr>
            <a:xfrm>
              <a:off x="986387" y="4242540"/>
              <a:ext cx="904673" cy="2616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 smtClean="0"/>
                <a:t>Team Lead</a:t>
              </a:r>
              <a:endParaRPr lang="en-GB" sz="1100" dirty="0"/>
            </a:p>
          </p:txBody>
        </p:sp>
        <p:sp>
          <p:nvSpPr>
            <p:cNvPr id="53" name="Textfeld 52"/>
            <p:cNvSpPr txBox="1"/>
            <p:nvPr/>
          </p:nvSpPr>
          <p:spPr>
            <a:xfrm>
              <a:off x="1001627" y="4631160"/>
              <a:ext cx="904673" cy="2616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 smtClean="0"/>
                <a:t>Team Assist</a:t>
              </a:r>
              <a:endParaRPr lang="en-GB" sz="1100" dirty="0"/>
            </a:p>
          </p:txBody>
        </p:sp>
        <p:sp>
          <p:nvSpPr>
            <p:cNvPr id="54" name="Textfeld 53"/>
            <p:cNvSpPr txBox="1"/>
            <p:nvPr/>
          </p:nvSpPr>
          <p:spPr>
            <a:xfrm>
              <a:off x="986387" y="5057880"/>
              <a:ext cx="904673" cy="2616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 smtClean="0"/>
                <a:t>Team Assist</a:t>
              </a:r>
              <a:endParaRPr lang="en-GB" sz="1100" dirty="0"/>
            </a:p>
          </p:txBody>
        </p:sp>
      </p:grpSp>
      <p:grpSp>
        <p:nvGrpSpPr>
          <p:cNvPr id="98" name="Gruppieren 97"/>
          <p:cNvGrpSpPr/>
          <p:nvPr/>
        </p:nvGrpSpPr>
        <p:grpSpPr>
          <a:xfrm>
            <a:off x="2567940" y="3240454"/>
            <a:ext cx="944880" cy="2447803"/>
            <a:chOff x="2567940" y="3240454"/>
            <a:chExt cx="944880" cy="2447803"/>
          </a:xfrm>
        </p:grpSpPr>
        <p:sp>
          <p:nvSpPr>
            <p:cNvPr id="56" name="Textfeld 55"/>
            <p:cNvSpPr txBox="1"/>
            <p:nvPr/>
          </p:nvSpPr>
          <p:spPr>
            <a:xfrm>
              <a:off x="2608147" y="3268487"/>
              <a:ext cx="904673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 smtClean="0"/>
                <a:t>Erasmus+ Projects Team </a:t>
              </a:r>
            </a:p>
            <a:p>
              <a:pPr algn="ctr"/>
              <a:r>
                <a:rPr lang="en-GB" sz="1100" dirty="0" smtClean="0"/>
                <a:t>(II. Floor)</a:t>
              </a:r>
              <a:endParaRPr lang="en-GB" sz="1100" dirty="0"/>
            </a:p>
          </p:txBody>
        </p:sp>
        <p:sp>
          <p:nvSpPr>
            <p:cNvPr id="57" name="Rechteck 56"/>
            <p:cNvSpPr/>
            <p:nvPr/>
          </p:nvSpPr>
          <p:spPr>
            <a:xfrm>
              <a:off x="2588044" y="3240454"/>
              <a:ext cx="924776" cy="85148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8" name="Gerade Verbindung mit Pfeil 57"/>
            <p:cNvCxnSpPr/>
            <p:nvPr/>
          </p:nvCxnSpPr>
          <p:spPr>
            <a:xfrm>
              <a:off x="3020276" y="4103297"/>
              <a:ext cx="0" cy="158496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feld 58"/>
            <p:cNvSpPr txBox="1"/>
            <p:nvPr/>
          </p:nvSpPr>
          <p:spPr>
            <a:xfrm>
              <a:off x="2567940" y="4253897"/>
              <a:ext cx="904673" cy="2616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 smtClean="0"/>
                <a:t>Team Lead</a:t>
              </a:r>
              <a:endParaRPr lang="en-GB" sz="1100" dirty="0"/>
            </a:p>
          </p:txBody>
        </p:sp>
        <p:sp>
          <p:nvSpPr>
            <p:cNvPr id="60" name="Textfeld 59"/>
            <p:cNvSpPr txBox="1"/>
            <p:nvPr/>
          </p:nvSpPr>
          <p:spPr>
            <a:xfrm>
              <a:off x="2583180" y="4642517"/>
              <a:ext cx="904673" cy="2616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 smtClean="0"/>
                <a:t>Team Assist</a:t>
              </a:r>
              <a:endParaRPr lang="en-GB" sz="1100" dirty="0"/>
            </a:p>
          </p:txBody>
        </p:sp>
        <p:sp>
          <p:nvSpPr>
            <p:cNvPr id="61" name="Textfeld 60"/>
            <p:cNvSpPr txBox="1"/>
            <p:nvPr/>
          </p:nvSpPr>
          <p:spPr>
            <a:xfrm>
              <a:off x="2567940" y="5069237"/>
              <a:ext cx="904673" cy="43088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 smtClean="0"/>
                <a:t>Finance Manager</a:t>
              </a:r>
              <a:endParaRPr lang="en-GB" sz="1100" dirty="0"/>
            </a:p>
          </p:txBody>
        </p:sp>
      </p:grpSp>
      <p:grpSp>
        <p:nvGrpSpPr>
          <p:cNvPr id="99" name="Gruppieren 98"/>
          <p:cNvGrpSpPr/>
          <p:nvPr/>
        </p:nvGrpSpPr>
        <p:grpSpPr>
          <a:xfrm>
            <a:off x="4091940" y="3229097"/>
            <a:ext cx="944880" cy="2447803"/>
            <a:chOff x="4091940" y="3229097"/>
            <a:chExt cx="944880" cy="2447803"/>
          </a:xfrm>
        </p:grpSpPr>
        <p:sp>
          <p:nvSpPr>
            <p:cNvPr id="63" name="Textfeld 62"/>
            <p:cNvSpPr txBox="1"/>
            <p:nvPr/>
          </p:nvSpPr>
          <p:spPr>
            <a:xfrm>
              <a:off x="4132147" y="3249381"/>
              <a:ext cx="904673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 smtClean="0"/>
                <a:t>ERDF Trans. Projects Team </a:t>
              </a:r>
            </a:p>
            <a:p>
              <a:pPr algn="ctr"/>
              <a:r>
                <a:rPr lang="en-GB" sz="1100" dirty="0" smtClean="0"/>
                <a:t>(III. Floor)</a:t>
              </a:r>
              <a:endParaRPr lang="en-GB" sz="1100" dirty="0"/>
            </a:p>
          </p:txBody>
        </p:sp>
        <p:sp>
          <p:nvSpPr>
            <p:cNvPr id="64" name="Rechteck 63"/>
            <p:cNvSpPr/>
            <p:nvPr/>
          </p:nvSpPr>
          <p:spPr>
            <a:xfrm>
              <a:off x="4112044" y="3229097"/>
              <a:ext cx="884569" cy="82951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5" name="Gerade Verbindung mit Pfeil 64"/>
            <p:cNvCxnSpPr/>
            <p:nvPr/>
          </p:nvCxnSpPr>
          <p:spPr>
            <a:xfrm>
              <a:off x="4544276" y="4091940"/>
              <a:ext cx="0" cy="158496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feld 65"/>
            <p:cNvSpPr txBox="1"/>
            <p:nvPr/>
          </p:nvSpPr>
          <p:spPr>
            <a:xfrm>
              <a:off x="4091940" y="4242540"/>
              <a:ext cx="904673" cy="2616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 smtClean="0"/>
                <a:t>Team Lead</a:t>
              </a:r>
              <a:endParaRPr lang="en-GB" sz="1100" dirty="0"/>
            </a:p>
          </p:txBody>
        </p:sp>
        <p:sp>
          <p:nvSpPr>
            <p:cNvPr id="67" name="Textfeld 66"/>
            <p:cNvSpPr txBox="1"/>
            <p:nvPr/>
          </p:nvSpPr>
          <p:spPr>
            <a:xfrm>
              <a:off x="4107180" y="4631160"/>
              <a:ext cx="904673" cy="2616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 smtClean="0"/>
                <a:t>Team Assist</a:t>
              </a:r>
              <a:endParaRPr lang="en-GB" sz="1100" dirty="0"/>
            </a:p>
          </p:txBody>
        </p:sp>
        <p:sp>
          <p:nvSpPr>
            <p:cNvPr id="68" name="Textfeld 67"/>
            <p:cNvSpPr txBox="1"/>
            <p:nvPr/>
          </p:nvSpPr>
          <p:spPr>
            <a:xfrm>
              <a:off x="4091940" y="5057880"/>
              <a:ext cx="904673" cy="43088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 smtClean="0"/>
                <a:t>Finance Manager</a:t>
              </a:r>
              <a:endParaRPr lang="en-GB" sz="1100" dirty="0"/>
            </a:p>
          </p:txBody>
        </p:sp>
      </p:grpSp>
      <p:grpSp>
        <p:nvGrpSpPr>
          <p:cNvPr id="100" name="Gruppieren 99"/>
          <p:cNvGrpSpPr/>
          <p:nvPr/>
        </p:nvGrpSpPr>
        <p:grpSpPr>
          <a:xfrm>
            <a:off x="5715000" y="3179640"/>
            <a:ext cx="944880" cy="2497260"/>
            <a:chOff x="5715000" y="3179640"/>
            <a:chExt cx="944880" cy="2497260"/>
          </a:xfrm>
        </p:grpSpPr>
        <p:sp>
          <p:nvSpPr>
            <p:cNvPr id="70" name="Textfeld 69"/>
            <p:cNvSpPr txBox="1"/>
            <p:nvPr/>
          </p:nvSpPr>
          <p:spPr>
            <a:xfrm>
              <a:off x="5755207" y="3179640"/>
              <a:ext cx="904673" cy="9387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 smtClean="0"/>
                <a:t>ERDF Cross-Border Projects Team </a:t>
              </a:r>
            </a:p>
            <a:p>
              <a:pPr algn="ctr"/>
              <a:r>
                <a:rPr lang="en-GB" sz="1100" dirty="0" smtClean="0"/>
                <a:t>(III. Floor)</a:t>
              </a:r>
              <a:endParaRPr lang="en-GB" sz="1100" dirty="0"/>
            </a:p>
          </p:txBody>
        </p:sp>
        <p:sp>
          <p:nvSpPr>
            <p:cNvPr id="71" name="Rechteck 70"/>
            <p:cNvSpPr/>
            <p:nvPr/>
          </p:nvSpPr>
          <p:spPr>
            <a:xfrm>
              <a:off x="5735104" y="3229096"/>
              <a:ext cx="904673" cy="8628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2" name="Gerade Verbindung mit Pfeil 71"/>
            <p:cNvCxnSpPr/>
            <p:nvPr/>
          </p:nvCxnSpPr>
          <p:spPr>
            <a:xfrm>
              <a:off x="6167336" y="4091940"/>
              <a:ext cx="0" cy="158496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feld 72"/>
            <p:cNvSpPr txBox="1"/>
            <p:nvPr/>
          </p:nvSpPr>
          <p:spPr>
            <a:xfrm>
              <a:off x="5715000" y="4242540"/>
              <a:ext cx="904673" cy="2616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 smtClean="0"/>
                <a:t>Team Lead</a:t>
              </a:r>
              <a:endParaRPr lang="en-GB" sz="1100" dirty="0"/>
            </a:p>
          </p:txBody>
        </p:sp>
        <p:sp>
          <p:nvSpPr>
            <p:cNvPr id="74" name="Textfeld 73"/>
            <p:cNvSpPr txBox="1"/>
            <p:nvPr/>
          </p:nvSpPr>
          <p:spPr>
            <a:xfrm>
              <a:off x="5730240" y="4631160"/>
              <a:ext cx="904673" cy="2616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 smtClean="0"/>
                <a:t>Team Assist</a:t>
              </a:r>
              <a:endParaRPr lang="en-GB" sz="1100" dirty="0"/>
            </a:p>
          </p:txBody>
        </p:sp>
        <p:sp>
          <p:nvSpPr>
            <p:cNvPr id="75" name="Textfeld 74"/>
            <p:cNvSpPr txBox="1"/>
            <p:nvPr/>
          </p:nvSpPr>
          <p:spPr>
            <a:xfrm>
              <a:off x="5715000" y="5057880"/>
              <a:ext cx="904673" cy="43088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 smtClean="0"/>
                <a:t>Finance Manager</a:t>
              </a:r>
              <a:endParaRPr lang="en-GB" sz="1100" dirty="0"/>
            </a:p>
          </p:txBody>
        </p:sp>
      </p:grpSp>
      <p:grpSp>
        <p:nvGrpSpPr>
          <p:cNvPr id="101" name="Gruppieren 100"/>
          <p:cNvGrpSpPr/>
          <p:nvPr/>
        </p:nvGrpSpPr>
        <p:grpSpPr>
          <a:xfrm>
            <a:off x="7246620" y="3195766"/>
            <a:ext cx="944880" cy="2447804"/>
            <a:chOff x="7246620" y="3195766"/>
            <a:chExt cx="944880" cy="2447804"/>
          </a:xfrm>
        </p:grpSpPr>
        <p:sp>
          <p:nvSpPr>
            <p:cNvPr id="77" name="Textfeld 76"/>
            <p:cNvSpPr txBox="1"/>
            <p:nvPr/>
          </p:nvSpPr>
          <p:spPr>
            <a:xfrm>
              <a:off x="7286827" y="3247047"/>
              <a:ext cx="904673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 smtClean="0"/>
                <a:t>Other EU Projects Team </a:t>
              </a:r>
            </a:p>
            <a:p>
              <a:pPr algn="ctr"/>
              <a:r>
                <a:rPr lang="en-GB" sz="1100" dirty="0" smtClean="0"/>
                <a:t>(III. Floor)</a:t>
              </a:r>
              <a:endParaRPr lang="en-GB" sz="1100" dirty="0"/>
            </a:p>
          </p:txBody>
        </p:sp>
        <p:sp>
          <p:nvSpPr>
            <p:cNvPr id="78" name="Rechteck 77"/>
            <p:cNvSpPr/>
            <p:nvPr/>
          </p:nvSpPr>
          <p:spPr>
            <a:xfrm>
              <a:off x="7266724" y="3195766"/>
              <a:ext cx="901915" cy="8628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9" name="Gerade Verbindung mit Pfeil 78"/>
            <p:cNvCxnSpPr/>
            <p:nvPr/>
          </p:nvCxnSpPr>
          <p:spPr>
            <a:xfrm>
              <a:off x="7698956" y="4058610"/>
              <a:ext cx="0" cy="158496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feld 79"/>
            <p:cNvSpPr txBox="1"/>
            <p:nvPr/>
          </p:nvSpPr>
          <p:spPr>
            <a:xfrm>
              <a:off x="7246620" y="4209210"/>
              <a:ext cx="904673" cy="2616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 smtClean="0"/>
                <a:t>Team Lead</a:t>
              </a:r>
              <a:endParaRPr lang="en-GB" sz="1100" dirty="0"/>
            </a:p>
          </p:txBody>
        </p:sp>
        <p:sp>
          <p:nvSpPr>
            <p:cNvPr id="81" name="Textfeld 80"/>
            <p:cNvSpPr txBox="1"/>
            <p:nvPr/>
          </p:nvSpPr>
          <p:spPr>
            <a:xfrm>
              <a:off x="7261860" y="4597830"/>
              <a:ext cx="904673" cy="2616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 smtClean="0"/>
                <a:t>Team Assist</a:t>
              </a:r>
              <a:endParaRPr lang="en-GB" sz="1100" dirty="0"/>
            </a:p>
          </p:txBody>
        </p:sp>
        <p:sp>
          <p:nvSpPr>
            <p:cNvPr id="82" name="Textfeld 81"/>
            <p:cNvSpPr txBox="1"/>
            <p:nvPr/>
          </p:nvSpPr>
          <p:spPr>
            <a:xfrm>
              <a:off x="7246620" y="5024550"/>
              <a:ext cx="904673" cy="43088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 smtClean="0"/>
                <a:t>Finance Manager</a:t>
              </a:r>
              <a:endParaRPr lang="en-GB" sz="1100" dirty="0"/>
            </a:p>
          </p:txBody>
        </p:sp>
      </p:grpSp>
      <p:grpSp>
        <p:nvGrpSpPr>
          <p:cNvPr id="83" name="Gruppieren 82"/>
          <p:cNvGrpSpPr/>
          <p:nvPr/>
        </p:nvGrpSpPr>
        <p:grpSpPr>
          <a:xfrm>
            <a:off x="975360" y="6010397"/>
            <a:ext cx="7162799" cy="327271"/>
            <a:chOff x="1005840" y="1948937"/>
            <a:chExt cx="7162799" cy="327271"/>
          </a:xfrm>
        </p:grpSpPr>
        <p:sp>
          <p:nvSpPr>
            <p:cNvPr id="84" name="Rechteck 83"/>
            <p:cNvSpPr/>
            <p:nvPr/>
          </p:nvSpPr>
          <p:spPr>
            <a:xfrm>
              <a:off x="1005840" y="1948937"/>
              <a:ext cx="7162799" cy="32727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Textfeld 84"/>
            <p:cNvSpPr txBox="1"/>
            <p:nvPr/>
          </p:nvSpPr>
          <p:spPr>
            <a:xfrm>
              <a:off x="2575560" y="1984118"/>
              <a:ext cx="397763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 smtClean="0"/>
                <a:t>Viennese Schools and Teachers</a:t>
              </a:r>
              <a:endParaRPr lang="en-GB" sz="1100" dirty="0"/>
            </a:p>
          </p:txBody>
        </p:sp>
      </p:grpSp>
      <p:cxnSp>
        <p:nvCxnSpPr>
          <p:cNvPr id="35" name="Gerade Verbindung 34"/>
          <p:cNvCxnSpPr/>
          <p:nvPr/>
        </p:nvCxnSpPr>
        <p:spPr>
          <a:xfrm>
            <a:off x="2225040" y="2423160"/>
            <a:ext cx="0" cy="32232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2" name="Gruppieren 101"/>
          <p:cNvGrpSpPr/>
          <p:nvPr/>
        </p:nvGrpSpPr>
        <p:grpSpPr>
          <a:xfrm>
            <a:off x="3967265" y="2384089"/>
            <a:ext cx="2522218" cy="495753"/>
            <a:chOff x="3967265" y="2384089"/>
            <a:chExt cx="2522218" cy="495753"/>
          </a:xfrm>
        </p:grpSpPr>
        <p:grpSp>
          <p:nvGrpSpPr>
            <p:cNvPr id="86" name="Gruppieren 85"/>
            <p:cNvGrpSpPr/>
            <p:nvPr/>
          </p:nvGrpSpPr>
          <p:grpSpPr>
            <a:xfrm>
              <a:off x="3967265" y="2386212"/>
              <a:ext cx="914398" cy="493630"/>
              <a:chOff x="4109938" y="1209797"/>
              <a:chExt cx="914398" cy="493630"/>
            </a:xfrm>
          </p:grpSpPr>
          <p:sp>
            <p:nvSpPr>
              <p:cNvPr id="87" name="Textfeld 86"/>
              <p:cNvSpPr txBox="1"/>
              <p:nvPr/>
            </p:nvSpPr>
            <p:spPr>
              <a:xfrm>
                <a:off x="4119663" y="1272540"/>
                <a:ext cx="904673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100" dirty="0" smtClean="0"/>
                  <a:t>Content Lead</a:t>
                </a:r>
                <a:endParaRPr lang="en-GB" sz="1100" dirty="0"/>
              </a:p>
            </p:txBody>
          </p:sp>
          <p:sp>
            <p:nvSpPr>
              <p:cNvPr id="88" name="Rechteck 87"/>
              <p:cNvSpPr/>
              <p:nvPr/>
            </p:nvSpPr>
            <p:spPr>
              <a:xfrm>
                <a:off x="4109938" y="1209797"/>
                <a:ext cx="904673" cy="48601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89" name="Gruppieren 88"/>
            <p:cNvGrpSpPr/>
            <p:nvPr/>
          </p:nvGrpSpPr>
          <p:grpSpPr>
            <a:xfrm>
              <a:off x="5575085" y="2384089"/>
              <a:ext cx="914398" cy="493630"/>
              <a:chOff x="4109938" y="1209797"/>
              <a:chExt cx="914398" cy="493630"/>
            </a:xfrm>
          </p:grpSpPr>
          <p:sp>
            <p:nvSpPr>
              <p:cNvPr id="90" name="Textfeld 89"/>
              <p:cNvSpPr txBox="1"/>
              <p:nvPr/>
            </p:nvSpPr>
            <p:spPr>
              <a:xfrm>
                <a:off x="4119663" y="1272540"/>
                <a:ext cx="904673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100" dirty="0" smtClean="0"/>
                  <a:t>Finance and Admin. Lead</a:t>
                </a:r>
                <a:endParaRPr lang="en-GB" sz="1100" dirty="0"/>
              </a:p>
            </p:txBody>
          </p:sp>
          <p:sp>
            <p:nvSpPr>
              <p:cNvPr id="91" name="Rechteck 90"/>
              <p:cNvSpPr/>
              <p:nvPr/>
            </p:nvSpPr>
            <p:spPr>
              <a:xfrm>
                <a:off x="4109938" y="1209797"/>
                <a:ext cx="904673" cy="48601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cxnSp>
        <p:nvCxnSpPr>
          <p:cNvPr id="93" name="Gerade Verbindung 92"/>
          <p:cNvCxnSpPr/>
          <p:nvPr/>
        </p:nvCxnSpPr>
        <p:spPr>
          <a:xfrm flipV="1">
            <a:off x="2608147" y="2948940"/>
            <a:ext cx="5530012" cy="15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Gerade Verbindung 94"/>
          <p:cNvCxnSpPr/>
          <p:nvPr/>
        </p:nvCxnSpPr>
        <p:spPr>
          <a:xfrm>
            <a:off x="2608147" y="2964180"/>
            <a:ext cx="0" cy="182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Gerade Verbindung 95"/>
          <p:cNvCxnSpPr/>
          <p:nvPr/>
        </p:nvCxnSpPr>
        <p:spPr>
          <a:xfrm>
            <a:off x="8138159" y="2948940"/>
            <a:ext cx="0" cy="182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F05F-2232-4710-B594-69B1EE2B008D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927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feld 45"/>
          <p:cNvSpPr txBox="1"/>
          <p:nvPr/>
        </p:nvSpPr>
        <p:spPr>
          <a:xfrm>
            <a:off x="2542975" y="781658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chemeClr val="tx2">
                    <a:lumMod val="75000"/>
                  </a:schemeClr>
                </a:solidFill>
              </a:rPr>
              <a:t>3</a:t>
            </a:r>
            <a:r>
              <a:rPr lang="en-GB" sz="2000" b="1" dirty="0" smtClean="0">
                <a:solidFill>
                  <a:schemeClr val="tx2">
                    <a:lumMod val="75000"/>
                  </a:schemeClr>
                </a:solidFill>
              </a:rPr>
              <a:t>. SSR strategic topics</a:t>
            </a:r>
            <a:endParaRPr lang="en-GB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6" name="Grafik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6168" y="1125232"/>
            <a:ext cx="1016595" cy="75559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feld 3"/>
          <p:cNvSpPr txBox="1"/>
          <p:nvPr/>
        </p:nvSpPr>
        <p:spPr>
          <a:xfrm>
            <a:off x="2988495" y="1841308"/>
            <a:ext cx="3142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Executive President </a:t>
            </a:r>
            <a:endParaRPr lang="en-GB" dirty="0"/>
          </a:p>
        </p:txBody>
      </p:sp>
      <p:grpSp>
        <p:nvGrpSpPr>
          <p:cNvPr id="21" name="Gruppieren 20"/>
          <p:cNvGrpSpPr/>
          <p:nvPr/>
        </p:nvGrpSpPr>
        <p:grpSpPr>
          <a:xfrm>
            <a:off x="2805196" y="2661632"/>
            <a:ext cx="3533613" cy="2829347"/>
            <a:chOff x="2805196" y="2579561"/>
            <a:chExt cx="3533613" cy="2829347"/>
          </a:xfrm>
        </p:grpSpPr>
        <p:sp>
          <p:nvSpPr>
            <p:cNvPr id="9" name="Explosion 1 8"/>
            <p:cNvSpPr/>
            <p:nvPr/>
          </p:nvSpPr>
          <p:spPr>
            <a:xfrm>
              <a:off x="2805196" y="2579561"/>
              <a:ext cx="3533613" cy="2829347"/>
            </a:xfrm>
            <a:prstGeom prst="irregularSeal1">
              <a:avLst/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feld 10"/>
            <p:cNvSpPr txBox="1"/>
            <p:nvPr/>
          </p:nvSpPr>
          <p:spPr>
            <a:xfrm>
              <a:off x="3665353" y="3363135"/>
              <a:ext cx="179780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 smtClean="0">
                  <a:solidFill>
                    <a:schemeClr val="tx2">
                      <a:lumMod val="75000"/>
                    </a:schemeClr>
                  </a:solidFill>
                </a:rPr>
                <a:t>“Presenting Viennese Schools before the Curtain”</a:t>
              </a:r>
              <a:endParaRPr lang="en-GB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42" name="Gruppieren 41"/>
          <p:cNvGrpSpPr/>
          <p:nvPr/>
        </p:nvGrpSpPr>
        <p:grpSpPr>
          <a:xfrm>
            <a:off x="975360" y="6010397"/>
            <a:ext cx="7162799" cy="342958"/>
            <a:chOff x="1005840" y="1948937"/>
            <a:chExt cx="7162799" cy="342958"/>
          </a:xfrm>
        </p:grpSpPr>
        <p:sp>
          <p:nvSpPr>
            <p:cNvPr id="43" name="Rechteck 42"/>
            <p:cNvSpPr/>
            <p:nvPr/>
          </p:nvSpPr>
          <p:spPr>
            <a:xfrm>
              <a:off x="1005840" y="1948937"/>
              <a:ext cx="7162799" cy="32727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Textfeld 43"/>
            <p:cNvSpPr txBox="1"/>
            <p:nvPr/>
          </p:nvSpPr>
          <p:spPr>
            <a:xfrm>
              <a:off x="2575560" y="1984118"/>
              <a:ext cx="397763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 smtClean="0"/>
                <a:t>Strengthening Teacher Competences</a:t>
              </a:r>
              <a:endParaRPr lang="en-GB" sz="1400" b="1" dirty="0"/>
            </a:p>
          </p:txBody>
        </p:sp>
      </p:grpSp>
      <p:sp>
        <p:nvSpPr>
          <p:cNvPr id="22" name="Textfeld 21"/>
          <p:cNvSpPr txBox="1"/>
          <p:nvPr/>
        </p:nvSpPr>
        <p:spPr>
          <a:xfrm>
            <a:off x="793619" y="2722106"/>
            <a:ext cx="18460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2">
                    <a:lumMod val="75000"/>
                  </a:schemeClr>
                </a:solidFill>
              </a:rPr>
              <a:t>1. Children's Rights</a:t>
            </a:r>
            <a:endParaRPr lang="en-GB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5" name="Textfeld 44"/>
          <p:cNvSpPr txBox="1"/>
          <p:nvPr/>
        </p:nvSpPr>
        <p:spPr>
          <a:xfrm>
            <a:off x="1147579" y="4475599"/>
            <a:ext cx="18460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en-GB" sz="1600" b="1" dirty="0" smtClean="0">
                <a:solidFill>
                  <a:schemeClr val="tx2">
                    <a:lumMod val="75000"/>
                  </a:schemeClr>
                </a:solidFill>
              </a:rPr>
              <a:t>. Multilingualism</a:t>
            </a:r>
            <a:endParaRPr lang="en-GB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7" name="Textfeld 46"/>
          <p:cNvSpPr txBox="1"/>
          <p:nvPr/>
        </p:nvSpPr>
        <p:spPr>
          <a:xfrm>
            <a:off x="6192302" y="2623536"/>
            <a:ext cx="21709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2">
                    <a:lumMod val="75000"/>
                  </a:schemeClr>
                </a:solidFill>
              </a:rPr>
              <a:t>3. Basic competences</a:t>
            </a:r>
            <a:endParaRPr lang="en-GB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2" name="Textfeld 51"/>
          <p:cNvSpPr txBox="1"/>
          <p:nvPr/>
        </p:nvSpPr>
        <p:spPr>
          <a:xfrm>
            <a:off x="6581575" y="4475599"/>
            <a:ext cx="21709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tx2">
                    <a:lumMod val="75000"/>
                  </a:schemeClr>
                </a:solidFill>
              </a:rPr>
              <a:t>4</a:t>
            </a:r>
            <a:r>
              <a:rPr lang="en-GB" sz="1600" b="1" dirty="0" smtClean="0">
                <a:solidFill>
                  <a:schemeClr val="tx2">
                    <a:lumMod val="75000"/>
                  </a:schemeClr>
                </a:solidFill>
              </a:rPr>
              <a:t>. Entrepreneurship</a:t>
            </a:r>
            <a:endParaRPr lang="en-GB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3828935" y="5461478"/>
            <a:ext cx="21709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tx2">
                    <a:lumMod val="75000"/>
                  </a:schemeClr>
                </a:solidFill>
              </a:rPr>
              <a:t>5</a:t>
            </a:r>
            <a:r>
              <a:rPr lang="en-GB" sz="1600" b="1" dirty="0" smtClean="0">
                <a:solidFill>
                  <a:schemeClr val="tx2">
                    <a:lumMod val="75000"/>
                  </a:schemeClr>
                </a:solidFill>
              </a:rPr>
              <a:t>. New technologies </a:t>
            </a:r>
            <a:endParaRPr lang="en-GB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2555147" y="2113712"/>
            <a:ext cx="40108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/>
              <a:t>Eight Key Competences for Life Long Learning</a:t>
            </a:r>
            <a:endParaRPr lang="en-GB" sz="1600" dirty="0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F05F-2232-4710-B594-69B1EE2B008D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9821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45" grpId="0"/>
      <p:bldP spid="47" grpId="0"/>
      <p:bldP spid="52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044" y="344258"/>
            <a:ext cx="3821247" cy="6430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hteck 3"/>
          <p:cNvSpPr/>
          <p:nvPr/>
        </p:nvSpPr>
        <p:spPr>
          <a:xfrm>
            <a:off x="405477" y="947365"/>
            <a:ext cx="3417764" cy="2016172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hteck 1"/>
          <p:cNvSpPr/>
          <p:nvPr/>
        </p:nvSpPr>
        <p:spPr>
          <a:xfrm>
            <a:off x="416494" y="2963537"/>
            <a:ext cx="3406747" cy="335603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feld 2"/>
          <p:cNvSpPr txBox="1"/>
          <p:nvPr/>
        </p:nvSpPr>
        <p:spPr>
          <a:xfrm>
            <a:off x="4774301" y="1188054"/>
            <a:ext cx="4369699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u="sng" dirty="0" smtClean="0"/>
              <a:t>Approved Projects (20): </a:t>
            </a:r>
          </a:p>
          <a:p>
            <a:r>
              <a:rPr lang="en-GB" sz="1600" dirty="0" smtClean="0"/>
              <a:t>CBC AT-HU &amp; AT-CZ &amp; SK-AT (</a:t>
            </a:r>
            <a:r>
              <a:rPr lang="en-GB" sz="1600" dirty="0"/>
              <a:t>3</a:t>
            </a:r>
            <a:r>
              <a:rPr lang="en-GB" sz="1600" dirty="0" smtClean="0"/>
              <a:t>) – </a:t>
            </a:r>
            <a:r>
              <a:rPr lang="en-GB" sz="1600" b="1" dirty="0" smtClean="0"/>
              <a:t>BIG</a:t>
            </a:r>
            <a:r>
              <a:rPr lang="en-GB" sz="1600" dirty="0" smtClean="0"/>
              <a:t>;</a:t>
            </a:r>
            <a:r>
              <a:rPr lang="en-GB" sz="1600" b="1" dirty="0" smtClean="0"/>
              <a:t> </a:t>
            </a:r>
            <a:r>
              <a:rPr lang="en-GB" sz="1600" dirty="0" smtClean="0"/>
              <a:t>CBC SK-AT – CODES, </a:t>
            </a:r>
            <a:r>
              <a:rPr lang="en-GB" sz="1600" b="1" dirty="0" err="1" smtClean="0"/>
              <a:t>RoBoCoop</a:t>
            </a:r>
            <a:endParaRPr lang="en-GB" sz="1600" b="1" dirty="0" smtClean="0"/>
          </a:p>
          <a:p>
            <a:r>
              <a:rPr lang="en-GB" sz="1600" dirty="0" smtClean="0"/>
              <a:t>Interreg CENTRAL EUROPE – </a:t>
            </a:r>
            <a:r>
              <a:rPr lang="en-GB" sz="1600" b="1" dirty="0" smtClean="0"/>
              <a:t>CERIecon</a:t>
            </a:r>
            <a:r>
              <a:rPr lang="en-GB" sz="1600" dirty="0" smtClean="0"/>
              <a:t>; </a:t>
            </a:r>
            <a:r>
              <a:rPr lang="en-GB" sz="1600" dirty="0" err="1" smtClean="0"/>
              <a:t>Interreg</a:t>
            </a:r>
            <a:r>
              <a:rPr lang="en-GB" sz="1600" dirty="0" smtClean="0"/>
              <a:t> Danube Transnational Programme </a:t>
            </a:r>
            <a:r>
              <a:rPr lang="mr-IN" sz="1600" dirty="0" smtClean="0"/>
              <a:t>–</a:t>
            </a:r>
            <a:r>
              <a:rPr lang="en-GB" sz="1600" b="1" dirty="0" smtClean="0"/>
              <a:t> </a:t>
            </a:r>
            <a:r>
              <a:rPr lang="en-GB" sz="1600" b="1" dirty="0" err="1" smtClean="0"/>
              <a:t>InnoSchool</a:t>
            </a:r>
            <a:r>
              <a:rPr lang="en-GB" sz="1600" dirty="0" smtClean="0"/>
              <a:t>;</a:t>
            </a:r>
          </a:p>
          <a:p>
            <a:r>
              <a:rPr lang="en-GB" sz="1600" dirty="0" smtClean="0"/>
              <a:t>Urban Innovative Actions – </a:t>
            </a:r>
            <a:r>
              <a:rPr lang="en-GB" sz="1600" b="1" dirty="0" err="1" smtClean="0"/>
              <a:t>CoRE</a:t>
            </a:r>
            <a:r>
              <a:rPr lang="en-GB" sz="1600" dirty="0" smtClean="0"/>
              <a:t>;</a:t>
            </a:r>
            <a:r>
              <a:rPr lang="en-GB" sz="1600" b="1" dirty="0" smtClean="0"/>
              <a:t> </a:t>
            </a:r>
            <a:r>
              <a:rPr lang="en-GB" sz="1600" dirty="0" err="1" smtClean="0"/>
              <a:t>EaSI</a:t>
            </a:r>
            <a:r>
              <a:rPr lang="en-GB" sz="1600" dirty="0" smtClean="0"/>
              <a:t> Programme </a:t>
            </a:r>
            <a:r>
              <a:rPr lang="mr-IN" sz="1600" dirty="0" smtClean="0"/>
              <a:t>–</a:t>
            </a:r>
            <a:r>
              <a:rPr lang="en-GB" sz="1600" dirty="0" smtClean="0"/>
              <a:t> </a:t>
            </a:r>
            <a:r>
              <a:rPr lang="en-GB" sz="1600" b="1" dirty="0" smtClean="0"/>
              <a:t>FAB</a:t>
            </a:r>
            <a:br>
              <a:rPr lang="en-GB" sz="1600" b="1" dirty="0" smtClean="0"/>
            </a:br>
            <a:r>
              <a:rPr lang="en-GB" sz="1600" dirty="0" smtClean="0"/>
              <a:t>KIRAS </a:t>
            </a:r>
            <a:r>
              <a:rPr lang="mr-IN" sz="1600" dirty="0" smtClean="0"/>
              <a:t>–</a:t>
            </a:r>
            <a:r>
              <a:rPr lang="en-GB" sz="1600" dirty="0" smtClean="0"/>
              <a:t> </a:t>
            </a:r>
            <a:r>
              <a:rPr lang="en-GB" sz="1600" b="1" dirty="0" smtClean="0"/>
              <a:t>AWID</a:t>
            </a:r>
            <a:r>
              <a:rPr lang="en-GB" sz="1600" dirty="0" smtClean="0"/>
              <a:t>;</a:t>
            </a:r>
            <a:r>
              <a:rPr lang="en-GB" sz="1600" b="1" dirty="0" smtClean="0"/>
              <a:t> </a:t>
            </a:r>
          </a:p>
          <a:p>
            <a:r>
              <a:rPr lang="en-GB" sz="1600" dirty="0" smtClean="0"/>
              <a:t>Erasmus+ - </a:t>
            </a:r>
            <a:r>
              <a:rPr lang="en-GB" sz="1600" b="1" dirty="0" smtClean="0"/>
              <a:t>NEWTT</a:t>
            </a:r>
            <a:r>
              <a:rPr lang="en-GB" sz="1600" dirty="0" smtClean="0"/>
              <a:t>; </a:t>
            </a:r>
            <a:r>
              <a:rPr lang="en-GB" sz="1600" b="1" dirty="0" smtClean="0"/>
              <a:t>Philosopher in Residence</a:t>
            </a:r>
            <a:r>
              <a:rPr lang="en-GB" sz="1600" dirty="0" smtClean="0"/>
              <a:t>; </a:t>
            </a:r>
            <a:r>
              <a:rPr lang="en-GB" sz="1600" b="1" dirty="0" smtClean="0"/>
              <a:t>TIDE</a:t>
            </a:r>
            <a:r>
              <a:rPr lang="en-GB" sz="1600" dirty="0" smtClean="0"/>
              <a:t>; </a:t>
            </a:r>
            <a:r>
              <a:rPr lang="en-GB" sz="1600" b="1" dirty="0" err="1" smtClean="0"/>
              <a:t>Vielfalt</a:t>
            </a:r>
            <a:r>
              <a:rPr lang="en-GB" sz="1600" b="1" dirty="0" smtClean="0"/>
              <a:t> </a:t>
            </a:r>
            <a:r>
              <a:rPr lang="en-GB" sz="1600" b="1" dirty="0" err="1" smtClean="0"/>
              <a:t>als</a:t>
            </a:r>
            <a:r>
              <a:rPr lang="en-GB" sz="1600" b="1" dirty="0" smtClean="0"/>
              <a:t> Chance</a:t>
            </a:r>
            <a:r>
              <a:rPr lang="en-GB" sz="1600" dirty="0" smtClean="0"/>
              <a:t>; </a:t>
            </a:r>
            <a:r>
              <a:rPr lang="en-GB" sz="1600" b="1" dirty="0" smtClean="0"/>
              <a:t>UDEL21</a:t>
            </a:r>
            <a:r>
              <a:rPr lang="en-GB" sz="1600" dirty="0" smtClean="0"/>
              <a:t>; </a:t>
            </a:r>
            <a:r>
              <a:rPr lang="en-GB" sz="1600" b="1" dirty="0" smtClean="0"/>
              <a:t>VIC</a:t>
            </a:r>
            <a:r>
              <a:rPr lang="en-GB" sz="1600" dirty="0" smtClean="0"/>
              <a:t>; </a:t>
            </a:r>
            <a:r>
              <a:rPr lang="en-GB" sz="1600" b="1" dirty="0" smtClean="0"/>
              <a:t>SOUND WORDS, INNOVITAS</a:t>
            </a:r>
          </a:p>
          <a:p>
            <a:r>
              <a:rPr lang="en-GB" sz="1600" b="1" dirty="0"/>
              <a:t>Culturally responsive teaching; </a:t>
            </a:r>
            <a:r>
              <a:rPr lang="en-GB" sz="1600" b="1" dirty="0" err="1"/>
              <a:t>Donauwelle</a:t>
            </a:r>
            <a:r>
              <a:rPr lang="en-GB" sz="1600" b="1" dirty="0"/>
              <a:t> PLUS; </a:t>
            </a:r>
            <a:endParaRPr lang="en-GB" sz="1600" b="1" dirty="0" smtClean="0"/>
          </a:p>
          <a:p>
            <a:r>
              <a:rPr lang="en-GB" sz="1600" b="1" dirty="0" err="1" smtClean="0"/>
              <a:t>Interkulturalität</a:t>
            </a:r>
            <a:r>
              <a:rPr lang="en-GB" sz="1600" b="1" dirty="0" smtClean="0"/>
              <a:t> &amp; </a:t>
            </a:r>
            <a:r>
              <a:rPr lang="en-GB" sz="1600" b="1" dirty="0" err="1" smtClean="0"/>
              <a:t>Mehrsprachigkeit</a:t>
            </a:r>
            <a:endParaRPr lang="en-GB" sz="1600" b="1" dirty="0"/>
          </a:p>
          <a:p>
            <a:endParaRPr lang="en-GB" sz="1600" b="1" dirty="0"/>
          </a:p>
          <a:p>
            <a:r>
              <a:rPr lang="en-GB" sz="1600" u="sng" dirty="0" smtClean="0"/>
              <a:t>Submitted Projects (</a:t>
            </a:r>
            <a:r>
              <a:rPr lang="en-GB" sz="1600" u="sng" dirty="0"/>
              <a:t>3</a:t>
            </a:r>
            <a:r>
              <a:rPr lang="en-GB" sz="1600" u="sng" dirty="0" smtClean="0"/>
              <a:t>): </a:t>
            </a:r>
            <a:endParaRPr lang="en-GB" sz="1600" b="1" dirty="0" smtClean="0"/>
          </a:p>
          <a:p>
            <a:r>
              <a:rPr lang="en-GB" sz="1600" dirty="0"/>
              <a:t>CBC AT-HU &amp; </a:t>
            </a:r>
            <a:r>
              <a:rPr lang="en-GB" sz="1600" dirty="0" smtClean="0"/>
              <a:t>AT-CZ &amp; SK-AT (3) – Interreg CENTRAL EUROPE </a:t>
            </a:r>
            <a:r>
              <a:rPr lang="mr-IN" sz="1600" dirty="0" smtClean="0"/>
              <a:t>–</a:t>
            </a:r>
            <a:r>
              <a:rPr lang="en-GB" sz="1600" b="1" dirty="0" smtClean="0"/>
              <a:t> in situ; </a:t>
            </a:r>
          </a:p>
          <a:p>
            <a:r>
              <a:rPr lang="en-GB" sz="1600" dirty="0" smtClean="0"/>
              <a:t>Erasmus+KA2</a:t>
            </a:r>
            <a:r>
              <a:rPr lang="en-GB" sz="1600" b="1" dirty="0" smtClean="0"/>
              <a:t> – ARCHES</a:t>
            </a:r>
            <a:r>
              <a:rPr lang="en-GB" sz="1600" dirty="0" smtClean="0"/>
              <a:t>; Erasmus+KA1 – </a:t>
            </a:r>
            <a:r>
              <a:rPr lang="en-GB" sz="1600" b="1" dirty="0" err="1" smtClean="0"/>
              <a:t>Orientierung</a:t>
            </a:r>
            <a:r>
              <a:rPr lang="en-GB" sz="1600" b="1" dirty="0"/>
              <a:t> </a:t>
            </a:r>
            <a:r>
              <a:rPr lang="en-GB" sz="1600" b="1" dirty="0" smtClean="0"/>
              <a:t>– </a:t>
            </a:r>
            <a:r>
              <a:rPr lang="en-GB" sz="1600" b="1" dirty="0" err="1" smtClean="0"/>
              <a:t>Vernetzung</a:t>
            </a:r>
            <a:r>
              <a:rPr lang="en-GB" sz="1600" b="1" dirty="0" smtClean="0"/>
              <a:t> - Dialog</a:t>
            </a:r>
            <a:endParaRPr lang="en-GB" sz="1600" dirty="0"/>
          </a:p>
        </p:txBody>
      </p:sp>
      <p:sp>
        <p:nvSpPr>
          <p:cNvPr id="6" name="Textfeld 5"/>
          <p:cNvSpPr txBox="1"/>
          <p:nvPr/>
        </p:nvSpPr>
        <p:spPr>
          <a:xfrm>
            <a:off x="760164" y="67167"/>
            <a:ext cx="7623672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chemeClr val="tx2">
                    <a:lumMod val="75000"/>
                  </a:schemeClr>
                </a:solidFill>
              </a:rPr>
              <a:t>4</a:t>
            </a:r>
            <a:r>
              <a:rPr lang="en-GB" sz="2000" b="1" dirty="0" smtClean="0">
                <a:solidFill>
                  <a:schemeClr val="tx2">
                    <a:lumMod val="75000"/>
                  </a:schemeClr>
                </a:solidFill>
              </a:rPr>
              <a:t>. SSR strategic topics and EUB projects and Teacher Competences  </a:t>
            </a:r>
            <a:endParaRPr lang="en-GB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683042" y="6268595"/>
            <a:ext cx="30186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hlinkClick r:id="rId3"/>
              </a:rPr>
              <a:t>http://eb.ssr-wien.gv.at</a:t>
            </a:r>
            <a:r>
              <a:rPr lang="en-GB" sz="1600" b="1" dirty="0" smtClean="0"/>
              <a:t> </a:t>
            </a:r>
            <a:endParaRPr lang="en-GB" sz="1600" b="1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D619-061C-48DC-A45E-BA31B740909B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1585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044" y="344258"/>
            <a:ext cx="3821247" cy="6430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hteck 3"/>
          <p:cNvSpPr/>
          <p:nvPr/>
        </p:nvSpPr>
        <p:spPr>
          <a:xfrm>
            <a:off x="459154" y="957385"/>
            <a:ext cx="3402130" cy="1947735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hteck 1"/>
          <p:cNvSpPr/>
          <p:nvPr/>
        </p:nvSpPr>
        <p:spPr>
          <a:xfrm>
            <a:off x="459154" y="2960076"/>
            <a:ext cx="3392361" cy="338772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5" name="Gruppieren 4"/>
          <p:cNvGrpSpPr/>
          <p:nvPr/>
        </p:nvGrpSpPr>
        <p:grpSpPr>
          <a:xfrm>
            <a:off x="4599176" y="572880"/>
            <a:ext cx="4368555" cy="448834"/>
            <a:chOff x="4599176" y="363557"/>
            <a:chExt cx="4368555" cy="448834"/>
          </a:xfrm>
        </p:grpSpPr>
        <p:sp>
          <p:nvSpPr>
            <p:cNvPr id="7" name="Rechteck 6"/>
            <p:cNvSpPr/>
            <p:nvPr/>
          </p:nvSpPr>
          <p:spPr>
            <a:xfrm>
              <a:off x="4599176" y="363557"/>
              <a:ext cx="4368555" cy="44883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feld 7"/>
            <p:cNvSpPr txBox="1"/>
            <p:nvPr/>
          </p:nvSpPr>
          <p:spPr>
            <a:xfrm>
              <a:off x="4869456" y="444857"/>
              <a:ext cx="370166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 smtClean="0"/>
                <a:t>Strengthening Teacher Competences</a:t>
              </a:r>
              <a:endParaRPr lang="en-GB" sz="1400" b="1" dirty="0"/>
            </a:p>
          </p:txBody>
        </p:sp>
      </p:grpSp>
      <p:sp>
        <p:nvSpPr>
          <p:cNvPr id="9" name="Pfeil nach unten 8"/>
          <p:cNvSpPr/>
          <p:nvPr/>
        </p:nvSpPr>
        <p:spPr>
          <a:xfrm>
            <a:off x="6566053" y="1035587"/>
            <a:ext cx="374574" cy="605927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1" name="Gruppieren 10"/>
          <p:cNvGrpSpPr/>
          <p:nvPr/>
        </p:nvGrpSpPr>
        <p:grpSpPr>
          <a:xfrm>
            <a:off x="4569062" y="1652531"/>
            <a:ext cx="4368555" cy="448834"/>
            <a:chOff x="4599176" y="363557"/>
            <a:chExt cx="4368555" cy="448834"/>
          </a:xfrm>
        </p:grpSpPr>
        <p:sp>
          <p:nvSpPr>
            <p:cNvPr id="12" name="Rechteck 11"/>
            <p:cNvSpPr/>
            <p:nvPr/>
          </p:nvSpPr>
          <p:spPr>
            <a:xfrm>
              <a:off x="4599176" y="363557"/>
              <a:ext cx="4368555" cy="44883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Textfeld 12"/>
            <p:cNvSpPr txBox="1"/>
            <p:nvPr/>
          </p:nvSpPr>
          <p:spPr>
            <a:xfrm>
              <a:off x="4869456" y="444857"/>
              <a:ext cx="370166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/>
                <a:t>T</a:t>
              </a:r>
              <a:r>
                <a:rPr lang="en-GB" sz="1400" b="1" dirty="0" smtClean="0"/>
                <a:t>eacher Competence HUB in SSR </a:t>
              </a:r>
              <a:endParaRPr lang="en-GB" sz="1400" b="1" dirty="0"/>
            </a:p>
          </p:txBody>
        </p:sp>
      </p:grpSp>
      <p:grpSp>
        <p:nvGrpSpPr>
          <p:cNvPr id="36" name="Gruppieren 35"/>
          <p:cNvGrpSpPr/>
          <p:nvPr/>
        </p:nvGrpSpPr>
        <p:grpSpPr>
          <a:xfrm>
            <a:off x="4547833" y="2671399"/>
            <a:ext cx="2426140" cy="3557863"/>
            <a:chOff x="4547833" y="2671399"/>
            <a:chExt cx="2426140" cy="3557863"/>
          </a:xfrm>
        </p:grpSpPr>
        <p:sp>
          <p:nvSpPr>
            <p:cNvPr id="15" name="Rechteck 14"/>
            <p:cNvSpPr/>
            <p:nvPr/>
          </p:nvSpPr>
          <p:spPr>
            <a:xfrm>
              <a:off x="4869456" y="3426470"/>
              <a:ext cx="1701014" cy="202932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7" name="Gruppieren 16"/>
            <p:cNvGrpSpPr/>
            <p:nvPr/>
          </p:nvGrpSpPr>
          <p:grpSpPr>
            <a:xfrm>
              <a:off x="4949269" y="4000748"/>
              <a:ext cx="1544535" cy="664863"/>
              <a:chOff x="3619500" y="2299209"/>
              <a:chExt cx="2352675" cy="750332"/>
            </a:xfrm>
          </p:grpSpPr>
          <p:sp>
            <p:nvSpPr>
              <p:cNvPr id="18" name="Textfeld 17"/>
              <p:cNvSpPr txBox="1"/>
              <p:nvPr/>
            </p:nvSpPr>
            <p:spPr>
              <a:xfrm>
                <a:off x="3619500" y="2299209"/>
                <a:ext cx="581025" cy="369332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 smtClean="0">
                    <a:solidFill>
                      <a:schemeClr val="bg1"/>
                    </a:solidFill>
                  </a:rPr>
                  <a:t>1</a:t>
                </a:r>
                <a:endParaRPr lang="en-GB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9" name="Textfeld 18"/>
              <p:cNvSpPr txBox="1"/>
              <p:nvPr/>
            </p:nvSpPr>
            <p:spPr>
              <a:xfrm>
                <a:off x="4210050" y="2299209"/>
                <a:ext cx="581025" cy="369332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 smtClean="0">
                    <a:solidFill>
                      <a:schemeClr val="bg1"/>
                    </a:solidFill>
                  </a:rPr>
                  <a:t>2</a:t>
                </a:r>
                <a:endParaRPr lang="en-GB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0" name="Textfeld 19"/>
              <p:cNvSpPr txBox="1"/>
              <p:nvPr/>
            </p:nvSpPr>
            <p:spPr>
              <a:xfrm>
                <a:off x="4800600" y="2299209"/>
                <a:ext cx="581025" cy="369332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>
                    <a:solidFill>
                      <a:schemeClr val="bg1"/>
                    </a:solidFill>
                  </a:rPr>
                  <a:t>3</a:t>
                </a:r>
              </a:p>
            </p:txBody>
          </p:sp>
          <p:sp>
            <p:nvSpPr>
              <p:cNvPr id="21" name="Textfeld 20"/>
              <p:cNvSpPr txBox="1"/>
              <p:nvPr/>
            </p:nvSpPr>
            <p:spPr>
              <a:xfrm>
                <a:off x="5391150" y="2299209"/>
                <a:ext cx="581025" cy="369332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>
                    <a:solidFill>
                      <a:schemeClr val="bg1"/>
                    </a:solidFill>
                  </a:rPr>
                  <a:t>4</a:t>
                </a:r>
              </a:p>
            </p:txBody>
          </p:sp>
          <p:sp>
            <p:nvSpPr>
              <p:cNvPr id="22" name="Textfeld 21"/>
              <p:cNvSpPr txBox="1"/>
              <p:nvPr/>
            </p:nvSpPr>
            <p:spPr>
              <a:xfrm>
                <a:off x="3619500" y="2680209"/>
                <a:ext cx="581025" cy="369332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>
                    <a:solidFill>
                      <a:schemeClr val="bg1"/>
                    </a:solidFill>
                  </a:rPr>
                  <a:t>5</a:t>
                </a:r>
              </a:p>
            </p:txBody>
          </p:sp>
          <p:sp>
            <p:nvSpPr>
              <p:cNvPr id="23" name="Textfeld 22"/>
              <p:cNvSpPr txBox="1"/>
              <p:nvPr/>
            </p:nvSpPr>
            <p:spPr>
              <a:xfrm>
                <a:off x="4210050" y="2680209"/>
                <a:ext cx="581025" cy="369332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>
                    <a:solidFill>
                      <a:schemeClr val="bg1"/>
                    </a:solidFill>
                  </a:rPr>
                  <a:t>6</a:t>
                </a:r>
              </a:p>
            </p:txBody>
          </p:sp>
          <p:sp>
            <p:nvSpPr>
              <p:cNvPr id="24" name="Textfeld 23"/>
              <p:cNvSpPr txBox="1"/>
              <p:nvPr/>
            </p:nvSpPr>
            <p:spPr>
              <a:xfrm>
                <a:off x="4800600" y="2680209"/>
                <a:ext cx="581025" cy="369332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 smtClean="0">
                    <a:solidFill>
                      <a:schemeClr val="bg1"/>
                    </a:solidFill>
                  </a:rPr>
                  <a:t>7</a:t>
                </a:r>
                <a:endParaRPr lang="en-GB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Textfeld 24"/>
              <p:cNvSpPr txBox="1"/>
              <p:nvPr/>
            </p:nvSpPr>
            <p:spPr>
              <a:xfrm>
                <a:off x="5391150" y="2680209"/>
                <a:ext cx="581025" cy="369332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 smtClean="0">
                    <a:solidFill>
                      <a:schemeClr val="bg1"/>
                    </a:solidFill>
                  </a:rPr>
                  <a:t>8</a:t>
                </a:r>
                <a:endParaRPr lang="en-GB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5" name="Pfeil nach unten 34"/>
            <p:cNvSpPr/>
            <p:nvPr/>
          </p:nvSpPr>
          <p:spPr>
            <a:xfrm>
              <a:off x="5527688" y="2671399"/>
              <a:ext cx="374574" cy="605927"/>
            </a:xfrm>
            <a:prstGeom prst="downArrow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feld 13"/>
            <p:cNvSpPr txBox="1"/>
            <p:nvPr/>
          </p:nvSpPr>
          <p:spPr>
            <a:xfrm>
              <a:off x="4547833" y="5398265"/>
              <a:ext cx="242614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/>
                <a:t>Digital Hub</a:t>
              </a:r>
            </a:p>
            <a:p>
              <a:pPr algn="ctr"/>
              <a:r>
                <a:rPr lang="en-GB" sz="1600" dirty="0" smtClean="0">
                  <a:hlinkClick r:id="rId3"/>
                </a:rPr>
                <a:t>www.bildungshub.wien</a:t>
              </a:r>
              <a:endParaRPr lang="en-GB" sz="1600" dirty="0"/>
            </a:p>
            <a:p>
              <a:pPr algn="ctr"/>
              <a:endParaRPr lang="en-GB" sz="1600" dirty="0"/>
            </a:p>
          </p:txBody>
        </p:sp>
      </p:grpSp>
      <p:grpSp>
        <p:nvGrpSpPr>
          <p:cNvPr id="40" name="Gruppieren 39"/>
          <p:cNvGrpSpPr/>
          <p:nvPr/>
        </p:nvGrpSpPr>
        <p:grpSpPr>
          <a:xfrm>
            <a:off x="6940627" y="2668474"/>
            <a:ext cx="1701014" cy="3312728"/>
            <a:chOff x="6940627" y="2668474"/>
            <a:chExt cx="1701014" cy="3312728"/>
          </a:xfrm>
        </p:grpSpPr>
        <p:sp>
          <p:nvSpPr>
            <p:cNvPr id="16" name="Rechteck 15"/>
            <p:cNvSpPr/>
            <p:nvPr/>
          </p:nvSpPr>
          <p:spPr>
            <a:xfrm>
              <a:off x="6940627" y="3426470"/>
              <a:ext cx="1701014" cy="202932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6" name="Gruppieren 25"/>
            <p:cNvGrpSpPr/>
            <p:nvPr/>
          </p:nvGrpSpPr>
          <p:grpSpPr>
            <a:xfrm>
              <a:off x="6993965" y="4035812"/>
              <a:ext cx="1544535" cy="664863"/>
              <a:chOff x="3619500" y="2299209"/>
              <a:chExt cx="2352675" cy="750332"/>
            </a:xfrm>
          </p:grpSpPr>
          <p:sp>
            <p:nvSpPr>
              <p:cNvPr id="27" name="Textfeld 26"/>
              <p:cNvSpPr txBox="1"/>
              <p:nvPr/>
            </p:nvSpPr>
            <p:spPr>
              <a:xfrm>
                <a:off x="3619500" y="2299209"/>
                <a:ext cx="581025" cy="369332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 smtClean="0">
                    <a:solidFill>
                      <a:schemeClr val="bg1"/>
                    </a:solidFill>
                  </a:rPr>
                  <a:t>1</a:t>
                </a:r>
                <a:endParaRPr lang="en-GB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8" name="Textfeld 27"/>
              <p:cNvSpPr txBox="1"/>
              <p:nvPr/>
            </p:nvSpPr>
            <p:spPr>
              <a:xfrm>
                <a:off x="4210050" y="2299209"/>
                <a:ext cx="581025" cy="369332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 smtClean="0">
                    <a:solidFill>
                      <a:schemeClr val="bg1"/>
                    </a:solidFill>
                  </a:rPr>
                  <a:t>2</a:t>
                </a:r>
                <a:endParaRPr lang="en-GB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9" name="Textfeld 28"/>
              <p:cNvSpPr txBox="1"/>
              <p:nvPr/>
            </p:nvSpPr>
            <p:spPr>
              <a:xfrm>
                <a:off x="4800600" y="2299209"/>
                <a:ext cx="581025" cy="369332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>
                    <a:solidFill>
                      <a:schemeClr val="bg1"/>
                    </a:solidFill>
                  </a:rPr>
                  <a:t>3</a:t>
                </a:r>
              </a:p>
            </p:txBody>
          </p:sp>
          <p:sp>
            <p:nvSpPr>
              <p:cNvPr id="30" name="Textfeld 29"/>
              <p:cNvSpPr txBox="1"/>
              <p:nvPr/>
            </p:nvSpPr>
            <p:spPr>
              <a:xfrm>
                <a:off x="5391150" y="2299209"/>
                <a:ext cx="581025" cy="369332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>
                    <a:solidFill>
                      <a:schemeClr val="bg1"/>
                    </a:solidFill>
                  </a:rPr>
                  <a:t>4</a:t>
                </a:r>
              </a:p>
            </p:txBody>
          </p:sp>
          <p:sp>
            <p:nvSpPr>
              <p:cNvPr id="31" name="Textfeld 30"/>
              <p:cNvSpPr txBox="1"/>
              <p:nvPr/>
            </p:nvSpPr>
            <p:spPr>
              <a:xfrm>
                <a:off x="3619500" y="2680209"/>
                <a:ext cx="581025" cy="369332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>
                    <a:solidFill>
                      <a:schemeClr val="bg1"/>
                    </a:solidFill>
                  </a:rPr>
                  <a:t>5</a:t>
                </a:r>
              </a:p>
            </p:txBody>
          </p:sp>
          <p:sp>
            <p:nvSpPr>
              <p:cNvPr id="32" name="Textfeld 31"/>
              <p:cNvSpPr txBox="1"/>
              <p:nvPr/>
            </p:nvSpPr>
            <p:spPr>
              <a:xfrm>
                <a:off x="4210050" y="2680209"/>
                <a:ext cx="581025" cy="369332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>
                    <a:solidFill>
                      <a:schemeClr val="bg1"/>
                    </a:solidFill>
                  </a:rPr>
                  <a:t>6</a:t>
                </a:r>
              </a:p>
            </p:txBody>
          </p:sp>
          <p:sp>
            <p:nvSpPr>
              <p:cNvPr id="33" name="Textfeld 32"/>
              <p:cNvSpPr txBox="1"/>
              <p:nvPr/>
            </p:nvSpPr>
            <p:spPr>
              <a:xfrm>
                <a:off x="4800600" y="2680209"/>
                <a:ext cx="581025" cy="369332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 smtClean="0">
                    <a:solidFill>
                      <a:schemeClr val="bg1"/>
                    </a:solidFill>
                  </a:rPr>
                  <a:t>7</a:t>
                </a:r>
                <a:endParaRPr lang="en-GB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4" name="Textfeld 33"/>
              <p:cNvSpPr txBox="1"/>
              <p:nvPr/>
            </p:nvSpPr>
            <p:spPr>
              <a:xfrm>
                <a:off x="5391150" y="2680209"/>
                <a:ext cx="581025" cy="369332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 smtClean="0">
                    <a:solidFill>
                      <a:schemeClr val="bg1"/>
                    </a:solidFill>
                  </a:rPr>
                  <a:t>8</a:t>
                </a:r>
                <a:endParaRPr lang="en-GB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7" name="Textfeld 36"/>
            <p:cNvSpPr txBox="1"/>
            <p:nvPr/>
          </p:nvSpPr>
          <p:spPr>
            <a:xfrm>
              <a:off x="7008108" y="5396427"/>
              <a:ext cx="154453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/>
                <a:t>Physical Hub </a:t>
              </a:r>
            </a:p>
            <a:p>
              <a:pPr algn="ctr"/>
              <a:r>
                <a:rPr lang="en-GB" sz="1600" dirty="0" smtClean="0"/>
                <a:t>in SSR </a:t>
              </a:r>
              <a:endParaRPr lang="en-GB" sz="1600" dirty="0"/>
            </a:p>
          </p:txBody>
        </p:sp>
        <p:sp>
          <p:nvSpPr>
            <p:cNvPr id="38" name="Pfeil nach unten 37"/>
            <p:cNvSpPr/>
            <p:nvPr/>
          </p:nvSpPr>
          <p:spPr>
            <a:xfrm>
              <a:off x="7575819" y="2668474"/>
              <a:ext cx="374574" cy="605927"/>
            </a:xfrm>
            <a:prstGeom prst="downArrow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9" name="Textfeld 38"/>
          <p:cNvSpPr txBox="1"/>
          <p:nvPr/>
        </p:nvSpPr>
        <p:spPr>
          <a:xfrm>
            <a:off x="4769564" y="2080661"/>
            <a:ext cx="40108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/>
              <a:t>Eight Key Competences for Life Long Learning</a:t>
            </a:r>
            <a:endParaRPr lang="en-GB" sz="1600" dirty="0"/>
          </a:p>
        </p:txBody>
      </p:sp>
      <p:sp>
        <p:nvSpPr>
          <p:cNvPr id="41" name="Pfeil nach rechts 40"/>
          <p:cNvSpPr/>
          <p:nvPr/>
        </p:nvSpPr>
        <p:spPr>
          <a:xfrm>
            <a:off x="2291506" y="3668616"/>
            <a:ext cx="2577947" cy="128897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Pfeil nach rechts 42"/>
          <p:cNvSpPr/>
          <p:nvPr/>
        </p:nvSpPr>
        <p:spPr>
          <a:xfrm rot="2196834">
            <a:off x="2509129" y="2283030"/>
            <a:ext cx="2577947" cy="128897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Textfeld 43"/>
          <p:cNvSpPr txBox="1"/>
          <p:nvPr/>
        </p:nvSpPr>
        <p:spPr>
          <a:xfrm>
            <a:off x="683042" y="6268595"/>
            <a:ext cx="30186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hlinkClick r:id="rId4"/>
              </a:rPr>
              <a:t>http://eb.ssr-wien.gv.at</a:t>
            </a:r>
            <a:r>
              <a:rPr lang="en-GB" sz="1600" b="1" dirty="0" smtClean="0"/>
              <a:t> </a:t>
            </a:r>
            <a:endParaRPr lang="en-GB" sz="1600" b="1" dirty="0"/>
          </a:p>
        </p:txBody>
      </p:sp>
      <p:sp>
        <p:nvSpPr>
          <p:cNvPr id="45" name="Textfeld 44"/>
          <p:cNvSpPr txBox="1"/>
          <p:nvPr/>
        </p:nvSpPr>
        <p:spPr>
          <a:xfrm>
            <a:off x="760164" y="67167"/>
            <a:ext cx="7623672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chemeClr val="tx2">
                    <a:lumMod val="75000"/>
                  </a:schemeClr>
                </a:solidFill>
              </a:rPr>
              <a:t>4</a:t>
            </a:r>
            <a:r>
              <a:rPr lang="en-GB" sz="2000" b="1" dirty="0" smtClean="0">
                <a:solidFill>
                  <a:schemeClr val="tx2">
                    <a:lumMod val="75000"/>
                  </a:schemeClr>
                </a:solidFill>
              </a:rPr>
              <a:t>. SSR strategic topics and EUB projects and Teacher Competences  </a:t>
            </a:r>
            <a:endParaRPr lang="en-GB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2" name="Foliennummernplatzhalter 4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D619-061C-48DC-A45E-BA31B740909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9147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1" grpId="0" animBg="1"/>
      <p:bldP spid="4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6168" y="1125232"/>
            <a:ext cx="1016595" cy="75559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2" name="Gruppieren 41"/>
          <p:cNvGrpSpPr/>
          <p:nvPr/>
        </p:nvGrpSpPr>
        <p:grpSpPr>
          <a:xfrm>
            <a:off x="975360" y="6010397"/>
            <a:ext cx="7162799" cy="342958"/>
            <a:chOff x="1005840" y="1948937"/>
            <a:chExt cx="7162799" cy="342958"/>
          </a:xfrm>
        </p:grpSpPr>
        <p:sp>
          <p:nvSpPr>
            <p:cNvPr id="43" name="Rechteck 42"/>
            <p:cNvSpPr/>
            <p:nvPr/>
          </p:nvSpPr>
          <p:spPr>
            <a:xfrm>
              <a:off x="1005840" y="1948937"/>
              <a:ext cx="7162799" cy="32727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Textfeld 43"/>
            <p:cNvSpPr txBox="1"/>
            <p:nvPr/>
          </p:nvSpPr>
          <p:spPr>
            <a:xfrm>
              <a:off x="2575560" y="1984118"/>
              <a:ext cx="397763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 smtClean="0"/>
                <a:t>Strengthening Teacher Competences</a:t>
              </a:r>
              <a:endParaRPr lang="en-GB" sz="1400" b="1" dirty="0"/>
            </a:p>
          </p:txBody>
        </p:sp>
      </p:grpSp>
      <p:sp>
        <p:nvSpPr>
          <p:cNvPr id="22" name="Textfeld 21"/>
          <p:cNvSpPr txBox="1"/>
          <p:nvPr/>
        </p:nvSpPr>
        <p:spPr>
          <a:xfrm>
            <a:off x="1091078" y="2744140"/>
            <a:ext cx="18460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2">
                    <a:lumMod val="75000"/>
                  </a:schemeClr>
                </a:solidFill>
              </a:rPr>
              <a:t>1. Children's Rights</a:t>
            </a:r>
            <a:endParaRPr lang="en-GB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5" name="Textfeld 44"/>
          <p:cNvSpPr txBox="1"/>
          <p:nvPr/>
        </p:nvSpPr>
        <p:spPr>
          <a:xfrm>
            <a:off x="1202664" y="4497633"/>
            <a:ext cx="18460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en-GB" sz="1600" b="1" dirty="0" smtClean="0">
                <a:solidFill>
                  <a:schemeClr val="tx2">
                    <a:lumMod val="75000"/>
                  </a:schemeClr>
                </a:solidFill>
              </a:rPr>
              <a:t>. Multilingualism</a:t>
            </a:r>
            <a:endParaRPr lang="en-GB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7" name="Textfeld 46"/>
          <p:cNvSpPr txBox="1"/>
          <p:nvPr/>
        </p:nvSpPr>
        <p:spPr>
          <a:xfrm>
            <a:off x="6192302" y="2623536"/>
            <a:ext cx="21709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2">
                    <a:lumMod val="75000"/>
                  </a:schemeClr>
                </a:solidFill>
              </a:rPr>
              <a:t>3. Basic competences</a:t>
            </a:r>
            <a:endParaRPr lang="en-GB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2" name="Textfeld 51"/>
          <p:cNvSpPr txBox="1"/>
          <p:nvPr/>
        </p:nvSpPr>
        <p:spPr>
          <a:xfrm>
            <a:off x="6229031" y="4464582"/>
            <a:ext cx="21709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tx2">
                    <a:lumMod val="75000"/>
                  </a:schemeClr>
                </a:solidFill>
              </a:rPr>
              <a:t>4</a:t>
            </a:r>
            <a:r>
              <a:rPr lang="en-GB" sz="1600" b="1" dirty="0" smtClean="0">
                <a:solidFill>
                  <a:schemeClr val="tx2">
                    <a:lumMod val="75000"/>
                  </a:schemeClr>
                </a:solidFill>
              </a:rPr>
              <a:t>. Entrepreneurship</a:t>
            </a:r>
            <a:endParaRPr lang="en-GB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3762833" y="5395376"/>
            <a:ext cx="21709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tx2">
                    <a:lumMod val="75000"/>
                  </a:schemeClr>
                </a:solidFill>
              </a:rPr>
              <a:t>5</a:t>
            </a:r>
            <a:r>
              <a:rPr lang="en-GB" sz="1600" b="1" dirty="0" smtClean="0">
                <a:solidFill>
                  <a:schemeClr val="tx2">
                    <a:lumMod val="75000"/>
                  </a:schemeClr>
                </a:solidFill>
              </a:rPr>
              <a:t>. New technologies </a:t>
            </a:r>
            <a:endParaRPr lang="en-GB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2555147" y="1827270"/>
            <a:ext cx="401088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/>
              <a:t>Eight Key Competences for Life Long Learning &amp; SSR Strategic Topics</a:t>
            </a:r>
            <a:endParaRPr lang="en-GB" sz="1600" dirty="0"/>
          </a:p>
        </p:txBody>
      </p:sp>
      <p:sp>
        <p:nvSpPr>
          <p:cNvPr id="17" name="Textfeld 16"/>
          <p:cNvSpPr txBox="1"/>
          <p:nvPr/>
        </p:nvSpPr>
        <p:spPr>
          <a:xfrm>
            <a:off x="2044557" y="643062"/>
            <a:ext cx="50583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chemeClr val="tx2">
                    <a:lumMod val="75000"/>
                  </a:schemeClr>
                </a:solidFill>
              </a:rPr>
              <a:t>6</a:t>
            </a:r>
            <a:r>
              <a:rPr lang="en-GB" sz="2000" b="1" dirty="0" smtClean="0">
                <a:solidFill>
                  <a:schemeClr val="tx2">
                    <a:lumMod val="75000"/>
                  </a:schemeClr>
                </a:solidFill>
              </a:rPr>
              <a:t>. Cycle of Productivity </a:t>
            </a:r>
            <a:endParaRPr lang="en-GB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Gebogener Pfeil 1"/>
          <p:cNvSpPr/>
          <p:nvPr/>
        </p:nvSpPr>
        <p:spPr>
          <a:xfrm>
            <a:off x="3161845" y="2401677"/>
            <a:ext cx="2776253" cy="2368408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9" name="Gebogener Pfeil 18"/>
          <p:cNvSpPr/>
          <p:nvPr/>
        </p:nvSpPr>
        <p:spPr>
          <a:xfrm rot="10800000">
            <a:off x="3161844" y="2708315"/>
            <a:ext cx="2776253" cy="2368408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Textfeld 19"/>
          <p:cNvSpPr txBox="1"/>
          <p:nvPr/>
        </p:nvSpPr>
        <p:spPr>
          <a:xfrm>
            <a:off x="3651438" y="3493880"/>
            <a:ext cx="18460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solidFill>
                  <a:schemeClr val="tx2">
                    <a:lumMod val="75000"/>
                  </a:schemeClr>
                </a:solidFill>
              </a:rPr>
              <a:t>EU Projects </a:t>
            </a:r>
            <a:endParaRPr lang="en-GB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5" name="Gerade Verbindung mit Pfeil 4"/>
          <p:cNvCxnSpPr/>
          <p:nvPr/>
        </p:nvCxnSpPr>
        <p:spPr>
          <a:xfrm flipV="1">
            <a:off x="5662670" y="2792813"/>
            <a:ext cx="440675" cy="169277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mit Pfeil 22"/>
          <p:cNvCxnSpPr/>
          <p:nvPr/>
        </p:nvCxnSpPr>
        <p:spPr>
          <a:xfrm>
            <a:off x="5751627" y="4359397"/>
            <a:ext cx="440675" cy="201586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mit Pfeil 24"/>
          <p:cNvCxnSpPr/>
          <p:nvPr/>
        </p:nvCxnSpPr>
        <p:spPr>
          <a:xfrm>
            <a:off x="4533899" y="5061465"/>
            <a:ext cx="16071" cy="400013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/>
          <p:cNvCxnSpPr/>
          <p:nvPr/>
        </p:nvCxnSpPr>
        <p:spPr>
          <a:xfrm flipH="1">
            <a:off x="2842352" y="4359397"/>
            <a:ext cx="455822" cy="285479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mit Pfeil 28"/>
          <p:cNvCxnSpPr/>
          <p:nvPr/>
        </p:nvCxnSpPr>
        <p:spPr>
          <a:xfrm flipH="1" flipV="1">
            <a:off x="2842352" y="2962090"/>
            <a:ext cx="523288" cy="116362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liennummernplatzhalt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F05F-2232-4710-B594-69B1EE2B008D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7362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6168" y="1125232"/>
            <a:ext cx="1016595" cy="75559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2" name="Gruppieren 41"/>
          <p:cNvGrpSpPr/>
          <p:nvPr/>
        </p:nvGrpSpPr>
        <p:grpSpPr>
          <a:xfrm>
            <a:off x="975360" y="6010397"/>
            <a:ext cx="7162799" cy="342958"/>
            <a:chOff x="1005840" y="1948937"/>
            <a:chExt cx="7162799" cy="342958"/>
          </a:xfrm>
        </p:grpSpPr>
        <p:sp>
          <p:nvSpPr>
            <p:cNvPr id="43" name="Rechteck 42"/>
            <p:cNvSpPr/>
            <p:nvPr/>
          </p:nvSpPr>
          <p:spPr>
            <a:xfrm>
              <a:off x="1005840" y="1948937"/>
              <a:ext cx="7162799" cy="32727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Textfeld 43"/>
            <p:cNvSpPr txBox="1"/>
            <p:nvPr/>
          </p:nvSpPr>
          <p:spPr>
            <a:xfrm>
              <a:off x="2575560" y="1984118"/>
              <a:ext cx="397763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 smtClean="0"/>
                <a:t>Strengthening Teacher Competences</a:t>
              </a:r>
              <a:endParaRPr lang="en-GB" sz="1400" b="1" dirty="0"/>
            </a:p>
          </p:txBody>
        </p:sp>
      </p:grpSp>
      <p:sp>
        <p:nvSpPr>
          <p:cNvPr id="16" name="Textfeld 15"/>
          <p:cNvSpPr txBox="1"/>
          <p:nvPr/>
        </p:nvSpPr>
        <p:spPr>
          <a:xfrm>
            <a:off x="2555147" y="1827270"/>
            <a:ext cx="401088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/>
              <a:t>Eight Key Competences for Life Long Learning &amp;</a:t>
            </a:r>
            <a:r>
              <a:rPr lang="en-GB" sz="1600" dirty="0"/>
              <a:t> </a:t>
            </a:r>
            <a:r>
              <a:rPr lang="en-GB" sz="1600" dirty="0" smtClean="0"/>
              <a:t>SSR Strategic Topics</a:t>
            </a:r>
            <a:endParaRPr lang="en-GB" sz="1600" dirty="0"/>
          </a:p>
        </p:txBody>
      </p:sp>
      <p:sp>
        <p:nvSpPr>
          <p:cNvPr id="17" name="Textfeld 16"/>
          <p:cNvSpPr txBox="1"/>
          <p:nvPr/>
        </p:nvSpPr>
        <p:spPr>
          <a:xfrm>
            <a:off x="2044557" y="643062"/>
            <a:ext cx="50583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chemeClr val="tx2">
                    <a:lumMod val="75000"/>
                  </a:schemeClr>
                </a:solidFill>
              </a:rPr>
              <a:t>6</a:t>
            </a:r>
            <a:r>
              <a:rPr lang="en-GB" sz="2000" b="1" dirty="0" smtClean="0">
                <a:solidFill>
                  <a:schemeClr val="tx2">
                    <a:lumMod val="75000"/>
                  </a:schemeClr>
                </a:solidFill>
              </a:rPr>
              <a:t>. Cycle of Productivity </a:t>
            </a:r>
            <a:endParaRPr lang="en-GB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4" name="Gruppieren 3"/>
          <p:cNvGrpSpPr/>
          <p:nvPr/>
        </p:nvGrpSpPr>
        <p:grpSpPr>
          <a:xfrm>
            <a:off x="-144771" y="2776253"/>
            <a:ext cx="5091342" cy="2644968"/>
            <a:chOff x="75569" y="2732185"/>
            <a:chExt cx="5091342" cy="2644968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569" y="3077481"/>
              <a:ext cx="5091342" cy="2299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Textfeld 2"/>
            <p:cNvSpPr txBox="1"/>
            <p:nvPr/>
          </p:nvSpPr>
          <p:spPr>
            <a:xfrm>
              <a:off x="506768" y="2732185"/>
              <a:ext cx="417539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 smtClean="0">
                  <a:solidFill>
                    <a:srgbClr val="FF0000"/>
                  </a:solidFill>
                </a:rPr>
                <a:t>Direction </a:t>
              </a:r>
              <a:endParaRPr lang="en-GB" b="1" dirty="0">
                <a:solidFill>
                  <a:srgbClr val="FF0000"/>
                </a:solidFill>
              </a:endParaRPr>
            </a:p>
          </p:txBody>
        </p:sp>
      </p:grp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7355" y="3316240"/>
            <a:ext cx="3061886" cy="1997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feld 25"/>
          <p:cNvSpPr txBox="1"/>
          <p:nvPr/>
        </p:nvSpPr>
        <p:spPr>
          <a:xfrm>
            <a:off x="4957590" y="2741364"/>
            <a:ext cx="4175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Results &amp; Products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8" name="Pfeil nach rechts 7"/>
          <p:cNvSpPr/>
          <p:nvPr/>
        </p:nvSpPr>
        <p:spPr>
          <a:xfrm>
            <a:off x="4574465" y="3734718"/>
            <a:ext cx="1142890" cy="88134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F05F-2232-4710-B594-69B1EE2B008D}" type="slidenum">
              <a:rPr lang="en-GB" smtClean="0"/>
              <a:t>8</a:t>
            </a:fld>
            <a:endParaRPr lang="en-GB" dirty="0"/>
          </a:p>
        </p:txBody>
      </p:sp>
      <p:sp>
        <p:nvSpPr>
          <p:cNvPr id="19" name="Textfeld 18"/>
          <p:cNvSpPr txBox="1"/>
          <p:nvPr/>
        </p:nvSpPr>
        <p:spPr>
          <a:xfrm>
            <a:off x="6954620" y="4788825"/>
            <a:ext cx="2029522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 smtClean="0"/>
              <a:t>Physical Hub</a:t>
            </a:r>
          </a:p>
          <a:p>
            <a:pPr algn="ctr"/>
            <a:r>
              <a:rPr lang="en-GB" sz="1100" b="1" dirty="0" err="1"/>
              <a:t>i</a:t>
            </a:r>
            <a:r>
              <a:rPr lang="en-GB" sz="1100" b="1" dirty="0" err="1" smtClean="0"/>
              <a:t>m</a:t>
            </a:r>
            <a:r>
              <a:rPr lang="en-GB" sz="1100" b="1" dirty="0" smtClean="0"/>
              <a:t> SSR</a:t>
            </a:r>
          </a:p>
          <a:p>
            <a:pPr algn="ctr"/>
            <a:endParaRPr lang="en-GB" sz="1100" b="1" dirty="0"/>
          </a:p>
        </p:txBody>
      </p:sp>
      <p:sp>
        <p:nvSpPr>
          <p:cNvPr id="2" name="Rechteck 1"/>
          <p:cNvSpPr/>
          <p:nvPr/>
        </p:nvSpPr>
        <p:spPr>
          <a:xfrm>
            <a:off x="5386039" y="4850780"/>
            <a:ext cx="1659247" cy="4633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feld 4"/>
          <p:cNvSpPr txBox="1"/>
          <p:nvPr/>
        </p:nvSpPr>
        <p:spPr>
          <a:xfrm>
            <a:off x="5475251" y="4781388"/>
            <a:ext cx="2029522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 smtClean="0"/>
              <a:t>Digital Hub</a:t>
            </a:r>
          </a:p>
          <a:p>
            <a:pPr algn="ctr"/>
            <a:r>
              <a:rPr lang="en-GB" sz="1100" b="1" dirty="0" smtClean="0">
                <a:hlinkClick r:id="rId6"/>
              </a:rPr>
              <a:t>www.bildungshub.wien</a:t>
            </a:r>
            <a:endParaRPr lang="en-GB" sz="1100" b="1" dirty="0" smtClean="0"/>
          </a:p>
          <a:p>
            <a:pPr algn="ctr"/>
            <a:endParaRPr lang="en-GB" sz="1100" b="1" dirty="0"/>
          </a:p>
        </p:txBody>
      </p:sp>
      <p:sp>
        <p:nvSpPr>
          <p:cNvPr id="30" name="Pfeil nach rechts 29"/>
          <p:cNvSpPr/>
          <p:nvPr/>
        </p:nvSpPr>
        <p:spPr>
          <a:xfrm rot="8261044">
            <a:off x="6190067" y="5432036"/>
            <a:ext cx="1142890" cy="88134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809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F05F-2232-4710-B594-69B1EE2B008D}" type="slidenum">
              <a:rPr lang="en-GB" smtClean="0"/>
              <a:t>9</a:t>
            </a:fld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9983" y="3496544"/>
            <a:ext cx="2487528" cy="3157083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23" name="Gruppieren 22"/>
          <p:cNvGrpSpPr/>
          <p:nvPr/>
        </p:nvGrpSpPr>
        <p:grpSpPr>
          <a:xfrm>
            <a:off x="4555246" y="3549315"/>
            <a:ext cx="1619250" cy="1785196"/>
            <a:chOff x="676275" y="3578212"/>
            <a:chExt cx="1619250" cy="1785196"/>
          </a:xfrm>
        </p:grpSpPr>
        <p:sp>
          <p:nvSpPr>
            <p:cNvPr id="24" name="Textfeld 23"/>
            <p:cNvSpPr txBox="1"/>
            <p:nvPr/>
          </p:nvSpPr>
          <p:spPr>
            <a:xfrm>
              <a:off x="676275" y="4163079"/>
              <a:ext cx="1619250" cy="120032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/>
                <a:t>Programme INTERREG Central Europe 2020</a:t>
              </a:r>
              <a:endParaRPr lang="en-GB" dirty="0"/>
            </a:p>
          </p:txBody>
        </p:sp>
        <p:sp>
          <p:nvSpPr>
            <p:cNvPr id="25" name="Pfeil nach unten 24"/>
            <p:cNvSpPr/>
            <p:nvPr/>
          </p:nvSpPr>
          <p:spPr>
            <a:xfrm rot="10800000">
              <a:off x="1294479" y="3578212"/>
              <a:ext cx="390525" cy="581025"/>
            </a:xfrm>
            <a:prstGeom prst="downArrow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1" name="Gruppieren 40"/>
          <p:cNvGrpSpPr/>
          <p:nvPr/>
        </p:nvGrpSpPr>
        <p:grpSpPr>
          <a:xfrm>
            <a:off x="4738969" y="5342532"/>
            <a:ext cx="1275107" cy="1308340"/>
            <a:chOff x="577515" y="4467727"/>
            <a:chExt cx="930963" cy="1308340"/>
          </a:xfrm>
        </p:grpSpPr>
        <p:sp>
          <p:nvSpPr>
            <p:cNvPr id="42" name="Pfeil nach unten 41"/>
            <p:cNvSpPr/>
            <p:nvPr/>
          </p:nvSpPr>
          <p:spPr>
            <a:xfrm>
              <a:off x="938463" y="4467727"/>
              <a:ext cx="208548" cy="376989"/>
            </a:xfrm>
            <a:prstGeom prst="downArrow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feld 42"/>
            <p:cNvSpPr txBox="1"/>
            <p:nvPr/>
          </p:nvSpPr>
          <p:spPr>
            <a:xfrm>
              <a:off x="577515" y="4852737"/>
              <a:ext cx="930963" cy="92333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/>
                <a:t>Project CERIecon</a:t>
              </a:r>
              <a:endParaRPr lang="en-GB" dirty="0"/>
            </a:p>
          </p:txBody>
        </p:sp>
      </p:grpSp>
      <p:grpSp>
        <p:nvGrpSpPr>
          <p:cNvPr id="2" name="Gruppieren 1"/>
          <p:cNvGrpSpPr/>
          <p:nvPr/>
        </p:nvGrpSpPr>
        <p:grpSpPr>
          <a:xfrm>
            <a:off x="342900" y="1181602"/>
            <a:ext cx="8448675" cy="1814324"/>
            <a:chOff x="342900" y="1181602"/>
            <a:chExt cx="8448675" cy="1814324"/>
          </a:xfrm>
        </p:grpSpPr>
        <p:sp>
          <p:nvSpPr>
            <p:cNvPr id="16" name="Rechteck 15"/>
            <p:cNvSpPr/>
            <p:nvPr/>
          </p:nvSpPr>
          <p:spPr>
            <a:xfrm>
              <a:off x="342900" y="1181602"/>
              <a:ext cx="8448675" cy="35429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feld 16"/>
            <p:cNvSpPr txBox="1"/>
            <p:nvPr/>
          </p:nvSpPr>
          <p:spPr>
            <a:xfrm>
              <a:off x="1537034" y="1182605"/>
              <a:ext cx="60864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 smtClean="0"/>
                <a:t>Funding Period 2014 – 2020 </a:t>
              </a:r>
              <a:endParaRPr lang="en-GB" b="1" dirty="0"/>
            </a:p>
          </p:txBody>
        </p:sp>
        <p:sp>
          <p:nvSpPr>
            <p:cNvPr id="18" name="Textfeld 17"/>
            <p:cNvSpPr txBox="1"/>
            <p:nvPr/>
          </p:nvSpPr>
          <p:spPr>
            <a:xfrm>
              <a:off x="2855996" y="1549570"/>
              <a:ext cx="344805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 smtClean="0"/>
                <a:t>European Commission </a:t>
              </a:r>
              <a:endParaRPr lang="en-GB" b="1" dirty="0"/>
            </a:p>
          </p:txBody>
        </p:sp>
        <p:sp>
          <p:nvSpPr>
            <p:cNvPr id="44" name="Textfeld 43"/>
            <p:cNvSpPr txBox="1"/>
            <p:nvPr/>
          </p:nvSpPr>
          <p:spPr>
            <a:xfrm>
              <a:off x="818150" y="1918537"/>
              <a:ext cx="749968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 smtClean="0"/>
                <a:t>2020 Agenda</a:t>
              </a:r>
            </a:p>
          </p:txBody>
        </p:sp>
        <p:sp>
          <p:nvSpPr>
            <p:cNvPr id="31" name="Textfeld 30"/>
            <p:cNvSpPr txBox="1"/>
            <p:nvPr/>
          </p:nvSpPr>
          <p:spPr>
            <a:xfrm>
              <a:off x="826171" y="2286004"/>
              <a:ext cx="2335209" cy="70788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dirty="0"/>
                <a:t>Smart </a:t>
              </a:r>
              <a:r>
                <a:rPr lang="en-GB" sz="1600" b="1" dirty="0" smtClean="0"/>
                <a:t>Growth</a:t>
              </a:r>
            </a:p>
            <a:p>
              <a:pPr algn="ctr"/>
              <a:r>
                <a:rPr lang="en-GB" sz="1200" b="1" dirty="0" smtClean="0"/>
                <a:t>Economy based on knowledge &amp; innovation </a:t>
              </a:r>
              <a:endParaRPr lang="en-GB" sz="1200" dirty="0"/>
            </a:p>
          </p:txBody>
        </p:sp>
        <p:sp>
          <p:nvSpPr>
            <p:cNvPr id="47" name="Textfeld 46"/>
            <p:cNvSpPr txBox="1"/>
            <p:nvPr/>
          </p:nvSpPr>
          <p:spPr>
            <a:xfrm>
              <a:off x="3383785" y="2288040"/>
              <a:ext cx="2335209" cy="70788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dirty="0" smtClean="0"/>
                <a:t>Green Growth</a:t>
              </a:r>
            </a:p>
            <a:p>
              <a:pPr algn="ctr"/>
              <a:r>
                <a:rPr lang="en-GB" sz="1200" b="1" dirty="0" smtClean="0"/>
                <a:t>Resource efficient, greener &amp; more competitive economy</a:t>
              </a:r>
              <a:endParaRPr lang="en-GB" sz="1200" dirty="0"/>
            </a:p>
          </p:txBody>
        </p:sp>
        <p:sp>
          <p:nvSpPr>
            <p:cNvPr id="48" name="Textfeld 47"/>
            <p:cNvSpPr txBox="1"/>
            <p:nvPr/>
          </p:nvSpPr>
          <p:spPr>
            <a:xfrm>
              <a:off x="5855368" y="2283968"/>
              <a:ext cx="2461817" cy="70788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dirty="0" smtClean="0"/>
                <a:t>Inclusive Growth</a:t>
              </a:r>
            </a:p>
            <a:p>
              <a:pPr algn="ctr"/>
              <a:r>
                <a:rPr lang="en-GB" sz="1200" b="1" dirty="0" smtClean="0"/>
                <a:t>High-employment economy with social &amp; territorial cohesion </a:t>
              </a:r>
              <a:endParaRPr lang="en-GB" sz="1200" dirty="0"/>
            </a:p>
          </p:txBody>
        </p:sp>
      </p:grpSp>
      <p:grpSp>
        <p:nvGrpSpPr>
          <p:cNvPr id="3" name="Gruppieren 2"/>
          <p:cNvGrpSpPr/>
          <p:nvPr/>
        </p:nvGrpSpPr>
        <p:grpSpPr>
          <a:xfrm>
            <a:off x="577515" y="3120191"/>
            <a:ext cx="3882712" cy="3216804"/>
            <a:chOff x="577515" y="3120191"/>
            <a:chExt cx="3882712" cy="3216804"/>
          </a:xfrm>
        </p:grpSpPr>
        <p:grpSp>
          <p:nvGrpSpPr>
            <p:cNvPr id="21" name="Gruppieren 20"/>
            <p:cNvGrpSpPr/>
            <p:nvPr/>
          </p:nvGrpSpPr>
          <p:grpSpPr>
            <a:xfrm>
              <a:off x="769959" y="3575126"/>
              <a:ext cx="1619250" cy="954199"/>
              <a:chOff x="676275" y="3578212"/>
              <a:chExt cx="1619250" cy="954199"/>
            </a:xfrm>
          </p:grpSpPr>
          <p:sp>
            <p:nvSpPr>
              <p:cNvPr id="19" name="Textfeld 18"/>
              <p:cNvSpPr txBox="1"/>
              <p:nvPr/>
            </p:nvSpPr>
            <p:spPr>
              <a:xfrm>
                <a:off x="676275" y="4163079"/>
                <a:ext cx="1619250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 smtClean="0"/>
                  <a:t>Programme A</a:t>
                </a:r>
                <a:endParaRPr lang="en-GB" dirty="0"/>
              </a:p>
            </p:txBody>
          </p:sp>
          <p:sp>
            <p:nvSpPr>
              <p:cNvPr id="20" name="Pfeil nach unten 19"/>
              <p:cNvSpPr/>
              <p:nvPr/>
            </p:nvSpPr>
            <p:spPr>
              <a:xfrm rot="10800000">
                <a:off x="1294479" y="3578212"/>
                <a:ext cx="390525" cy="581025"/>
              </a:xfrm>
              <a:prstGeom prst="downArrow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6" name="Gruppieren 25"/>
            <p:cNvGrpSpPr/>
            <p:nvPr/>
          </p:nvGrpSpPr>
          <p:grpSpPr>
            <a:xfrm>
              <a:off x="2639429" y="3581399"/>
              <a:ext cx="1619250" cy="954199"/>
              <a:chOff x="676275" y="3578212"/>
              <a:chExt cx="1619250" cy="954199"/>
            </a:xfrm>
          </p:grpSpPr>
          <p:sp>
            <p:nvSpPr>
              <p:cNvPr id="27" name="Textfeld 26"/>
              <p:cNvSpPr txBox="1"/>
              <p:nvPr/>
            </p:nvSpPr>
            <p:spPr>
              <a:xfrm>
                <a:off x="676275" y="4163079"/>
                <a:ext cx="1619250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 smtClean="0"/>
                  <a:t>Programme B</a:t>
                </a:r>
                <a:endParaRPr lang="en-GB" dirty="0"/>
              </a:p>
            </p:txBody>
          </p:sp>
          <p:sp>
            <p:nvSpPr>
              <p:cNvPr id="28" name="Pfeil nach unten 27"/>
              <p:cNvSpPr/>
              <p:nvPr/>
            </p:nvSpPr>
            <p:spPr>
              <a:xfrm rot="10800000">
                <a:off x="1294479" y="3578212"/>
                <a:ext cx="390525" cy="581025"/>
              </a:xfrm>
              <a:prstGeom prst="downArrow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0" name="Gruppieren 29"/>
            <p:cNvGrpSpPr/>
            <p:nvPr/>
          </p:nvGrpSpPr>
          <p:grpSpPr>
            <a:xfrm>
              <a:off x="577515" y="4620126"/>
              <a:ext cx="930963" cy="1031341"/>
              <a:chOff x="577515" y="4467727"/>
              <a:chExt cx="930963" cy="1031341"/>
            </a:xfrm>
          </p:grpSpPr>
          <p:sp>
            <p:nvSpPr>
              <p:cNvPr id="22" name="Pfeil nach unten 21"/>
              <p:cNvSpPr/>
              <p:nvPr/>
            </p:nvSpPr>
            <p:spPr>
              <a:xfrm>
                <a:off x="938463" y="4467727"/>
                <a:ext cx="208548" cy="376989"/>
              </a:xfrm>
              <a:prstGeom prst="downArrow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" name="Textfeld 28"/>
              <p:cNvSpPr txBox="1"/>
              <p:nvPr/>
            </p:nvSpPr>
            <p:spPr>
              <a:xfrm>
                <a:off x="577515" y="4852737"/>
                <a:ext cx="930963" cy="64633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 smtClean="0"/>
                  <a:t>Project </a:t>
                </a:r>
                <a:r>
                  <a:rPr lang="en-GB" dirty="0" err="1" smtClean="0"/>
                  <a:t>Aa</a:t>
                </a:r>
                <a:endParaRPr lang="en-GB" dirty="0"/>
              </a:p>
            </p:txBody>
          </p:sp>
        </p:grpSp>
        <p:grpSp>
          <p:nvGrpSpPr>
            <p:cNvPr id="32" name="Gruppieren 31"/>
            <p:cNvGrpSpPr/>
            <p:nvPr/>
          </p:nvGrpSpPr>
          <p:grpSpPr>
            <a:xfrm>
              <a:off x="1543840" y="4622449"/>
              <a:ext cx="930963" cy="1031341"/>
              <a:chOff x="577515" y="4467727"/>
              <a:chExt cx="930963" cy="1031341"/>
            </a:xfrm>
          </p:grpSpPr>
          <p:sp>
            <p:nvSpPr>
              <p:cNvPr id="33" name="Pfeil nach unten 32"/>
              <p:cNvSpPr/>
              <p:nvPr/>
            </p:nvSpPr>
            <p:spPr>
              <a:xfrm>
                <a:off x="938463" y="4467727"/>
                <a:ext cx="208548" cy="376989"/>
              </a:xfrm>
              <a:prstGeom prst="downArrow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Textfeld 33"/>
              <p:cNvSpPr txBox="1"/>
              <p:nvPr/>
            </p:nvSpPr>
            <p:spPr>
              <a:xfrm>
                <a:off x="577515" y="4852737"/>
                <a:ext cx="930963" cy="64633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 smtClean="0"/>
                  <a:t>Project Ab</a:t>
                </a:r>
                <a:endParaRPr lang="en-GB" dirty="0"/>
              </a:p>
            </p:txBody>
          </p:sp>
        </p:grpSp>
        <p:grpSp>
          <p:nvGrpSpPr>
            <p:cNvPr id="35" name="Gruppieren 34"/>
            <p:cNvGrpSpPr/>
            <p:nvPr/>
          </p:nvGrpSpPr>
          <p:grpSpPr>
            <a:xfrm>
              <a:off x="2550175" y="4626460"/>
              <a:ext cx="930963" cy="1023320"/>
              <a:chOff x="553452" y="4467727"/>
              <a:chExt cx="930963" cy="1023320"/>
            </a:xfrm>
          </p:grpSpPr>
          <p:sp>
            <p:nvSpPr>
              <p:cNvPr id="36" name="Pfeil nach unten 35"/>
              <p:cNvSpPr/>
              <p:nvPr/>
            </p:nvSpPr>
            <p:spPr>
              <a:xfrm>
                <a:off x="914400" y="4467727"/>
                <a:ext cx="208548" cy="376989"/>
              </a:xfrm>
              <a:prstGeom prst="downArrow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" name="Textfeld 36"/>
              <p:cNvSpPr txBox="1"/>
              <p:nvPr/>
            </p:nvSpPr>
            <p:spPr>
              <a:xfrm>
                <a:off x="553452" y="4844716"/>
                <a:ext cx="930963" cy="64633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 smtClean="0"/>
                  <a:t>Project Ba</a:t>
                </a:r>
                <a:endParaRPr lang="en-GB" dirty="0"/>
              </a:p>
            </p:txBody>
          </p:sp>
        </p:grpSp>
        <p:grpSp>
          <p:nvGrpSpPr>
            <p:cNvPr id="38" name="Gruppieren 37"/>
            <p:cNvGrpSpPr/>
            <p:nvPr/>
          </p:nvGrpSpPr>
          <p:grpSpPr>
            <a:xfrm>
              <a:off x="3529264" y="4620762"/>
              <a:ext cx="930963" cy="1031341"/>
              <a:chOff x="577515" y="4467727"/>
              <a:chExt cx="930963" cy="1031341"/>
            </a:xfrm>
          </p:grpSpPr>
          <p:sp>
            <p:nvSpPr>
              <p:cNvPr id="39" name="Pfeil nach unten 38"/>
              <p:cNvSpPr/>
              <p:nvPr/>
            </p:nvSpPr>
            <p:spPr>
              <a:xfrm>
                <a:off x="938463" y="4467727"/>
                <a:ext cx="208548" cy="376989"/>
              </a:xfrm>
              <a:prstGeom prst="downArrow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" name="Textfeld 39"/>
              <p:cNvSpPr txBox="1"/>
              <p:nvPr/>
            </p:nvSpPr>
            <p:spPr>
              <a:xfrm>
                <a:off x="577515" y="4852737"/>
                <a:ext cx="930963" cy="64633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 smtClean="0"/>
                  <a:t>Project Ba</a:t>
                </a:r>
                <a:endParaRPr lang="en-GB" dirty="0"/>
              </a:p>
            </p:txBody>
          </p:sp>
        </p:grpSp>
        <p:grpSp>
          <p:nvGrpSpPr>
            <p:cNvPr id="50" name="Gruppieren 49"/>
            <p:cNvGrpSpPr/>
            <p:nvPr/>
          </p:nvGrpSpPr>
          <p:grpSpPr>
            <a:xfrm>
              <a:off x="810127" y="3120191"/>
              <a:ext cx="1579082" cy="523220"/>
              <a:chOff x="810127" y="3120191"/>
              <a:chExt cx="1579082" cy="523220"/>
            </a:xfrm>
          </p:grpSpPr>
          <p:sp>
            <p:nvSpPr>
              <p:cNvPr id="45" name="Rechteck 44"/>
              <p:cNvSpPr/>
              <p:nvPr/>
            </p:nvSpPr>
            <p:spPr>
              <a:xfrm>
                <a:off x="810127" y="3208422"/>
                <a:ext cx="1536340" cy="368968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" name="Textfeld 48"/>
              <p:cNvSpPr txBox="1"/>
              <p:nvPr/>
            </p:nvSpPr>
            <p:spPr>
              <a:xfrm>
                <a:off x="826171" y="3120191"/>
                <a:ext cx="15630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b="1" dirty="0" smtClean="0"/>
                  <a:t>Cooperation Programme (CP)</a:t>
                </a:r>
                <a:endParaRPr lang="en-GB" sz="1400" b="1" dirty="0"/>
              </a:p>
            </p:txBody>
          </p:sp>
        </p:grpSp>
        <p:grpSp>
          <p:nvGrpSpPr>
            <p:cNvPr id="52" name="Gruppieren 51"/>
            <p:cNvGrpSpPr/>
            <p:nvPr/>
          </p:nvGrpSpPr>
          <p:grpSpPr>
            <a:xfrm>
              <a:off x="2707639" y="3123275"/>
              <a:ext cx="1579082" cy="523220"/>
              <a:chOff x="810127" y="3120191"/>
              <a:chExt cx="1579082" cy="523220"/>
            </a:xfrm>
          </p:grpSpPr>
          <p:sp>
            <p:nvSpPr>
              <p:cNvPr id="53" name="Rechteck 52"/>
              <p:cNvSpPr/>
              <p:nvPr/>
            </p:nvSpPr>
            <p:spPr>
              <a:xfrm>
                <a:off x="810127" y="3208422"/>
                <a:ext cx="1536340" cy="368968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" name="Textfeld 53"/>
              <p:cNvSpPr txBox="1"/>
              <p:nvPr/>
            </p:nvSpPr>
            <p:spPr>
              <a:xfrm>
                <a:off x="826171" y="3120191"/>
                <a:ext cx="15630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b="1" dirty="0" smtClean="0"/>
                  <a:t>Cooperation Programme (CP)</a:t>
                </a:r>
                <a:endParaRPr lang="en-GB" sz="1400" b="1" dirty="0"/>
              </a:p>
            </p:txBody>
          </p:sp>
        </p:grpSp>
        <p:sp>
          <p:nvSpPr>
            <p:cNvPr id="51" name="Textfeld 50"/>
            <p:cNvSpPr txBox="1"/>
            <p:nvPr/>
          </p:nvSpPr>
          <p:spPr>
            <a:xfrm>
              <a:off x="1057956" y="5967663"/>
              <a:ext cx="2972093" cy="369332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/>
                <a:t>Application Form (AF - </a:t>
              </a:r>
              <a:r>
                <a:rPr lang="en-GB" dirty="0" err="1" smtClean="0"/>
                <a:t>eMS</a:t>
              </a:r>
              <a:r>
                <a:rPr lang="en-GB" dirty="0" smtClean="0"/>
                <a:t>)</a:t>
              </a:r>
            </a:p>
          </p:txBody>
        </p:sp>
      </p:grpSp>
      <p:sp>
        <p:nvSpPr>
          <p:cNvPr id="46" name="Textfeld 45"/>
          <p:cNvSpPr txBox="1"/>
          <p:nvPr/>
        </p:nvSpPr>
        <p:spPr>
          <a:xfrm>
            <a:off x="2044557" y="643062"/>
            <a:ext cx="50583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chemeClr val="tx2">
                    <a:lumMod val="75000"/>
                  </a:schemeClr>
                </a:solidFill>
              </a:rPr>
              <a:t>5</a:t>
            </a:r>
            <a:r>
              <a:rPr lang="en-GB" sz="2000" b="1" dirty="0" smtClean="0">
                <a:solidFill>
                  <a:schemeClr val="tx2">
                    <a:lumMod val="75000"/>
                  </a:schemeClr>
                </a:solidFill>
              </a:rPr>
              <a:t>. Preparing a project application</a:t>
            </a:r>
            <a:endParaRPr lang="en-GB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7" name="Gruppieren 6"/>
          <p:cNvGrpSpPr/>
          <p:nvPr/>
        </p:nvGrpSpPr>
        <p:grpSpPr>
          <a:xfrm>
            <a:off x="6148169" y="4535598"/>
            <a:ext cx="2751155" cy="736103"/>
            <a:chOff x="7768422" y="2175024"/>
            <a:chExt cx="2751155" cy="736103"/>
          </a:xfrm>
        </p:grpSpPr>
        <p:sp>
          <p:nvSpPr>
            <p:cNvPr id="5" name="Ellipse 4"/>
            <p:cNvSpPr/>
            <p:nvPr/>
          </p:nvSpPr>
          <p:spPr>
            <a:xfrm>
              <a:off x="7768422" y="2175024"/>
              <a:ext cx="2751155" cy="736103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Textfeld 5"/>
            <p:cNvSpPr txBox="1"/>
            <p:nvPr/>
          </p:nvSpPr>
          <p:spPr>
            <a:xfrm>
              <a:off x="8140589" y="2349228"/>
              <a:ext cx="20877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 smtClean="0"/>
                <a:t>SSR strategic topics </a:t>
              </a:r>
              <a:endParaRPr lang="en-GB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988046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520</Words>
  <Application>Microsoft Office PowerPoint</Application>
  <PresentationFormat>On-screen Show (4:3)</PresentationFormat>
  <Paragraphs>156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Mangal</vt:lpstr>
      <vt:lpstr>Larissa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SSR-WIEN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SIMPSON Stuart</dc:creator>
  <cp:lastModifiedBy>Mirtl Jörg</cp:lastModifiedBy>
  <cp:revision>51</cp:revision>
  <cp:lastPrinted>2018-06-29T14:09:39Z</cp:lastPrinted>
  <dcterms:created xsi:type="dcterms:W3CDTF">2017-01-09T11:27:44Z</dcterms:created>
  <dcterms:modified xsi:type="dcterms:W3CDTF">2018-09-24T10:35:38Z</dcterms:modified>
</cp:coreProperties>
</file>