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2" r:id="rId6"/>
    <p:sldId id="274" r:id="rId7"/>
    <p:sldId id="277" r:id="rId8"/>
    <p:sldId id="278" r:id="rId9"/>
    <p:sldId id="282" r:id="rId10"/>
    <p:sldId id="281" r:id="rId11"/>
    <p:sldId id="279" r:id="rId12"/>
    <p:sldId id="280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3D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1" autoAdjust="0"/>
    <p:restoredTop sz="94660"/>
  </p:normalViewPr>
  <p:slideViewPr>
    <p:cSldViewPr showGuides="1">
      <p:cViewPr varScale="1">
        <p:scale>
          <a:sx n="83" d="100"/>
          <a:sy n="83" d="100"/>
        </p:scale>
        <p:origin x="145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D03D7-BDC8-4477-976E-03CC50CDEB69}" type="datetimeFigureOut">
              <a:rPr lang="en-GB" smtClean="0"/>
              <a:t>21/09/2018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ED277-3A83-416D-B042-95CA6ACB24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721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D5EA727-80A1-4B62-8C24-9B2DD222BFE7}" type="slidenum">
              <a:rPr lang="ru-RU" altLang="ru-RU">
                <a:latin typeface="Arial" pitchFamily="34" charset="0"/>
              </a:rPr>
              <a:pPr/>
              <a:t>6</a:t>
            </a:fld>
            <a:endParaRPr lang="ru-RU" altLang="ru-RU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875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9301615-0B4A-4690-9CF4-2EB1D710095D}" type="slidenum">
              <a:rPr lang="en-US" altLang="en-US" sz="1200" smtClean="0">
                <a:solidFill>
                  <a:schemeClr val="bg2"/>
                </a:solidFill>
              </a:rPr>
              <a:pPr/>
              <a:t>13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8A971-BD45-4DEF-9B95-6526A5486A9C}" type="datetime1">
              <a:rPr lang="en-GB" smtClean="0"/>
              <a:t>21/09/2018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FEA9-BE0E-4C50-ACA7-F58C17801C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035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8F67-1D4D-4DAB-8CA6-4BFCF0B17CF9}" type="datetime1">
              <a:rPr lang="en-GB" smtClean="0"/>
              <a:t>21/09/2018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FEA9-BE0E-4C50-ACA7-F58C17801C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831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E29B4-6730-4745-A43E-912BB77E7B31}" type="datetime1">
              <a:rPr lang="en-GB" smtClean="0"/>
              <a:t>21/09/2018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FEA9-BE0E-4C50-ACA7-F58C17801C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42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8EF6-7758-4A5A-B3C8-EC6B550CFF58}" type="datetime1">
              <a:rPr lang="en-GB" smtClean="0"/>
              <a:t>21/09/2018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FEA9-BE0E-4C50-ACA7-F58C17801C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086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89135-EFE0-4473-8068-1048D6111FC8}" type="datetime1">
              <a:rPr lang="en-GB" smtClean="0"/>
              <a:t>21/09/2018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FEA9-BE0E-4C50-ACA7-F58C17801C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854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6D09-3623-474C-87B9-6A73D0280C0A}" type="datetime1">
              <a:rPr lang="en-GB" smtClean="0"/>
              <a:t>21/09/2018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FEA9-BE0E-4C50-ACA7-F58C17801C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663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5A6B-22E0-4682-91F4-69B5CE966336}" type="datetime1">
              <a:rPr lang="en-GB" smtClean="0"/>
              <a:t>21/09/2018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FEA9-BE0E-4C50-ACA7-F58C17801C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665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F7C0-62A6-4A46-80FD-91DD3FE3E94B}" type="datetime1">
              <a:rPr lang="en-GB" smtClean="0"/>
              <a:t>21/09/2018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FEA9-BE0E-4C50-ACA7-F58C17801C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332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64A5-DE64-4B59-B350-5C4ADD9EDF4D}" type="datetime1">
              <a:rPr lang="en-GB" smtClean="0"/>
              <a:t>21/09/2018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FEA9-BE0E-4C50-ACA7-F58C17801C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95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CE62-A7E7-4BCB-9703-08F70E633670}" type="datetime1">
              <a:rPr lang="en-GB" smtClean="0"/>
              <a:t>21/09/2018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FEA9-BE0E-4C50-ACA7-F58C17801C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70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8BD6-4386-442D-B8AA-945956E608B3}" type="datetime1">
              <a:rPr lang="en-GB" smtClean="0"/>
              <a:t>21/09/2018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FEA9-BE0E-4C50-ACA7-F58C17801C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249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C12D8-45BD-4C90-935C-DA39783862DE}" type="datetime1">
              <a:rPr lang="en-GB" smtClean="0"/>
              <a:t>21/09/2018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Baltic Sea Labour Forum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FFEA9-BE0E-4C50-ACA7-F58C17801C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338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252028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Council of the Baltic Sea States </a:t>
            </a:r>
            <a:br>
              <a:rPr lang="en-US" b="1" dirty="0"/>
            </a:br>
            <a:r>
              <a:rPr lang="en-US" b="1" dirty="0"/>
              <a:t>BALTIC SEA LABOUR FORUM</a:t>
            </a:r>
            <a:br>
              <a:rPr lang="en-US" b="1" dirty="0"/>
            </a:br>
            <a:r>
              <a:rPr lang="en-US" sz="2200" b="1" dirty="0"/>
              <a:t>DARIA AKHUTINA, CBSS SECRETARIAT </a:t>
            </a:r>
            <a:br>
              <a:rPr lang="en-US" sz="2200" b="1" dirty="0"/>
            </a:br>
            <a:r>
              <a:rPr lang="en-US" sz="2200" b="1" dirty="0"/>
              <a:t>Bratislava, 21</a:t>
            </a:r>
            <a:r>
              <a:rPr lang="en-US" sz="2200" b="1" baseline="30000" dirty="0"/>
              <a:t>st</a:t>
            </a:r>
            <a:r>
              <a:rPr lang="en-US" sz="2200" b="1" dirty="0"/>
              <a:t> of September 2018</a:t>
            </a:r>
            <a:r>
              <a:rPr lang="sv-SE" dirty="0"/>
              <a:t/>
            </a:r>
            <a:br>
              <a:rPr lang="sv-SE" dirty="0"/>
            </a:br>
            <a:r>
              <a:rPr lang="en-US" dirty="0"/>
              <a:t> </a:t>
            </a:r>
            <a:r>
              <a:rPr lang="en-US" sz="2200" b="1" dirty="0"/>
              <a:t/>
            </a:r>
            <a:br>
              <a:rPr lang="en-US" sz="2200" b="1" dirty="0"/>
            </a:br>
            <a:r>
              <a:rPr lang="en-US" sz="2200" b="1" dirty="0"/>
              <a:t/>
            </a:r>
            <a:br>
              <a:rPr lang="en-US" sz="2200" b="1" dirty="0"/>
            </a:br>
            <a:r>
              <a:rPr lang="en-US" sz="2200" b="1" dirty="0"/>
              <a:t/>
            </a:r>
            <a:br>
              <a:rPr lang="en-US" sz="2200" b="1" dirty="0"/>
            </a:br>
            <a:r>
              <a:rPr lang="en-US" sz="2200" b="1" dirty="0"/>
              <a:t>Riga 8 May: 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2000" b="1" dirty="0"/>
              <a:t/>
            </a:r>
            <a:br>
              <a:rPr lang="en-US" sz="2000" b="1" dirty="0"/>
            </a:br>
            <a:endParaRPr lang="en-GB" b="1" dirty="0">
              <a:solidFill>
                <a:srgbClr val="A13D68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2996952"/>
            <a:ext cx="6768752" cy="3052922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026" name="Picture 2" descr="W:\BSLF\website new\ship bsl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3007447"/>
            <a:ext cx="9144000" cy="3850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MRBIO\Desktop\cbss logo weisse schrif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8953" y="3284984"/>
            <a:ext cx="1368151" cy="1121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7299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31644-627D-4C95-9CC1-E3127BE3A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CURRENT DEVELOPMENTS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3EE541-643A-445A-B3E9-E1C78D661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Outcomes from the CBSS PSF supported project, Max Planck Institute for Demographic Research:  </a:t>
            </a:r>
          </a:p>
          <a:p>
            <a:pPr marL="0" indent="0">
              <a:buNone/>
            </a:pPr>
            <a:r>
              <a:rPr lang="en-US" dirty="0"/>
              <a:t>REPORT on “Ageing Workforce, Social Cohesion and Sustainable Development – Political Challenges within the Baltic Sea Region”</a:t>
            </a:r>
          </a:p>
          <a:p>
            <a:endParaRPr lang="en-US" dirty="0"/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740108-866A-4DC7-B6B7-38FF8B640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</p:spTree>
    <p:extLst>
      <p:ext uri="{BB962C8B-B14F-4D97-AF65-F5344CB8AC3E}">
        <p14:creationId xmlns:p14="http://schemas.microsoft.com/office/powerpoint/2010/main" val="1196623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5ECD2A-8E01-4EF6-94D7-2D2642E42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Current</a:t>
            </a:r>
            <a:r>
              <a:rPr lang="sv-SE" dirty="0"/>
              <a:t> </a:t>
            </a:r>
            <a:r>
              <a:rPr lang="sv-SE" dirty="0" err="1"/>
              <a:t>Developments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395C81-B960-4322-B62B-347079773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Working Group on Welfare State </a:t>
            </a:r>
            <a:r>
              <a:rPr lang="en-US" dirty="0"/>
              <a:t>established in the framework of the Interreg Project and EUS BSR Flagship “Baltic Science Network” where CBSS is a full partner – tasked to work out the Working Paper: “Fostering sustainable, inclusive </a:t>
            </a:r>
            <a:r>
              <a:rPr lang="en-US" dirty="0" err="1"/>
              <a:t>labour</a:t>
            </a:r>
            <a:r>
              <a:rPr lang="en-US" dirty="0"/>
              <a:t> markets in the Baltic Sea Region: A life course perspective”, where the topics of Future work, demographic challenges and inclusive </a:t>
            </a:r>
            <a:r>
              <a:rPr lang="en-US" dirty="0" err="1"/>
              <a:t>labour</a:t>
            </a:r>
            <a:r>
              <a:rPr lang="en-US" dirty="0"/>
              <a:t> market are prioritized.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D5B075D-9B8B-4295-B3A3-C478EE2C4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</p:spTree>
    <p:extLst>
      <p:ext uri="{BB962C8B-B14F-4D97-AF65-F5344CB8AC3E}">
        <p14:creationId xmlns:p14="http://schemas.microsoft.com/office/powerpoint/2010/main" val="2264131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A724AA-91F7-48F6-B48E-F2C635A0C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Coming Soon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CAD5CAF-C9CB-4178-9FD5-FDD19DB47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27</a:t>
            </a:r>
            <a:r>
              <a:rPr lang="en-US" b="1" baseline="30000" dirty="0"/>
              <a:t>th</a:t>
            </a:r>
            <a:r>
              <a:rPr lang="en-US" b="1" dirty="0"/>
              <a:t> of September </a:t>
            </a:r>
            <a:r>
              <a:rPr lang="en-US" dirty="0"/>
              <a:t>– the first Meeting of the Coordination Group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28</a:t>
            </a:r>
            <a:r>
              <a:rPr lang="en-US" b="1" baseline="30000" dirty="0"/>
              <a:t>th</a:t>
            </a:r>
            <a:r>
              <a:rPr lang="en-US" b="1" dirty="0"/>
              <a:t> of September </a:t>
            </a:r>
            <a:r>
              <a:rPr lang="en-US" dirty="0"/>
              <a:t>– Press Conference:</a:t>
            </a:r>
          </a:p>
          <a:p>
            <a:pPr marL="0" indent="0">
              <a:buNone/>
            </a:pPr>
            <a:r>
              <a:rPr lang="en-US" dirty="0"/>
              <a:t>Presentation of the Publication carried out </a:t>
            </a:r>
            <a:r>
              <a:rPr lang="en-US" dirty="0" err="1"/>
              <a:t>byMax</a:t>
            </a:r>
            <a:r>
              <a:rPr lang="en-US" dirty="0"/>
              <a:t> Planck Institute 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869B034-7376-4026-ABE4-32ACFF9EE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</p:spTree>
    <p:extLst>
      <p:ext uri="{BB962C8B-B14F-4D97-AF65-F5344CB8AC3E}">
        <p14:creationId xmlns:p14="http://schemas.microsoft.com/office/powerpoint/2010/main" val="3085618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dirty="0">
                <a:solidFill>
                  <a:schemeClr val="tx2"/>
                </a:solidFill>
                <a:latin typeface="Arial Black" pitchFamily="34" charset="0"/>
              </a:rPr>
              <a:t>THANK YOU and</a:t>
            </a:r>
            <a:br>
              <a:rPr lang="en-US" altLang="en-US" dirty="0">
                <a:solidFill>
                  <a:schemeClr val="tx2"/>
                </a:solidFill>
                <a:latin typeface="Arial Black" pitchFamily="34" charset="0"/>
              </a:rPr>
            </a:br>
            <a:r>
              <a:rPr lang="en-US" altLang="en-US" dirty="0">
                <a:solidFill>
                  <a:schemeClr val="tx2"/>
                </a:solidFill>
                <a:latin typeface="Arial Black" pitchFamily="34" charset="0"/>
              </a:rPr>
              <a:t>Stay in touch!</a:t>
            </a: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55C9757-D9A9-4911-B6D3-8A7E317DD056}" type="slidenum">
              <a:rPr lang="sv-SE" altLang="en-US" sz="1400" smtClean="0"/>
              <a:pPr/>
              <a:t>13</a:t>
            </a:fld>
            <a:endParaRPr lang="sv-SE" altLang="en-US" sz="1400"/>
          </a:p>
        </p:txBody>
      </p:sp>
      <p:sp>
        <p:nvSpPr>
          <p:cNvPr id="2" name="TextBox 1"/>
          <p:cNvSpPr txBox="1"/>
          <p:nvPr/>
        </p:nvSpPr>
        <p:spPr>
          <a:xfrm>
            <a:off x="684213" y="2030413"/>
            <a:ext cx="7127875" cy="5078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GB" sz="4000" dirty="0">
                <a:solidFill>
                  <a:srgbClr val="357E8D"/>
                </a:solidFill>
              </a:rPr>
              <a:t>www.cbss.org 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GB" sz="4000" dirty="0">
                <a:solidFill>
                  <a:srgbClr val="357E8D"/>
                </a:solidFill>
              </a:rPr>
              <a:t>Twitter: @</a:t>
            </a:r>
            <a:r>
              <a:rPr lang="en-GB" sz="4000" dirty="0" err="1">
                <a:solidFill>
                  <a:srgbClr val="357E8D"/>
                </a:solidFill>
              </a:rPr>
              <a:t>CBSSsecretariat</a:t>
            </a:r>
            <a:r>
              <a:rPr lang="en-GB" sz="4000" dirty="0">
                <a:solidFill>
                  <a:srgbClr val="357E8D"/>
                </a:solidFill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GB" sz="4000" dirty="0">
                <a:solidFill>
                  <a:srgbClr val="357E8D"/>
                </a:solidFill>
              </a:rPr>
              <a:t>Facebook: @</a:t>
            </a:r>
            <a:r>
              <a:rPr lang="en-GB" sz="4000" dirty="0" err="1">
                <a:solidFill>
                  <a:srgbClr val="357E8D"/>
                </a:solidFill>
              </a:rPr>
              <a:t>CBSSpage</a:t>
            </a:r>
            <a:endParaRPr lang="en-GB" sz="4000" dirty="0">
              <a:solidFill>
                <a:srgbClr val="357E8D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GB" sz="4000" i="1" dirty="0" err="1">
                <a:solidFill>
                  <a:srgbClr val="357E8D"/>
                </a:solidFill>
              </a:rPr>
              <a:t>Balticness</a:t>
            </a:r>
            <a:r>
              <a:rPr lang="en-GB" sz="4000" i="1" dirty="0">
                <a:solidFill>
                  <a:srgbClr val="357E8D"/>
                </a:solidFill>
              </a:rPr>
              <a:t> Light </a:t>
            </a:r>
            <a:r>
              <a:rPr lang="en-GB" sz="4000" dirty="0">
                <a:solidFill>
                  <a:srgbClr val="357E8D"/>
                </a:solidFill>
              </a:rPr>
              <a:t>Newsletter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GB" sz="4000" dirty="0">
                <a:solidFill>
                  <a:srgbClr val="357E8D"/>
                </a:solidFill>
              </a:rPr>
              <a:t>Flickr: photos/</a:t>
            </a:r>
            <a:r>
              <a:rPr lang="en-GB" sz="4000" dirty="0" err="1">
                <a:solidFill>
                  <a:srgbClr val="357E8D"/>
                </a:solidFill>
              </a:rPr>
              <a:t>cbsssecretariat</a:t>
            </a:r>
            <a:r>
              <a:rPr lang="en-GB" sz="4000" dirty="0">
                <a:solidFill>
                  <a:srgbClr val="357E8D"/>
                </a:solidFill>
              </a:rPr>
              <a:t>/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endParaRPr lang="en-GB" sz="4000" dirty="0">
              <a:solidFill>
                <a:srgbClr val="357E8D"/>
              </a:solidFill>
            </a:endParaRPr>
          </a:p>
          <a:p>
            <a:pPr>
              <a:defRPr/>
            </a:pPr>
            <a:r>
              <a:rPr lang="en-GB" sz="4400" b="1" dirty="0">
                <a:solidFill>
                  <a:schemeClr val="tx2"/>
                </a:solidFill>
              </a:rPr>
              <a:t>www.bslf.eu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endParaRPr lang="en-GB" sz="4000" dirty="0">
              <a:solidFill>
                <a:srgbClr val="357E8D"/>
              </a:solidFill>
            </a:endParaRPr>
          </a:p>
        </p:txBody>
      </p:sp>
      <p:pic>
        <p:nvPicPr>
          <p:cNvPr id="5" name="Picture 6" descr="C:\Users\MRBIO\Desktop\cbss logo weisse schrif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517232"/>
            <a:ext cx="1368151" cy="1121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785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sz="3200" b="1" dirty="0"/>
              <a:t>EUSBSR FLAGSHIP </a:t>
            </a:r>
            <a:r>
              <a:rPr lang="en-GB" sz="3600" b="1" dirty="0"/>
              <a:t>UNDER PA EDUCATION</a:t>
            </a:r>
            <a:br>
              <a:rPr lang="en-GB" sz="3600" b="1" dirty="0"/>
            </a:br>
            <a:r>
              <a:rPr lang="en-GB" sz="3600" b="1" dirty="0"/>
              <a:t>CBSS – LEAD Partner and coordinator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b="1" dirty="0">
                <a:solidFill>
                  <a:schemeClr val="tx2"/>
                </a:solidFill>
              </a:rPr>
              <a:t>www.bslf.eu</a:t>
            </a:r>
            <a:r>
              <a:rPr lang="en-GB" sz="3600" b="1" dirty="0">
                <a:solidFill>
                  <a:schemeClr val="tx2"/>
                </a:solidFill>
              </a:rPr>
              <a:t/>
            </a:r>
            <a:br>
              <a:rPr lang="en-GB" sz="3600" b="1" dirty="0">
                <a:solidFill>
                  <a:schemeClr val="tx2"/>
                </a:solidFill>
              </a:rPr>
            </a:b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GB" b="1" dirty="0">
                <a:solidFill>
                  <a:srgbClr val="A13D68"/>
                </a:solidFill>
              </a:rPr>
              <a:t>Baltic Sea Labour Forum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19050">
            <a:solidFill>
              <a:srgbClr val="A13D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:\Users\MRBIO\Desktop\cbss logo weisse schrif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649" y="5003078"/>
            <a:ext cx="1719807" cy="141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767" y="1600200"/>
            <a:ext cx="2446466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0646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BALTIC SEA LABOUR FORUM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b="1" dirty="0"/>
          </a:p>
          <a:p>
            <a:pPr>
              <a:buFont typeface="Wingdings" pitchFamily="2" charset="2"/>
              <a:buChar char="q"/>
            </a:pPr>
            <a:r>
              <a:rPr lang="en-GB" b="1" dirty="0"/>
              <a:t>Established 2012 </a:t>
            </a:r>
            <a:r>
              <a:rPr lang="en-GB" dirty="0"/>
              <a:t>as a platform for the Social Dialogue between trade unions and employer organisations. </a:t>
            </a:r>
          </a:p>
          <a:p>
            <a:pPr>
              <a:buFont typeface="Wingdings" pitchFamily="2" charset="2"/>
              <a:buChar char="q"/>
            </a:pPr>
            <a:r>
              <a:rPr lang="en-GB" b="1" dirty="0"/>
              <a:t>Members -</a:t>
            </a:r>
            <a:r>
              <a:rPr lang="en-GB" dirty="0"/>
              <a:t> </a:t>
            </a:r>
            <a:r>
              <a:rPr lang="en-US" b="1" dirty="0"/>
              <a:t>28 member organizations </a:t>
            </a:r>
            <a:r>
              <a:rPr lang="en-GB" dirty="0"/>
              <a:t>are trade unions and employer organisations </a:t>
            </a:r>
            <a:r>
              <a:rPr lang="en-US" dirty="0"/>
              <a:t>from BSR countries </a:t>
            </a:r>
          </a:p>
          <a:p>
            <a:pPr>
              <a:buFont typeface="Wingdings" pitchFamily="2" charset="2"/>
              <a:buChar char="q"/>
            </a:pPr>
            <a:r>
              <a:rPr lang="en-GB" b="1" dirty="0"/>
              <a:t>Observers </a:t>
            </a:r>
            <a:r>
              <a:rPr lang="en-GB" dirty="0"/>
              <a:t>- wide range of the stakeholders’ organisations in BSR – cooperation platforms as BASTUN, BSPC, BDF, Central Baltic INTERREG, </a:t>
            </a:r>
            <a:r>
              <a:rPr lang="en-GB" dirty="0" err="1"/>
              <a:t>Euroregion</a:t>
            </a:r>
            <a:r>
              <a:rPr lang="en-GB" dirty="0"/>
              <a:t> Baltic, Council of Nordic Trade Unions, academia/universities,  etc.</a:t>
            </a:r>
            <a:endParaRPr lang="sv-SE" dirty="0"/>
          </a:p>
          <a:p>
            <a:pPr marL="0" indent="0">
              <a:buNone/>
            </a:pPr>
            <a:r>
              <a:rPr lang="en-US" b="1" i="1" dirty="0"/>
              <a:t>Working on subjects of common concern for the </a:t>
            </a:r>
            <a:r>
              <a:rPr lang="en-US" b="1" i="1" dirty="0" err="1"/>
              <a:t>labour</a:t>
            </a:r>
            <a:r>
              <a:rPr lang="en-US" b="1" i="1" dirty="0"/>
              <a:t> market development and for the sustainable economic growth in the Baltic Sea Region</a:t>
            </a:r>
            <a:endParaRPr lang="en-GB" b="1" i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GB" b="1" dirty="0">
                <a:solidFill>
                  <a:srgbClr val="A13D68"/>
                </a:solidFill>
              </a:rPr>
              <a:t>Baltic Sea Labour Forum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19050">
            <a:solidFill>
              <a:srgbClr val="A13D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:\Users\MRBIO\Desktop\cbss logo weisse schrif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373216"/>
            <a:ext cx="1368151" cy="1121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064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BALTIC SEA LABOUR FORUM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1. </a:t>
            </a:r>
            <a:r>
              <a:rPr lang="en-US" b="1" dirty="0" err="1"/>
              <a:t>Labour</a:t>
            </a:r>
            <a:r>
              <a:rPr lang="en-US" b="1" dirty="0"/>
              <a:t> mobility and Migration:</a:t>
            </a:r>
            <a:r>
              <a:rPr lang="en-US" dirty="0"/>
              <a:t>  prevention of the brain drain, stimulating of the brain circulation, </a:t>
            </a:r>
            <a:endParaRPr lang="sv-SE" dirty="0"/>
          </a:p>
          <a:p>
            <a:pPr marL="0" lvl="0" indent="0">
              <a:buNone/>
            </a:pPr>
            <a:r>
              <a:rPr lang="en-US" b="1" dirty="0"/>
              <a:t>2. Demographic challenges-Lifelong learning</a:t>
            </a:r>
            <a:endParaRPr lang="en-US" dirty="0"/>
          </a:p>
          <a:p>
            <a:pPr marL="0" lvl="0" indent="0">
              <a:buNone/>
            </a:pPr>
            <a:r>
              <a:rPr lang="en-US" b="1" dirty="0"/>
              <a:t>3. Knowledge supply</a:t>
            </a:r>
            <a:r>
              <a:rPr lang="en-US" dirty="0"/>
              <a:t>: </a:t>
            </a:r>
            <a:r>
              <a:rPr lang="en-US" dirty="0" err="1"/>
              <a:t>labour</a:t>
            </a:r>
            <a:r>
              <a:rPr lang="en-US" dirty="0"/>
              <a:t> market forecasting and research</a:t>
            </a:r>
          </a:p>
          <a:p>
            <a:pPr marL="0" lvl="0" indent="0">
              <a:buNone/>
            </a:pPr>
            <a:r>
              <a:rPr lang="en-US" b="1" dirty="0"/>
              <a:t>4. Youth employment, </a:t>
            </a:r>
            <a:r>
              <a:rPr lang="en-US" dirty="0"/>
              <a:t>including linkage between education and </a:t>
            </a:r>
            <a:r>
              <a:rPr lang="en-US" dirty="0" err="1"/>
              <a:t>labour</a:t>
            </a:r>
            <a:r>
              <a:rPr lang="en-US" dirty="0"/>
              <a:t> market’ needs;</a:t>
            </a:r>
            <a:endParaRPr lang="sv-SE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GB" b="1" dirty="0">
                <a:solidFill>
                  <a:srgbClr val="A13D68"/>
                </a:solidFill>
              </a:rPr>
              <a:t>Baltic Sea Labour Forum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19050">
            <a:solidFill>
              <a:srgbClr val="A13D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6" descr="C:\Users\MRBIO\Desktop\cbss logo weisse schrif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517232"/>
            <a:ext cx="1368151" cy="1121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0646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BSLF</a:t>
            </a:r>
            <a:br>
              <a:rPr lang="en-GB" dirty="0"/>
            </a:br>
            <a:r>
              <a:rPr lang="en-GB" dirty="0"/>
              <a:t>latest achievements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sz="11200" b="1" dirty="0"/>
              <a:t>Baltic Leadership </a:t>
            </a:r>
            <a:r>
              <a:rPr lang="en-US" sz="11200" b="1" dirty="0" err="1"/>
              <a:t>Programme</a:t>
            </a:r>
            <a:r>
              <a:rPr lang="en-US" sz="11200" dirty="0"/>
              <a:t> </a:t>
            </a:r>
            <a:r>
              <a:rPr lang="en-US" sz="11200" b="1" dirty="0"/>
              <a:t>(BLP)</a:t>
            </a:r>
            <a:r>
              <a:rPr lang="en-US" sz="11200" dirty="0"/>
              <a:t> </a:t>
            </a:r>
            <a:r>
              <a:rPr lang="en-US" sz="11200" b="1" dirty="0" err="1"/>
              <a:t>Labour</a:t>
            </a:r>
            <a:r>
              <a:rPr lang="en-US" sz="11200" b="1" dirty="0"/>
              <a:t> Mobility: </a:t>
            </a:r>
            <a:r>
              <a:rPr lang="en-US" sz="11200" dirty="0"/>
              <a:t>Swedish Institute, CBSS and EUSBSR PAC Education </a:t>
            </a:r>
            <a:r>
              <a:rPr lang="en-US" sz="11200" b="1" dirty="0"/>
              <a:t>– accomplished June 2017</a:t>
            </a:r>
          </a:p>
          <a:p>
            <a:pPr marL="0" indent="0">
              <a:buNone/>
            </a:pPr>
            <a:endParaRPr lang="en-US" sz="11200" b="1" dirty="0"/>
          </a:p>
          <a:p>
            <a:pPr>
              <a:buFont typeface="Wingdings" pitchFamily="2" charset="2"/>
              <a:buChar char="Ø"/>
            </a:pPr>
            <a:r>
              <a:rPr lang="en-US" sz="11200" b="1" dirty="0"/>
              <a:t>“Baltic Sea </a:t>
            </a:r>
            <a:r>
              <a:rPr lang="en-US" sz="11200" b="1" dirty="0" err="1"/>
              <a:t>Labour</a:t>
            </a:r>
            <a:r>
              <a:rPr lang="en-US" sz="11200" b="1" dirty="0"/>
              <a:t> Partnership” – Swedish Institute supported project</a:t>
            </a:r>
          </a:p>
          <a:p>
            <a:pPr marL="0" indent="0">
              <a:buNone/>
            </a:pPr>
            <a:endParaRPr lang="en-GB" sz="11200" b="1" dirty="0"/>
          </a:p>
          <a:p>
            <a:pPr>
              <a:buFont typeface="Wingdings" pitchFamily="2" charset="2"/>
              <a:buChar char="Ø"/>
            </a:pPr>
            <a:r>
              <a:rPr lang="en-US" sz="11200" b="1" dirty="0"/>
              <a:t>BSLF’ Policy Recommendations’ Paper</a:t>
            </a:r>
          </a:p>
          <a:p>
            <a:pPr marL="0" indent="0">
              <a:buNone/>
            </a:pPr>
            <a:endParaRPr lang="en-US" sz="11200" b="1" dirty="0"/>
          </a:p>
          <a:p>
            <a:pPr marL="0" indent="0">
              <a:buNone/>
            </a:pPr>
            <a:endParaRPr lang="en-US" sz="11200" dirty="0"/>
          </a:p>
          <a:p>
            <a:pPr>
              <a:buFont typeface="Wingdings" pitchFamily="2" charset="2"/>
              <a:buChar char="Ø"/>
            </a:pPr>
            <a:r>
              <a:rPr lang="en-GB" sz="11200" b="1" dirty="0"/>
              <a:t>CBSS Labour Ministers’ DECLARATION </a:t>
            </a:r>
          </a:p>
          <a:p>
            <a:pPr>
              <a:buFont typeface="Wingdings" pitchFamily="2" charset="2"/>
              <a:buChar char="Ø"/>
            </a:pPr>
            <a:endParaRPr lang="en-GB" sz="11200" b="1" dirty="0"/>
          </a:p>
          <a:p>
            <a:pPr>
              <a:buFont typeface="Wingdings" pitchFamily="2" charset="2"/>
              <a:buChar char="Ø"/>
            </a:pPr>
            <a:endParaRPr lang="sv-SE" sz="11200" dirty="0"/>
          </a:p>
          <a:p>
            <a:pPr marL="0" indent="0">
              <a:buNone/>
            </a:pPr>
            <a:r>
              <a:rPr lang="en-US" sz="11200" dirty="0"/>
              <a:t> </a:t>
            </a:r>
            <a:endParaRPr lang="sv-SE" sz="11200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sv-SE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GB" b="1" dirty="0">
                <a:solidFill>
                  <a:srgbClr val="A13D68"/>
                </a:solidFill>
              </a:rPr>
              <a:t>Baltic Sea Labour Forum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19050">
            <a:solidFill>
              <a:srgbClr val="A13D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6" descr="C:\Users\MRBIO\Desktop\cbss logo weisse schrif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517232"/>
            <a:ext cx="1368151" cy="1121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0646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35496" y="405036"/>
            <a:ext cx="5184576" cy="6477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29AC"/>
                </a:solidFill>
                <a:latin typeface="Century Gothic" pitchFamily="34" charset="0"/>
                <a:cs typeface="Arial" pitchFamily="34" charset="0"/>
              </a:rPr>
              <a:t>Current developments</a:t>
            </a:r>
            <a:endParaRPr lang="ru-RU" sz="3200" b="1" dirty="0">
              <a:solidFill>
                <a:srgbClr val="0029AC"/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785100" cy="5040560"/>
          </a:xfrm>
        </p:spPr>
        <p:txBody>
          <a:bodyPr rtlCol="0"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/>
              <a:t>established </a:t>
            </a:r>
            <a:r>
              <a:rPr lang="en-US" sz="2800" b="1" dirty="0"/>
              <a:t>“CBSS/BSLF Coordination Group on </a:t>
            </a:r>
            <a:r>
              <a:rPr lang="en-US" sz="2800" b="1" dirty="0" err="1"/>
              <a:t>Labour</a:t>
            </a:r>
            <a:r>
              <a:rPr lang="en-US" sz="2800" b="1" dirty="0"/>
              <a:t> and Employment</a:t>
            </a:r>
            <a:r>
              <a:rPr lang="en-US" sz="2800" dirty="0"/>
              <a:t>” - </a:t>
            </a:r>
            <a:r>
              <a:rPr lang="en-US" sz="2800" b="1" dirty="0"/>
              <a:t>cooperation platform of key actors in the field as:</a:t>
            </a:r>
            <a:r>
              <a:rPr lang="en-US" sz="2800" dirty="0"/>
              <a:t>  representatives from the ministries (can be </a:t>
            </a:r>
            <a:r>
              <a:rPr lang="en-US" sz="2800" dirty="0" err="1"/>
              <a:t>labour</a:t>
            </a:r>
            <a:r>
              <a:rPr lang="en-US" sz="2800" dirty="0"/>
              <a:t>, education or health ministries) from CBSS Member States, Baltic Sea Parliamentary Conference, Northern Dimension Partnership in Public Health and Social well-being, EU DG Employment, EU Strategy for Baltic Sea Region Policy Area Education as well as the experts from academic sphere</a:t>
            </a:r>
          </a:p>
          <a:p>
            <a:pPr marL="0" indent="0">
              <a:lnSpc>
                <a:spcPct val="150000"/>
              </a:lnSpc>
              <a:buNone/>
              <a:defRPr/>
            </a:pPr>
            <a:endParaRPr lang="en-US" sz="28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9F0D1-D93F-4BB0-81AA-D4C3F38F08EB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2125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DB3361-7593-40ED-BD62-5A5C39AE5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TOPIC FOR THE COORDINATION GROUP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98C8AD-4C45-4E73-B3CB-BE91952FD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/>
              <a:t>Future work, new qualifications required and linkage between education and needs of the </a:t>
            </a:r>
            <a:r>
              <a:rPr lang="en-US" sz="3600" dirty="0" err="1"/>
              <a:t>labour</a:t>
            </a:r>
            <a:r>
              <a:rPr lang="en-US" sz="3600" dirty="0"/>
              <a:t> market, which closely relates to the importance of the Life-long learning and the comprehensive </a:t>
            </a:r>
            <a:r>
              <a:rPr lang="en-US" sz="3600" dirty="0" err="1"/>
              <a:t>labour</a:t>
            </a:r>
            <a:r>
              <a:rPr lang="en-US" sz="3600" dirty="0"/>
              <a:t> market forecasting and research, including demographic challenges. </a:t>
            </a:r>
            <a:endParaRPr lang="sv-SE" sz="36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C789C46-40C1-4776-8CE9-04CAF6321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</p:spTree>
    <p:extLst>
      <p:ext uri="{BB962C8B-B14F-4D97-AF65-F5344CB8AC3E}">
        <p14:creationId xmlns:p14="http://schemas.microsoft.com/office/powerpoint/2010/main" val="2014497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A2ECF9-8BC3-4B27-9B7F-174A4ABB7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Developments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BC6685-371C-4B55-B1AA-1854791BC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PROJECT TO EUROPEAN SOCIAL FUND:</a:t>
            </a:r>
            <a:endParaRPr lang="sv-SE" dirty="0"/>
          </a:p>
          <a:p>
            <a:pPr marL="0" indent="0">
              <a:buNone/>
            </a:pPr>
            <a:r>
              <a:rPr lang="en-GB" b="1" dirty="0"/>
              <a:t>“BSLF for SUSTAINABLE WORKING LIFE”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To address three themes </a:t>
            </a:r>
            <a:r>
              <a:rPr lang="en-US" b="1" dirty="0"/>
              <a:t>-</a:t>
            </a:r>
          </a:p>
          <a:p>
            <a:pPr marL="0" indent="0">
              <a:buNone/>
            </a:pPr>
            <a:r>
              <a:rPr lang="en-US" b="1" dirty="0"/>
              <a:t>• </a:t>
            </a:r>
            <a:r>
              <a:rPr lang="en-US" dirty="0"/>
              <a:t>The Demographic challenge;</a:t>
            </a:r>
          </a:p>
          <a:p>
            <a:pPr marL="0" indent="0">
              <a:buNone/>
            </a:pPr>
            <a:r>
              <a:rPr lang="en-US" dirty="0"/>
              <a:t>• Active Ageing and Solidarity between the age groups and</a:t>
            </a:r>
          </a:p>
          <a:p>
            <a:pPr marL="0" indent="0">
              <a:buNone/>
            </a:pPr>
            <a:r>
              <a:rPr lang="en-US" dirty="0"/>
              <a:t>• Life Long Learning (LLL) and a Sustainable working life.</a:t>
            </a:r>
          </a:p>
          <a:p>
            <a:pPr marL="0" indent="0">
              <a:buNone/>
            </a:pPr>
            <a:endParaRPr lang="en-US" b="1" dirty="0"/>
          </a:p>
          <a:p>
            <a:endParaRPr lang="en-US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C0B5918-BE5B-4644-8697-CF83316C0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</p:spTree>
    <p:extLst>
      <p:ext uri="{BB962C8B-B14F-4D97-AF65-F5344CB8AC3E}">
        <p14:creationId xmlns:p14="http://schemas.microsoft.com/office/powerpoint/2010/main" val="3155525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4C1F39-962E-498B-8339-9D81FFA18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ESF Project “BSLF for SWL”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3000B6-4AD0-4475-9B27-8BD2C0F4B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4 Thematic Working Groups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Lifelong learning and knowledge transfer between generations and mutual knowledge transfer between younger and elder professionals;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Working conditions/age management;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Job opportunities for an ageing </a:t>
            </a:r>
            <a:r>
              <a:rPr lang="en-US" dirty="0" err="1"/>
              <a:t>labour</a:t>
            </a:r>
            <a:r>
              <a:rPr lang="en-US" dirty="0"/>
              <a:t> force, including Entrepreneurship;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Research and comprehensive </a:t>
            </a:r>
            <a:r>
              <a:rPr lang="en-US" dirty="0" err="1"/>
              <a:t>Labour</a:t>
            </a:r>
            <a:r>
              <a:rPr lang="en-US" dirty="0"/>
              <a:t> Market and demographic forecasting – a cross sectorial service function TWG, supporting function for the work of the other TWGs.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1BF7E36-8858-4930-91F1-8AB29FFEB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Baltic Sea Labour Forum</a:t>
            </a:r>
          </a:p>
        </p:txBody>
      </p:sp>
    </p:spTree>
    <p:extLst>
      <p:ext uri="{BB962C8B-B14F-4D97-AF65-F5344CB8AC3E}">
        <p14:creationId xmlns:p14="http://schemas.microsoft.com/office/powerpoint/2010/main" val="772227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636</Words>
  <Application>Microsoft Office PowerPoint</Application>
  <PresentationFormat>On-screen Show (4:3)</PresentationFormat>
  <Paragraphs>76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Century Gothic</vt:lpstr>
      <vt:lpstr>Wingdings</vt:lpstr>
      <vt:lpstr>Office Theme</vt:lpstr>
      <vt:lpstr>   Council of the Baltic Sea States  BALTIC SEA LABOUR FORUM DARIA AKHUTINA, CBSS SECRETARIAT  Bratislava, 21st of September 2018     Riga 8 May:     </vt:lpstr>
      <vt:lpstr> EUSBSR FLAGSHIP UNDER PA EDUCATION CBSS – LEAD Partner and coordinator www.bslf.eu  </vt:lpstr>
      <vt:lpstr>BALTIC SEA LABOUR FORUM</vt:lpstr>
      <vt:lpstr>BALTIC SEA LABOUR FORUM</vt:lpstr>
      <vt:lpstr>BSLF latest achievements </vt:lpstr>
      <vt:lpstr>Current developments</vt:lpstr>
      <vt:lpstr>KEY TOPIC FOR THE COORDINATION GROUP</vt:lpstr>
      <vt:lpstr>Current Developments</vt:lpstr>
      <vt:lpstr>ESF Project “BSLF for SWL”</vt:lpstr>
      <vt:lpstr>CURRENT DEVELOPMENTS</vt:lpstr>
      <vt:lpstr>Current Developments</vt:lpstr>
      <vt:lpstr>Coming Soon</vt:lpstr>
      <vt:lpstr>THANK YOU and Stay in touch!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DATE NAME</dc:title>
  <dc:creator>Marlene Riedel</dc:creator>
  <cp:lastModifiedBy>Mirtl Jörg</cp:lastModifiedBy>
  <cp:revision>33</cp:revision>
  <dcterms:created xsi:type="dcterms:W3CDTF">2017-01-26T14:26:09Z</dcterms:created>
  <dcterms:modified xsi:type="dcterms:W3CDTF">2018-09-21T06:57:15Z</dcterms:modified>
</cp:coreProperties>
</file>