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5" r:id="rId3"/>
    <p:sldMasterId id="2147483724" r:id="rId4"/>
    <p:sldMasterId id="2147483739" r:id="rId5"/>
  </p:sldMasterIdLst>
  <p:notesMasterIdLst>
    <p:notesMasterId r:id="rId29"/>
  </p:notesMasterIdLst>
  <p:sldIdLst>
    <p:sldId id="287" r:id="rId6"/>
    <p:sldId id="288" r:id="rId7"/>
    <p:sldId id="326" r:id="rId8"/>
    <p:sldId id="327" r:id="rId9"/>
    <p:sldId id="328" r:id="rId10"/>
    <p:sldId id="329" r:id="rId11"/>
    <p:sldId id="331" r:id="rId12"/>
    <p:sldId id="289" r:id="rId13"/>
    <p:sldId id="290" r:id="rId14"/>
    <p:sldId id="332" r:id="rId15"/>
    <p:sldId id="295" r:id="rId16"/>
    <p:sldId id="291" r:id="rId17"/>
    <p:sldId id="298" r:id="rId18"/>
    <p:sldId id="300" r:id="rId19"/>
    <p:sldId id="303" r:id="rId20"/>
    <p:sldId id="305" r:id="rId21"/>
    <p:sldId id="307" r:id="rId22"/>
    <p:sldId id="309" r:id="rId23"/>
    <p:sldId id="293" r:id="rId24"/>
    <p:sldId id="296" r:id="rId25"/>
    <p:sldId id="333" r:id="rId26"/>
    <p:sldId id="325" r:id="rId27"/>
    <p:sldId id="299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mnlöst avsnitt" id="{C0DA1D97-802B-46AA-9B4C-23FD1649DCEE}">
          <p14:sldIdLst>
            <p14:sldId id="287"/>
            <p14:sldId id="288"/>
            <p14:sldId id="326"/>
            <p14:sldId id="327"/>
            <p14:sldId id="328"/>
            <p14:sldId id="329"/>
            <p14:sldId id="331"/>
            <p14:sldId id="289"/>
            <p14:sldId id="290"/>
            <p14:sldId id="332"/>
            <p14:sldId id="295"/>
            <p14:sldId id="291"/>
            <p14:sldId id="298"/>
            <p14:sldId id="300"/>
            <p14:sldId id="303"/>
            <p14:sldId id="305"/>
            <p14:sldId id="307"/>
            <p14:sldId id="309"/>
            <p14:sldId id="293"/>
            <p14:sldId id="296"/>
            <p14:sldId id="333"/>
            <p14:sldId id="325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BED2"/>
    <a:srgbClr val="FFF960"/>
    <a:srgbClr val="616151"/>
    <a:srgbClr val="4F5363"/>
    <a:srgbClr val="4E5B64"/>
    <a:srgbClr val="515661"/>
    <a:srgbClr val="5C5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just format 2 - Dekorfär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85019" autoAdjust="0"/>
  </p:normalViewPr>
  <p:slideViewPr>
    <p:cSldViewPr snapToGrid="0">
      <p:cViewPr varScale="1">
        <p:scale>
          <a:sx n="117" d="100"/>
          <a:sy n="117" d="100"/>
        </p:scale>
        <p:origin x="2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rida\Dropbox%20(Strategira&#778;det%20AB)\Kunder\SKL\S2W\Enka&#776;tunderso&#776;kning\Diagram\egna%20diagram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'resultat och motiv'!$B$47</c:f>
              <c:strCache>
                <c:ptCount val="1"/>
                <c:pt idx="0">
                  <c:v>Motivation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'resultat och motiv'!$A$48:$A$57</c:f>
              <c:strCache>
                <c:ptCount val="10"/>
                <c:pt idx="0">
                  <c:v>Performed policy advocacy on a national and/or European level</c:v>
                </c:pt>
                <c:pt idx="1">
                  <c:v>Disseminated knowledge of relevant funding sources</c:v>
                </c:pt>
                <c:pt idx="2">
                  <c:v>Increased knowledge about funding sources</c:v>
                </c:pt>
                <c:pt idx="3">
                  <c:v>Increased cooperation/partnership with other organisations</c:v>
                </c:pt>
                <c:pt idx="4">
                  <c:v>Performed joint activities with other organisations</c:v>
                </c:pt>
                <c:pt idx="5">
                  <c:v>Disseminated the organisation’s working methods</c:v>
                </c:pt>
                <c:pt idx="6">
                  <c:v>Disseminated the organisation’s work with the target group/s</c:v>
                </c:pt>
                <c:pt idx="7">
                  <c:v>Increased knowledge about the target group/s</c:v>
                </c:pt>
                <c:pt idx="8">
                  <c:v>Increased network of other organisations</c:v>
                </c:pt>
                <c:pt idx="9">
                  <c:v>Increased knowledge of well-functioning working methods</c:v>
                </c:pt>
              </c:strCache>
            </c:strRef>
          </c:cat>
          <c:val>
            <c:numRef>
              <c:f>'resultat och motiv'!$B$48:$B$57</c:f>
              <c:numCache>
                <c:formatCode>General</c:formatCode>
                <c:ptCount val="10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14</c:v>
                </c:pt>
                <c:pt idx="6">
                  <c:v>15</c:v>
                </c:pt>
                <c:pt idx="7">
                  <c:v>15</c:v>
                </c:pt>
                <c:pt idx="8">
                  <c:v>18</c:v>
                </c:pt>
                <c:pt idx="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1A-40F9-8D84-CC765B44461C}"/>
            </c:ext>
          </c:extLst>
        </c:ser>
        <c:ser>
          <c:idx val="1"/>
          <c:order val="1"/>
          <c:tx>
            <c:strRef>
              <c:f>'resultat och motiv'!$C$47</c:f>
              <c:strCache>
                <c:ptCount val="1"/>
                <c:pt idx="0">
                  <c:v>Results</c:v>
                </c:pt>
              </c:strCache>
            </c:strRef>
          </c:tx>
          <c:spPr>
            <a:solidFill>
              <a:srgbClr val="FFCC33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'resultat och motiv'!$A$48:$A$57</c:f>
              <c:strCache>
                <c:ptCount val="10"/>
                <c:pt idx="0">
                  <c:v>Performed policy advocacy on a national and/or European level</c:v>
                </c:pt>
                <c:pt idx="1">
                  <c:v>Disseminated knowledge of relevant funding sources</c:v>
                </c:pt>
                <c:pt idx="2">
                  <c:v>Increased knowledge about funding sources</c:v>
                </c:pt>
                <c:pt idx="3">
                  <c:v>Increased cooperation/partnership with other organisations</c:v>
                </c:pt>
                <c:pt idx="4">
                  <c:v>Performed joint activities with other organisations</c:v>
                </c:pt>
                <c:pt idx="5">
                  <c:v>Disseminated the organisation’s working methods</c:v>
                </c:pt>
                <c:pt idx="6">
                  <c:v>Disseminated the organisation’s work with the target group/s</c:v>
                </c:pt>
                <c:pt idx="7">
                  <c:v>Increased knowledge about the target group/s</c:v>
                </c:pt>
                <c:pt idx="8">
                  <c:v>Increased network of other organisations</c:v>
                </c:pt>
                <c:pt idx="9">
                  <c:v>Increased knowledge of well-functioning working methods</c:v>
                </c:pt>
              </c:strCache>
            </c:strRef>
          </c:cat>
          <c:val>
            <c:numRef>
              <c:f>'resultat och motiv'!$C$48:$C$57</c:f>
              <c:numCache>
                <c:formatCode>General</c:formatCode>
                <c:ptCount val="10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9</c:v>
                </c:pt>
                <c:pt idx="6">
                  <c:v>9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1A-40F9-8D84-CC765B444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60208432"/>
        <c:axId val="960416016"/>
      </c:barChart>
      <c:catAx>
        <c:axId val="960208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0416016"/>
        <c:crosses val="autoZero"/>
        <c:auto val="1"/>
        <c:lblAlgn val="ctr"/>
        <c:lblOffset val="100"/>
        <c:noMultiLvlLbl val="0"/>
      </c:catAx>
      <c:valAx>
        <c:axId val="96041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02084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400" b="0" i="0" baseline="0" dirty="0">
                <a:effectLst/>
              </a:rPr>
              <a:t>Respondents </a:t>
            </a:r>
            <a:r>
              <a:rPr lang="sv-SE" sz="1400" b="0" i="0" baseline="0" dirty="0" err="1">
                <a:effectLst/>
              </a:rPr>
              <a:t>who</a:t>
            </a:r>
            <a:r>
              <a:rPr lang="sv-SE" sz="1400" b="0" i="0" baseline="0" dirty="0">
                <a:effectLst/>
              </a:rPr>
              <a:t> </a:t>
            </a:r>
            <a:r>
              <a:rPr lang="sv-SE" sz="1400" b="0" i="0" baseline="0" dirty="0" err="1">
                <a:effectLst/>
              </a:rPr>
              <a:t>responded</a:t>
            </a:r>
            <a:r>
              <a:rPr lang="sv-SE" sz="1400" b="0" i="0" baseline="0" dirty="0">
                <a:effectLst/>
              </a:rPr>
              <a:t> to a </a:t>
            </a:r>
            <a:r>
              <a:rPr lang="sv-SE" sz="1400" b="0" i="1" baseline="0" dirty="0" err="1">
                <a:effectLst/>
              </a:rPr>
              <a:t>high</a:t>
            </a:r>
            <a:r>
              <a:rPr lang="sv-SE" sz="1400" b="0" i="1" baseline="0" dirty="0">
                <a:effectLst/>
              </a:rPr>
              <a:t> </a:t>
            </a:r>
            <a:r>
              <a:rPr lang="sv-SE" sz="1400" b="0" i="1" baseline="0" dirty="0" err="1">
                <a:effectLst/>
              </a:rPr>
              <a:t>extent</a:t>
            </a:r>
            <a:r>
              <a:rPr lang="sv-SE" sz="1400" b="0" i="1" baseline="0" dirty="0">
                <a:effectLst/>
              </a:rPr>
              <a:t> </a:t>
            </a:r>
            <a:r>
              <a:rPr lang="sv-SE" sz="1400" b="0" i="0" baseline="0" dirty="0">
                <a:effectLst/>
              </a:rPr>
              <a:t>to the </a:t>
            </a:r>
            <a:r>
              <a:rPr lang="sv-SE" sz="1400" b="0" i="0" baseline="0" dirty="0" err="1">
                <a:effectLst/>
              </a:rPr>
              <a:t>following</a:t>
            </a:r>
            <a:r>
              <a:rPr lang="sv-SE" sz="1400" b="0" i="0" baseline="0" dirty="0">
                <a:effectLst/>
              </a:rPr>
              <a:t> </a:t>
            </a:r>
            <a:r>
              <a:rPr lang="sv-SE" sz="1400" b="0" i="0" baseline="0" dirty="0" err="1">
                <a:effectLst/>
              </a:rPr>
              <a:t>statements</a:t>
            </a:r>
            <a:endParaRPr lang="sv-SE" sz="1100" dirty="0">
              <a:effectLst/>
            </a:endParaRPr>
          </a:p>
        </c:rich>
      </c:tx>
      <c:layout>
        <c:manualLayout>
          <c:xMode val="edge"/>
          <c:yMode val="edge"/>
          <c:x val="0.192075822635108"/>
          <c:y val="4.074819012616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förutsättningar!$B$21</c:f>
              <c:strCache>
                <c:ptCount val="1"/>
                <c:pt idx="0">
                  <c:v>Delta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förutsättningar!$A$22:$A$26</c:f>
              <c:strCache>
                <c:ptCount val="5"/>
                <c:pt idx="0">
                  <c:v>Financial resources</c:v>
                </c:pt>
                <c:pt idx="1">
                  <c:v>Time</c:v>
                </c:pt>
                <c:pt idx="2">
                  <c:v>Internal mandate </c:v>
                </c:pt>
                <c:pt idx="3">
                  <c:v>Personal resources</c:v>
                </c:pt>
                <c:pt idx="4">
                  <c:v>Knowledge/competence</c:v>
                </c:pt>
              </c:strCache>
            </c:strRef>
          </c:cat>
          <c:val>
            <c:numRef>
              <c:f>förutsättningar!$B$22:$B$26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45-41E7-AC74-723D9678ECB1}"/>
            </c:ext>
          </c:extLst>
        </c:ser>
        <c:ser>
          <c:idx val="1"/>
          <c:order val="1"/>
          <c:tx>
            <c:strRef>
              <c:f>förutsättningar!$C$21</c:f>
              <c:strCache>
                <c:ptCount val="1"/>
                <c:pt idx="0">
                  <c:v> Implementera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förutsättningar!$A$22:$A$26</c:f>
              <c:strCache>
                <c:ptCount val="5"/>
                <c:pt idx="0">
                  <c:v>Financial resources</c:v>
                </c:pt>
                <c:pt idx="1">
                  <c:v>Time</c:v>
                </c:pt>
                <c:pt idx="2">
                  <c:v>Internal mandate </c:v>
                </c:pt>
                <c:pt idx="3">
                  <c:v>Personal resources</c:v>
                </c:pt>
                <c:pt idx="4">
                  <c:v>Knowledge/competence</c:v>
                </c:pt>
              </c:strCache>
            </c:strRef>
          </c:cat>
          <c:val>
            <c:numRef>
              <c:f>förutsättningar!$C$22:$C$26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45-41E7-AC74-723D9678E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29946416"/>
        <c:axId val="929730016"/>
      </c:barChart>
      <c:catAx>
        <c:axId val="92994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29730016"/>
        <c:crosses val="autoZero"/>
        <c:auto val="1"/>
        <c:lblAlgn val="ctr"/>
        <c:lblOffset val="100"/>
        <c:noMultiLvlLbl val="0"/>
      </c:catAx>
      <c:valAx>
        <c:axId val="92973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29946416"/>
        <c:crosses val="autoZero"/>
        <c:crossBetween val="between"/>
        <c:minorUnit val="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E974A-51B8-446B-9298-DAD28A70D8D5}" type="datetimeFigureOut">
              <a:rPr lang="sv-SE" smtClean="0"/>
              <a:t>2018-09-21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03169-CCA1-43BA-BF47-247D149CD4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406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Höga nivåer av tidig skolavbrott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03169-CCA1-43BA-BF47-247D149CD46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50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ungdomsarbetslöshet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03169-CCA1-43BA-BF47-247D149CD46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614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lågt förtroende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03169-CCA1-43BA-BF47-247D149CD46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6888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SzPct val="80000"/>
            </a:pPr>
            <a:r>
              <a:rPr lang="sv-SE" dirty="0"/>
              <a:t>Håll</a:t>
            </a:r>
            <a:r>
              <a:rPr lang="sv-SE" baseline="0" dirty="0"/>
              <a:t> kort </a:t>
            </a:r>
          </a:p>
          <a:p>
            <a:pPr lvl="0">
              <a:buSzPct val="80000"/>
            </a:pPr>
            <a:endParaRPr lang="sv-S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sv-SE" baseline="0" dirty="0"/>
              <a:t>Organisationer som intervjuats: </a:t>
            </a:r>
            <a:r>
              <a:rPr lang="sv-SE" dirty="0"/>
              <a:t>SKL, The city </a:t>
            </a:r>
            <a:r>
              <a:rPr lang="sv-SE" dirty="0" err="1"/>
              <a:t>of</a:t>
            </a:r>
            <a:r>
              <a:rPr lang="sv-SE" dirty="0"/>
              <a:t> Aalborg, Norden, ESF and a </a:t>
            </a:r>
            <a:r>
              <a:rPr lang="sv-SE" dirty="0" err="1"/>
              <a:t>selection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member</a:t>
            </a:r>
            <a:r>
              <a:rPr lang="sv-SE" dirty="0"/>
              <a:t> organisations.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sv-SE" dirty="0"/>
              <a:t>Survey: Duration </a:t>
            </a:r>
            <a:r>
              <a:rPr lang="sv-SE" dirty="0" err="1"/>
              <a:t>of</a:t>
            </a:r>
            <a:r>
              <a:rPr lang="sv-SE" dirty="0"/>
              <a:t> the survey: 12 march-17 april (5 </a:t>
            </a:r>
            <a:r>
              <a:rPr lang="sv-SE" dirty="0" err="1"/>
              <a:t>weeks</a:t>
            </a:r>
            <a:r>
              <a:rPr lang="sv-SE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lang="sv-SE" dirty="0"/>
          </a:p>
          <a:p>
            <a:pPr lvl="0">
              <a:buSzPct val="80000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B2600-5824-423E-9359-1CA658923CF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000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enkäten har respondenterna fått ta ställning till ett antal påståenden som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beskriver motivet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deras medlemskap i S2W. Svarsalternativ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låg- hög utsträckning. OBS!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Diagrammet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visar de påståenden som organisationerna angett i hög utsträckning beskriver motivet resp. uppnådda resultat.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främsta motiven för deltagande är: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att de får tillgång till kunskap om välfungerande metoder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tillgång till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nätverk av organisationer kopplat till de olika målgrupperna.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b="1" dirty="0"/>
              <a:t>Resultat </a:t>
            </a:r>
          </a:p>
          <a:p>
            <a:r>
              <a:rPr lang="sv-SE" baseline="0" dirty="0"/>
              <a:t>Högst antal har uppgett att de i hög utsträckning kunnat sprida kunskap och få tillgång till kunskap om välfungerande metoder sprida kunskap om målgruppen. OBS! Detta diagram visar endast de som svarat i hög utsträckning. Tittar vi på de som svarat i någon eller hög utsträckning ser vi att ökad kunskap om välfungerande metoder och </a:t>
            </a:r>
            <a:r>
              <a:rPr lang="sv-SE" baseline="0" dirty="0" err="1"/>
              <a:t>arbetsätt</a:t>
            </a:r>
            <a:r>
              <a:rPr lang="sv-SE" baseline="0" dirty="0"/>
              <a:t> samt målgruppen är de främsta resultaten. (20 av 22 svarande)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B2600-5824-423E-9359-1CA658923CF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380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S2Ws resultat är beroende av att medlemsorganisationer vill delta i aktivitet och förstår hur de kan nyttja S2W i arbetet med målgrupperna. Men det är även beroende av att medlemsorganisationer kan delta i aktiviteter som erbjuds och nyttja plattformen. Det handlar både om tillräckliga förutsättningar i termer av tid och pengar men även kompetens och mandat inom hemorganisationen. 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enkäten ombads medlemsorganisationerna att ta ställning till ett antal faktorer som kan påverka deras möjlighet att delta i S2W på det sätt som de hade önskat</a:t>
            </a:r>
            <a:r>
              <a:rPr lang="sv-SE" dirty="0">
                <a:effectLst/>
              </a:rPr>
              <a:t> respektive omsätta kunskapen i deras hemorganisationer. </a:t>
            </a:r>
          </a:p>
          <a:p>
            <a:endParaRPr lang="sv-SE" dirty="0">
              <a:effectLst/>
            </a:endParaRPr>
          </a:p>
          <a:p>
            <a:r>
              <a:rPr lang="sv-SE" b="1" dirty="0">
                <a:effectLst/>
              </a:rPr>
              <a:t>Delta: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Godast förutsättningar finns det avseende kompetens och personella resurser där 55 respektive 32 procent uppger att de till hög utsträckning har goda förutsättningar att delta i S2W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det sätt som de önskar. Vidare visar enkätsvaren att 36 respektive 32 procent av respondenterna upplever att det i låg utsträckning finns tillräckliga finansiella resurser och tid för att delta i S2W.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Omsätta/implementera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samma sätt som för deltagandet, visar enkätsvaren att det finns godast förutsättningar avseende kompetens och personella resurser (59 procent respektive 32 procent har svarat i hög utsträckning). Dock är det betydligt färre respondenter som uppger att det finns ett internt mandat för att implementera kunskapen som för att delta i S2W (endast 9 procent uppger att det i hög utsträckning finns tillräckligt mandat för att implementera kunskap medan 23 procent anger att det i hög utsträckning finns tillräckligt mandat för att delta).</a:t>
            </a:r>
          </a:p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B2600-5824-423E-9359-1CA658923CF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654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Medlemsorganisationerna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även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fått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svara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själva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tycker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Flaggskeppet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bör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utvecklas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framöver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think that the  Flagship S2W can develop to create a greater added value to your organisation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witin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next five years?) </a:t>
            </a:r>
          </a:p>
          <a:p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sammanfattning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öppna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svaren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visar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framförallt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områden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första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två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kopplar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till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innehållet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relevans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plattformen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medan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tredje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handlar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förutsättningarna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delta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S2W. </a:t>
            </a:r>
            <a:r>
              <a:rPr lang="sv-SE" b="0" dirty="0">
                <a:effectLst/>
              </a:rPr>
              <a:t>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B2600-5824-423E-9359-1CA658923CF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483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i="1" dirty="0"/>
              <a:t>Felix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03169-CCA1-43BA-BF47-247D149CD46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62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bin"/><Relationship Id="rId7" Type="http://schemas.openxmlformats.org/officeDocument/2006/relationships/image" Target="../media/image15.png"/><Relationship Id="rId2" Type="http://schemas.openxmlformats.org/officeDocument/2006/relationships/image" Target="../media/image10.bin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bin"/><Relationship Id="rId5" Type="http://schemas.openxmlformats.org/officeDocument/2006/relationships/image" Target="../media/image13.bin"/><Relationship Id="rId4" Type="http://schemas.openxmlformats.org/officeDocument/2006/relationships/image" Target="../media/image12.bin"/><Relationship Id="rId9" Type="http://schemas.openxmlformats.org/officeDocument/2006/relationships/image" Target="../media/image17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objekt 25">
            <a:extLst>
              <a:ext uri="{FF2B5EF4-FFF2-40B4-BE49-F238E27FC236}">
                <a16:creationId xmlns:a16="http://schemas.microsoft.com/office/drawing/2014/main" id="{A63F01F6-0DC1-4590-951F-5AA29CD25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9" r="5953" b="143"/>
          <a:stretch/>
        </p:blipFill>
        <p:spPr>
          <a:xfrm>
            <a:off x="0" y="-1"/>
            <a:ext cx="12192000" cy="6297971"/>
          </a:xfrm>
          <a:prstGeom prst="rect">
            <a:avLst/>
          </a:prstGeom>
        </p:spPr>
      </p:pic>
      <p:sp>
        <p:nvSpPr>
          <p:cNvPr id="27" name="Rubrik 1">
            <a:extLst>
              <a:ext uri="{FF2B5EF4-FFF2-40B4-BE49-F238E27FC236}">
                <a16:creationId xmlns:a16="http://schemas.microsoft.com/office/drawing/2014/main" id="{EC15077A-1A47-4BDF-9B0A-DF11F9912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i="0" cap="all" spc="1000" baseline="0">
                <a:ln w="38100">
                  <a:solidFill>
                    <a:schemeClr val="bg1"/>
                  </a:solidFill>
                </a:ln>
                <a:noFill/>
              </a:defRPr>
            </a:lvl1pPr>
          </a:lstStyle>
          <a:p>
            <a:r>
              <a:rPr lang="en-US" noProof="0" dirty="0"/>
              <a:t>rubrik</a:t>
            </a:r>
          </a:p>
        </p:txBody>
      </p:sp>
      <p:sp>
        <p:nvSpPr>
          <p:cNvPr id="28" name="Underrubrik 2">
            <a:extLst>
              <a:ext uri="{FF2B5EF4-FFF2-40B4-BE49-F238E27FC236}">
                <a16:creationId xmlns:a16="http://schemas.microsoft.com/office/drawing/2014/main" id="{024A485A-1C92-4878-A784-BCBC570F22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5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Underrubrik</a:t>
            </a:r>
          </a:p>
        </p:txBody>
      </p:sp>
      <p:sp>
        <p:nvSpPr>
          <p:cNvPr id="33" name="Platshållare för datum 3">
            <a:extLst>
              <a:ext uri="{FF2B5EF4-FFF2-40B4-BE49-F238E27FC236}">
                <a16:creationId xmlns:a16="http://schemas.microsoft.com/office/drawing/2014/main" id="{6ADA508B-989F-465F-8AB2-D5FA606A4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4848" y="6488307"/>
            <a:ext cx="912474" cy="21408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2DAD04-F4FB-4288-B5FB-4626FCA54331}" type="datetime1">
              <a:rPr lang="en-US" noProof="0" smtClean="0"/>
              <a:t>9/21/2018</a:t>
            </a:fld>
            <a:endParaRPr lang="en-US" noProof="0"/>
          </a:p>
        </p:txBody>
      </p:sp>
      <p:sp>
        <p:nvSpPr>
          <p:cNvPr id="34" name="Platshållare för sidfot 4">
            <a:extLst>
              <a:ext uri="{FF2B5EF4-FFF2-40B4-BE49-F238E27FC236}">
                <a16:creationId xmlns:a16="http://schemas.microsoft.com/office/drawing/2014/main" id="{C59E7AF5-F1E1-4474-9BAE-945BB0D1A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9359" y="6488303"/>
            <a:ext cx="2295489" cy="21409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Stockhom</a:t>
            </a:r>
          </a:p>
        </p:txBody>
      </p:sp>
      <p:sp>
        <p:nvSpPr>
          <p:cNvPr id="35" name="Platshållare för bildnummer 5">
            <a:extLst>
              <a:ext uri="{FF2B5EF4-FFF2-40B4-BE49-F238E27FC236}">
                <a16:creationId xmlns:a16="http://schemas.microsoft.com/office/drawing/2014/main" id="{104B0657-5D54-4D02-9ED2-2A3B6E1C1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4269" y="6488303"/>
            <a:ext cx="664633" cy="21409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8DF68-B3FC-479F-AE78-D5D570A8FDF1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C13A7C21-00F3-44BD-B844-067011D4A0BE}"/>
              </a:ext>
            </a:extLst>
          </p:cNvPr>
          <p:cNvCxnSpPr/>
          <p:nvPr userDrawn="1"/>
        </p:nvCxnSpPr>
        <p:spPr>
          <a:xfrm>
            <a:off x="0" y="6316884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 13">
            <a:extLst>
              <a:ext uri="{FF2B5EF4-FFF2-40B4-BE49-F238E27FC236}">
                <a16:creationId xmlns:a16="http://schemas.microsoft.com/office/drawing/2014/main" id="{1AE07C91-E589-4E36-A180-E18EC3CBB7CA}"/>
              </a:ext>
            </a:extLst>
          </p:cNvPr>
          <p:cNvGrpSpPr/>
          <p:nvPr userDrawn="1"/>
        </p:nvGrpSpPr>
        <p:grpSpPr>
          <a:xfrm>
            <a:off x="11637572" y="6451516"/>
            <a:ext cx="756000" cy="756000"/>
            <a:chOff x="11546205" y="6451516"/>
            <a:chExt cx="756000" cy="756000"/>
          </a:xfrm>
        </p:grpSpPr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D2C5DDAC-9798-4A59-A2D4-0EC1C9CF2DB0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4C53E73C-3F07-4A59-AB1A-22CAC8780059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695F1C7A-AB60-472D-A397-54E904ED6557}"/>
              </a:ext>
            </a:extLst>
          </p:cNvPr>
          <p:cNvGrpSpPr/>
          <p:nvPr userDrawn="1"/>
        </p:nvGrpSpPr>
        <p:grpSpPr>
          <a:xfrm>
            <a:off x="10451220" y="6570821"/>
            <a:ext cx="360000" cy="360000"/>
            <a:chOff x="11546205" y="6451516"/>
            <a:chExt cx="756000" cy="756000"/>
          </a:xfrm>
        </p:grpSpPr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057E97EE-211E-451E-ABBD-9CD57B008A49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358AE3D1-9E3A-46A5-B232-CE17AADA5F9F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A8DD2188-6FB5-40BA-9F57-EFD62E5DC743}"/>
              </a:ext>
            </a:extLst>
          </p:cNvPr>
          <p:cNvGrpSpPr/>
          <p:nvPr userDrawn="1"/>
        </p:nvGrpSpPr>
        <p:grpSpPr>
          <a:xfrm>
            <a:off x="10948048" y="6169784"/>
            <a:ext cx="540000" cy="540000"/>
            <a:chOff x="11546205" y="6451516"/>
            <a:chExt cx="756000" cy="756000"/>
          </a:xfrm>
        </p:grpSpPr>
        <p:sp>
          <p:nvSpPr>
            <p:cNvPr id="21" name="Ellips 20">
              <a:extLst>
                <a:ext uri="{FF2B5EF4-FFF2-40B4-BE49-F238E27FC236}">
                  <a16:creationId xmlns:a16="http://schemas.microsoft.com/office/drawing/2014/main" id="{6A36466E-BBD0-4EF7-8843-335FDEFBD9E5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2" name="Ellips 21">
              <a:extLst>
                <a:ext uri="{FF2B5EF4-FFF2-40B4-BE49-F238E27FC236}">
                  <a16:creationId xmlns:a16="http://schemas.microsoft.com/office/drawing/2014/main" id="{FBDE039B-E5D1-4091-B378-90AA531D50C8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5346A568-A302-4C78-8C8C-9332C5DB35A2}"/>
              </a:ext>
            </a:extLst>
          </p:cNvPr>
          <p:cNvGrpSpPr/>
          <p:nvPr userDrawn="1"/>
        </p:nvGrpSpPr>
        <p:grpSpPr>
          <a:xfrm>
            <a:off x="10883674" y="111447"/>
            <a:ext cx="1188000" cy="1188000"/>
            <a:chOff x="100060" y="4994253"/>
            <a:chExt cx="1188000" cy="1188000"/>
          </a:xfrm>
        </p:grpSpPr>
        <p:grpSp>
          <p:nvGrpSpPr>
            <p:cNvPr id="24" name="Grupp 23">
              <a:extLst>
                <a:ext uri="{FF2B5EF4-FFF2-40B4-BE49-F238E27FC236}">
                  <a16:creationId xmlns:a16="http://schemas.microsoft.com/office/drawing/2014/main" id="{C9A26CA8-677C-47FD-842C-FAF333EA4BF1}"/>
                </a:ext>
              </a:extLst>
            </p:cNvPr>
            <p:cNvGrpSpPr/>
            <p:nvPr userDrawn="1"/>
          </p:nvGrpSpPr>
          <p:grpSpPr>
            <a:xfrm>
              <a:off x="100060" y="4994253"/>
              <a:ext cx="1188000" cy="1188000"/>
              <a:chOff x="10937524" y="-423700"/>
              <a:chExt cx="1584000" cy="1584000"/>
            </a:xfrm>
          </p:grpSpPr>
          <p:sp>
            <p:nvSpPr>
              <p:cNvPr id="37" name="Ellips 36">
                <a:extLst>
                  <a:ext uri="{FF2B5EF4-FFF2-40B4-BE49-F238E27FC236}">
                    <a16:creationId xmlns:a16="http://schemas.microsoft.com/office/drawing/2014/main" id="{A67CA24D-EE77-4A39-9332-F90BDD05D80A}"/>
                  </a:ext>
                </a:extLst>
              </p:cNvPr>
              <p:cNvSpPr/>
              <p:nvPr userDrawn="1"/>
            </p:nvSpPr>
            <p:spPr>
              <a:xfrm>
                <a:off x="11057524" y="-303700"/>
                <a:ext cx="1344000" cy="1344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Ellips 37">
                <a:extLst>
                  <a:ext uri="{FF2B5EF4-FFF2-40B4-BE49-F238E27FC236}">
                    <a16:creationId xmlns:a16="http://schemas.microsoft.com/office/drawing/2014/main" id="{826CAF94-1BC6-4E86-9C92-C070891BF9C5}"/>
                  </a:ext>
                </a:extLst>
              </p:cNvPr>
              <p:cNvSpPr/>
              <p:nvPr userDrawn="1"/>
            </p:nvSpPr>
            <p:spPr>
              <a:xfrm>
                <a:off x="10937524" y="-423700"/>
                <a:ext cx="1584000" cy="1584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FC26C70E-97EF-41C8-AB7D-394CEEACAB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51" y="5381304"/>
              <a:ext cx="735819" cy="413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639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0FED-E38D-4D3F-991D-F77D6956EA72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</a:rPr>
              <a:t>Arbejdsinkludering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84C-EF4E-4675-AC38-C010F8E2B98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2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F04C-BD35-480E-AE81-DBF44A87BA46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</a:rPr>
              <a:t>Arbejdsinkludering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84C-EF4E-4675-AC38-C010F8E2B98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7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793A-7286-4B44-A655-0449A137D601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</a:rPr>
              <a:t>Arbejdsinkludering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84C-EF4E-4675-AC38-C010F8E2B98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2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5C53-6142-4724-8A0A-E657B29972A5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</a:rPr>
              <a:t>Arbejdsinkludering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84C-EF4E-4675-AC38-C010F8E2B98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0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C106-FA7B-400C-AD43-5A67D14D495E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</a:rPr>
              <a:t>Arbejdsinkludering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84C-EF4E-4675-AC38-C010F8E2B98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46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6A1-5998-4285-88E6-E85582E34B16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</a:rPr>
              <a:t>Arbejdsinkludering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84C-EF4E-4675-AC38-C010F8E2B98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5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CDBB-9394-4F1B-8A06-4EE92281F971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</a:rPr>
              <a:t>Arbejdsinkludering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84C-EF4E-4675-AC38-C010F8E2B98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10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C73-AE7D-4489-9E9D-F089E4FD7005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</a:rPr>
              <a:t>Arbejdsinkludering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84C-EF4E-4675-AC38-C010F8E2B98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33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vi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522F-E5C4-415D-9EF9-DC3572BCCED3}" type="datetime1">
              <a:rPr lang="da-DK" smtClean="0">
                <a:solidFill>
                  <a:prstClr val="white"/>
                </a:solidFill>
              </a:rPr>
              <a:pPr/>
              <a:t>21-09-2018</a:t>
            </a:fld>
            <a:endParaRPr lang="da-DK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>
                <a:solidFill>
                  <a:prstClr val="white"/>
                </a:solidFill>
              </a:rPr>
              <a:t>Nordens Velfærdscenter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2962-07CB-49E6-AC06-623E1C734FE7}" type="slidenum">
              <a:rPr lang="da-DK" smtClean="0">
                <a:solidFill>
                  <a:prstClr val="white"/>
                </a:solidFill>
              </a:rPr>
              <a:pPr/>
              <a:t>‹#›</a:t>
            </a:fld>
            <a:endParaRPr lang="da-DK">
              <a:solidFill>
                <a:prstClr val="white"/>
              </a:solidFill>
            </a:endParaRPr>
          </a:p>
        </p:txBody>
      </p:sp>
      <p:sp>
        <p:nvSpPr>
          <p:cNvPr id="9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609601" y="274637"/>
            <a:ext cx="7296163" cy="868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a-DK" dirty="0"/>
              <a:t>NVC - master</a:t>
            </a:r>
          </a:p>
        </p:txBody>
      </p:sp>
      <p:sp>
        <p:nvSpPr>
          <p:cNvPr id="8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66712" y="1714489"/>
            <a:ext cx="8534400" cy="41434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indsætte tekst</a:t>
            </a:r>
          </a:p>
        </p:txBody>
      </p:sp>
    </p:spTree>
    <p:extLst>
      <p:ext uri="{BB962C8B-B14F-4D97-AF65-F5344CB8AC3E}">
        <p14:creationId xmlns:p14="http://schemas.microsoft.com/office/powerpoint/2010/main" val="679414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EB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1800" dirty="0" err="1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2" y="5962101"/>
            <a:ext cx="2110407" cy="494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835" y="675393"/>
            <a:ext cx="5467917" cy="4766559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rgbClr val="006EB6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4" y="6041778"/>
            <a:ext cx="5399087" cy="279799"/>
          </a:xfrm>
        </p:spPr>
        <p:txBody>
          <a:bodyPr anchor="b" anchorCtr="0"/>
          <a:lstStyle>
            <a:lvl1pPr marL="0" indent="0" algn="r">
              <a:buNone/>
              <a:defRPr sz="1351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6094414" y="6321577"/>
            <a:ext cx="5399087" cy="176724"/>
          </a:xfrm>
        </p:spPr>
        <p:txBody>
          <a:bodyPr/>
          <a:lstStyle>
            <a:lvl1pPr>
              <a:defRPr sz="1351">
                <a:solidFill>
                  <a:srgbClr val="006EB6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4" y="6935412"/>
            <a:ext cx="5400675" cy="222501"/>
          </a:xfrm>
        </p:spPr>
        <p:txBody>
          <a:bodyPr/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9" y="6520735"/>
            <a:ext cx="2663824" cy="222501"/>
          </a:xfrm>
        </p:spPr>
        <p:txBody>
          <a:bodyPr/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127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objekt 28">
            <a:extLst>
              <a:ext uri="{FF2B5EF4-FFF2-40B4-BE49-F238E27FC236}">
                <a16:creationId xmlns:a16="http://schemas.microsoft.com/office/drawing/2014/main" id="{1CCF4D17-F253-49A6-B237-A19A7A3C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9" r="5953" b="143"/>
          <a:stretch/>
        </p:blipFill>
        <p:spPr>
          <a:xfrm>
            <a:off x="0" y="-1"/>
            <a:ext cx="12192000" cy="6297971"/>
          </a:xfrm>
          <a:prstGeom prst="rect">
            <a:avLst/>
          </a:prstGeom>
        </p:spPr>
      </p:pic>
      <p:sp>
        <p:nvSpPr>
          <p:cNvPr id="27" name="Rubrik 1">
            <a:extLst>
              <a:ext uri="{FF2B5EF4-FFF2-40B4-BE49-F238E27FC236}">
                <a16:creationId xmlns:a16="http://schemas.microsoft.com/office/drawing/2014/main" id="{EC15077A-1A47-4BDF-9B0A-DF11F9912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6000" b="1" i="0" cap="all" spc="1000" baseline="0">
                <a:ln w="38100">
                  <a:solidFill>
                    <a:schemeClr val="bg1"/>
                  </a:solidFill>
                </a:ln>
                <a:noFill/>
              </a:defRPr>
            </a:lvl1pPr>
          </a:lstStyle>
          <a:p>
            <a:r>
              <a:rPr lang="en-US" noProof="0" dirty="0"/>
              <a:t>rubrik</a:t>
            </a:r>
          </a:p>
        </p:txBody>
      </p:sp>
      <p:sp>
        <p:nvSpPr>
          <p:cNvPr id="33" name="Platshållare för datum 3">
            <a:extLst>
              <a:ext uri="{FF2B5EF4-FFF2-40B4-BE49-F238E27FC236}">
                <a16:creationId xmlns:a16="http://schemas.microsoft.com/office/drawing/2014/main" id="{6ADA508B-989F-465F-8AB2-D5FA606A4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4848" y="6488307"/>
            <a:ext cx="912474" cy="21408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C608D1-8AD7-4FCD-A7C5-E7A364BDF7D2}" type="datetime1">
              <a:rPr lang="en-US" noProof="0" smtClean="0"/>
              <a:t>9/21/2018</a:t>
            </a:fld>
            <a:endParaRPr lang="en-US" noProof="0"/>
          </a:p>
        </p:txBody>
      </p:sp>
      <p:sp>
        <p:nvSpPr>
          <p:cNvPr id="34" name="Platshållare för sidfot 4">
            <a:extLst>
              <a:ext uri="{FF2B5EF4-FFF2-40B4-BE49-F238E27FC236}">
                <a16:creationId xmlns:a16="http://schemas.microsoft.com/office/drawing/2014/main" id="{C59E7AF5-F1E1-4474-9BAE-945BB0D1A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9359" y="6488303"/>
            <a:ext cx="2295489" cy="21409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Stockhom</a:t>
            </a:r>
          </a:p>
        </p:txBody>
      </p:sp>
      <p:sp>
        <p:nvSpPr>
          <p:cNvPr id="35" name="Platshållare för bildnummer 5">
            <a:extLst>
              <a:ext uri="{FF2B5EF4-FFF2-40B4-BE49-F238E27FC236}">
                <a16:creationId xmlns:a16="http://schemas.microsoft.com/office/drawing/2014/main" id="{104B0657-5D54-4D02-9ED2-2A3B6E1C1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4269" y="6488303"/>
            <a:ext cx="664633" cy="21409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8DF68-B3FC-479F-AE78-D5D570A8FDF1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C13A7C21-00F3-44BD-B844-067011D4A0BE}"/>
              </a:ext>
            </a:extLst>
          </p:cNvPr>
          <p:cNvCxnSpPr/>
          <p:nvPr userDrawn="1"/>
        </p:nvCxnSpPr>
        <p:spPr>
          <a:xfrm>
            <a:off x="0" y="6316884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 13">
            <a:extLst>
              <a:ext uri="{FF2B5EF4-FFF2-40B4-BE49-F238E27FC236}">
                <a16:creationId xmlns:a16="http://schemas.microsoft.com/office/drawing/2014/main" id="{1AE07C91-E589-4E36-A180-E18EC3CBB7CA}"/>
              </a:ext>
            </a:extLst>
          </p:cNvPr>
          <p:cNvGrpSpPr/>
          <p:nvPr userDrawn="1"/>
        </p:nvGrpSpPr>
        <p:grpSpPr>
          <a:xfrm>
            <a:off x="11637572" y="6451516"/>
            <a:ext cx="756000" cy="756000"/>
            <a:chOff x="11546205" y="6451516"/>
            <a:chExt cx="756000" cy="756000"/>
          </a:xfrm>
        </p:grpSpPr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D2C5DDAC-9798-4A59-A2D4-0EC1C9CF2DB0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4C53E73C-3F07-4A59-AB1A-22CAC8780059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695F1C7A-AB60-472D-A397-54E904ED6557}"/>
              </a:ext>
            </a:extLst>
          </p:cNvPr>
          <p:cNvGrpSpPr/>
          <p:nvPr userDrawn="1"/>
        </p:nvGrpSpPr>
        <p:grpSpPr>
          <a:xfrm>
            <a:off x="10451220" y="6570821"/>
            <a:ext cx="360000" cy="360000"/>
            <a:chOff x="11546205" y="6451516"/>
            <a:chExt cx="756000" cy="756000"/>
          </a:xfrm>
        </p:grpSpPr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057E97EE-211E-451E-ABBD-9CD57B008A49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358AE3D1-9E3A-46A5-B232-CE17AADA5F9F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A8DD2188-6FB5-40BA-9F57-EFD62E5DC743}"/>
              </a:ext>
            </a:extLst>
          </p:cNvPr>
          <p:cNvGrpSpPr/>
          <p:nvPr userDrawn="1"/>
        </p:nvGrpSpPr>
        <p:grpSpPr>
          <a:xfrm>
            <a:off x="10948048" y="6169784"/>
            <a:ext cx="540000" cy="540000"/>
            <a:chOff x="11546205" y="6451516"/>
            <a:chExt cx="756000" cy="756000"/>
          </a:xfrm>
        </p:grpSpPr>
        <p:sp>
          <p:nvSpPr>
            <p:cNvPr id="21" name="Ellips 20">
              <a:extLst>
                <a:ext uri="{FF2B5EF4-FFF2-40B4-BE49-F238E27FC236}">
                  <a16:creationId xmlns:a16="http://schemas.microsoft.com/office/drawing/2014/main" id="{6A36466E-BBD0-4EF7-8843-335FDEFBD9E5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2" name="Ellips 21">
              <a:extLst>
                <a:ext uri="{FF2B5EF4-FFF2-40B4-BE49-F238E27FC236}">
                  <a16:creationId xmlns:a16="http://schemas.microsoft.com/office/drawing/2014/main" id="{FBDE039B-E5D1-4091-B378-90AA531D50C8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5346A568-A302-4C78-8C8C-9332C5DB35A2}"/>
              </a:ext>
            </a:extLst>
          </p:cNvPr>
          <p:cNvGrpSpPr/>
          <p:nvPr userDrawn="1"/>
        </p:nvGrpSpPr>
        <p:grpSpPr>
          <a:xfrm>
            <a:off x="10883674" y="111447"/>
            <a:ext cx="1188000" cy="1188000"/>
            <a:chOff x="100060" y="4994253"/>
            <a:chExt cx="1188000" cy="1188000"/>
          </a:xfrm>
        </p:grpSpPr>
        <p:grpSp>
          <p:nvGrpSpPr>
            <p:cNvPr id="24" name="Grupp 23">
              <a:extLst>
                <a:ext uri="{FF2B5EF4-FFF2-40B4-BE49-F238E27FC236}">
                  <a16:creationId xmlns:a16="http://schemas.microsoft.com/office/drawing/2014/main" id="{C9A26CA8-677C-47FD-842C-FAF333EA4BF1}"/>
                </a:ext>
              </a:extLst>
            </p:cNvPr>
            <p:cNvGrpSpPr/>
            <p:nvPr userDrawn="1"/>
          </p:nvGrpSpPr>
          <p:grpSpPr>
            <a:xfrm>
              <a:off x="100060" y="4994253"/>
              <a:ext cx="1188000" cy="1188000"/>
              <a:chOff x="10937524" y="-423700"/>
              <a:chExt cx="1584000" cy="1584000"/>
            </a:xfrm>
          </p:grpSpPr>
          <p:sp>
            <p:nvSpPr>
              <p:cNvPr id="37" name="Ellips 36">
                <a:extLst>
                  <a:ext uri="{FF2B5EF4-FFF2-40B4-BE49-F238E27FC236}">
                    <a16:creationId xmlns:a16="http://schemas.microsoft.com/office/drawing/2014/main" id="{A67CA24D-EE77-4A39-9332-F90BDD05D80A}"/>
                  </a:ext>
                </a:extLst>
              </p:cNvPr>
              <p:cNvSpPr/>
              <p:nvPr userDrawn="1"/>
            </p:nvSpPr>
            <p:spPr>
              <a:xfrm>
                <a:off x="11057524" y="-303700"/>
                <a:ext cx="1344000" cy="1344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Ellips 37">
                <a:extLst>
                  <a:ext uri="{FF2B5EF4-FFF2-40B4-BE49-F238E27FC236}">
                    <a16:creationId xmlns:a16="http://schemas.microsoft.com/office/drawing/2014/main" id="{826CAF94-1BC6-4E86-9C92-C070891BF9C5}"/>
                  </a:ext>
                </a:extLst>
              </p:cNvPr>
              <p:cNvSpPr/>
              <p:nvPr userDrawn="1"/>
            </p:nvSpPr>
            <p:spPr>
              <a:xfrm>
                <a:off x="10937524" y="-423700"/>
                <a:ext cx="1584000" cy="1584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FC26C70E-97EF-41C8-AB7D-394CEEACAB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51" y="5381304"/>
              <a:ext cx="735819" cy="413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3653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18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1"/>
            <a:ext cx="5468352" cy="4765151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rgbClr val="006EB6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4" y="6041778"/>
            <a:ext cx="5399087" cy="279799"/>
          </a:xfrm>
        </p:spPr>
        <p:txBody>
          <a:bodyPr anchor="b" anchorCtr="0"/>
          <a:lstStyle>
            <a:lvl1pPr marL="0" indent="0" algn="r">
              <a:buNone/>
              <a:defRPr sz="1351" baseline="0">
                <a:solidFill>
                  <a:srgbClr val="006EB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6094414" y="6321577"/>
            <a:ext cx="5399087" cy="176724"/>
          </a:xfrm>
          <a:noFill/>
        </p:spPr>
        <p:txBody>
          <a:bodyPr/>
          <a:lstStyle>
            <a:lvl1pPr>
              <a:defRPr sz="1351">
                <a:solidFill>
                  <a:srgbClr val="006EB6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4" y="6935412"/>
            <a:ext cx="5400675" cy="222501"/>
          </a:xfrm>
        </p:spPr>
        <p:txBody>
          <a:bodyPr/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2" y="5962101"/>
            <a:ext cx="2110407" cy="49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45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18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569" y="391030"/>
            <a:ext cx="10836932" cy="10186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1 line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solidFill>
                  <a:srgbClr val="ADCFF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7" y="1318028"/>
            <a:ext cx="10799763" cy="4631923"/>
          </a:xfrm>
        </p:spPr>
        <p:txBody>
          <a:bodyPr/>
          <a:lstStyle>
            <a:lvl1pPr marL="593985" indent="-593985">
              <a:spcBef>
                <a:spcPts val="600"/>
              </a:spcBef>
              <a:defRPr sz="3200"/>
            </a:lvl1pPr>
            <a:lvl2pPr marL="845979">
              <a:defRPr sz="2200"/>
            </a:lvl2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699435" y="6288501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6281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2 </a:t>
            </a:r>
            <a:r>
              <a:rPr lang="sv-SE" dirty="0" err="1"/>
              <a:t>lines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3740" y="2091600"/>
            <a:ext cx="10799761" cy="38583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 or </a:t>
            </a:r>
            <a:r>
              <a:rPr lang="sv-SE" dirty="0" err="1"/>
              <a:t>content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sv-SE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1700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1800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1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anchor="ctr" anchorCtr="0"/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94802" y="3427201"/>
            <a:ext cx="2701151" cy="3425825"/>
          </a:xfrm>
          <a:solidFill>
            <a:schemeClr val="bg1">
              <a:lumMod val="75000"/>
            </a:schemeClr>
          </a:solidFill>
        </p:spPr>
        <p:txBody>
          <a:bodyPr tIns="144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8794749" y="3427201"/>
            <a:ext cx="3397251" cy="3425825"/>
          </a:xfrm>
          <a:solidFill>
            <a:schemeClr val="bg1">
              <a:lumMod val="85000"/>
            </a:schemeClr>
          </a:solidFill>
        </p:spPr>
        <p:txBody>
          <a:bodyPr tIns="144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3782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1800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sv-SE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95662" y="1304691"/>
            <a:ext cx="8097839" cy="4705813"/>
          </a:xfrm>
        </p:spPr>
        <p:txBody>
          <a:bodyPr/>
          <a:lstStyle>
            <a:lvl1pPr marL="0" indent="0">
              <a:lnSpc>
                <a:spcPct val="105000"/>
              </a:lnSpc>
              <a:buFont typeface="Open Sans" panose="020B0606030504020204" pitchFamily="34" charset="0"/>
              <a:buChar char="​"/>
              <a:defRPr sz="4000" b="1" i="1"/>
            </a:lvl1pPr>
            <a:lvl2pPr marL="0" indent="0">
              <a:spcBef>
                <a:spcPts val="18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quotation</a:t>
            </a:r>
            <a:r>
              <a:rPr lang="sv-SE" dirty="0"/>
              <a:t> text in </a:t>
            </a:r>
            <a:r>
              <a:rPr lang="sv-SE" dirty="0" err="1"/>
              <a:t>several</a:t>
            </a:r>
            <a:r>
              <a:rPr lang="sv-SE" dirty="0"/>
              <a:t> </a:t>
            </a:r>
            <a:r>
              <a:rPr lang="sv-SE" dirty="0" err="1"/>
              <a:t>lines</a:t>
            </a:r>
            <a:r>
              <a:rPr lang="sv-SE" dirty="0"/>
              <a:t>.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name</a:t>
            </a:r>
            <a:r>
              <a:rPr lang="sv-SE" dirty="0"/>
              <a:t> or source: </a:t>
            </a:r>
            <a:r>
              <a:rPr lang="sv-SE" dirty="0" err="1"/>
              <a:t>Click</a:t>
            </a:r>
            <a:r>
              <a:rPr lang="sv-SE" dirty="0"/>
              <a:t> ENTER for new line, </a:t>
            </a:r>
            <a:r>
              <a:rPr lang="sv-SE" dirty="0" err="1"/>
              <a:t>click</a:t>
            </a:r>
            <a:r>
              <a:rPr lang="sv-SE" dirty="0"/>
              <a:t> TAB,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name</a:t>
            </a:r>
            <a:r>
              <a:rPr lang="sv-SE" dirty="0"/>
              <a:t>/source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1318261" y="414528"/>
            <a:ext cx="1871663" cy="1364481"/>
          </a:xfrm>
          <a:custGeom>
            <a:avLst/>
            <a:gdLst>
              <a:gd name="T0" fmla="*/ 492 w 2288"/>
              <a:gd name="T1" fmla="*/ 0 h 1668"/>
              <a:gd name="T2" fmla="*/ 1077 w 2288"/>
              <a:gd name="T3" fmla="*/ 0 h 1668"/>
              <a:gd name="T4" fmla="*/ 483 w 2288"/>
              <a:gd name="T5" fmla="*/ 1668 h 1668"/>
              <a:gd name="T6" fmla="*/ 0 w 2288"/>
              <a:gd name="T7" fmla="*/ 1668 h 1668"/>
              <a:gd name="T8" fmla="*/ 492 w 2288"/>
              <a:gd name="T9" fmla="*/ 0 h 1668"/>
              <a:gd name="T10" fmla="*/ 492 w 2288"/>
              <a:gd name="T11" fmla="*/ 0 h 1668"/>
              <a:gd name="T12" fmla="*/ 1699 w 2288"/>
              <a:gd name="T13" fmla="*/ 0 h 1668"/>
              <a:gd name="T14" fmla="*/ 2288 w 2288"/>
              <a:gd name="T15" fmla="*/ 0 h 1668"/>
              <a:gd name="T16" fmla="*/ 1597 w 2288"/>
              <a:gd name="T17" fmla="*/ 1668 h 1668"/>
              <a:gd name="T18" fmla="*/ 1110 w 2288"/>
              <a:gd name="T19" fmla="*/ 1668 h 1668"/>
              <a:gd name="T20" fmla="*/ 1699 w 2288"/>
              <a:gd name="T21" fmla="*/ 0 h 1668"/>
              <a:gd name="T22" fmla="*/ 1699 w 2288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8" h="1668">
                <a:moveTo>
                  <a:pt x="492" y="0"/>
                </a:moveTo>
                <a:lnTo>
                  <a:pt x="1077" y="0"/>
                </a:lnTo>
                <a:lnTo>
                  <a:pt x="483" y="1668"/>
                </a:lnTo>
                <a:lnTo>
                  <a:pt x="0" y="1668"/>
                </a:lnTo>
                <a:lnTo>
                  <a:pt x="492" y="0"/>
                </a:lnTo>
                <a:lnTo>
                  <a:pt x="492" y="0"/>
                </a:lnTo>
                <a:close/>
                <a:moveTo>
                  <a:pt x="1699" y="0"/>
                </a:moveTo>
                <a:lnTo>
                  <a:pt x="2288" y="0"/>
                </a:lnTo>
                <a:lnTo>
                  <a:pt x="1597" y="1668"/>
                </a:lnTo>
                <a:lnTo>
                  <a:pt x="1110" y="1668"/>
                </a:lnTo>
                <a:lnTo>
                  <a:pt x="1699" y="0"/>
                </a:lnTo>
                <a:lnTo>
                  <a:pt x="16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00" dirty="0"/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699435" y="6288501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0794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teks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sv-SE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9" y="2376128"/>
            <a:ext cx="2676479" cy="2057761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None/>
              <a:tabLst/>
              <a:defRPr sz="1800" b="1" baseline="0"/>
            </a:lvl1pPr>
            <a:lvl2pPr marL="287993" indent="-287993">
              <a:lnSpc>
                <a:spcPct val="95000"/>
              </a:lnSpc>
              <a:buFont typeface="Corbel" panose="020B0503020204020204" pitchFamily="34" charset="0"/>
              <a:buChar char="—"/>
              <a:defRPr sz="1800"/>
            </a:lvl2pPr>
            <a:lvl3pPr marL="539987" indent="-251994">
              <a:lnSpc>
                <a:spcPct val="95000"/>
              </a:lnSpc>
              <a:buFont typeface="Symbol" panose="05050102010706020507" pitchFamily="18" charset="2"/>
              <a:buChar char="·"/>
              <a:defRPr sz="1800"/>
            </a:lvl3pPr>
            <a:lvl4pPr marL="791980" indent="-251994">
              <a:lnSpc>
                <a:spcPct val="95000"/>
              </a:lnSpc>
              <a:buFont typeface="Arial" panose="020B0604020202020204" pitchFamily="34" charset="0"/>
              <a:buChar char="‒"/>
              <a:defRPr sz="1800"/>
            </a:lvl4pPr>
            <a:lvl5pPr marL="1043974" indent="-251994">
              <a:lnSpc>
                <a:spcPct val="95000"/>
              </a:lnSpc>
              <a:buFont typeface="Symbol" panose="05050102010706020507" pitchFamily="18" charset="2"/>
              <a:buChar char="·"/>
              <a:defRPr sz="1800"/>
            </a:lvl5pPr>
            <a:lvl6pPr>
              <a:lnSpc>
                <a:spcPct val="95000"/>
              </a:lnSpc>
              <a:defRPr sz="1800"/>
            </a:lvl6pPr>
            <a:lvl7pPr>
              <a:lnSpc>
                <a:spcPct val="95000"/>
              </a:lnSpc>
              <a:defRPr sz="1800"/>
            </a:lvl7pPr>
            <a:lvl8pPr>
              <a:lnSpc>
                <a:spcPct val="95000"/>
              </a:lnSpc>
              <a:defRPr sz="1800"/>
            </a:lvl8pPr>
            <a:lvl9pPr>
              <a:lnSpc>
                <a:spcPct val="95000"/>
              </a:lnSpc>
              <a:defRPr sz="1800"/>
            </a:lvl9pPr>
          </a:lstStyle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​"/>
              <a:tabLst/>
              <a:defRPr/>
            </a:pPr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chart</a:t>
            </a:r>
            <a:r>
              <a:rPr lang="sv-SE" dirty="0"/>
              <a:t> text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4433889"/>
            <a:ext cx="2700337" cy="1575135"/>
          </a:xfrm>
        </p:spPr>
        <p:txBody>
          <a:bodyPr anchor="b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1976" indent="0">
              <a:buFontTx/>
              <a:buNone/>
              <a:defRPr sz="1600"/>
            </a:lvl4pPr>
            <a:lvl5pPr marL="1223969" indent="0">
              <a:buFontTx/>
              <a:buNone/>
              <a:defRPr sz="160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note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3394075" y="1409700"/>
            <a:ext cx="8099424" cy="45504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chart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9" y="391029"/>
            <a:ext cx="10836932" cy="101867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1 line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084700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8" y="1409700"/>
            <a:ext cx="10799761" cy="40322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chart</a:t>
            </a:r>
            <a:r>
              <a:rPr lang="sv-SE" dirty="0"/>
              <a:t> or table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sv-SE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7" y="5531241"/>
            <a:ext cx="10799763" cy="540697"/>
          </a:xfrm>
        </p:spPr>
        <p:txBody>
          <a:bodyPr anchor="t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1976" indent="0">
              <a:buFontTx/>
              <a:buNone/>
              <a:defRPr sz="1600"/>
            </a:lvl4pPr>
            <a:lvl5pPr marL="1223969" indent="0">
              <a:buFontTx/>
              <a:buNone/>
              <a:defRPr sz="160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note 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9" y="391030"/>
            <a:ext cx="10836932" cy="101867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1 line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390047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note,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1800" dirty="0" err="1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8" y="1409700"/>
            <a:ext cx="10799761" cy="40322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chart</a:t>
            </a:r>
            <a:r>
              <a:rPr lang="sv-SE" dirty="0"/>
              <a:t> or table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sv-SE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7" y="5531241"/>
            <a:ext cx="10799763" cy="540697"/>
          </a:xfrm>
        </p:spPr>
        <p:txBody>
          <a:bodyPr anchor="t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1976" indent="0">
              <a:buFontTx/>
              <a:buNone/>
              <a:defRPr sz="1600"/>
            </a:lvl4pPr>
            <a:lvl5pPr marL="1223969" indent="0">
              <a:buFontTx/>
              <a:buNone/>
              <a:defRPr sz="160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note 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9" y="391030"/>
            <a:ext cx="10836932" cy="101867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1 line</a:t>
            </a: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699435" y="6288501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5217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/>
          <p:cNvSpPr/>
          <p:nvPr userDrawn="1"/>
        </p:nvSpPr>
        <p:spPr>
          <a:xfrm>
            <a:off x="240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1800" dirty="0" err="1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8" y="1920241"/>
            <a:ext cx="4714831" cy="4029711"/>
          </a:xfr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rgbClr val="006EB6"/>
                </a:solidFill>
              </a:defRPr>
            </a:lvl1pPr>
            <a:lvl2pPr>
              <a:lnSpc>
                <a:spcPct val="100000"/>
              </a:lnSpc>
              <a:defRPr sz="2800">
                <a:solidFill>
                  <a:srgbClr val="006EB6"/>
                </a:solidFill>
              </a:defRPr>
            </a:lvl2pPr>
            <a:lvl3pPr>
              <a:lnSpc>
                <a:spcPct val="100000"/>
              </a:lnSpc>
              <a:defRPr sz="2800">
                <a:solidFill>
                  <a:srgbClr val="006EB6"/>
                </a:solidFill>
              </a:defRPr>
            </a:lvl3pPr>
            <a:lvl4pPr>
              <a:lnSpc>
                <a:spcPct val="100000"/>
              </a:lnSpc>
              <a:defRPr sz="2800">
                <a:solidFill>
                  <a:srgbClr val="006EB6"/>
                </a:solidFill>
              </a:defRPr>
            </a:lvl4pPr>
            <a:lvl5pPr>
              <a:lnSpc>
                <a:spcPct val="100000"/>
              </a:lnSpc>
              <a:defRPr sz="2800">
                <a:solidFill>
                  <a:srgbClr val="006EB6"/>
                </a:solidFill>
              </a:defRPr>
            </a:lvl5pPr>
            <a:lvl6pPr>
              <a:lnSpc>
                <a:spcPct val="95000"/>
              </a:lnSpc>
              <a:defRPr sz="1800">
                <a:solidFill>
                  <a:srgbClr val="ADCFF1"/>
                </a:solidFill>
              </a:defRPr>
            </a:lvl6pPr>
            <a:lvl7pPr>
              <a:lnSpc>
                <a:spcPct val="95000"/>
              </a:lnSpc>
              <a:defRPr sz="1800">
                <a:solidFill>
                  <a:srgbClr val="ADCFF1"/>
                </a:solidFill>
              </a:defRPr>
            </a:lvl7pPr>
            <a:lvl8pPr>
              <a:lnSpc>
                <a:spcPct val="95000"/>
              </a:lnSpc>
              <a:defRPr sz="1800">
                <a:solidFill>
                  <a:srgbClr val="ADCFF1"/>
                </a:solidFill>
              </a:defRPr>
            </a:lvl8pPr>
            <a:lvl9pPr>
              <a:lnSpc>
                <a:spcPct val="95000"/>
              </a:lnSpc>
              <a:defRPr sz="1800">
                <a:solidFill>
                  <a:srgbClr val="ADCFF1"/>
                </a:solidFill>
              </a:defRPr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chart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75000"/>
            </a:schemeClr>
          </a:solidFill>
        </p:spPr>
        <p:txBody>
          <a:bodyPr tIns="1188000" anchor="ctr" anchorCtr="0"/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sv-SE" dirty="0"/>
          </a:p>
        </p:txBody>
      </p:sp>
      <p:sp>
        <p:nvSpPr>
          <p:cNvPr id="4" name="FLD_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7" y="391029"/>
            <a:ext cx="4752000" cy="1285875"/>
          </a:xfrm>
        </p:spPr>
        <p:txBody>
          <a:bodyPr/>
          <a:lstStyle>
            <a:lvl1pPr>
              <a:defRPr>
                <a:solidFill>
                  <a:srgbClr val="006EB6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2 </a:t>
            </a:r>
            <a:r>
              <a:rPr lang="sv-SE" dirty="0" err="1"/>
              <a:t>lines</a:t>
            </a:r>
            <a:endParaRPr lang="sv-SE" dirty="0"/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699435" y="6288501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5599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9" y="391029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2 </a:t>
            </a:r>
            <a:r>
              <a:rPr lang="sv-SE" dirty="0" err="1"/>
              <a:t>lines</a:t>
            </a:r>
            <a:endParaRPr lang="sv-S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9" y="1918800"/>
            <a:ext cx="5050653" cy="4031151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sv-SE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553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EC903E-A79D-4A59-90A8-A3B7B7E6C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825625"/>
            <a:ext cx="5640035" cy="4351338"/>
          </a:xfrm>
          <a:prstGeom prst="rect">
            <a:avLst/>
          </a:prstGeom>
        </p:spPr>
        <p:txBody>
          <a:bodyPr/>
          <a:lstStyle>
            <a:lvl1pPr marL="252000" indent="-252000">
              <a:buSzPct val="110000"/>
              <a:buFontTx/>
              <a:buBlip>
                <a:blip r:embed="rId2"/>
              </a:buBlip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sv-SE" noProof="0" smtClean="0"/>
              <a:t>Redigera format för bakgrundstext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23892BCA-AB7F-49DB-B3AE-DB87C3BA2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65125"/>
            <a:ext cx="5640034" cy="1144743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>
              <a:defRPr sz="3500" b="1" i="0" cap="all" spc="500" baseline="0">
                <a:ln w="2222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noProof="0" dirty="0"/>
              <a:t>Rubrik</a:t>
            </a:r>
            <a:br>
              <a:rPr lang="en-US" noProof="0" dirty="0"/>
            </a:br>
            <a:r>
              <a:rPr lang="en-US" noProof="0" dirty="0"/>
              <a:t>max </a:t>
            </a:r>
            <a:r>
              <a:rPr lang="en-US" noProof="0" dirty="0" err="1"/>
              <a:t>två</a:t>
            </a:r>
            <a:r>
              <a:rPr lang="en-US" noProof="0" dirty="0"/>
              <a:t> </a:t>
            </a:r>
            <a:r>
              <a:rPr lang="en-US" noProof="0" dirty="0" err="1"/>
              <a:t>rader</a:t>
            </a:r>
            <a:endParaRPr lang="en-US" noProof="0" dirty="0"/>
          </a:p>
        </p:txBody>
      </p:sp>
      <p:sp>
        <p:nvSpPr>
          <p:cNvPr id="13" name="Platshållare för bild 3">
            <a:extLst>
              <a:ext uri="{FF2B5EF4-FFF2-40B4-BE49-F238E27FC236}">
                <a16:creationId xmlns:a16="http://schemas.microsoft.com/office/drawing/2014/main" id="{01AE711B-46BD-40A4-BCBF-6570A05B73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5052" y="0"/>
            <a:ext cx="6096000" cy="6858000"/>
          </a:xfrm>
          <a:prstGeom prst="rect">
            <a:avLst/>
          </a:prstGeo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50DE3184-FCF9-4C96-9884-FF4BCA4F6253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64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9" y="391029"/>
            <a:ext cx="7795777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2 </a:t>
            </a:r>
            <a:r>
              <a:rPr lang="sv-SE" dirty="0" err="1"/>
              <a:t>lines</a:t>
            </a:r>
            <a:endParaRPr lang="sv-S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9" y="2091600"/>
            <a:ext cx="7740144" cy="3858351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94751" y="0"/>
            <a:ext cx="3394463" cy="6858000"/>
          </a:xfrm>
          <a:solidFill>
            <a:schemeClr val="bg1">
              <a:lumMod val="85000"/>
            </a:schemeClr>
          </a:solidFill>
        </p:spPr>
        <p:txBody>
          <a:bodyPr tIns="1440000" anchor="ctr" anchorCtr="0"/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sv-SE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1692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9" y="391029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2 </a:t>
            </a:r>
            <a:r>
              <a:rPr lang="sv-SE" dirty="0" err="1"/>
              <a:t>lines</a:t>
            </a:r>
            <a:endParaRPr lang="sv-S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9" y="2091600"/>
            <a:ext cx="5050653" cy="3858351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1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anchor="ctr" anchorCtr="0"/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0" y="3425826"/>
            <a:ext cx="6094413" cy="3432175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7275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9" y="391029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2 </a:t>
            </a:r>
            <a:r>
              <a:rPr lang="sv-SE" dirty="0" err="1"/>
              <a:t>lines</a:t>
            </a:r>
            <a:endParaRPr lang="sv-S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9" y="2091600"/>
            <a:ext cx="5050653" cy="3858351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1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anchor="ctr" anchorCtr="0"/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2" y="3425823"/>
            <a:ext cx="2699951" cy="3434400"/>
          </a:xfrm>
          <a:solidFill>
            <a:schemeClr val="bg1">
              <a:lumMod val="85000"/>
            </a:schemeClr>
          </a:solidFill>
        </p:spPr>
        <p:txBody>
          <a:bodyPr tIns="1440000" anchor="ctr" anchorCtr="0"/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794751" y="3425823"/>
            <a:ext cx="3394463" cy="3434400"/>
          </a:xfrm>
          <a:solidFill>
            <a:schemeClr val="bg1">
              <a:lumMod val="75000"/>
            </a:schemeClr>
          </a:solidFill>
        </p:spPr>
        <p:txBody>
          <a:bodyPr tIns="1440000" anchor="ctr" anchorCtr="0"/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8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sv-SE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8739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1800" dirty="0" err="1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89601" cy="6858000"/>
          </a:xfrm>
          <a:solidFill>
            <a:schemeClr val="bg1">
              <a:lumMod val="85000"/>
            </a:schemeClr>
          </a:solidFill>
        </p:spPr>
        <p:txBody>
          <a:bodyPr tIns="972000" anchor="ctr" anchorCtr="0"/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8" y="391029"/>
            <a:ext cx="5437845" cy="134633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sv-SE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9588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1800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USR_Name"/>
          <p:cNvSpPr>
            <a:spLocks noGrp="1"/>
          </p:cNvSpPr>
          <p:nvPr>
            <p:ph type="body" sz="quarter" idx="13" hasCustomPrompt="1"/>
          </p:nvPr>
        </p:nvSpPr>
        <p:spPr>
          <a:xfrm>
            <a:off x="3394075" y="1912135"/>
            <a:ext cx="8099423" cy="601488"/>
          </a:xfrm>
        </p:spPr>
        <p:txBody>
          <a:bodyPr anchor="b" anchorCtr="0"/>
          <a:lstStyle>
            <a:lvl1pPr marL="0" indent="0">
              <a:buFontTx/>
              <a:buNone/>
              <a:defRPr sz="2800" b="1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14" name="USR_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3394076" y="2630187"/>
            <a:ext cx="8099421" cy="4457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16" name="USR_Email"/>
          <p:cNvSpPr>
            <a:spLocks noGrp="1"/>
          </p:cNvSpPr>
          <p:nvPr>
            <p:ph type="body" sz="quarter" idx="15" hasCustomPrompt="1"/>
          </p:nvPr>
        </p:nvSpPr>
        <p:spPr>
          <a:xfrm>
            <a:off x="3394076" y="3166673"/>
            <a:ext cx="8099425" cy="484188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@</a:t>
            </a:r>
          </a:p>
        </p:txBody>
      </p:sp>
      <p:sp>
        <p:nvSpPr>
          <p:cNvPr id="17" name="USR_DirectPhone"/>
          <p:cNvSpPr>
            <a:spLocks noGrp="1"/>
          </p:cNvSpPr>
          <p:nvPr>
            <p:ph type="body" sz="quarter" idx="16" hasCustomPrompt="1"/>
          </p:nvPr>
        </p:nvSpPr>
        <p:spPr>
          <a:xfrm>
            <a:off x="3394076" y="3607705"/>
            <a:ext cx="8099425" cy="484188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phone</a:t>
            </a:r>
            <a:r>
              <a:rPr lang="sv-SE" dirty="0"/>
              <a:t> </a:t>
            </a:r>
            <a:r>
              <a:rPr lang="sv-SE" dirty="0" err="1"/>
              <a:t>number</a:t>
            </a:r>
            <a:endParaRPr lang="sv-SE" dirty="0"/>
          </a:p>
        </p:txBody>
      </p:sp>
      <p:sp>
        <p:nvSpPr>
          <p:cNvPr id="20" name="OFF_companyname"/>
          <p:cNvSpPr>
            <a:spLocks noGrp="1"/>
          </p:cNvSpPr>
          <p:nvPr>
            <p:ph type="body" sz="quarter" idx="18" hasCustomPrompt="1"/>
          </p:nvPr>
        </p:nvSpPr>
        <p:spPr>
          <a:xfrm>
            <a:off x="3394078" y="4426566"/>
            <a:ext cx="8099423" cy="330367"/>
          </a:xfrm>
        </p:spPr>
        <p:txBody>
          <a:bodyPr anchor="b" anchorCtr="0"/>
          <a:lstStyle>
            <a:lvl1pPr marL="0" indent="0">
              <a:buNone/>
              <a:defRPr sz="1800" b="1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office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19" name="USR_Address"/>
          <p:cNvSpPr>
            <a:spLocks noGrp="1"/>
          </p:cNvSpPr>
          <p:nvPr>
            <p:ph type="body" sz="quarter" idx="17" hasCustomPrompt="1"/>
          </p:nvPr>
        </p:nvSpPr>
        <p:spPr>
          <a:xfrm>
            <a:off x="3394074" y="4757889"/>
            <a:ext cx="8099423" cy="330367"/>
          </a:xfrm>
        </p:spPr>
        <p:txBody>
          <a:bodyPr anchor="t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address</a:t>
            </a:r>
            <a:endParaRPr lang="sv-SE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394075" y="5030646"/>
            <a:ext cx="404971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sv-SE" sz="1800" dirty="0">
                <a:solidFill>
                  <a:srgbClr val="006EB6"/>
                </a:solidFill>
              </a:rPr>
              <a:t>nordicwelfare.org</a:t>
            </a:r>
          </a:p>
        </p:txBody>
      </p:sp>
      <p:sp>
        <p:nvSpPr>
          <p:cNvPr id="15" name="Freeform 5"/>
          <p:cNvSpPr>
            <a:spLocks noEditPoints="1"/>
          </p:cNvSpPr>
          <p:nvPr userDrawn="1"/>
        </p:nvSpPr>
        <p:spPr bwMode="auto">
          <a:xfrm>
            <a:off x="699435" y="6288501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5177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1800" dirty="0" err="1"/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792000" anchor="ctr" anchorCtr="0"/>
          <a:lstStyle>
            <a:lvl1pPr marL="0" indent="0" algn="ctr">
              <a:buNone/>
              <a:tabLst>
                <a:tab pos="1700171" algn="l"/>
              </a:tabLst>
              <a:defRPr sz="2200" baseline="0">
                <a:solidFill>
                  <a:srgbClr val="ADCFF1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2" name="LAN_Thanks"/>
          <p:cNvSpPr>
            <a:spLocks noGrp="1"/>
          </p:cNvSpPr>
          <p:nvPr>
            <p:ph type="title" hasCustomPrompt="1"/>
          </p:nvPr>
        </p:nvSpPr>
        <p:spPr>
          <a:xfrm>
            <a:off x="3326400" y="1639402"/>
            <a:ext cx="8167099" cy="1490661"/>
          </a:xfrm>
        </p:spPr>
        <p:txBody>
          <a:bodyPr anchor="t" anchorCtr="0"/>
          <a:lstStyle>
            <a:lvl1pPr>
              <a:defRPr sz="7800">
                <a:solidFill>
                  <a:srgbClr val="006EB6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sv-SE" dirty="0"/>
          </a:p>
        </p:txBody>
      </p:sp>
      <p:sp>
        <p:nvSpPr>
          <p:cNvPr id="9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EB6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EB6"/>
                </a:solidFill>
              </a:defRPr>
            </a:lvl1pPr>
          </a:lstStyle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699435" y="6288501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0798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2 </a:t>
            </a:r>
            <a:r>
              <a:rPr lang="sv-SE" dirty="0" err="1"/>
              <a:t>lines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37721" y="6964657"/>
            <a:ext cx="2355779" cy="176724"/>
          </a:xfrm>
        </p:spPr>
        <p:txBody>
          <a:bodyPr/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0481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sv-SE" dirty="0"/>
          </a:p>
        </p:txBody>
      </p:sp>
      <p:sp>
        <p:nvSpPr>
          <p:cNvPr id="3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1844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663759" y="375884"/>
            <a:ext cx="10931524" cy="6145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dirty="0" err="1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User</a:t>
            </a:r>
            <a:r>
              <a:rPr lang="sv-SE" sz="48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guide – </a:t>
            </a:r>
            <a:r>
              <a:rPr lang="sv-SE" sz="4800" dirty="0" err="1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delete</a:t>
            </a:r>
            <a:r>
              <a:rPr lang="sv-SE" sz="4800" baseline="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4800" baseline="0" dirty="0" err="1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before</a:t>
            </a:r>
            <a:r>
              <a:rPr lang="sv-SE" sz="4800" baseline="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4800" baseline="0" dirty="0" err="1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use</a:t>
            </a:r>
            <a:endParaRPr lang="sv-SE" sz="4800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7456919" y="3114506"/>
            <a:ext cx="2160000" cy="113877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view drawing guides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set </a:t>
            </a:r>
            <a:b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tick mark next to </a:t>
            </a: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sv-SE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</a:t>
            </a:r>
            <a:b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viewing of guides</a:t>
            </a: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7456919" y="1409702"/>
            <a:ext cx="21600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</a:t>
            </a:r>
            <a:b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 and footer</a:t>
            </a:r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Do this at the very end, so you get </a:t>
            </a:r>
            <a:br>
              <a:rPr lang="sv-SE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sv-SE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all the corrections with you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tab</a:t>
            </a:r>
            <a:endParaRPr lang="sv-SE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Header and Footer </a:t>
            </a:r>
            <a:b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</a:t>
            </a: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</a:t>
            </a:r>
            <a: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</a:t>
            </a:r>
            <a:b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693739" y="3277386"/>
            <a:ext cx="2160000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sv-SE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insert</a:t>
            </a:r>
            <a:r>
              <a:rPr lang="sv-SE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sv-SE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an appropriate layout from the </a:t>
            </a:r>
            <a:br>
              <a:rPr lang="sv-SE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strike="noStrik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sv-SE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drop down</a:t>
            </a:r>
            <a:r>
              <a:rPr lang="sv-SE" altLang="da-DK" sz="900" strike="noStrik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sv-SE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</a:t>
            </a:r>
            <a:endParaRPr lang="sv-SE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706059" y="4709086"/>
            <a:ext cx="2160000" cy="86177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sv-SE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</a:t>
            </a:r>
            <a:r>
              <a:rPr lang="sv-SE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position, </a:t>
            </a:r>
            <a:b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size</a:t>
            </a:r>
            <a:r>
              <a:rPr lang="sv-SE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  <a:endParaRPr lang="sv-SE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1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sz="1800" dirty="0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sz="1800" dirty="0"/>
          </a:p>
        </p:txBody>
      </p:sp>
      <p:sp>
        <p:nvSpPr>
          <p:cNvPr id="29" name="Text Box 48"/>
          <p:cNvSpPr txBox="1">
            <a:spLocks noChangeArrowheads="1"/>
          </p:cNvSpPr>
          <p:nvPr userDrawn="1"/>
        </p:nvSpPr>
        <p:spPr bwMode="auto">
          <a:xfrm>
            <a:off x="693740" y="1409700"/>
            <a:ext cx="2486867" cy="16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sv-SE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sv-SE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if you want regular</a:t>
            </a: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text. Click ENTER and then Bullet-button for correct bullet. </a:t>
            </a:r>
            <a:b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</a:t>
            </a:r>
            <a:b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</a:t>
            </a:r>
            <a:b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 level to the next level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sv-SE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sv-SE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sv-SE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sv-SE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sv-SE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endParaRPr lang="sv-SE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6523" y="5318643"/>
            <a:ext cx="492452" cy="200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8545" y="3538595"/>
            <a:ext cx="324764" cy="578237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3034535" y="4208199"/>
            <a:ext cx="593368" cy="192211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05151" y="2651637"/>
            <a:ext cx="549328" cy="285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33347" y="1652717"/>
            <a:ext cx="297872" cy="183305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4" y="1427938"/>
            <a:ext cx="2160799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fi-FI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placeholder, </a:t>
            </a:r>
            <a:b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icon and choose </a:t>
            </a:r>
            <a:r>
              <a:rPr lang="fi-FI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fi-FI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fi-FI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fi-FI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fi-FI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fi-FI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fi-FI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i-FI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fi-FI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pic>
        <p:nvPicPr>
          <p:cNvPr id="23" name="5 Insert pictur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25718" y="1652717"/>
            <a:ext cx="262151" cy="256055"/>
          </a:xfrm>
          <a:prstGeom prst="rect">
            <a:avLst/>
          </a:prstGeom>
        </p:spPr>
      </p:pic>
      <p:pic>
        <p:nvPicPr>
          <p:cNvPr id="24" name="6 Crop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84315" y="2370105"/>
            <a:ext cx="337400" cy="321707"/>
          </a:xfrm>
          <a:prstGeom prst="rect">
            <a:avLst/>
          </a:prstGeom>
        </p:spPr>
      </p:pic>
      <p:pic>
        <p:nvPicPr>
          <p:cNvPr id="25" name="7 Scale picture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62021" y="2864096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616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182B-0657-4925-A3AC-E0630FDACE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2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EC903E-A79D-4A59-90A8-A3B7B7E6C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825625"/>
            <a:ext cx="5640035" cy="4189413"/>
          </a:xfrm>
          <a:prstGeom prst="rect">
            <a:avLst/>
          </a:prstGeom>
        </p:spPr>
        <p:txBody>
          <a:bodyPr/>
          <a:lstStyle>
            <a:lvl1pPr marL="252000" indent="-252000">
              <a:buSzPct val="110000"/>
              <a:buFontTx/>
              <a:buBlip>
                <a:blip r:embed="rId2"/>
              </a:buBlip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sv-SE" noProof="0" smtClean="0"/>
              <a:t>Redigera format för bakgrundstext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23892BCA-AB7F-49DB-B3AE-DB87C3BA2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65125"/>
            <a:ext cx="5640034" cy="1144743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>
              <a:defRPr sz="3500" b="1" i="0" cap="all" spc="500" baseline="0">
                <a:ln w="2222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noProof="0" dirty="0"/>
              <a:t>Rubrik</a:t>
            </a:r>
            <a:br>
              <a:rPr lang="en-US" noProof="0" dirty="0"/>
            </a:br>
            <a:r>
              <a:rPr lang="en-US" noProof="0" dirty="0"/>
              <a:t>max </a:t>
            </a:r>
            <a:r>
              <a:rPr lang="en-US" noProof="0" dirty="0" err="1"/>
              <a:t>två</a:t>
            </a:r>
            <a:r>
              <a:rPr lang="en-US" noProof="0" dirty="0"/>
              <a:t> </a:t>
            </a:r>
            <a:r>
              <a:rPr lang="en-US" noProof="0" dirty="0" err="1"/>
              <a:t>rader</a:t>
            </a:r>
            <a:endParaRPr lang="en-US" noProof="0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EBE89DE4-6AE3-4E82-8B3A-00F7AD0AB2B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17005" y="368300"/>
            <a:ext cx="5640035" cy="5646738"/>
          </a:xfrm>
          <a:prstGeom prst="rect">
            <a:avLst/>
          </a:prstGeom>
        </p:spPr>
        <p:txBody>
          <a:bodyPr/>
          <a:lstStyle>
            <a:lvl1pPr marL="252000" indent="-252000">
              <a:buSzPct val="110000"/>
              <a:buFontTx/>
              <a:buBlip>
                <a:blip r:embed="rId2"/>
              </a:buBlip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sv-SE" noProof="0" smtClean="0"/>
              <a:t>Redigera format för bakgrundstext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8185D8-03DA-40DF-AE5E-A5CEDD51F517}"/>
              </a:ext>
            </a:extLst>
          </p:cNvPr>
          <p:cNvCxnSpPr/>
          <p:nvPr userDrawn="1"/>
        </p:nvCxnSpPr>
        <p:spPr>
          <a:xfrm>
            <a:off x="0" y="6316884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 7">
            <a:extLst>
              <a:ext uri="{FF2B5EF4-FFF2-40B4-BE49-F238E27FC236}">
                <a16:creationId xmlns:a16="http://schemas.microsoft.com/office/drawing/2014/main" id="{D09B22C1-E80A-4724-872E-5488BDE8B192}"/>
              </a:ext>
            </a:extLst>
          </p:cNvPr>
          <p:cNvGrpSpPr/>
          <p:nvPr userDrawn="1"/>
        </p:nvGrpSpPr>
        <p:grpSpPr>
          <a:xfrm>
            <a:off x="11637572" y="6451516"/>
            <a:ext cx="756000" cy="756000"/>
            <a:chOff x="11546205" y="6451516"/>
            <a:chExt cx="756000" cy="756000"/>
          </a:xfrm>
        </p:grpSpPr>
        <p:sp>
          <p:nvSpPr>
            <p:cNvPr id="9" name="Ellips 8">
              <a:extLst>
                <a:ext uri="{FF2B5EF4-FFF2-40B4-BE49-F238E27FC236}">
                  <a16:creationId xmlns:a16="http://schemas.microsoft.com/office/drawing/2014/main" id="{88842548-C68F-41C9-968F-DDF5A1541EBE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7C454DF8-F9A7-4701-BB1F-ADBFED5D2997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D023CDFA-88EB-40C0-A000-14E45DFA7373}"/>
              </a:ext>
            </a:extLst>
          </p:cNvPr>
          <p:cNvGrpSpPr/>
          <p:nvPr userDrawn="1"/>
        </p:nvGrpSpPr>
        <p:grpSpPr>
          <a:xfrm>
            <a:off x="10451220" y="6570821"/>
            <a:ext cx="360000" cy="360000"/>
            <a:chOff x="11546205" y="6451516"/>
            <a:chExt cx="756000" cy="756000"/>
          </a:xfrm>
        </p:grpSpPr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853DE1B4-2A4B-4708-9733-4FF24ABBD3DC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FDBF8F90-055F-41C3-804E-3A2CDC4EC2A0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BE9F3F6-2830-4E60-8DDB-69038131FD4E}"/>
              </a:ext>
            </a:extLst>
          </p:cNvPr>
          <p:cNvGrpSpPr/>
          <p:nvPr userDrawn="1"/>
        </p:nvGrpSpPr>
        <p:grpSpPr>
          <a:xfrm>
            <a:off x="10948048" y="6169784"/>
            <a:ext cx="540000" cy="540000"/>
            <a:chOff x="11546205" y="6451516"/>
            <a:chExt cx="756000" cy="756000"/>
          </a:xfrm>
        </p:grpSpPr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DBF65403-B13C-44D8-BC5F-95768A606205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AB448F46-DED2-49F2-8FBB-23CC4086858B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0" name="Rektangel 19">
            <a:extLst>
              <a:ext uri="{FF2B5EF4-FFF2-40B4-BE49-F238E27FC236}">
                <a16:creationId xmlns:a16="http://schemas.microsoft.com/office/drawing/2014/main" id="{4FD4D6DE-5AAF-4C74-8DE5-A242ABBA0BB2}"/>
              </a:ext>
            </a:extLst>
          </p:cNvPr>
          <p:cNvSpPr/>
          <p:nvPr userDrawn="1"/>
        </p:nvSpPr>
        <p:spPr>
          <a:xfrm>
            <a:off x="10934700" y="6146006"/>
            <a:ext cx="553348" cy="1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92521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182B-0657-4925-A3AC-E0630FDACE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654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FFCC33"/>
                </a:solidFill>
                <a:latin typeface="Gill Sans Regular" charset="0"/>
              </a:defRPr>
            </a:lvl1pPr>
          </a:lstStyle>
          <a:p>
            <a:r>
              <a:rPr lang="sv-SE"/>
              <a:t>Klicka här för att ändra formatet för bakgrundsrubriken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182B-0657-4925-A3AC-E0630FDACE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479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955799"/>
            <a:ext cx="5181600" cy="42211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955799"/>
            <a:ext cx="5181600" cy="42211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182B-0657-4925-A3AC-E0630FDACE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92716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730499"/>
            <a:ext cx="5157787" cy="34591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730499"/>
            <a:ext cx="5183188" cy="34591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182B-0657-4925-A3AC-E0630FDACE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287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182B-0657-4925-A3AC-E0630FDACE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63220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182B-0657-4925-A3AC-E0630FDACE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427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182B-0657-4925-A3AC-E0630FDACE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1820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182B-0657-4925-A3AC-E0630FDACE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35660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182B-0657-4925-A3AC-E0630FDACE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3084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182B-0657-4925-A3AC-E0630FDACE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571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3266A7D-5D5B-40F4-88D5-FB109209D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50" y="6447316"/>
            <a:ext cx="736228" cy="294490"/>
          </a:xfrm>
          <a:prstGeom prst="rect">
            <a:avLst/>
          </a:prstGeom>
        </p:spPr>
      </p:pic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D7E2CFF0-376A-4560-B837-48FCBBAA69E3}"/>
              </a:ext>
            </a:extLst>
          </p:cNvPr>
          <p:cNvCxnSpPr/>
          <p:nvPr userDrawn="1"/>
        </p:nvCxnSpPr>
        <p:spPr>
          <a:xfrm>
            <a:off x="0" y="6316884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 12">
            <a:extLst>
              <a:ext uri="{FF2B5EF4-FFF2-40B4-BE49-F238E27FC236}">
                <a16:creationId xmlns:a16="http://schemas.microsoft.com/office/drawing/2014/main" id="{B02D0E75-1F5D-4D8C-BF7B-1F0D0240FB2B}"/>
              </a:ext>
            </a:extLst>
          </p:cNvPr>
          <p:cNvGrpSpPr/>
          <p:nvPr userDrawn="1"/>
        </p:nvGrpSpPr>
        <p:grpSpPr>
          <a:xfrm>
            <a:off x="11637572" y="6451516"/>
            <a:ext cx="756000" cy="756000"/>
            <a:chOff x="11546205" y="6451516"/>
            <a:chExt cx="756000" cy="756000"/>
          </a:xfrm>
        </p:grpSpPr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C99A2B84-BF97-434C-BB5D-3B58731CD35D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5BA5D23A-376D-4518-902E-4F2F36FCE79F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04A1BFD1-3639-40C5-AA69-1DC8CC05FE8B}"/>
              </a:ext>
            </a:extLst>
          </p:cNvPr>
          <p:cNvGrpSpPr/>
          <p:nvPr userDrawn="1"/>
        </p:nvGrpSpPr>
        <p:grpSpPr>
          <a:xfrm>
            <a:off x="10451220" y="6570821"/>
            <a:ext cx="360000" cy="360000"/>
            <a:chOff x="11546205" y="6451516"/>
            <a:chExt cx="756000" cy="756000"/>
          </a:xfrm>
        </p:grpSpPr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01E7E8EB-8398-4EB9-BF9A-5EB4827FC428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64857B94-6E6C-4F51-AF0E-13643C46A4A2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BF9FFA08-77DD-47F7-B11E-DC0EBFD81050}"/>
              </a:ext>
            </a:extLst>
          </p:cNvPr>
          <p:cNvGrpSpPr/>
          <p:nvPr userDrawn="1"/>
        </p:nvGrpSpPr>
        <p:grpSpPr>
          <a:xfrm>
            <a:off x="10948048" y="6169784"/>
            <a:ext cx="540000" cy="540000"/>
            <a:chOff x="11546205" y="6451516"/>
            <a:chExt cx="756000" cy="756000"/>
          </a:xfrm>
        </p:grpSpPr>
        <p:sp>
          <p:nvSpPr>
            <p:cNvPr id="22" name="Ellips 21">
              <a:extLst>
                <a:ext uri="{FF2B5EF4-FFF2-40B4-BE49-F238E27FC236}">
                  <a16:creationId xmlns:a16="http://schemas.microsoft.com/office/drawing/2014/main" id="{F1B34D2B-F100-4CCD-8CFB-8AC3CE4F2A8D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3" name="Ellips 22">
              <a:extLst>
                <a:ext uri="{FF2B5EF4-FFF2-40B4-BE49-F238E27FC236}">
                  <a16:creationId xmlns:a16="http://schemas.microsoft.com/office/drawing/2014/main" id="{6D93DD6E-9A1D-4054-93F0-0495ECC0AD4B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85FAA598-ECDE-44A5-BDD9-A726A8D7DAC0}"/>
              </a:ext>
            </a:extLst>
          </p:cNvPr>
          <p:cNvSpPr/>
          <p:nvPr userDrawn="1"/>
        </p:nvSpPr>
        <p:spPr>
          <a:xfrm>
            <a:off x="10934700" y="6146006"/>
            <a:ext cx="553348" cy="1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Platshållare för datum 3">
            <a:extLst>
              <a:ext uri="{FF2B5EF4-FFF2-40B4-BE49-F238E27FC236}">
                <a16:creationId xmlns:a16="http://schemas.microsoft.com/office/drawing/2014/main" id="{258B87BD-9FB4-4571-A026-6C722A308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4848" y="6488307"/>
            <a:ext cx="912474" cy="21408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7992EE-1B3A-4D2B-AD60-86EA5BF4EA31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26" name="Platshållare för sidfot 4">
            <a:extLst>
              <a:ext uri="{FF2B5EF4-FFF2-40B4-BE49-F238E27FC236}">
                <a16:creationId xmlns:a16="http://schemas.microsoft.com/office/drawing/2014/main" id="{E7BBCD54-A392-4412-91E0-0362C08F7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9359" y="6488303"/>
            <a:ext cx="2295489" cy="21409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Stockhom</a:t>
            </a:r>
          </a:p>
        </p:txBody>
      </p:sp>
      <p:sp>
        <p:nvSpPr>
          <p:cNvPr id="27" name="Platshållare för bildnummer 5">
            <a:extLst>
              <a:ext uri="{FF2B5EF4-FFF2-40B4-BE49-F238E27FC236}">
                <a16:creationId xmlns:a16="http://schemas.microsoft.com/office/drawing/2014/main" id="{FF5A0DB4-9760-4E9F-8148-7DAF037E6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4269" y="6488303"/>
            <a:ext cx="664633" cy="21409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8DF68-B3FC-479F-AE78-D5D570A8FD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Rubrik 1">
            <a:extLst>
              <a:ext uri="{FF2B5EF4-FFF2-40B4-BE49-F238E27FC236}">
                <a16:creationId xmlns:a16="http://schemas.microsoft.com/office/drawing/2014/main" id="{4B0F9135-2B37-4D83-9C05-E9AA4E5183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365125"/>
            <a:ext cx="9922855" cy="1144743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>
              <a:defRPr sz="3500" b="1" i="0" cap="all" spc="500" baseline="0">
                <a:ln w="2222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noProof="0" dirty="0"/>
              <a:t>Rubrik</a:t>
            </a:r>
            <a:br>
              <a:rPr lang="en-US" noProof="0" dirty="0"/>
            </a:br>
            <a:r>
              <a:rPr lang="en-US" noProof="0" dirty="0"/>
              <a:t>max </a:t>
            </a:r>
            <a:r>
              <a:rPr lang="en-US" noProof="0" dirty="0" err="1"/>
              <a:t>två</a:t>
            </a:r>
            <a:r>
              <a:rPr lang="en-US" noProof="0" dirty="0"/>
              <a:t> </a:t>
            </a:r>
            <a:r>
              <a:rPr lang="en-US" noProof="0" dirty="0" err="1"/>
              <a:t>rader</a:t>
            </a:r>
            <a:endParaRPr lang="en-US" noProof="0" dirty="0"/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4973E209-20A9-4859-BD7C-E441DFBC7C4F}"/>
              </a:ext>
            </a:extLst>
          </p:cNvPr>
          <p:cNvGrpSpPr/>
          <p:nvPr userDrawn="1"/>
        </p:nvGrpSpPr>
        <p:grpSpPr>
          <a:xfrm>
            <a:off x="10883674" y="111447"/>
            <a:ext cx="1188000" cy="1188000"/>
            <a:chOff x="100060" y="4994253"/>
            <a:chExt cx="1188000" cy="1188000"/>
          </a:xfrm>
        </p:grpSpPr>
        <p:grpSp>
          <p:nvGrpSpPr>
            <p:cNvPr id="30" name="Grupp 29">
              <a:extLst>
                <a:ext uri="{FF2B5EF4-FFF2-40B4-BE49-F238E27FC236}">
                  <a16:creationId xmlns:a16="http://schemas.microsoft.com/office/drawing/2014/main" id="{B3D7F367-1683-4EC6-93AF-7C4EB1F8E4B4}"/>
                </a:ext>
              </a:extLst>
            </p:cNvPr>
            <p:cNvGrpSpPr/>
            <p:nvPr userDrawn="1"/>
          </p:nvGrpSpPr>
          <p:grpSpPr>
            <a:xfrm>
              <a:off x="100060" y="4994253"/>
              <a:ext cx="1188000" cy="1188000"/>
              <a:chOff x="10937524" y="-423700"/>
              <a:chExt cx="1584000" cy="1584000"/>
            </a:xfrm>
          </p:grpSpPr>
          <p:sp>
            <p:nvSpPr>
              <p:cNvPr id="32" name="Ellips 31">
                <a:extLst>
                  <a:ext uri="{FF2B5EF4-FFF2-40B4-BE49-F238E27FC236}">
                    <a16:creationId xmlns:a16="http://schemas.microsoft.com/office/drawing/2014/main" id="{21934BEC-1605-490A-AD49-DBF5E5488BD7}"/>
                  </a:ext>
                </a:extLst>
              </p:cNvPr>
              <p:cNvSpPr/>
              <p:nvPr userDrawn="1"/>
            </p:nvSpPr>
            <p:spPr>
              <a:xfrm>
                <a:off x="11057524" y="-303700"/>
                <a:ext cx="1344000" cy="1344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3" name="Ellips 32">
                <a:extLst>
                  <a:ext uri="{FF2B5EF4-FFF2-40B4-BE49-F238E27FC236}">
                    <a16:creationId xmlns:a16="http://schemas.microsoft.com/office/drawing/2014/main" id="{ABF89C6F-8766-4346-BF44-B1E14E0014DC}"/>
                  </a:ext>
                </a:extLst>
              </p:cNvPr>
              <p:cNvSpPr/>
              <p:nvPr userDrawn="1"/>
            </p:nvSpPr>
            <p:spPr>
              <a:xfrm>
                <a:off x="10937524" y="-423700"/>
                <a:ext cx="1584000" cy="1584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5D7181D5-5BD8-4AF6-8BDB-3567A26ADF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51" y="5381304"/>
              <a:ext cx="735819" cy="413898"/>
            </a:xfrm>
            <a:prstGeom prst="rect">
              <a:avLst/>
            </a:prstGeom>
          </p:spPr>
        </p:pic>
      </p:grpSp>
      <p:sp>
        <p:nvSpPr>
          <p:cNvPr id="34" name="Platshållare för innehåll 2">
            <a:extLst>
              <a:ext uri="{FF2B5EF4-FFF2-40B4-BE49-F238E27FC236}">
                <a16:creationId xmlns:a16="http://schemas.microsoft.com/office/drawing/2014/main" id="{1AAB49A8-70D8-4901-BE16-F6574D973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825625"/>
            <a:ext cx="11522075" cy="4351338"/>
          </a:xfrm>
          <a:prstGeom prst="rect">
            <a:avLst/>
          </a:prstGeom>
        </p:spPr>
        <p:txBody>
          <a:bodyPr/>
          <a:lstStyle>
            <a:lvl1pPr marL="252000" indent="-252000">
              <a:buSzPct val="110000"/>
              <a:buFontTx/>
              <a:buBlip>
                <a:blip r:embed="rId4"/>
              </a:buBlip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sv-SE" noProof="0" smtClean="0"/>
              <a:t>Redigera format för bakgrundstext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432091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182B-0657-4925-A3AC-E0630FDACE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59015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182B-0657-4925-A3AC-E0630FDACE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623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182B-0657-4925-A3AC-E0630FDACE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05886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objekt 25">
            <a:extLst>
              <a:ext uri="{FF2B5EF4-FFF2-40B4-BE49-F238E27FC236}">
                <a16:creationId xmlns:a16="http://schemas.microsoft.com/office/drawing/2014/main" id="{A63F01F6-0DC1-4590-951F-5AA29CD25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9" r="5953" b="143"/>
          <a:stretch/>
        </p:blipFill>
        <p:spPr>
          <a:xfrm>
            <a:off x="0" y="-1"/>
            <a:ext cx="12192000" cy="6297971"/>
          </a:xfrm>
          <a:prstGeom prst="rect">
            <a:avLst/>
          </a:prstGeom>
        </p:spPr>
      </p:pic>
      <p:sp>
        <p:nvSpPr>
          <p:cNvPr id="27" name="Rubrik 1">
            <a:extLst>
              <a:ext uri="{FF2B5EF4-FFF2-40B4-BE49-F238E27FC236}">
                <a16:creationId xmlns:a16="http://schemas.microsoft.com/office/drawing/2014/main" id="{EC15077A-1A47-4BDF-9B0A-DF11F9912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i="0" cap="all" spc="1000" baseline="0">
                <a:ln w="38100">
                  <a:solidFill>
                    <a:schemeClr val="bg1"/>
                  </a:solidFill>
                </a:ln>
                <a:noFill/>
              </a:defRPr>
            </a:lvl1pPr>
          </a:lstStyle>
          <a:p>
            <a:r>
              <a:rPr lang="en-US" noProof="0" dirty="0"/>
              <a:t>rubrik</a:t>
            </a:r>
          </a:p>
        </p:txBody>
      </p:sp>
      <p:sp>
        <p:nvSpPr>
          <p:cNvPr id="28" name="Underrubrik 2">
            <a:extLst>
              <a:ext uri="{FF2B5EF4-FFF2-40B4-BE49-F238E27FC236}">
                <a16:creationId xmlns:a16="http://schemas.microsoft.com/office/drawing/2014/main" id="{024A485A-1C92-4878-A784-BCBC570F22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5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Underrubrik</a:t>
            </a:r>
          </a:p>
        </p:txBody>
      </p:sp>
      <p:sp>
        <p:nvSpPr>
          <p:cNvPr id="33" name="Platshållare för datum 3">
            <a:extLst>
              <a:ext uri="{FF2B5EF4-FFF2-40B4-BE49-F238E27FC236}">
                <a16:creationId xmlns:a16="http://schemas.microsoft.com/office/drawing/2014/main" id="{6ADA508B-989F-465F-8AB2-D5FA606A4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4848" y="6488307"/>
            <a:ext cx="912474" cy="21408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2DAD04-F4FB-4288-B5FB-4626FCA54331}" type="datetime1">
              <a:rPr lang="en-US" noProof="0" smtClean="0"/>
              <a:t>9/21/2018</a:t>
            </a:fld>
            <a:endParaRPr lang="en-US" noProof="0"/>
          </a:p>
        </p:txBody>
      </p:sp>
      <p:sp>
        <p:nvSpPr>
          <p:cNvPr id="34" name="Platshållare för sidfot 4">
            <a:extLst>
              <a:ext uri="{FF2B5EF4-FFF2-40B4-BE49-F238E27FC236}">
                <a16:creationId xmlns:a16="http://schemas.microsoft.com/office/drawing/2014/main" id="{C59E7AF5-F1E1-4474-9BAE-945BB0D1A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9359" y="6488303"/>
            <a:ext cx="2295489" cy="21409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Stockhom</a:t>
            </a:r>
          </a:p>
        </p:txBody>
      </p:sp>
      <p:sp>
        <p:nvSpPr>
          <p:cNvPr id="35" name="Platshållare för bildnummer 5">
            <a:extLst>
              <a:ext uri="{FF2B5EF4-FFF2-40B4-BE49-F238E27FC236}">
                <a16:creationId xmlns:a16="http://schemas.microsoft.com/office/drawing/2014/main" id="{104B0657-5D54-4D02-9ED2-2A3B6E1C1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4269" y="6488303"/>
            <a:ext cx="664633" cy="21409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8DF68-B3FC-479F-AE78-D5D570A8FDF1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C13A7C21-00F3-44BD-B844-067011D4A0BE}"/>
              </a:ext>
            </a:extLst>
          </p:cNvPr>
          <p:cNvCxnSpPr/>
          <p:nvPr userDrawn="1"/>
        </p:nvCxnSpPr>
        <p:spPr>
          <a:xfrm>
            <a:off x="0" y="6316884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 13">
            <a:extLst>
              <a:ext uri="{FF2B5EF4-FFF2-40B4-BE49-F238E27FC236}">
                <a16:creationId xmlns:a16="http://schemas.microsoft.com/office/drawing/2014/main" id="{1AE07C91-E589-4E36-A180-E18EC3CBB7CA}"/>
              </a:ext>
            </a:extLst>
          </p:cNvPr>
          <p:cNvGrpSpPr/>
          <p:nvPr userDrawn="1"/>
        </p:nvGrpSpPr>
        <p:grpSpPr>
          <a:xfrm>
            <a:off x="11637572" y="6451516"/>
            <a:ext cx="756000" cy="756000"/>
            <a:chOff x="11546205" y="6451516"/>
            <a:chExt cx="756000" cy="756000"/>
          </a:xfrm>
        </p:grpSpPr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D2C5DDAC-9798-4A59-A2D4-0EC1C9CF2DB0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4C53E73C-3F07-4A59-AB1A-22CAC8780059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695F1C7A-AB60-472D-A397-54E904ED6557}"/>
              </a:ext>
            </a:extLst>
          </p:cNvPr>
          <p:cNvGrpSpPr/>
          <p:nvPr userDrawn="1"/>
        </p:nvGrpSpPr>
        <p:grpSpPr>
          <a:xfrm>
            <a:off x="10451220" y="6570821"/>
            <a:ext cx="360000" cy="360000"/>
            <a:chOff x="11546205" y="6451516"/>
            <a:chExt cx="756000" cy="756000"/>
          </a:xfrm>
        </p:grpSpPr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057E97EE-211E-451E-ABBD-9CD57B008A49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358AE3D1-9E3A-46A5-B232-CE17AADA5F9F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A8DD2188-6FB5-40BA-9F57-EFD62E5DC743}"/>
              </a:ext>
            </a:extLst>
          </p:cNvPr>
          <p:cNvGrpSpPr/>
          <p:nvPr userDrawn="1"/>
        </p:nvGrpSpPr>
        <p:grpSpPr>
          <a:xfrm>
            <a:off x="10948048" y="6169784"/>
            <a:ext cx="540000" cy="540000"/>
            <a:chOff x="11546205" y="6451516"/>
            <a:chExt cx="756000" cy="756000"/>
          </a:xfrm>
        </p:grpSpPr>
        <p:sp>
          <p:nvSpPr>
            <p:cNvPr id="21" name="Ellips 20">
              <a:extLst>
                <a:ext uri="{FF2B5EF4-FFF2-40B4-BE49-F238E27FC236}">
                  <a16:creationId xmlns:a16="http://schemas.microsoft.com/office/drawing/2014/main" id="{6A36466E-BBD0-4EF7-8843-335FDEFBD9E5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2" name="Ellips 21">
              <a:extLst>
                <a:ext uri="{FF2B5EF4-FFF2-40B4-BE49-F238E27FC236}">
                  <a16:creationId xmlns:a16="http://schemas.microsoft.com/office/drawing/2014/main" id="{FBDE039B-E5D1-4091-B378-90AA531D50C8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5346A568-A302-4C78-8C8C-9332C5DB35A2}"/>
              </a:ext>
            </a:extLst>
          </p:cNvPr>
          <p:cNvGrpSpPr/>
          <p:nvPr userDrawn="1"/>
        </p:nvGrpSpPr>
        <p:grpSpPr>
          <a:xfrm>
            <a:off x="10883674" y="111447"/>
            <a:ext cx="1188000" cy="1188000"/>
            <a:chOff x="100060" y="4994253"/>
            <a:chExt cx="1188000" cy="1188000"/>
          </a:xfrm>
        </p:grpSpPr>
        <p:grpSp>
          <p:nvGrpSpPr>
            <p:cNvPr id="24" name="Grupp 23">
              <a:extLst>
                <a:ext uri="{FF2B5EF4-FFF2-40B4-BE49-F238E27FC236}">
                  <a16:creationId xmlns:a16="http://schemas.microsoft.com/office/drawing/2014/main" id="{C9A26CA8-677C-47FD-842C-FAF333EA4BF1}"/>
                </a:ext>
              </a:extLst>
            </p:cNvPr>
            <p:cNvGrpSpPr/>
            <p:nvPr userDrawn="1"/>
          </p:nvGrpSpPr>
          <p:grpSpPr>
            <a:xfrm>
              <a:off x="100060" y="4994253"/>
              <a:ext cx="1188000" cy="1188000"/>
              <a:chOff x="10937524" y="-423700"/>
              <a:chExt cx="1584000" cy="1584000"/>
            </a:xfrm>
          </p:grpSpPr>
          <p:sp>
            <p:nvSpPr>
              <p:cNvPr id="37" name="Ellips 36">
                <a:extLst>
                  <a:ext uri="{FF2B5EF4-FFF2-40B4-BE49-F238E27FC236}">
                    <a16:creationId xmlns:a16="http://schemas.microsoft.com/office/drawing/2014/main" id="{A67CA24D-EE77-4A39-9332-F90BDD05D80A}"/>
                  </a:ext>
                </a:extLst>
              </p:cNvPr>
              <p:cNvSpPr/>
              <p:nvPr userDrawn="1"/>
            </p:nvSpPr>
            <p:spPr>
              <a:xfrm>
                <a:off x="11057524" y="-303700"/>
                <a:ext cx="1344000" cy="1344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Ellips 37">
                <a:extLst>
                  <a:ext uri="{FF2B5EF4-FFF2-40B4-BE49-F238E27FC236}">
                    <a16:creationId xmlns:a16="http://schemas.microsoft.com/office/drawing/2014/main" id="{826CAF94-1BC6-4E86-9C92-C070891BF9C5}"/>
                  </a:ext>
                </a:extLst>
              </p:cNvPr>
              <p:cNvSpPr/>
              <p:nvPr userDrawn="1"/>
            </p:nvSpPr>
            <p:spPr>
              <a:xfrm>
                <a:off x="10937524" y="-423700"/>
                <a:ext cx="1584000" cy="1584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FC26C70E-97EF-41C8-AB7D-394CEEACAB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51" y="5381304"/>
              <a:ext cx="735819" cy="413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12851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objekt 28">
            <a:extLst>
              <a:ext uri="{FF2B5EF4-FFF2-40B4-BE49-F238E27FC236}">
                <a16:creationId xmlns:a16="http://schemas.microsoft.com/office/drawing/2014/main" id="{1CCF4D17-F253-49A6-B237-A19A7A3C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9" r="5953" b="143"/>
          <a:stretch/>
        </p:blipFill>
        <p:spPr>
          <a:xfrm>
            <a:off x="0" y="-1"/>
            <a:ext cx="12192000" cy="6297971"/>
          </a:xfrm>
          <a:prstGeom prst="rect">
            <a:avLst/>
          </a:prstGeom>
        </p:spPr>
      </p:pic>
      <p:sp>
        <p:nvSpPr>
          <p:cNvPr id="27" name="Rubrik 1">
            <a:extLst>
              <a:ext uri="{FF2B5EF4-FFF2-40B4-BE49-F238E27FC236}">
                <a16:creationId xmlns:a16="http://schemas.microsoft.com/office/drawing/2014/main" id="{EC15077A-1A47-4BDF-9B0A-DF11F9912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6000" b="1" i="0" cap="all" spc="1000" baseline="0">
                <a:ln w="38100">
                  <a:solidFill>
                    <a:schemeClr val="bg1"/>
                  </a:solidFill>
                </a:ln>
                <a:noFill/>
              </a:defRPr>
            </a:lvl1pPr>
          </a:lstStyle>
          <a:p>
            <a:r>
              <a:rPr lang="en-US" noProof="0" dirty="0"/>
              <a:t>rubrik</a:t>
            </a:r>
          </a:p>
        </p:txBody>
      </p:sp>
      <p:sp>
        <p:nvSpPr>
          <p:cNvPr id="33" name="Platshållare för datum 3">
            <a:extLst>
              <a:ext uri="{FF2B5EF4-FFF2-40B4-BE49-F238E27FC236}">
                <a16:creationId xmlns:a16="http://schemas.microsoft.com/office/drawing/2014/main" id="{6ADA508B-989F-465F-8AB2-D5FA606A4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4848" y="6488307"/>
            <a:ext cx="912474" cy="21408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C608D1-8AD7-4FCD-A7C5-E7A364BDF7D2}" type="datetime1">
              <a:rPr lang="en-US" noProof="0" smtClean="0"/>
              <a:t>9/21/2018</a:t>
            </a:fld>
            <a:endParaRPr lang="en-US" noProof="0"/>
          </a:p>
        </p:txBody>
      </p:sp>
      <p:sp>
        <p:nvSpPr>
          <p:cNvPr id="34" name="Platshållare för sidfot 4">
            <a:extLst>
              <a:ext uri="{FF2B5EF4-FFF2-40B4-BE49-F238E27FC236}">
                <a16:creationId xmlns:a16="http://schemas.microsoft.com/office/drawing/2014/main" id="{C59E7AF5-F1E1-4474-9BAE-945BB0D1A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9359" y="6488303"/>
            <a:ext cx="2295489" cy="21409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Stockhom</a:t>
            </a:r>
          </a:p>
        </p:txBody>
      </p:sp>
      <p:sp>
        <p:nvSpPr>
          <p:cNvPr id="35" name="Platshållare för bildnummer 5">
            <a:extLst>
              <a:ext uri="{FF2B5EF4-FFF2-40B4-BE49-F238E27FC236}">
                <a16:creationId xmlns:a16="http://schemas.microsoft.com/office/drawing/2014/main" id="{104B0657-5D54-4D02-9ED2-2A3B6E1C1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4269" y="6488303"/>
            <a:ext cx="664633" cy="21409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8DF68-B3FC-479F-AE78-D5D570A8FDF1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C13A7C21-00F3-44BD-B844-067011D4A0BE}"/>
              </a:ext>
            </a:extLst>
          </p:cNvPr>
          <p:cNvCxnSpPr/>
          <p:nvPr userDrawn="1"/>
        </p:nvCxnSpPr>
        <p:spPr>
          <a:xfrm>
            <a:off x="0" y="6316884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 13">
            <a:extLst>
              <a:ext uri="{FF2B5EF4-FFF2-40B4-BE49-F238E27FC236}">
                <a16:creationId xmlns:a16="http://schemas.microsoft.com/office/drawing/2014/main" id="{1AE07C91-E589-4E36-A180-E18EC3CBB7CA}"/>
              </a:ext>
            </a:extLst>
          </p:cNvPr>
          <p:cNvGrpSpPr/>
          <p:nvPr userDrawn="1"/>
        </p:nvGrpSpPr>
        <p:grpSpPr>
          <a:xfrm>
            <a:off x="11637572" y="6451516"/>
            <a:ext cx="756000" cy="756000"/>
            <a:chOff x="11546205" y="6451516"/>
            <a:chExt cx="756000" cy="756000"/>
          </a:xfrm>
        </p:grpSpPr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D2C5DDAC-9798-4A59-A2D4-0EC1C9CF2DB0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4C53E73C-3F07-4A59-AB1A-22CAC8780059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695F1C7A-AB60-472D-A397-54E904ED6557}"/>
              </a:ext>
            </a:extLst>
          </p:cNvPr>
          <p:cNvGrpSpPr/>
          <p:nvPr userDrawn="1"/>
        </p:nvGrpSpPr>
        <p:grpSpPr>
          <a:xfrm>
            <a:off x="10451220" y="6570821"/>
            <a:ext cx="360000" cy="360000"/>
            <a:chOff x="11546205" y="6451516"/>
            <a:chExt cx="756000" cy="756000"/>
          </a:xfrm>
        </p:grpSpPr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057E97EE-211E-451E-ABBD-9CD57B008A49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358AE3D1-9E3A-46A5-B232-CE17AADA5F9F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A8DD2188-6FB5-40BA-9F57-EFD62E5DC743}"/>
              </a:ext>
            </a:extLst>
          </p:cNvPr>
          <p:cNvGrpSpPr/>
          <p:nvPr userDrawn="1"/>
        </p:nvGrpSpPr>
        <p:grpSpPr>
          <a:xfrm>
            <a:off x="10948048" y="6169784"/>
            <a:ext cx="540000" cy="540000"/>
            <a:chOff x="11546205" y="6451516"/>
            <a:chExt cx="756000" cy="756000"/>
          </a:xfrm>
        </p:grpSpPr>
        <p:sp>
          <p:nvSpPr>
            <p:cNvPr id="21" name="Ellips 20">
              <a:extLst>
                <a:ext uri="{FF2B5EF4-FFF2-40B4-BE49-F238E27FC236}">
                  <a16:creationId xmlns:a16="http://schemas.microsoft.com/office/drawing/2014/main" id="{6A36466E-BBD0-4EF7-8843-335FDEFBD9E5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2" name="Ellips 21">
              <a:extLst>
                <a:ext uri="{FF2B5EF4-FFF2-40B4-BE49-F238E27FC236}">
                  <a16:creationId xmlns:a16="http://schemas.microsoft.com/office/drawing/2014/main" id="{FBDE039B-E5D1-4091-B378-90AA531D50C8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5346A568-A302-4C78-8C8C-9332C5DB35A2}"/>
              </a:ext>
            </a:extLst>
          </p:cNvPr>
          <p:cNvGrpSpPr/>
          <p:nvPr userDrawn="1"/>
        </p:nvGrpSpPr>
        <p:grpSpPr>
          <a:xfrm>
            <a:off x="10883674" y="111447"/>
            <a:ext cx="1188000" cy="1188000"/>
            <a:chOff x="100060" y="4994253"/>
            <a:chExt cx="1188000" cy="1188000"/>
          </a:xfrm>
        </p:grpSpPr>
        <p:grpSp>
          <p:nvGrpSpPr>
            <p:cNvPr id="24" name="Grupp 23">
              <a:extLst>
                <a:ext uri="{FF2B5EF4-FFF2-40B4-BE49-F238E27FC236}">
                  <a16:creationId xmlns:a16="http://schemas.microsoft.com/office/drawing/2014/main" id="{C9A26CA8-677C-47FD-842C-FAF333EA4BF1}"/>
                </a:ext>
              </a:extLst>
            </p:cNvPr>
            <p:cNvGrpSpPr/>
            <p:nvPr userDrawn="1"/>
          </p:nvGrpSpPr>
          <p:grpSpPr>
            <a:xfrm>
              <a:off x="100060" y="4994253"/>
              <a:ext cx="1188000" cy="1188000"/>
              <a:chOff x="10937524" y="-423700"/>
              <a:chExt cx="1584000" cy="1584000"/>
            </a:xfrm>
          </p:grpSpPr>
          <p:sp>
            <p:nvSpPr>
              <p:cNvPr id="37" name="Ellips 36">
                <a:extLst>
                  <a:ext uri="{FF2B5EF4-FFF2-40B4-BE49-F238E27FC236}">
                    <a16:creationId xmlns:a16="http://schemas.microsoft.com/office/drawing/2014/main" id="{A67CA24D-EE77-4A39-9332-F90BDD05D80A}"/>
                  </a:ext>
                </a:extLst>
              </p:cNvPr>
              <p:cNvSpPr/>
              <p:nvPr userDrawn="1"/>
            </p:nvSpPr>
            <p:spPr>
              <a:xfrm>
                <a:off x="11057524" y="-303700"/>
                <a:ext cx="1344000" cy="1344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Ellips 37">
                <a:extLst>
                  <a:ext uri="{FF2B5EF4-FFF2-40B4-BE49-F238E27FC236}">
                    <a16:creationId xmlns:a16="http://schemas.microsoft.com/office/drawing/2014/main" id="{826CAF94-1BC6-4E86-9C92-C070891BF9C5}"/>
                  </a:ext>
                </a:extLst>
              </p:cNvPr>
              <p:cNvSpPr/>
              <p:nvPr userDrawn="1"/>
            </p:nvSpPr>
            <p:spPr>
              <a:xfrm>
                <a:off x="10937524" y="-423700"/>
                <a:ext cx="1584000" cy="1584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FC26C70E-97EF-41C8-AB7D-394CEEACAB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51" y="5381304"/>
              <a:ext cx="735819" cy="413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17372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EC903E-A79D-4A59-90A8-A3B7B7E6C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825625"/>
            <a:ext cx="5640035" cy="4351338"/>
          </a:xfrm>
          <a:prstGeom prst="rect">
            <a:avLst/>
          </a:prstGeom>
        </p:spPr>
        <p:txBody>
          <a:bodyPr/>
          <a:lstStyle>
            <a:lvl1pPr marL="252000" indent="-252000">
              <a:buSzPct val="110000"/>
              <a:buFontTx/>
              <a:buBlip>
                <a:blip r:embed="rId2"/>
              </a:buBlip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23892BCA-AB7F-49DB-B3AE-DB87C3BA2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65125"/>
            <a:ext cx="5640034" cy="1144743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>
              <a:defRPr sz="3500" b="1" i="0" cap="all" spc="500" baseline="0">
                <a:ln w="2222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noProof="0" dirty="0"/>
              <a:t>Rubrik</a:t>
            </a:r>
            <a:br>
              <a:rPr lang="en-US" noProof="0" dirty="0"/>
            </a:br>
            <a:r>
              <a:rPr lang="en-US" noProof="0" dirty="0"/>
              <a:t>max </a:t>
            </a:r>
            <a:r>
              <a:rPr lang="en-US" noProof="0" dirty="0" err="1"/>
              <a:t>två</a:t>
            </a:r>
            <a:r>
              <a:rPr lang="en-US" noProof="0" dirty="0"/>
              <a:t> </a:t>
            </a:r>
            <a:r>
              <a:rPr lang="en-US" noProof="0" dirty="0" err="1"/>
              <a:t>rader</a:t>
            </a:r>
            <a:endParaRPr lang="en-US" noProof="0" dirty="0"/>
          </a:p>
        </p:txBody>
      </p:sp>
      <p:sp>
        <p:nvSpPr>
          <p:cNvPr id="13" name="Platshållare för bild 3">
            <a:extLst>
              <a:ext uri="{FF2B5EF4-FFF2-40B4-BE49-F238E27FC236}">
                <a16:creationId xmlns:a16="http://schemas.microsoft.com/office/drawing/2014/main" id="{01AE711B-46BD-40A4-BCBF-6570A05B73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5052" y="0"/>
            <a:ext cx="6096000" cy="6858000"/>
          </a:xfrm>
          <a:prstGeom prst="rect">
            <a:avLst/>
          </a:prstGeo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50DE3184-FCF9-4C96-9884-FF4BCA4F6253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135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EC903E-A79D-4A59-90A8-A3B7B7E6C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825625"/>
            <a:ext cx="5640035" cy="4189413"/>
          </a:xfrm>
          <a:prstGeom prst="rect">
            <a:avLst/>
          </a:prstGeom>
        </p:spPr>
        <p:txBody>
          <a:bodyPr/>
          <a:lstStyle>
            <a:lvl1pPr marL="252000" indent="-252000">
              <a:buSzPct val="110000"/>
              <a:buFontTx/>
              <a:buBlip>
                <a:blip r:embed="rId2"/>
              </a:buBlip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23892BCA-AB7F-49DB-B3AE-DB87C3BA2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65125"/>
            <a:ext cx="5640034" cy="1144743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>
              <a:defRPr sz="3500" b="1" i="0" cap="all" spc="500" baseline="0">
                <a:ln w="2222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noProof="0" dirty="0"/>
              <a:t>Rubrik</a:t>
            </a:r>
            <a:br>
              <a:rPr lang="en-US" noProof="0" dirty="0"/>
            </a:br>
            <a:r>
              <a:rPr lang="en-US" noProof="0" dirty="0"/>
              <a:t>max </a:t>
            </a:r>
            <a:r>
              <a:rPr lang="en-US" noProof="0" dirty="0" err="1"/>
              <a:t>två</a:t>
            </a:r>
            <a:r>
              <a:rPr lang="en-US" noProof="0" dirty="0"/>
              <a:t> </a:t>
            </a:r>
            <a:r>
              <a:rPr lang="en-US" noProof="0" dirty="0" err="1"/>
              <a:t>rader</a:t>
            </a:r>
            <a:endParaRPr lang="en-US" noProof="0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EBE89DE4-6AE3-4E82-8B3A-00F7AD0AB2B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17005" y="368300"/>
            <a:ext cx="5640035" cy="5646738"/>
          </a:xfrm>
          <a:prstGeom prst="rect">
            <a:avLst/>
          </a:prstGeom>
        </p:spPr>
        <p:txBody>
          <a:bodyPr/>
          <a:lstStyle>
            <a:lvl1pPr marL="252000" indent="-252000">
              <a:buSzPct val="110000"/>
              <a:buFontTx/>
              <a:buBlip>
                <a:blip r:embed="rId2"/>
              </a:buBlip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B8185D8-03DA-40DF-AE5E-A5CEDD51F517}"/>
              </a:ext>
            </a:extLst>
          </p:cNvPr>
          <p:cNvCxnSpPr/>
          <p:nvPr userDrawn="1"/>
        </p:nvCxnSpPr>
        <p:spPr>
          <a:xfrm>
            <a:off x="0" y="6316884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 7">
            <a:extLst>
              <a:ext uri="{FF2B5EF4-FFF2-40B4-BE49-F238E27FC236}">
                <a16:creationId xmlns:a16="http://schemas.microsoft.com/office/drawing/2014/main" id="{D09B22C1-E80A-4724-872E-5488BDE8B192}"/>
              </a:ext>
            </a:extLst>
          </p:cNvPr>
          <p:cNvGrpSpPr/>
          <p:nvPr userDrawn="1"/>
        </p:nvGrpSpPr>
        <p:grpSpPr>
          <a:xfrm>
            <a:off x="11637572" y="6451516"/>
            <a:ext cx="756000" cy="756000"/>
            <a:chOff x="11546205" y="6451516"/>
            <a:chExt cx="756000" cy="756000"/>
          </a:xfrm>
        </p:grpSpPr>
        <p:sp>
          <p:nvSpPr>
            <p:cNvPr id="9" name="Ellips 8">
              <a:extLst>
                <a:ext uri="{FF2B5EF4-FFF2-40B4-BE49-F238E27FC236}">
                  <a16:creationId xmlns:a16="http://schemas.microsoft.com/office/drawing/2014/main" id="{88842548-C68F-41C9-968F-DDF5A1541EBE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7C454DF8-F9A7-4701-BB1F-ADBFED5D2997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D023CDFA-88EB-40C0-A000-14E45DFA7373}"/>
              </a:ext>
            </a:extLst>
          </p:cNvPr>
          <p:cNvGrpSpPr/>
          <p:nvPr userDrawn="1"/>
        </p:nvGrpSpPr>
        <p:grpSpPr>
          <a:xfrm>
            <a:off x="10451220" y="6570821"/>
            <a:ext cx="360000" cy="360000"/>
            <a:chOff x="11546205" y="6451516"/>
            <a:chExt cx="756000" cy="756000"/>
          </a:xfrm>
        </p:grpSpPr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853DE1B4-2A4B-4708-9733-4FF24ABBD3DC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FDBF8F90-055F-41C3-804E-3A2CDC4EC2A0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BE9F3F6-2830-4E60-8DDB-69038131FD4E}"/>
              </a:ext>
            </a:extLst>
          </p:cNvPr>
          <p:cNvGrpSpPr/>
          <p:nvPr userDrawn="1"/>
        </p:nvGrpSpPr>
        <p:grpSpPr>
          <a:xfrm>
            <a:off x="10948048" y="6169784"/>
            <a:ext cx="540000" cy="540000"/>
            <a:chOff x="11546205" y="6451516"/>
            <a:chExt cx="756000" cy="756000"/>
          </a:xfrm>
        </p:grpSpPr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DBF65403-B13C-44D8-BC5F-95768A606205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AB448F46-DED2-49F2-8FBB-23CC4086858B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0" name="Rektangel 19">
            <a:extLst>
              <a:ext uri="{FF2B5EF4-FFF2-40B4-BE49-F238E27FC236}">
                <a16:creationId xmlns:a16="http://schemas.microsoft.com/office/drawing/2014/main" id="{4FD4D6DE-5AAF-4C74-8DE5-A242ABBA0BB2}"/>
              </a:ext>
            </a:extLst>
          </p:cNvPr>
          <p:cNvSpPr/>
          <p:nvPr userDrawn="1"/>
        </p:nvSpPr>
        <p:spPr>
          <a:xfrm>
            <a:off x="10934700" y="6146006"/>
            <a:ext cx="553348" cy="1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2434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3266A7D-5D5B-40F4-88D5-FB109209D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50" y="6447316"/>
            <a:ext cx="736228" cy="294490"/>
          </a:xfrm>
          <a:prstGeom prst="rect">
            <a:avLst/>
          </a:prstGeom>
        </p:spPr>
      </p:pic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D7E2CFF0-376A-4560-B837-48FCBBAA69E3}"/>
              </a:ext>
            </a:extLst>
          </p:cNvPr>
          <p:cNvCxnSpPr/>
          <p:nvPr userDrawn="1"/>
        </p:nvCxnSpPr>
        <p:spPr>
          <a:xfrm>
            <a:off x="0" y="6316884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 12">
            <a:extLst>
              <a:ext uri="{FF2B5EF4-FFF2-40B4-BE49-F238E27FC236}">
                <a16:creationId xmlns:a16="http://schemas.microsoft.com/office/drawing/2014/main" id="{B02D0E75-1F5D-4D8C-BF7B-1F0D0240FB2B}"/>
              </a:ext>
            </a:extLst>
          </p:cNvPr>
          <p:cNvGrpSpPr/>
          <p:nvPr userDrawn="1"/>
        </p:nvGrpSpPr>
        <p:grpSpPr>
          <a:xfrm>
            <a:off x="11637572" y="6451516"/>
            <a:ext cx="756000" cy="756000"/>
            <a:chOff x="11546205" y="6451516"/>
            <a:chExt cx="756000" cy="756000"/>
          </a:xfrm>
        </p:grpSpPr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C99A2B84-BF97-434C-BB5D-3B58731CD35D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5BA5D23A-376D-4518-902E-4F2F36FCE79F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04A1BFD1-3639-40C5-AA69-1DC8CC05FE8B}"/>
              </a:ext>
            </a:extLst>
          </p:cNvPr>
          <p:cNvGrpSpPr/>
          <p:nvPr userDrawn="1"/>
        </p:nvGrpSpPr>
        <p:grpSpPr>
          <a:xfrm>
            <a:off x="10451220" y="6570821"/>
            <a:ext cx="360000" cy="360000"/>
            <a:chOff x="11546205" y="6451516"/>
            <a:chExt cx="756000" cy="756000"/>
          </a:xfrm>
        </p:grpSpPr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01E7E8EB-8398-4EB9-BF9A-5EB4827FC428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64857B94-6E6C-4F51-AF0E-13643C46A4A2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BF9FFA08-77DD-47F7-B11E-DC0EBFD81050}"/>
              </a:ext>
            </a:extLst>
          </p:cNvPr>
          <p:cNvGrpSpPr/>
          <p:nvPr userDrawn="1"/>
        </p:nvGrpSpPr>
        <p:grpSpPr>
          <a:xfrm>
            <a:off x="10948048" y="6169784"/>
            <a:ext cx="540000" cy="540000"/>
            <a:chOff x="11546205" y="6451516"/>
            <a:chExt cx="756000" cy="756000"/>
          </a:xfrm>
        </p:grpSpPr>
        <p:sp>
          <p:nvSpPr>
            <p:cNvPr id="22" name="Ellips 21">
              <a:extLst>
                <a:ext uri="{FF2B5EF4-FFF2-40B4-BE49-F238E27FC236}">
                  <a16:creationId xmlns:a16="http://schemas.microsoft.com/office/drawing/2014/main" id="{F1B34D2B-F100-4CCD-8CFB-8AC3CE4F2A8D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3" name="Ellips 22">
              <a:extLst>
                <a:ext uri="{FF2B5EF4-FFF2-40B4-BE49-F238E27FC236}">
                  <a16:creationId xmlns:a16="http://schemas.microsoft.com/office/drawing/2014/main" id="{6D93DD6E-9A1D-4054-93F0-0495ECC0AD4B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85FAA598-ECDE-44A5-BDD9-A726A8D7DAC0}"/>
              </a:ext>
            </a:extLst>
          </p:cNvPr>
          <p:cNvSpPr/>
          <p:nvPr userDrawn="1"/>
        </p:nvSpPr>
        <p:spPr>
          <a:xfrm>
            <a:off x="10934700" y="6146006"/>
            <a:ext cx="553348" cy="1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Platshållare för datum 3">
            <a:extLst>
              <a:ext uri="{FF2B5EF4-FFF2-40B4-BE49-F238E27FC236}">
                <a16:creationId xmlns:a16="http://schemas.microsoft.com/office/drawing/2014/main" id="{258B87BD-9FB4-4571-A026-6C722A308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4848" y="6488307"/>
            <a:ext cx="912474" cy="21408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7992EE-1B3A-4D2B-AD60-86EA5BF4EA31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26" name="Platshållare för sidfot 4">
            <a:extLst>
              <a:ext uri="{FF2B5EF4-FFF2-40B4-BE49-F238E27FC236}">
                <a16:creationId xmlns:a16="http://schemas.microsoft.com/office/drawing/2014/main" id="{E7BBCD54-A392-4412-91E0-0362C08F7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9359" y="6488303"/>
            <a:ext cx="2295489" cy="21409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Stockhom</a:t>
            </a:r>
          </a:p>
        </p:txBody>
      </p:sp>
      <p:sp>
        <p:nvSpPr>
          <p:cNvPr id="27" name="Platshållare för bildnummer 5">
            <a:extLst>
              <a:ext uri="{FF2B5EF4-FFF2-40B4-BE49-F238E27FC236}">
                <a16:creationId xmlns:a16="http://schemas.microsoft.com/office/drawing/2014/main" id="{FF5A0DB4-9760-4E9F-8148-7DAF037E6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4269" y="6488303"/>
            <a:ext cx="664633" cy="21409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8DF68-B3FC-479F-AE78-D5D570A8FD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Rubrik 1">
            <a:extLst>
              <a:ext uri="{FF2B5EF4-FFF2-40B4-BE49-F238E27FC236}">
                <a16:creationId xmlns:a16="http://schemas.microsoft.com/office/drawing/2014/main" id="{4B0F9135-2B37-4D83-9C05-E9AA4E5183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365125"/>
            <a:ext cx="9922855" cy="1144743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>
              <a:defRPr sz="3500" b="1" i="0" cap="all" spc="500" baseline="0">
                <a:ln w="2222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noProof="0" dirty="0"/>
              <a:t>Rubrik</a:t>
            </a:r>
            <a:br>
              <a:rPr lang="en-US" noProof="0" dirty="0"/>
            </a:br>
            <a:r>
              <a:rPr lang="en-US" noProof="0" dirty="0"/>
              <a:t>max </a:t>
            </a:r>
            <a:r>
              <a:rPr lang="en-US" noProof="0" dirty="0" err="1"/>
              <a:t>två</a:t>
            </a:r>
            <a:r>
              <a:rPr lang="en-US" noProof="0" dirty="0"/>
              <a:t> </a:t>
            </a:r>
            <a:r>
              <a:rPr lang="en-US" noProof="0" dirty="0" err="1"/>
              <a:t>rader</a:t>
            </a:r>
            <a:endParaRPr lang="en-US" noProof="0" dirty="0"/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4973E209-20A9-4859-BD7C-E441DFBC7C4F}"/>
              </a:ext>
            </a:extLst>
          </p:cNvPr>
          <p:cNvGrpSpPr/>
          <p:nvPr userDrawn="1"/>
        </p:nvGrpSpPr>
        <p:grpSpPr>
          <a:xfrm>
            <a:off x="10883674" y="111447"/>
            <a:ext cx="1188000" cy="1188000"/>
            <a:chOff x="100060" y="4994253"/>
            <a:chExt cx="1188000" cy="1188000"/>
          </a:xfrm>
        </p:grpSpPr>
        <p:grpSp>
          <p:nvGrpSpPr>
            <p:cNvPr id="30" name="Grupp 29">
              <a:extLst>
                <a:ext uri="{FF2B5EF4-FFF2-40B4-BE49-F238E27FC236}">
                  <a16:creationId xmlns:a16="http://schemas.microsoft.com/office/drawing/2014/main" id="{B3D7F367-1683-4EC6-93AF-7C4EB1F8E4B4}"/>
                </a:ext>
              </a:extLst>
            </p:cNvPr>
            <p:cNvGrpSpPr/>
            <p:nvPr userDrawn="1"/>
          </p:nvGrpSpPr>
          <p:grpSpPr>
            <a:xfrm>
              <a:off x="100060" y="4994253"/>
              <a:ext cx="1188000" cy="1188000"/>
              <a:chOff x="10937524" y="-423700"/>
              <a:chExt cx="1584000" cy="1584000"/>
            </a:xfrm>
          </p:grpSpPr>
          <p:sp>
            <p:nvSpPr>
              <p:cNvPr id="32" name="Ellips 31">
                <a:extLst>
                  <a:ext uri="{FF2B5EF4-FFF2-40B4-BE49-F238E27FC236}">
                    <a16:creationId xmlns:a16="http://schemas.microsoft.com/office/drawing/2014/main" id="{21934BEC-1605-490A-AD49-DBF5E5488BD7}"/>
                  </a:ext>
                </a:extLst>
              </p:cNvPr>
              <p:cNvSpPr/>
              <p:nvPr userDrawn="1"/>
            </p:nvSpPr>
            <p:spPr>
              <a:xfrm>
                <a:off x="11057524" y="-303700"/>
                <a:ext cx="1344000" cy="1344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3" name="Ellips 32">
                <a:extLst>
                  <a:ext uri="{FF2B5EF4-FFF2-40B4-BE49-F238E27FC236}">
                    <a16:creationId xmlns:a16="http://schemas.microsoft.com/office/drawing/2014/main" id="{ABF89C6F-8766-4346-BF44-B1E14E0014DC}"/>
                  </a:ext>
                </a:extLst>
              </p:cNvPr>
              <p:cNvSpPr/>
              <p:nvPr userDrawn="1"/>
            </p:nvSpPr>
            <p:spPr>
              <a:xfrm>
                <a:off x="10937524" y="-423700"/>
                <a:ext cx="1584000" cy="1584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5D7181D5-5BD8-4AF6-8BDB-3567A26ADF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51" y="5381304"/>
              <a:ext cx="735819" cy="413898"/>
            </a:xfrm>
            <a:prstGeom prst="rect">
              <a:avLst/>
            </a:prstGeom>
          </p:spPr>
        </p:pic>
      </p:grpSp>
      <p:sp>
        <p:nvSpPr>
          <p:cNvPr id="34" name="Platshållare för innehåll 2">
            <a:extLst>
              <a:ext uri="{FF2B5EF4-FFF2-40B4-BE49-F238E27FC236}">
                <a16:creationId xmlns:a16="http://schemas.microsoft.com/office/drawing/2014/main" id="{1AAB49A8-70D8-4901-BE16-F6574D973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825625"/>
            <a:ext cx="11522075" cy="4351338"/>
          </a:xfrm>
          <a:prstGeom prst="rect">
            <a:avLst/>
          </a:prstGeom>
        </p:spPr>
        <p:txBody>
          <a:bodyPr/>
          <a:lstStyle>
            <a:lvl1pPr marL="252000" indent="-252000">
              <a:buSzPct val="110000"/>
              <a:buFontTx/>
              <a:buBlip>
                <a:blip r:embed="rId4"/>
              </a:buBlip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2232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3266A7D-5D5B-40F4-88D5-FB109209D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50" y="6447316"/>
            <a:ext cx="736228" cy="294490"/>
          </a:xfrm>
          <a:prstGeom prst="rect">
            <a:avLst/>
          </a:prstGeom>
        </p:spPr>
      </p:pic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D7E2CFF0-376A-4560-B837-48FCBBAA69E3}"/>
              </a:ext>
            </a:extLst>
          </p:cNvPr>
          <p:cNvCxnSpPr/>
          <p:nvPr userDrawn="1"/>
        </p:nvCxnSpPr>
        <p:spPr>
          <a:xfrm>
            <a:off x="0" y="6316884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 12">
            <a:extLst>
              <a:ext uri="{FF2B5EF4-FFF2-40B4-BE49-F238E27FC236}">
                <a16:creationId xmlns:a16="http://schemas.microsoft.com/office/drawing/2014/main" id="{B02D0E75-1F5D-4D8C-BF7B-1F0D0240FB2B}"/>
              </a:ext>
            </a:extLst>
          </p:cNvPr>
          <p:cNvGrpSpPr/>
          <p:nvPr userDrawn="1"/>
        </p:nvGrpSpPr>
        <p:grpSpPr>
          <a:xfrm>
            <a:off x="11637572" y="6451516"/>
            <a:ext cx="756000" cy="756000"/>
            <a:chOff x="11546205" y="6451516"/>
            <a:chExt cx="756000" cy="756000"/>
          </a:xfrm>
        </p:grpSpPr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C99A2B84-BF97-434C-BB5D-3B58731CD35D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5BA5D23A-376D-4518-902E-4F2F36FCE79F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04A1BFD1-3639-40C5-AA69-1DC8CC05FE8B}"/>
              </a:ext>
            </a:extLst>
          </p:cNvPr>
          <p:cNvGrpSpPr/>
          <p:nvPr userDrawn="1"/>
        </p:nvGrpSpPr>
        <p:grpSpPr>
          <a:xfrm>
            <a:off x="10451220" y="6570821"/>
            <a:ext cx="360000" cy="360000"/>
            <a:chOff x="11546205" y="6451516"/>
            <a:chExt cx="756000" cy="756000"/>
          </a:xfrm>
        </p:grpSpPr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01E7E8EB-8398-4EB9-BF9A-5EB4827FC428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64857B94-6E6C-4F51-AF0E-13643C46A4A2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BF9FFA08-77DD-47F7-B11E-DC0EBFD81050}"/>
              </a:ext>
            </a:extLst>
          </p:cNvPr>
          <p:cNvGrpSpPr/>
          <p:nvPr userDrawn="1"/>
        </p:nvGrpSpPr>
        <p:grpSpPr>
          <a:xfrm>
            <a:off x="10948048" y="6169784"/>
            <a:ext cx="540000" cy="540000"/>
            <a:chOff x="11546205" y="6451516"/>
            <a:chExt cx="756000" cy="756000"/>
          </a:xfrm>
        </p:grpSpPr>
        <p:sp>
          <p:nvSpPr>
            <p:cNvPr id="22" name="Ellips 21">
              <a:extLst>
                <a:ext uri="{FF2B5EF4-FFF2-40B4-BE49-F238E27FC236}">
                  <a16:creationId xmlns:a16="http://schemas.microsoft.com/office/drawing/2014/main" id="{F1B34D2B-F100-4CCD-8CFB-8AC3CE4F2A8D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3" name="Ellips 22">
              <a:extLst>
                <a:ext uri="{FF2B5EF4-FFF2-40B4-BE49-F238E27FC236}">
                  <a16:creationId xmlns:a16="http://schemas.microsoft.com/office/drawing/2014/main" id="{6D93DD6E-9A1D-4054-93F0-0495ECC0AD4B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85FAA598-ECDE-44A5-BDD9-A726A8D7DAC0}"/>
              </a:ext>
            </a:extLst>
          </p:cNvPr>
          <p:cNvSpPr/>
          <p:nvPr userDrawn="1"/>
        </p:nvSpPr>
        <p:spPr>
          <a:xfrm>
            <a:off x="10934700" y="6146006"/>
            <a:ext cx="553348" cy="1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Platshållare för datum 3">
            <a:extLst>
              <a:ext uri="{FF2B5EF4-FFF2-40B4-BE49-F238E27FC236}">
                <a16:creationId xmlns:a16="http://schemas.microsoft.com/office/drawing/2014/main" id="{258B87BD-9FB4-4571-A026-6C722A308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4848" y="6488307"/>
            <a:ext cx="912474" cy="21408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B5336C-0BFA-4E5A-8D19-87F0BC1EB934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26" name="Platshållare för sidfot 4">
            <a:extLst>
              <a:ext uri="{FF2B5EF4-FFF2-40B4-BE49-F238E27FC236}">
                <a16:creationId xmlns:a16="http://schemas.microsoft.com/office/drawing/2014/main" id="{E7BBCD54-A392-4412-91E0-0362C08F7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9359" y="6488303"/>
            <a:ext cx="2295489" cy="21409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Stockhom</a:t>
            </a:r>
          </a:p>
        </p:txBody>
      </p:sp>
      <p:sp>
        <p:nvSpPr>
          <p:cNvPr id="27" name="Platshållare för bildnummer 5">
            <a:extLst>
              <a:ext uri="{FF2B5EF4-FFF2-40B4-BE49-F238E27FC236}">
                <a16:creationId xmlns:a16="http://schemas.microsoft.com/office/drawing/2014/main" id="{FF5A0DB4-9760-4E9F-8148-7DAF037E6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4269" y="6488303"/>
            <a:ext cx="664633" cy="21409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8DF68-B3FC-479F-AE78-D5D570A8FD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Rubrik 1">
            <a:extLst>
              <a:ext uri="{FF2B5EF4-FFF2-40B4-BE49-F238E27FC236}">
                <a16:creationId xmlns:a16="http://schemas.microsoft.com/office/drawing/2014/main" id="{4B0F9135-2B37-4D83-9C05-E9AA4E5183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365125"/>
            <a:ext cx="9922855" cy="1144743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>
              <a:defRPr sz="3500" b="1" i="0" cap="all" spc="500" baseline="0">
                <a:ln w="2222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noProof="0" dirty="0"/>
              <a:t>Rubrik</a:t>
            </a:r>
            <a:br>
              <a:rPr lang="en-US" noProof="0" dirty="0"/>
            </a:br>
            <a:r>
              <a:rPr lang="en-US" noProof="0" dirty="0"/>
              <a:t>max </a:t>
            </a:r>
            <a:r>
              <a:rPr lang="en-US" noProof="0" dirty="0" err="1"/>
              <a:t>två</a:t>
            </a:r>
            <a:r>
              <a:rPr lang="en-US" noProof="0" dirty="0"/>
              <a:t> </a:t>
            </a:r>
            <a:r>
              <a:rPr lang="en-US" noProof="0" dirty="0" err="1"/>
              <a:t>rader</a:t>
            </a:r>
            <a:endParaRPr lang="en-US" noProof="0" dirty="0"/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4973E209-20A9-4859-BD7C-E441DFBC7C4F}"/>
              </a:ext>
            </a:extLst>
          </p:cNvPr>
          <p:cNvGrpSpPr/>
          <p:nvPr userDrawn="1"/>
        </p:nvGrpSpPr>
        <p:grpSpPr>
          <a:xfrm>
            <a:off x="10883674" y="111447"/>
            <a:ext cx="1188000" cy="1188000"/>
            <a:chOff x="100060" y="4994253"/>
            <a:chExt cx="1188000" cy="1188000"/>
          </a:xfrm>
        </p:grpSpPr>
        <p:grpSp>
          <p:nvGrpSpPr>
            <p:cNvPr id="30" name="Grupp 29">
              <a:extLst>
                <a:ext uri="{FF2B5EF4-FFF2-40B4-BE49-F238E27FC236}">
                  <a16:creationId xmlns:a16="http://schemas.microsoft.com/office/drawing/2014/main" id="{B3D7F367-1683-4EC6-93AF-7C4EB1F8E4B4}"/>
                </a:ext>
              </a:extLst>
            </p:cNvPr>
            <p:cNvGrpSpPr/>
            <p:nvPr userDrawn="1"/>
          </p:nvGrpSpPr>
          <p:grpSpPr>
            <a:xfrm>
              <a:off x="100060" y="4994253"/>
              <a:ext cx="1188000" cy="1188000"/>
              <a:chOff x="10937524" y="-423700"/>
              <a:chExt cx="1584000" cy="1584000"/>
            </a:xfrm>
          </p:grpSpPr>
          <p:sp>
            <p:nvSpPr>
              <p:cNvPr id="32" name="Ellips 31">
                <a:extLst>
                  <a:ext uri="{FF2B5EF4-FFF2-40B4-BE49-F238E27FC236}">
                    <a16:creationId xmlns:a16="http://schemas.microsoft.com/office/drawing/2014/main" id="{21934BEC-1605-490A-AD49-DBF5E5488BD7}"/>
                  </a:ext>
                </a:extLst>
              </p:cNvPr>
              <p:cNvSpPr/>
              <p:nvPr userDrawn="1"/>
            </p:nvSpPr>
            <p:spPr>
              <a:xfrm>
                <a:off x="11057524" y="-303700"/>
                <a:ext cx="1344000" cy="1344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3" name="Ellips 32">
                <a:extLst>
                  <a:ext uri="{FF2B5EF4-FFF2-40B4-BE49-F238E27FC236}">
                    <a16:creationId xmlns:a16="http://schemas.microsoft.com/office/drawing/2014/main" id="{ABF89C6F-8766-4346-BF44-B1E14E0014DC}"/>
                  </a:ext>
                </a:extLst>
              </p:cNvPr>
              <p:cNvSpPr/>
              <p:nvPr userDrawn="1"/>
            </p:nvSpPr>
            <p:spPr>
              <a:xfrm>
                <a:off x="10937524" y="-423700"/>
                <a:ext cx="1584000" cy="1584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5D7181D5-5BD8-4AF6-8BDB-3567A26ADF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51" y="5381304"/>
              <a:ext cx="735819" cy="413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49315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707D4E1-08E1-430D-A4AF-D440D358C1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964" y="1806277"/>
            <a:ext cx="5640033" cy="80179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</a:t>
            </a:r>
          </a:p>
          <a:p>
            <a:pPr lvl="0"/>
            <a:r>
              <a:rPr lang="sv-SE" dirty="0"/>
              <a:t>Max två rader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04ED590-D781-4856-8B71-2C456DD2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848" y="6488307"/>
            <a:ext cx="912474" cy="21408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D464DF-0174-46B2-8298-FBD9868EFA7D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6F61CD8-302C-43B5-AD56-48AF56B4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9359" y="6488303"/>
            <a:ext cx="2295489" cy="21409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Stockhom</a:t>
            </a:r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1EBC8123-C3CB-401A-B58F-8E4E550A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24269" y="6488303"/>
            <a:ext cx="664633" cy="21409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8DF68-B3FC-479F-AE78-D5D570A8FD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2992D057-0CEE-4511-A970-0226AA7B44A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17007" y="1806277"/>
            <a:ext cx="5640033" cy="80179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</a:t>
            </a:r>
          </a:p>
          <a:p>
            <a:pPr lvl="0"/>
            <a:r>
              <a:rPr lang="sv-SE" dirty="0"/>
              <a:t>Max två rader</a:t>
            </a:r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788958EA-2670-476D-AFDB-77F3FF5EDE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365125"/>
            <a:ext cx="9922855" cy="1144743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>
              <a:defRPr sz="3500" b="1" i="0" cap="all" spc="500" baseline="0">
                <a:ln w="2222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noProof="0" dirty="0"/>
              <a:t>Rubrik</a:t>
            </a:r>
            <a:br>
              <a:rPr lang="en-US" noProof="0" dirty="0"/>
            </a:br>
            <a:r>
              <a:rPr lang="en-US" noProof="0" dirty="0"/>
              <a:t>max </a:t>
            </a:r>
            <a:r>
              <a:rPr lang="en-US" noProof="0" dirty="0" err="1"/>
              <a:t>två</a:t>
            </a:r>
            <a:r>
              <a:rPr lang="en-US" noProof="0" dirty="0"/>
              <a:t> </a:t>
            </a:r>
            <a:r>
              <a:rPr lang="en-US" noProof="0" dirty="0" err="1"/>
              <a:t>rader</a:t>
            </a:r>
            <a:endParaRPr lang="en-US" noProof="0" dirty="0"/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3BAE71CA-3469-4F1C-93C7-6FB2F9E91483}"/>
              </a:ext>
            </a:extLst>
          </p:cNvPr>
          <p:cNvGrpSpPr/>
          <p:nvPr userDrawn="1"/>
        </p:nvGrpSpPr>
        <p:grpSpPr>
          <a:xfrm>
            <a:off x="10883674" y="111447"/>
            <a:ext cx="1188000" cy="1188000"/>
            <a:chOff x="100060" y="4994253"/>
            <a:chExt cx="1188000" cy="1188000"/>
          </a:xfrm>
        </p:grpSpPr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DA402BEE-B521-4297-9389-409FDED29443}"/>
                </a:ext>
              </a:extLst>
            </p:cNvPr>
            <p:cNvGrpSpPr/>
            <p:nvPr userDrawn="1"/>
          </p:nvGrpSpPr>
          <p:grpSpPr>
            <a:xfrm>
              <a:off x="100060" y="4994253"/>
              <a:ext cx="1188000" cy="1188000"/>
              <a:chOff x="10937524" y="-423700"/>
              <a:chExt cx="1584000" cy="1584000"/>
            </a:xfrm>
          </p:grpSpPr>
          <p:sp>
            <p:nvSpPr>
              <p:cNvPr id="21" name="Ellips 20">
                <a:extLst>
                  <a:ext uri="{FF2B5EF4-FFF2-40B4-BE49-F238E27FC236}">
                    <a16:creationId xmlns:a16="http://schemas.microsoft.com/office/drawing/2014/main" id="{2C68E444-710A-4997-9B24-8E616996D74C}"/>
                  </a:ext>
                </a:extLst>
              </p:cNvPr>
              <p:cNvSpPr/>
              <p:nvPr userDrawn="1"/>
            </p:nvSpPr>
            <p:spPr>
              <a:xfrm>
                <a:off x="11057524" y="-303700"/>
                <a:ext cx="1344000" cy="1344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" name="Ellips 21">
                <a:extLst>
                  <a:ext uri="{FF2B5EF4-FFF2-40B4-BE49-F238E27FC236}">
                    <a16:creationId xmlns:a16="http://schemas.microsoft.com/office/drawing/2014/main" id="{37AF9693-5897-422E-B249-DDA02E92BB80}"/>
                  </a:ext>
                </a:extLst>
              </p:cNvPr>
              <p:cNvSpPr/>
              <p:nvPr userDrawn="1"/>
            </p:nvSpPr>
            <p:spPr>
              <a:xfrm>
                <a:off x="10937524" y="-423700"/>
                <a:ext cx="1584000" cy="1584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81117B01-B4D6-43C6-B9D4-EBE56E47E1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51" y="5381304"/>
              <a:ext cx="735819" cy="413898"/>
            </a:xfrm>
            <a:prstGeom prst="rect">
              <a:avLst/>
            </a:prstGeom>
          </p:spPr>
        </p:pic>
      </p:grpSp>
      <p:sp>
        <p:nvSpPr>
          <p:cNvPr id="23" name="Platshållare för innehåll 2">
            <a:extLst>
              <a:ext uri="{FF2B5EF4-FFF2-40B4-BE49-F238E27FC236}">
                <a16:creationId xmlns:a16="http://schemas.microsoft.com/office/drawing/2014/main" id="{4F223A98-1415-4809-996F-7366D2CE26D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4962" y="2770227"/>
            <a:ext cx="5640035" cy="3244811"/>
          </a:xfrm>
          <a:prstGeom prst="rect">
            <a:avLst/>
          </a:prstGeom>
        </p:spPr>
        <p:txBody>
          <a:bodyPr/>
          <a:lstStyle>
            <a:lvl1pPr marL="252000" indent="-252000">
              <a:buSzPct val="110000"/>
              <a:buFontTx/>
              <a:buBlip>
                <a:blip r:embed="rId3"/>
              </a:buBlip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9B36047B-E66D-4E6D-A59C-7B862BBDABFD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217005" y="2770227"/>
            <a:ext cx="5640035" cy="3244811"/>
          </a:xfrm>
          <a:prstGeom prst="rect">
            <a:avLst/>
          </a:prstGeom>
        </p:spPr>
        <p:txBody>
          <a:bodyPr/>
          <a:lstStyle>
            <a:lvl1pPr marL="252000" indent="-252000">
              <a:buSzPct val="110000"/>
              <a:buFontTx/>
              <a:buBlip>
                <a:blip r:embed="rId3"/>
              </a:buBlip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FEA6F31E-BF56-4526-A3AC-E518ABE486A9}"/>
              </a:ext>
            </a:extLst>
          </p:cNvPr>
          <p:cNvCxnSpPr/>
          <p:nvPr userDrawn="1"/>
        </p:nvCxnSpPr>
        <p:spPr>
          <a:xfrm>
            <a:off x="0" y="6316884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 25">
            <a:extLst>
              <a:ext uri="{FF2B5EF4-FFF2-40B4-BE49-F238E27FC236}">
                <a16:creationId xmlns:a16="http://schemas.microsoft.com/office/drawing/2014/main" id="{D3CF563A-89DD-4F52-A79F-862CD6D5E1A4}"/>
              </a:ext>
            </a:extLst>
          </p:cNvPr>
          <p:cNvGrpSpPr/>
          <p:nvPr userDrawn="1"/>
        </p:nvGrpSpPr>
        <p:grpSpPr>
          <a:xfrm>
            <a:off x="11637572" y="6451516"/>
            <a:ext cx="756000" cy="756000"/>
            <a:chOff x="11546205" y="6451516"/>
            <a:chExt cx="756000" cy="756000"/>
          </a:xfrm>
        </p:grpSpPr>
        <p:sp>
          <p:nvSpPr>
            <p:cNvPr id="27" name="Ellips 26">
              <a:extLst>
                <a:ext uri="{FF2B5EF4-FFF2-40B4-BE49-F238E27FC236}">
                  <a16:creationId xmlns:a16="http://schemas.microsoft.com/office/drawing/2014/main" id="{506FD021-2A11-4612-93E2-7F49A2BE6FA6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8" name="Ellips 27">
              <a:extLst>
                <a:ext uri="{FF2B5EF4-FFF2-40B4-BE49-F238E27FC236}">
                  <a16:creationId xmlns:a16="http://schemas.microsoft.com/office/drawing/2014/main" id="{8F42EEF9-5BEA-4226-B7A2-9F9231614563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965C0EF6-9703-42A0-A2F1-439B1CDEE028}"/>
              </a:ext>
            </a:extLst>
          </p:cNvPr>
          <p:cNvGrpSpPr/>
          <p:nvPr userDrawn="1"/>
        </p:nvGrpSpPr>
        <p:grpSpPr>
          <a:xfrm>
            <a:off x="10451220" y="6570821"/>
            <a:ext cx="360000" cy="360000"/>
            <a:chOff x="11546205" y="6451516"/>
            <a:chExt cx="756000" cy="756000"/>
          </a:xfrm>
        </p:grpSpPr>
        <p:sp>
          <p:nvSpPr>
            <p:cNvPr id="30" name="Ellips 29">
              <a:extLst>
                <a:ext uri="{FF2B5EF4-FFF2-40B4-BE49-F238E27FC236}">
                  <a16:creationId xmlns:a16="http://schemas.microsoft.com/office/drawing/2014/main" id="{C42DC08B-506F-4CF6-A30F-64A51CEA073B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Ellips 30">
              <a:extLst>
                <a:ext uri="{FF2B5EF4-FFF2-40B4-BE49-F238E27FC236}">
                  <a16:creationId xmlns:a16="http://schemas.microsoft.com/office/drawing/2014/main" id="{C023A1E1-84CE-45F2-9533-4D9571BDC3A1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D26C8733-3E51-4483-B6D6-6ACE8C39CF0D}"/>
              </a:ext>
            </a:extLst>
          </p:cNvPr>
          <p:cNvGrpSpPr/>
          <p:nvPr userDrawn="1"/>
        </p:nvGrpSpPr>
        <p:grpSpPr>
          <a:xfrm>
            <a:off x="10948048" y="6169784"/>
            <a:ext cx="540000" cy="540000"/>
            <a:chOff x="11546205" y="6451516"/>
            <a:chExt cx="756000" cy="756000"/>
          </a:xfrm>
        </p:grpSpPr>
        <p:sp>
          <p:nvSpPr>
            <p:cNvPr id="33" name="Ellips 32">
              <a:extLst>
                <a:ext uri="{FF2B5EF4-FFF2-40B4-BE49-F238E27FC236}">
                  <a16:creationId xmlns:a16="http://schemas.microsoft.com/office/drawing/2014/main" id="{A88D5690-0367-48D0-BB5B-27A74D5A3745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Ellips 33">
              <a:extLst>
                <a:ext uri="{FF2B5EF4-FFF2-40B4-BE49-F238E27FC236}">
                  <a16:creationId xmlns:a16="http://schemas.microsoft.com/office/drawing/2014/main" id="{4F2B97F8-FABE-4D7A-89DD-F06AD2B5DCC3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5" name="Rektangel 34">
            <a:extLst>
              <a:ext uri="{FF2B5EF4-FFF2-40B4-BE49-F238E27FC236}">
                <a16:creationId xmlns:a16="http://schemas.microsoft.com/office/drawing/2014/main" id="{EED9E185-4999-44AA-9F18-49152F8BA83F}"/>
              </a:ext>
            </a:extLst>
          </p:cNvPr>
          <p:cNvSpPr/>
          <p:nvPr userDrawn="1"/>
        </p:nvSpPr>
        <p:spPr>
          <a:xfrm>
            <a:off x="10934700" y="6146006"/>
            <a:ext cx="553348" cy="1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753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3266A7D-5D5B-40F4-88D5-FB109209D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50" y="6447316"/>
            <a:ext cx="736228" cy="294490"/>
          </a:xfrm>
          <a:prstGeom prst="rect">
            <a:avLst/>
          </a:prstGeom>
        </p:spPr>
      </p:pic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D7E2CFF0-376A-4560-B837-48FCBBAA69E3}"/>
              </a:ext>
            </a:extLst>
          </p:cNvPr>
          <p:cNvCxnSpPr/>
          <p:nvPr userDrawn="1"/>
        </p:nvCxnSpPr>
        <p:spPr>
          <a:xfrm>
            <a:off x="0" y="6316884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 12">
            <a:extLst>
              <a:ext uri="{FF2B5EF4-FFF2-40B4-BE49-F238E27FC236}">
                <a16:creationId xmlns:a16="http://schemas.microsoft.com/office/drawing/2014/main" id="{B02D0E75-1F5D-4D8C-BF7B-1F0D0240FB2B}"/>
              </a:ext>
            </a:extLst>
          </p:cNvPr>
          <p:cNvGrpSpPr/>
          <p:nvPr userDrawn="1"/>
        </p:nvGrpSpPr>
        <p:grpSpPr>
          <a:xfrm>
            <a:off x="11637572" y="6451516"/>
            <a:ext cx="756000" cy="756000"/>
            <a:chOff x="11546205" y="6451516"/>
            <a:chExt cx="756000" cy="756000"/>
          </a:xfrm>
        </p:grpSpPr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C99A2B84-BF97-434C-BB5D-3B58731CD35D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5BA5D23A-376D-4518-902E-4F2F36FCE79F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04A1BFD1-3639-40C5-AA69-1DC8CC05FE8B}"/>
              </a:ext>
            </a:extLst>
          </p:cNvPr>
          <p:cNvGrpSpPr/>
          <p:nvPr userDrawn="1"/>
        </p:nvGrpSpPr>
        <p:grpSpPr>
          <a:xfrm>
            <a:off x="10451220" y="6570821"/>
            <a:ext cx="360000" cy="360000"/>
            <a:chOff x="11546205" y="6451516"/>
            <a:chExt cx="756000" cy="756000"/>
          </a:xfrm>
        </p:grpSpPr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01E7E8EB-8398-4EB9-BF9A-5EB4827FC428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64857B94-6E6C-4F51-AF0E-13643C46A4A2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BF9FFA08-77DD-47F7-B11E-DC0EBFD81050}"/>
              </a:ext>
            </a:extLst>
          </p:cNvPr>
          <p:cNvGrpSpPr/>
          <p:nvPr userDrawn="1"/>
        </p:nvGrpSpPr>
        <p:grpSpPr>
          <a:xfrm>
            <a:off x="10948048" y="6169784"/>
            <a:ext cx="540000" cy="540000"/>
            <a:chOff x="11546205" y="6451516"/>
            <a:chExt cx="756000" cy="756000"/>
          </a:xfrm>
        </p:grpSpPr>
        <p:sp>
          <p:nvSpPr>
            <p:cNvPr id="22" name="Ellips 21">
              <a:extLst>
                <a:ext uri="{FF2B5EF4-FFF2-40B4-BE49-F238E27FC236}">
                  <a16:creationId xmlns:a16="http://schemas.microsoft.com/office/drawing/2014/main" id="{F1B34D2B-F100-4CCD-8CFB-8AC3CE4F2A8D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3" name="Ellips 22">
              <a:extLst>
                <a:ext uri="{FF2B5EF4-FFF2-40B4-BE49-F238E27FC236}">
                  <a16:creationId xmlns:a16="http://schemas.microsoft.com/office/drawing/2014/main" id="{6D93DD6E-9A1D-4054-93F0-0495ECC0AD4B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85FAA598-ECDE-44A5-BDD9-A726A8D7DAC0}"/>
              </a:ext>
            </a:extLst>
          </p:cNvPr>
          <p:cNvSpPr/>
          <p:nvPr userDrawn="1"/>
        </p:nvSpPr>
        <p:spPr>
          <a:xfrm>
            <a:off x="10934700" y="6146006"/>
            <a:ext cx="553348" cy="1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Platshållare för datum 3">
            <a:extLst>
              <a:ext uri="{FF2B5EF4-FFF2-40B4-BE49-F238E27FC236}">
                <a16:creationId xmlns:a16="http://schemas.microsoft.com/office/drawing/2014/main" id="{258B87BD-9FB4-4571-A026-6C722A308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4848" y="6488307"/>
            <a:ext cx="912474" cy="21408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B5336C-0BFA-4E5A-8D19-87F0BC1EB934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26" name="Platshållare för sidfot 4">
            <a:extLst>
              <a:ext uri="{FF2B5EF4-FFF2-40B4-BE49-F238E27FC236}">
                <a16:creationId xmlns:a16="http://schemas.microsoft.com/office/drawing/2014/main" id="{E7BBCD54-A392-4412-91E0-0362C08F7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9359" y="6488303"/>
            <a:ext cx="2295489" cy="21409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Stockhom</a:t>
            </a:r>
          </a:p>
        </p:txBody>
      </p:sp>
      <p:sp>
        <p:nvSpPr>
          <p:cNvPr id="27" name="Platshållare för bildnummer 5">
            <a:extLst>
              <a:ext uri="{FF2B5EF4-FFF2-40B4-BE49-F238E27FC236}">
                <a16:creationId xmlns:a16="http://schemas.microsoft.com/office/drawing/2014/main" id="{FF5A0DB4-9760-4E9F-8148-7DAF037E6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4269" y="6488303"/>
            <a:ext cx="664633" cy="21409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8DF68-B3FC-479F-AE78-D5D570A8FD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Rubrik 1">
            <a:extLst>
              <a:ext uri="{FF2B5EF4-FFF2-40B4-BE49-F238E27FC236}">
                <a16:creationId xmlns:a16="http://schemas.microsoft.com/office/drawing/2014/main" id="{4B0F9135-2B37-4D83-9C05-E9AA4E5183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365125"/>
            <a:ext cx="9922855" cy="1144743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>
              <a:defRPr sz="3500" b="1" i="0" cap="all" spc="500" baseline="0">
                <a:ln w="2222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noProof="0" dirty="0"/>
              <a:t>Rubrik</a:t>
            </a:r>
            <a:br>
              <a:rPr lang="en-US" noProof="0" dirty="0"/>
            </a:br>
            <a:r>
              <a:rPr lang="en-US" noProof="0" dirty="0"/>
              <a:t>max </a:t>
            </a:r>
            <a:r>
              <a:rPr lang="en-US" noProof="0" dirty="0" err="1"/>
              <a:t>två</a:t>
            </a:r>
            <a:r>
              <a:rPr lang="en-US" noProof="0" dirty="0"/>
              <a:t> </a:t>
            </a:r>
            <a:r>
              <a:rPr lang="en-US" noProof="0" dirty="0" err="1"/>
              <a:t>rader</a:t>
            </a:r>
            <a:endParaRPr lang="en-US" noProof="0" dirty="0"/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4973E209-20A9-4859-BD7C-E441DFBC7C4F}"/>
              </a:ext>
            </a:extLst>
          </p:cNvPr>
          <p:cNvGrpSpPr/>
          <p:nvPr userDrawn="1"/>
        </p:nvGrpSpPr>
        <p:grpSpPr>
          <a:xfrm>
            <a:off x="10883674" y="111447"/>
            <a:ext cx="1188000" cy="1188000"/>
            <a:chOff x="100060" y="4994253"/>
            <a:chExt cx="1188000" cy="1188000"/>
          </a:xfrm>
        </p:grpSpPr>
        <p:grpSp>
          <p:nvGrpSpPr>
            <p:cNvPr id="30" name="Grupp 29">
              <a:extLst>
                <a:ext uri="{FF2B5EF4-FFF2-40B4-BE49-F238E27FC236}">
                  <a16:creationId xmlns:a16="http://schemas.microsoft.com/office/drawing/2014/main" id="{B3D7F367-1683-4EC6-93AF-7C4EB1F8E4B4}"/>
                </a:ext>
              </a:extLst>
            </p:cNvPr>
            <p:cNvGrpSpPr/>
            <p:nvPr userDrawn="1"/>
          </p:nvGrpSpPr>
          <p:grpSpPr>
            <a:xfrm>
              <a:off x="100060" y="4994253"/>
              <a:ext cx="1188000" cy="1188000"/>
              <a:chOff x="10937524" y="-423700"/>
              <a:chExt cx="1584000" cy="1584000"/>
            </a:xfrm>
          </p:grpSpPr>
          <p:sp>
            <p:nvSpPr>
              <p:cNvPr id="32" name="Ellips 31">
                <a:extLst>
                  <a:ext uri="{FF2B5EF4-FFF2-40B4-BE49-F238E27FC236}">
                    <a16:creationId xmlns:a16="http://schemas.microsoft.com/office/drawing/2014/main" id="{21934BEC-1605-490A-AD49-DBF5E5488BD7}"/>
                  </a:ext>
                </a:extLst>
              </p:cNvPr>
              <p:cNvSpPr/>
              <p:nvPr userDrawn="1"/>
            </p:nvSpPr>
            <p:spPr>
              <a:xfrm>
                <a:off x="11057524" y="-303700"/>
                <a:ext cx="1344000" cy="1344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3" name="Ellips 32">
                <a:extLst>
                  <a:ext uri="{FF2B5EF4-FFF2-40B4-BE49-F238E27FC236}">
                    <a16:creationId xmlns:a16="http://schemas.microsoft.com/office/drawing/2014/main" id="{ABF89C6F-8766-4346-BF44-B1E14E0014DC}"/>
                  </a:ext>
                </a:extLst>
              </p:cNvPr>
              <p:cNvSpPr/>
              <p:nvPr userDrawn="1"/>
            </p:nvSpPr>
            <p:spPr>
              <a:xfrm>
                <a:off x="10937524" y="-423700"/>
                <a:ext cx="1584000" cy="1584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5D7181D5-5BD8-4AF6-8BDB-3567A26ADF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51" y="5381304"/>
              <a:ext cx="735819" cy="413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2724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9A57539-4F85-42C6-9B58-0490ECAD5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4848" y="6488307"/>
            <a:ext cx="912474" cy="21408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AD619A-B424-4817-B37C-D1F340254126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EA2B341-F58D-48C0-8691-D123375B9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9359" y="6488303"/>
            <a:ext cx="2295489" cy="21409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Stockhom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5B55354-5BDF-4B2B-86BF-5E9AA2049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4269" y="6488303"/>
            <a:ext cx="664633" cy="21409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8DF68-B3FC-479F-AE78-D5D570A8FD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35C21AC8-EF8C-40F4-8D7E-0F339C679EA8}"/>
              </a:ext>
            </a:extLst>
          </p:cNvPr>
          <p:cNvCxnSpPr/>
          <p:nvPr userDrawn="1"/>
        </p:nvCxnSpPr>
        <p:spPr>
          <a:xfrm>
            <a:off x="0" y="6316884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 8">
            <a:extLst>
              <a:ext uri="{FF2B5EF4-FFF2-40B4-BE49-F238E27FC236}">
                <a16:creationId xmlns:a16="http://schemas.microsoft.com/office/drawing/2014/main" id="{19B0B620-F9D7-40DD-9A8A-6E166852FCA1}"/>
              </a:ext>
            </a:extLst>
          </p:cNvPr>
          <p:cNvGrpSpPr/>
          <p:nvPr userDrawn="1"/>
        </p:nvGrpSpPr>
        <p:grpSpPr>
          <a:xfrm>
            <a:off x="11637572" y="6451516"/>
            <a:ext cx="756000" cy="756000"/>
            <a:chOff x="11546205" y="6451516"/>
            <a:chExt cx="756000" cy="756000"/>
          </a:xfrm>
        </p:grpSpPr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3DA63B1C-C407-42F5-9E28-8F14AD93A899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862A9731-959A-4CDE-8C05-25A70342828E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7D7BD51F-2ABB-4DDD-B2F7-33B505B62279}"/>
              </a:ext>
            </a:extLst>
          </p:cNvPr>
          <p:cNvGrpSpPr/>
          <p:nvPr userDrawn="1"/>
        </p:nvGrpSpPr>
        <p:grpSpPr>
          <a:xfrm>
            <a:off x="10451220" y="6570821"/>
            <a:ext cx="360000" cy="360000"/>
            <a:chOff x="11546205" y="6451516"/>
            <a:chExt cx="756000" cy="756000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0ACCECC8-E336-4CEB-A81B-B6A6CC581C50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51A14599-9855-4781-8627-FC72D610A7D1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B76968CE-C63E-4A51-A0AC-179B8F242F54}"/>
              </a:ext>
            </a:extLst>
          </p:cNvPr>
          <p:cNvGrpSpPr/>
          <p:nvPr userDrawn="1"/>
        </p:nvGrpSpPr>
        <p:grpSpPr>
          <a:xfrm>
            <a:off x="10948048" y="6169784"/>
            <a:ext cx="540000" cy="540000"/>
            <a:chOff x="11546205" y="6451516"/>
            <a:chExt cx="756000" cy="756000"/>
          </a:xfrm>
        </p:grpSpPr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BB8BCD94-1638-4D72-8CDC-1EB62351A7AA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0C77974F-BCDC-4F2A-9601-0B578FD0C872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82D84AE3-61D6-4604-96CA-5061209B75C0}"/>
              </a:ext>
            </a:extLst>
          </p:cNvPr>
          <p:cNvSpPr/>
          <p:nvPr userDrawn="1"/>
        </p:nvSpPr>
        <p:spPr>
          <a:xfrm>
            <a:off x="10934700" y="6146006"/>
            <a:ext cx="553348" cy="1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5975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707D4E1-08E1-430D-A4AF-D440D358C1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964" y="1806277"/>
            <a:ext cx="5640033" cy="80179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</a:t>
            </a:r>
          </a:p>
          <a:p>
            <a:pPr lvl="0"/>
            <a:r>
              <a:rPr lang="sv-SE" dirty="0"/>
              <a:t>Max två rader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04ED590-D781-4856-8B71-2C456DD2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848" y="6488307"/>
            <a:ext cx="912474" cy="21408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D464DF-0174-46B2-8298-FBD9868EFA7D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6F61CD8-302C-43B5-AD56-48AF56B4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9359" y="6488303"/>
            <a:ext cx="2295489" cy="21409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Stockhom</a:t>
            </a:r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1EBC8123-C3CB-401A-B58F-8E4E550A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24269" y="6488303"/>
            <a:ext cx="664633" cy="21409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8DF68-B3FC-479F-AE78-D5D570A8FD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2992D057-0CEE-4511-A970-0226AA7B44A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17007" y="1806277"/>
            <a:ext cx="5640033" cy="80179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</a:t>
            </a:r>
          </a:p>
          <a:p>
            <a:pPr lvl="0"/>
            <a:r>
              <a:rPr lang="sv-SE" dirty="0"/>
              <a:t>Max två rader</a:t>
            </a:r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788958EA-2670-476D-AFDB-77F3FF5EDE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365125"/>
            <a:ext cx="9922855" cy="1144743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>
              <a:defRPr sz="3500" b="1" i="0" cap="all" spc="500" baseline="0">
                <a:ln w="2222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noProof="0" dirty="0"/>
              <a:t>Rubrik</a:t>
            </a:r>
            <a:br>
              <a:rPr lang="en-US" noProof="0" dirty="0"/>
            </a:br>
            <a:r>
              <a:rPr lang="en-US" noProof="0" dirty="0"/>
              <a:t>max </a:t>
            </a:r>
            <a:r>
              <a:rPr lang="en-US" noProof="0" dirty="0" err="1"/>
              <a:t>två</a:t>
            </a:r>
            <a:r>
              <a:rPr lang="en-US" noProof="0" dirty="0"/>
              <a:t> </a:t>
            </a:r>
            <a:r>
              <a:rPr lang="en-US" noProof="0" dirty="0" err="1"/>
              <a:t>rader</a:t>
            </a:r>
            <a:endParaRPr lang="en-US" noProof="0" dirty="0"/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3BAE71CA-3469-4F1C-93C7-6FB2F9E91483}"/>
              </a:ext>
            </a:extLst>
          </p:cNvPr>
          <p:cNvGrpSpPr/>
          <p:nvPr userDrawn="1"/>
        </p:nvGrpSpPr>
        <p:grpSpPr>
          <a:xfrm>
            <a:off x="10883674" y="111447"/>
            <a:ext cx="1188000" cy="1188000"/>
            <a:chOff x="100060" y="4994253"/>
            <a:chExt cx="1188000" cy="1188000"/>
          </a:xfrm>
        </p:grpSpPr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DA402BEE-B521-4297-9389-409FDED29443}"/>
                </a:ext>
              </a:extLst>
            </p:cNvPr>
            <p:cNvGrpSpPr/>
            <p:nvPr userDrawn="1"/>
          </p:nvGrpSpPr>
          <p:grpSpPr>
            <a:xfrm>
              <a:off x="100060" y="4994253"/>
              <a:ext cx="1188000" cy="1188000"/>
              <a:chOff x="10937524" y="-423700"/>
              <a:chExt cx="1584000" cy="1584000"/>
            </a:xfrm>
          </p:grpSpPr>
          <p:sp>
            <p:nvSpPr>
              <p:cNvPr id="21" name="Ellips 20">
                <a:extLst>
                  <a:ext uri="{FF2B5EF4-FFF2-40B4-BE49-F238E27FC236}">
                    <a16:creationId xmlns:a16="http://schemas.microsoft.com/office/drawing/2014/main" id="{2C68E444-710A-4997-9B24-8E616996D74C}"/>
                  </a:ext>
                </a:extLst>
              </p:cNvPr>
              <p:cNvSpPr/>
              <p:nvPr userDrawn="1"/>
            </p:nvSpPr>
            <p:spPr>
              <a:xfrm>
                <a:off x="11057524" y="-303700"/>
                <a:ext cx="1344000" cy="1344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" name="Ellips 21">
                <a:extLst>
                  <a:ext uri="{FF2B5EF4-FFF2-40B4-BE49-F238E27FC236}">
                    <a16:creationId xmlns:a16="http://schemas.microsoft.com/office/drawing/2014/main" id="{37AF9693-5897-422E-B249-DDA02E92BB80}"/>
                  </a:ext>
                </a:extLst>
              </p:cNvPr>
              <p:cNvSpPr/>
              <p:nvPr userDrawn="1"/>
            </p:nvSpPr>
            <p:spPr>
              <a:xfrm>
                <a:off x="10937524" y="-423700"/>
                <a:ext cx="1584000" cy="1584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81117B01-B4D6-43C6-B9D4-EBE56E47E1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51" y="5381304"/>
              <a:ext cx="735819" cy="413898"/>
            </a:xfrm>
            <a:prstGeom prst="rect">
              <a:avLst/>
            </a:prstGeom>
          </p:spPr>
        </p:pic>
      </p:grpSp>
      <p:sp>
        <p:nvSpPr>
          <p:cNvPr id="23" name="Platshållare för innehåll 2">
            <a:extLst>
              <a:ext uri="{FF2B5EF4-FFF2-40B4-BE49-F238E27FC236}">
                <a16:creationId xmlns:a16="http://schemas.microsoft.com/office/drawing/2014/main" id="{4F223A98-1415-4809-996F-7366D2CE26D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4962" y="2770227"/>
            <a:ext cx="5640035" cy="3244811"/>
          </a:xfrm>
          <a:prstGeom prst="rect">
            <a:avLst/>
          </a:prstGeom>
        </p:spPr>
        <p:txBody>
          <a:bodyPr/>
          <a:lstStyle>
            <a:lvl1pPr marL="252000" indent="-252000">
              <a:buSzPct val="110000"/>
              <a:buFontTx/>
              <a:buBlip>
                <a:blip r:embed="rId3"/>
              </a:buBlip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sv-SE" noProof="0" smtClean="0"/>
              <a:t>Redigera format för bakgrundstext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</p:txBody>
      </p: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9B36047B-E66D-4E6D-A59C-7B862BBDABFD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217005" y="2770227"/>
            <a:ext cx="5640035" cy="3244811"/>
          </a:xfrm>
          <a:prstGeom prst="rect">
            <a:avLst/>
          </a:prstGeom>
        </p:spPr>
        <p:txBody>
          <a:bodyPr/>
          <a:lstStyle>
            <a:lvl1pPr marL="252000" indent="-252000">
              <a:buSzPct val="110000"/>
              <a:buFontTx/>
              <a:buBlip>
                <a:blip r:embed="rId3"/>
              </a:buBlip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sv-SE" noProof="0" smtClean="0"/>
              <a:t>Redigera format för bakgrundstext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</p:txBody>
      </p: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FEA6F31E-BF56-4526-A3AC-E518ABE486A9}"/>
              </a:ext>
            </a:extLst>
          </p:cNvPr>
          <p:cNvCxnSpPr/>
          <p:nvPr userDrawn="1"/>
        </p:nvCxnSpPr>
        <p:spPr>
          <a:xfrm>
            <a:off x="0" y="6316884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 25">
            <a:extLst>
              <a:ext uri="{FF2B5EF4-FFF2-40B4-BE49-F238E27FC236}">
                <a16:creationId xmlns:a16="http://schemas.microsoft.com/office/drawing/2014/main" id="{D3CF563A-89DD-4F52-A79F-862CD6D5E1A4}"/>
              </a:ext>
            </a:extLst>
          </p:cNvPr>
          <p:cNvGrpSpPr/>
          <p:nvPr userDrawn="1"/>
        </p:nvGrpSpPr>
        <p:grpSpPr>
          <a:xfrm>
            <a:off x="11637572" y="6451516"/>
            <a:ext cx="756000" cy="756000"/>
            <a:chOff x="11546205" y="6451516"/>
            <a:chExt cx="756000" cy="756000"/>
          </a:xfrm>
        </p:grpSpPr>
        <p:sp>
          <p:nvSpPr>
            <p:cNvPr id="27" name="Ellips 26">
              <a:extLst>
                <a:ext uri="{FF2B5EF4-FFF2-40B4-BE49-F238E27FC236}">
                  <a16:creationId xmlns:a16="http://schemas.microsoft.com/office/drawing/2014/main" id="{506FD021-2A11-4612-93E2-7F49A2BE6FA6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8" name="Ellips 27">
              <a:extLst>
                <a:ext uri="{FF2B5EF4-FFF2-40B4-BE49-F238E27FC236}">
                  <a16:creationId xmlns:a16="http://schemas.microsoft.com/office/drawing/2014/main" id="{8F42EEF9-5BEA-4226-B7A2-9F9231614563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965C0EF6-9703-42A0-A2F1-439B1CDEE028}"/>
              </a:ext>
            </a:extLst>
          </p:cNvPr>
          <p:cNvGrpSpPr/>
          <p:nvPr userDrawn="1"/>
        </p:nvGrpSpPr>
        <p:grpSpPr>
          <a:xfrm>
            <a:off x="10451220" y="6570821"/>
            <a:ext cx="360000" cy="360000"/>
            <a:chOff x="11546205" y="6451516"/>
            <a:chExt cx="756000" cy="756000"/>
          </a:xfrm>
        </p:grpSpPr>
        <p:sp>
          <p:nvSpPr>
            <p:cNvPr id="30" name="Ellips 29">
              <a:extLst>
                <a:ext uri="{FF2B5EF4-FFF2-40B4-BE49-F238E27FC236}">
                  <a16:creationId xmlns:a16="http://schemas.microsoft.com/office/drawing/2014/main" id="{C42DC08B-506F-4CF6-A30F-64A51CEA073B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Ellips 30">
              <a:extLst>
                <a:ext uri="{FF2B5EF4-FFF2-40B4-BE49-F238E27FC236}">
                  <a16:creationId xmlns:a16="http://schemas.microsoft.com/office/drawing/2014/main" id="{C023A1E1-84CE-45F2-9533-4D9571BDC3A1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D26C8733-3E51-4483-B6D6-6ACE8C39CF0D}"/>
              </a:ext>
            </a:extLst>
          </p:cNvPr>
          <p:cNvGrpSpPr/>
          <p:nvPr userDrawn="1"/>
        </p:nvGrpSpPr>
        <p:grpSpPr>
          <a:xfrm>
            <a:off x="10948048" y="6169784"/>
            <a:ext cx="540000" cy="540000"/>
            <a:chOff x="11546205" y="6451516"/>
            <a:chExt cx="756000" cy="756000"/>
          </a:xfrm>
        </p:grpSpPr>
        <p:sp>
          <p:nvSpPr>
            <p:cNvPr id="33" name="Ellips 32">
              <a:extLst>
                <a:ext uri="{FF2B5EF4-FFF2-40B4-BE49-F238E27FC236}">
                  <a16:creationId xmlns:a16="http://schemas.microsoft.com/office/drawing/2014/main" id="{A88D5690-0367-48D0-BB5B-27A74D5A3745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Ellips 33">
              <a:extLst>
                <a:ext uri="{FF2B5EF4-FFF2-40B4-BE49-F238E27FC236}">
                  <a16:creationId xmlns:a16="http://schemas.microsoft.com/office/drawing/2014/main" id="{4F2B97F8-FABE-4D7A-89DD-F06AD2B5DCC3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5" name="Rektangel 34">
            <a:extLst>
              <a:ext uri="{FF2B5EF4-FFF2-40B4-BE49-F238E27FC236}">
                <a16:creationId xmlns:a16="http://schemas.microsoft.com/office/drawing/2014/main" id="{EED9E185-4999-44AA-9F18-49152F8BA83F}"/>
              </a:ext>
            </a:extLst>
          </p:cNvPr>
          <p:cNvSpPr/>
          <p:nvPr userDrawn="1"/>
        </p:nvSpPr>
        <p:spPr>
          <a:xfrm>
            <a:off x="10934700" y="6146006"/>
            <a:ext cx="553348" cy="1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250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9A57539-4F85-42C6-9B58-0490ECAD5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4848" y="6488307"/>
            <a:ext cx="912474" cy="21408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AD619A-B424-4817-B37C-D1F340254126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EA2B341-F58D-48C0-8691-D123375B9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9359" y="6488303"/>
            <a:ext cx="2295489" cy="21409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Stockhom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5B55354-5BDF-4B2B-86BF-5E9AA2049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4269" y="6488303"/>
            <a:ext cx="664633" cy="21409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8DF68-B3FC-479F-AE78-D5D570A8FD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35C21AC8-EF8C-40F4-8D7E-0F339C679EA8}"/>
              </a:ext>
            </a:extLst>
          </p:cNvPr>
          <p:cNvCxnSpPr/>
          <p:nvPr userDrawn="1"/>
        </p:nvCxnSpPr>
        <p:spPr>
          <a:xfrm>
            <a:off x="0" y="6316884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 8">
            <a:extLst>
              <a:ext uri="{FF2B5EF4-FFF2-40B4-BE49-F238E27FC236}">
                <a16:creationId xmlns:a16="http://schemas.microsoft.com/office/drawing/2014/main" id="{19B0B620-F9D7-40DD-9A8A-6E166852FCA1}"/>
              </a:ext>
            </a:extLst>
          </p:cNvPr>
          <p:cNvGrpSpPr/>
          <p:nvPr userDrawn="1"/>
        </p:nvGrpSpPr>
        <p:grpSpPr>
          <a:xfrm>
            <a:off x="11637572" y="6451516"/>
            <a:ext cx="756000" cy="756000"/>
            <a:chOff x="11546205" y="6451516"/>
            <a:chExt cx="756000" cy="756000"/>
          </a:xfrm>
        </p:grpSpPr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3DA63B1C-C407-42F5-9E28-8F14AD93A899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862A9731-959A-4CDE-8C05-25A70342828E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7D7BD51F-2ABB-4DDD-B2F7-33B505B62279}"/>
              </a:ext>
            </a:extLst>
          </p:cNvPr>
          <p:cNvGrpSpPr/>
          <p:nvPr userDrawn="1"/>
        </p:nvGrpSpPr>
        <p:grpSpPr>
          <a:xfrm>
            <a:off x="10451220" y="6570821"/>
            <a:ext cx="360000" cy="360000"/>
            <a:chOff x="11546205" y="6451516"/>
            <a:chExt cx="756000" cy="756000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0ACCECC8-E336-4CEB-A81B-B6A6CC581C50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51A14599-9855-4781-8627-FC72D610A7D1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B76968CE-C63E-4A51-A0AC-179B8F242F54}"/>
              </a:ext>
            </a:extLst>
          </p:cNvPr>
          <p:cNvGrpSpPr/>
          <p:nvPr userDrawn="1"/>
        </p:nvGrpSpPr>
        <p:grpSpPr>
          <a:xfrm>
            <a:off x="10948048" y="6169784"/>
            <a:ext cx="540000" cy="540000"/>
            <a:chOff x="11546205" y="6451516"/>
            <a:chExt cx="756000" cy="756000"/>
          </a:xfrm>
        </p:grpSpPr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BB8BCD94-1638-4D72-8CDC-1EB62351A7AA}"/>
                </a:ext>
              </a:extLst>
            </p:cNvPr>
            <p:cNvSpPr/>
            <p:nvPr userDrawn="1"/>
          </p:nvSpPr>
          <p:spPr>
            <a:xfrm>
              <a:off x="11546205" y="6451516"/>
              <a:ext cx="756000" cy="756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0C77974F-BCDC-4F2A-9601-0B578FD0C872}"/>
                </a:ext>
              </a:extLst>
            </p:cNvPr>
            <p:cNvSpPr/>
            <p:nvPr userDrawn="1"/>
          </p:nvSpPr>
          <p:spPr>
            <a:xfrm>
              <a:off x="11654205" y="6559516"/>
              <a:ext cx="540000" cy="540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82D84AE3-61D6-4604-96CA-5061209B75C0}"/>
              </a:ext>
            </a:extLst>
          </p:cNvPr>
          <p:cNvSpPr/>
          <p:nvPr userDrawn="1"/>
        </p:nvSpPr>
        <p:spPr>
          <a:xfrm>
            <a:off x="10934700" y="6146006"/>
            <a:ext cx="553348" cy="1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1106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B456-73EE-4E9F-81A9-2F87A7934613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</a:rPr>
              <a:t>Arbejdsinkludering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84C-EF4E-4675-AC38-C010F8E2B98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5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5.xml"/><Relationship Id="rId14" Type="http://schemas.openxmlformats.org/officeDocument/2006/relationships/image" Target="../media/image1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E7EEC54-D0B0-448D-B53D-A10D5FAD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mall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rubrikformat</a:t>
            </a:r>
            <a:endParaRPr lang="en-US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658BE4-76A2-47B0-8356-4CB76ACC5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Redigera</a:t>
            </a:r>
            <a:r>
              <a:rPr lang="en-US" noProof="0" dirty="0"/>
              <a:t> format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bakgrundstext</a:t>
            </a:r>
            <a:endParaRPr lang="en-US" noProof="0" dirty="0"/>
          </a:p>
          <a:p>
            <a:pPr lvl="1"/>
            <a:r>
              <a:rPr lang="en-US" noProof="0" dirty="0" err="1"/>
              <a:t>Nivå</a:t>
            </a:r>
            <a:r>
              <a:rPr lang="en-US" noProof="0" dirty="0"/>
              <a:t> två</a:t>
            </a:r>
          </a:p>
          <a:p>
            <a:pPr lvl="2"/>
            <a:r>
              <a:rPr lang="en-US" noProof="0" dirty="0"/>
              <a:t>Nivå tre</a:t>
            </a:r>
          </a:p>
          <a:p>
            <a:pPr lvl="3"/>
            <a:r>
              <a:rPr lang="en-US" noProof="0" dirty="0"/>
              <a:t>Nivå </a:t>
            </a:r>
            <a:r>
              <a:rPr lang="en-US" noProof="0" dirty="0" err="1"/>
              <a:t>fyra</a:t>
            </a:r>
            <a:endParaRPr lang="en-US" noProof="0" dirty="0"/>
          </a:p>
          <a:p>
            <a:pPr lvl="4"/>
            <a:r>
              <a:rPr lang="en-US" noProof="0" dirty="0"/>
              <a:t>Nivå fem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D4C71C2E-0F91-4041-A26D-B057982C8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4848" y="6488307"/>
            <a:ext cx="912474" cy="21408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8D8152-C8EE-42DA-AB03-BEBDB994E470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0188EF05-39AF-44CE-AA37-065F978F8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9359" y="6488303"/>
            <a:ext cx="2295489" cy="21409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Stockhom</a:t>
            </a:r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818EE286-3DB2-4A45-B95B-6DE6C66EF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4269" y="6488303"/>
            <a:ext cx="664633" cy="21409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8DF68-B3FC-479F-AE78-D5D570A8FD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ED2E1993-18FB-4B3C-883D-B3DFE120F3E0}"/>
              </a:ext>
            </a:extLst>
          </p:cNvPr>
          <p:cNvSpPr/>
          <p:nvPr userDrawn="1"/>
        </p:nvSpPr>
        <p:spPr>
          <a:xfrm>
            <a:off x="10934700" y="6146006"/>
            <a:ext cx="553348" cy="1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56" name="Bildobjekt 55">
            <a:extLst>
              <a:ext uri="{FF2B5EF4-FFF2-40B4-BE49-F238E27FC236}">
                <a16:creationId xmlns:a16="http://schemas.microsoft.com/office/drawing/2014/main" id="{6D5153BB-814C-4061-8222-0E89133329A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50" y="6447316"/>
            <a:ext cx="736228" cy="294490"/>
          </a:xfrm>
          <a:prstGeom prst="rect">
            <a:avLst/>
          </a:prstGeom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5F8AD031-9FA0-433E-A1B1-1553E941AE6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6" y="6410057"/>
            <a:ext cx="376621" cy="376621"/>
          </a:xfrm>
          <a:prstGeom prst="rect">
            <a:avLst/>
          </a:prstGeom>
        </p:spPr>
      </p:pic>
      <p:pic>
        <p:nvPicPr>
          <p:cNvPr id="65" name="Bildobjekt 64">
            <a:extLst>
              <a:ext uri="{FF2B5EF4-FFF2-40B4-BE49-F238E27FC236}">
                <a16:creationId xmlns:a16="http://schemas.microsoft.com/office/drawing/2014/main" id="{D3D9E213-9DC2-4C61-AC8C-4829BCD3418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90" y="6459097"/>
            <a:ext cx="907222" cy="294492"/>
          </a:xfrm>
          <a:prstGeom prst="rect">
            <a:avLst/>
          </a:prstGeom>
        </p:spPr>
      </p:pic>
      <p:sp>
        <p:nvSpPr>
          <p:cNvPr id="69" name="Rektangel 68">
            <a:extLst>
              <a:ext uri="{FF2B5EF4-FFF2-40B4-BE49-F238E27FC236}">
                <a16:creationId xmlns:a16="http://schemas.microsoft.com/office/drawing/2014/main" id="{0059328B-DC74-4906-A316-A58960E8EECE}"/>
              </a:ext>
            </a:extLst>
          </p:cNvPr>
          <p:cNvSpPr/>
          <p:nvPr userDrawn="1"/>
        </p:nvSpPr>
        <p:spPr>
          <a:xfrm>
            <a:off x="10934700" y="6146006"/>
            <a:ext cx="553348" cy="1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70" name="Bildobjekt 69">
            <a:extLst>
              <a:ext uri="{FF2B5EF4-FFF2-40B4-BE49-F238E27FC236}">
                <a16:creationId xmlns:a16="http://schemas.microsoft.com/office/drawing/2014/main" id="{4B06980E-863E-41F1-97FD-14C3CAE581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16" y="6403057"/>
            <a:ext cx="267260" cy="382211"/>
          </a:xfrm>
          <a:prstGeom prst="rect">
            <a:avLst/>
          </a:prstGeom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92A4C777-6BE7-4246-B819-E123D1EF024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44" y="6404218"/>
            <a:ext cx="445323" cy="3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7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2" r:id="rId3"/>
    <p:sldLayoutId id="2147483661" r:id="rId4"/>
    <p:sldLayoutId id="2147483650" r:id="rId5"/>
    <p:sldLayoutId id="2147483660" r:id="rId6"/>
    <p:sldLayoutId id="2147483653" r:id="rId7"/>
    <p:sldLayoutId id="2147483655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102AB-6755-455B-BC49-87188A368724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black">
                    <a:tint val="75000"/>
                  </a:prstClr>
                </a:solidFill>
              </a:rPr>
              <a:t>Arbejdsinkludering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0D84C-EF4E-4675-AC38-C010F8E2B98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1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hdr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569" y="391029"/>
            <a:ext cx="10836932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40" y="2091306"/>
            <a:ext cx="10799761" cy="38586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7721" y="6321577"/>
            <a:ext cx="2355779" cy="1767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33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3"/>
          </p:nvPr>
        </p:nvSpPr>
        <p:spPr>
          <a:xfrm>
            <a:off x="3395664" y="6356351"/>
            <a:ext cx="5400675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51">
                <a:solidFill>
                  <a:srgbClr val="006EB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6338" y="6356351"/>
            <a:ext cx="2697161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51">
                <a:solidFill>
                  <a:srgbClr val="006EB6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699435" y="6288501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264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</p:sldLayoutIdLst>
  <p:hf hdr="0"/>
  <p:txStyles>
    <p:titleStyle>
      <a:lvl1pPr algn="l" defTabSz="914377" rtl="0" eaLnBrk="1" latinLnBrk="0" hangingPunct="1">
        <a:lnSpc>
          <a:spcPct val="87000"/>
        </a:lnSpc>
        <a:spcBef>
          <a:spcPct val="0"/>
        </a:spcBef>
        <a:buNone/>
        <a:defRPr sz="4800" b="1" kern="1200">
          <a:solidFill>
            <a:srgbClr val="006EB6"/>
          </a:solidFill>
          <a:latin typeface="+mj-lt"/>
          <a:ea typeface="+mj-ea"/>
          <a:cs typeface="+mj-cs"/>
        </a:defRPr>
      </a:lvl1pPr>
    </p:titleStyle>
    <p:bodyStyle>
      <a:lvl1pPr marL="467988" indent="-46798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―"/>
        <a:defRPr sz="2800" kern="1200">
          <a:solidFill>
            <a:srgbClr val="006EB6"/>
          </a:solidFill>
          <a:latin typeface="+mn-lt"/>
          <a:ea typeface="+mn-ea"/>
          <a:cs typeface="+mn-cs"/>
        </a:defRPr>
      </a:lvl1pPr>
      <a:lvl2pPr marL="719982" indent="-251994" algn="l" defTabSz="914377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"/>
        <a:defRPr sz="2800" kern="1200">
          <a:solidFill>
            <a:srgbClr val="006EB6"/>
          </a:solidFill>
          <a:latin typeface="+mn-lt"/>
          <a:ea typeface="+mn-ea"/>
          <a:cs typeface="+mn-cs"/>
        </a:defRPr>
      </a:lvl2pPr>
      <a:lvl3pPr marL="971976" indent="-2519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2800" kern="1200">
          <a:solidFill>
            <a:srgbClr val="006EB6"/>
          </a:solidFill>
          <a:latin typeface="+mn-lt"/>
          <a:ea typeface="+mn-ea"/>
          <a:cs typeface="+mn-cs"/>
        </a:defRPr>
      </a:lvl3pPr>
      <a:lvl4pPr marL="1223969" indent="-251994" algn="l" defTabSz="914377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·"/>
        <a:defRPr sz="2800" kern="1200">
          <a:solidFill>
            <a:srgbClr val="006EB6"/>
          </a:solidFill>
          <a:latin typeface="+mn-lt"/>
          <a:ea typeface="+mn-ea"/>
          <a:cs typeface="+mn-cs"/>
        </a:defRPr>
      </a:lvl4pPr>
      <a:lvl5pPr marL="1475963" indent="-2519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2800" kern="1200" baseline="0">
          <a:solidFill>
            <a:srgbClr val="006EB6"/>
          </a:solidFill>
          <a:latin typeface="+mn-lt"/>
          <a:ea typeface="+mn-ea"/>
          <a:cs typeface="+mn-cs"/>
        </a:defRPr>
      </a:lvl5pPr>
      <a:lvl6pPr marL="1727957" indent="-251994" algn="l" defTabSz="914377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·"/>
        <a:defRPr sz="2800" kern="1200">
          <a:solidFill>
            <a:srgbClr val="006EB6"/>
          </a:solidFill>
          <a:latin typeface="+mn-lt"/>
          <a:ea typeface="+mn-ea"/>
          <a:cs typeface="+mn-cs"/>
        </a:defRPr>
      </a:lvl6pPr>
      <a:lvl7pPr marL="1979951" indent="-2519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2800" kern="1200">
          <a:solidFill>
            <a:srgbClr val="006EB6"/>
          </a:solidFill>
          <a:latin typeface="+mn-lt"/>
          <a:ea typeface="+mn-ea"/>
          <a:cs typeface="+mn-cs"/>
        </a:defRPr>
      </a:lvl7pPr>
      <a:lvl8pPr marL="2231944" indent="-251994" algn="l" defTabSz="914377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·"/>
        <a:defRPr sz="2800" kern="1200">
          <a:solidFill>
            <a:srgbClr val="006EB6"/>
          </a:solidFill>
          <a:latin typeface="+mn-lt"/>
          <a:ea typeface="+mn-ea"/>
          <a:cs typeface="+mn-cs"/>
        </a:defRPr>
      </a:lvl8pPr>
      <a:lvl9pPr marL="2483938" indent="-2519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2800" kern="1200">
          <a:solidFill>
            <a:srgbClr val="006EB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7">
          <p15:clr>
            <a:srgbClr val="F26B43"/>
          </p15:clr>
        </p15:guide>
        <p15:guide id="2" pos="2138">
          <p15:clr>
            <a:srgbClr val="F26B43"/>
          </p15:clr>
        </p15:guide>
        <p15:guide id="3" orient="horz" pos="253">
          <p15:clr>
            <a:srgbClr val="F26B43"/>
          </p15:clr>
        </p15:guide>
        <p15:guide id="4" orient="horz" pos="888">
          <p15:clr>
            <a:srgbClr val="F26B43"/>
          </p15:clr>
        </p15:guide>
        <p15:guide id="5" pos="3839">
          <p15:clr>
            <a:srgbClr val="F26B43"/>
          </p15:clr>
        </p15:guide>
        <p15:guide id="6" pos="5540">
          <p15:clr>
            <a:srgbClr val="F26B43"/>
          </p15:clr>
        </p15:guide>
        <p15:guide id="7" orient="horz" pos="1523">
          <p15:clr>
            <a:srgbClr val="F26B43"/>
          </p15:clr>
        </p15:guide>
        <p15:guide id="8" orient="horz" pos="2158">
          <p15:clr>
            <a:srgbClr val="F26B43"/>
          </p15:clr>
        </p15:guide>
        <p15:guide id="9" pos="7240">
          <p15:clr>
            <a:srgbClr val="F26B43"/>
          </p15:clr>
        </p15:guide>
        <p15:guide id="10" orient="horz" pos="2793">
          <p15:clr>
            <a:srgbClr val="F26B43"/>
          </p15:clr>
        </p15:guide>
        <p15:guide id="11" orient="horz" pos="3428">
          <p15:clr>
            <a:srgbClr val="F26B43"/>
          </p15:clr>
        </p15:guide>
        <p15:guide id="13" orient="horz" pos="4063">
          <p15:clr>
            <a:srgbClr val="F26B43"/>
          </p15:clr>
        </p15:guide>
        <p15:guide id="14" orient="horz" pos="374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968499"/>
            <a:ext cx="10515600" cy="420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4"/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ill Sans Regular" charset="0"/>
              </a:defRPr>
            </a:lvl1pPr>
          </a:lstStyle>
          <a:p>
            <a:fld id="{0A01182B-0657-4925-A3AC-E0630FDACE6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38" y="6127748"/>
            <a:ext cx="15541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38" y="6127748"/>
            <a:ext cx="15541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38" y="6127748"/>
            <a:ext cx="15541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53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FFCC33"/>
          </a:solidFill>
          <a:latin typeface="Gill Sans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Gill Sans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E7EEC54-D0B0-448D-B53D-A10D5FAD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mall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rubrikformat</a:t>
            </a:r>
            <a:endParaRPr lang="en-US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658BE4-76A2-47B0-8356-4CB76ACC5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Redigera</a:t>
            </a:r>
            <a:r>
              <a:rPr lang="en-US" noProof="0" dirty="0"/>
              <a:t> format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bakgrundstext</a:t>
            </a:r>
            <a:endParaRPr lang="en-US" noProof="0" dirty="0"/>
          </a:p>
          <a:p>
            <a:pPr lvl="1"/>
            <a:r>
              <a:rPr lang="en-US" noProof="0" dirty="0" err="1"/>
              <a:t>Nivå</a:t>
            </a:r>
            <a:r>
              <a:rPr lang="en-US" noProof="0" dirty="0"/>
              <a:t> två</a:t>
            </a:r>
          </a:p>
          <a:p>
            <a:pPr lvl="2"/>
            <a:r>
              <a:rPr lang="en-US" noProof="0" dirty="0"/>
              <a:t>Nivå tre</a:t>
            </a:r>
          </a:p>
          <a:p>
            <a:pPr lvl="3"/>
            <a:r>
              <a:rPr lang="en-US" noProof="0" dirty="0"/>
              <a:t>Nivå </a:t>
            </a:r>
            <a:r>
              <a:rPr lang="en-US" noProof="0" dirty="0" err="1"/>
              <a:t>fyra</a:t>
            </a:r>
            <a:endParaRPr lang="en-US" noProof="0" dirty="0"/>
          </a:p>
          <a:p>
            <a:pPr lvl="4"/>
            <a:r>
              <a:rPr lang="en-US" noProof="0" dirty="0"/>
              <a:t>Nivå fem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D4C71C2E-0F91-4041-A26D-B057982C8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4848" y="6488307"/>
            <a:ext cx="912474" cy="21408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8D8152-C8EE-42DA-AB03-BEBDB994E470}" type="datetime1">
              <a:rPr lang="en-US" smtClean="0"/>
              <a:t>9/21/2018</a:t>
            </a:fld>
            <a:endParaRPr lang="en-US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0188EF05-39AF-44CE-AA37-065F978F8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9359" y="6488303"/>
            <a:ext cx="2295489" cy="21409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Stockhom</a:t>
            </a:r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818EE286-3DB2-4A45-B95B-6DE6C66EF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4269" y="6488303"/>
            <a:ext cx="664633" cy="21409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8DF68-B3FC-479F-AE78-D5D570A8FD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ED2E1993-18FB-4B3C-883D-B3DFE120F3E0}"/>
              </a:ext>
            </a:extLst>
          </p:cNvPr>
          <p:cNvSpPr/>
          <p:nvPr userDrawn="1"/>
        </p:nvSpPr>
        <p:spPr>
          <a:xfrm>
            <a:off x="10934700" y="6146006"/>
            <a:ext cx="553348" cy="1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56" name="Bildobjekt 55">
            <a:extLst>
              <a:ext uri="{FF2B5EF4-FFF2-40B4-BE49-F238E27FC236}">
                <a16:creationId xmlns:a16="http://schemas.microsoft.com/office/drawing/2014/main" id="{6D5153BB-814C-4061-8222-0E89133329A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50" y="6447316"/>
            <a:ext cx="736228" cy="294490"/>
          </a:xfrm>
          <a:prstGeom prst="rect">
            <a:avLst/>
          </a:prstGeom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5F8AD031-9FA0-433E-A1B1-1553E941AE6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6" y="6410057"/>
            <a:ext cx="376621" cy="376621"/>
          </a:xfrm>
          <a:prstGeom prst="rect">
            <a:avLst/>
          </a:prstGeom>
        </p:spPr>
      </p:pic>
      <p:pic>
        <p:nvPicPr>
          <p:cNvPr id="65" name="Bildobjekt 64">
            <a:extLst>
              <a:ext uri="{FF2B5EF4-FFF2-40B4-BE49-F238E27FC236}">
                <a16:creationId xmlns:a16="http://schemas.microsoft.com/office/drawing/2014/main" id="{D3D9E213-9DC2-4C61-AC8C-4829BCD3418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90" y="6459097"/>
            <a:ext cx="907222" cy="294492"/>
          </a:xfrm>
          <a:prstGeom prst="rect">
            <a:avLst/>
          </a:prstGeom>
        </p:spPr>
      </p:pic>
      <p:sp>
        <p:nvSpPr>
          <p:cNvPr id="69" name="Rektangel 68">
            <a:extLst>
              <a:ext uri="{FF2B5EF4-FFF2-40B4-BE49-F238E27FC236}">
                <a16:creationId xmlns:a16="http://schemas.microsoft.com/office/drawing/2014/main" id="{0059328B-DC74-4906-A316-A58960E8EECE}"/>
              </a:ext>
            </a:extLst>
          </p:cNvPr>
          <p:cNvSpPr/>
          <p:nvPr userDrawn="1"/>
        </p:nvSpPr>
        <p:spPr>
          <a:xfrm>
            <a:off x="10934700" y="6146006"/>
            <a:ext cx="553348" cy="1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70" name="Bildobjekt 69">
            <a:extLst>
              <a:ext uri="{FF2B5EF4-FFF2-40B4-BE49-F238E27FC236}">
                <a16:creationId xmlns:a16="http://schemas.microsoft.com/office/drawing/2014/main" id="{4B06980E-863E-41F1-97FD-14C3CAE581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16" y="6403057"/>
            <a:ext cx="267260" cy="382211"/>
          </a:xfrm>
          <a:prstGeom prst="rect">
            <a:avLst/>
          </a:prstGeom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92A4C777-6BE7-4246-B819-E123D1EF024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44" y="6404218"/>
            <a:ext cx="445323" cy="3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2wflagship.eu/wp-content/uploads/2018/06/Study-Visit-in-Kristiansand-September-2018_Programme-v.1.0.pdf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emf"/><Relationship Id="rId5" Type="http://schemas.openxmlformats.org/officeDocument/2006/relationships/image" Target="../media/image29.jpeg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2wfflagship.eu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F14CAF-105E-4271-84D2-483F24197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n w="38100">
                  <a:solidFill>
                    <a:schemeClr val="accent1"/>
                  </a:solidFill>
                </a:ln>
              </a:rPr>
              <a:t>School to work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9C409E-739F-4053-9329-4689AF82D9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 flagship within the Baltic Sea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1057" y="306805"/>
            <a:ext cx="9922855" cy="709768"/>
          </a:xfrm>
        </p:spPr>
        <p:txBody>
          <a:bodyPr/>
          <a:lstStyle/>
          <a:p>
            <a:r>
              <a:rPr lang="en-US" dirty="0"/>
              <a:t>Events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1160022" y="1535578"/>
            <a:ext cx="40015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Study Visit </a:t>
            </a:r>
            <a:r>
              <a:rPr lang="en-US" dirty="0"/>
              <a:t>in </a:t>
            </a:r>
            <a:r>
              <a:rPr lang="en-US" dirty="0">
                <a:hlinkClick r:id="rId2"/>
              </a:rPr>
              <a:t>Kristiansand</a:t>
            </a:r>
            <a:r>
              <a:rPr lang="en-US" dirty="0"/>
              <a:t>, Norway</a:t>
            </a:r>
          </a:p>
          <a:p>
            <a:r>
              <a:rPr lang="en-US" sz="1600" i="1" dirty="0" smtClean="0"/>
              <a:t>September 17 to 18, </a:t>
            </a:r>
            <a:r>
              <a:rPr lang="en-US" sz="1600" i="1" dirty="0"/>
              <a:t>2018</a:t>
            </a:r>
            <a:endParaRPr lang="sv-SE" sz="1600" i="1" dirty="0"/>
          </a:p>
        </p:txBody>
      </p:sp>
      <p:grpSp>
        <p:nvGrpSpPr>
          <p:cNvPr id="6" name="Grupp 5"/>
          <p:cNvGrpSpPr/>
          <p:nvPr/>
        </p:nvGrpSpPr>
        <p:grpSpPr>
          <a:xfrm>
            <a:off x="633357" y="1686298"/>
            <a:ext cx="468000" cy="468000"/>
            <a:chOff x="272410" y="3868986"/>
            <a:chExt cx="468000" cy="468000"/>
          </a:xfrm>
        </p:grpSpPr>
        <p:sp>
          <p:nvSpPr>
            <p:cNvPr id="4" name="Ellips 3">
              <a:extLst>
                <a:ext uri="{FF2B5EF4-FFF2-40B4-BE49-F238E27FC236}">
                  <a16:creationId xmlns:a16="http://schemas.microsoft.com/office/drawing/2014/main" id="{47A7C935-2442-4280-85A9-2A736508F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410" y="3958986"/>
              <a:ext cx="288000" cy="288000"/>
            </a:xfrm>
            <a:prstGeom prst="ellipse">
              <a:avLst/>
            </a:prstGeom>
            <a:noFill/>
            <a:ln w="38100">
              <a:solidFill>
                <a:srgbClr val="FFF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F7DDE5B1-8AB7-4BA0-A7A3-7A95F8B207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2410" y="3868986"/>
              <a:ext cx="468000" cy="468000"/>
            </a:xfrm>
            <a:prstGeom prst="ellipse">
              <a:avLst/>
            </a:prstGeom>
            <a:noFill/>
            <a:ln w="38100">
              <a:solidFill>
                <a:srgbClr val="FFF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ktangel 6"/>
          <p:cNvSpPr/>
          <p:nvPr/>
        </p:nvSpPr>
        <p:spPr>
          <a:xfrm>
            <a:off x="1160022" y="2590023"/>
            <a:ext cx="40015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Conference</a:t>
            </a:r>
            <a:r>
              <a:rPr lang="en-US" dirty="0" smtClean="0"/>
              <a:t> in Brussels, Belgium</a:t>
            </a:r>
            <a:endParaRPr lang="en-US" dirty="0"/>
          </a:p>
          <a:p>
            <a:r>
              <a:rPr lang="en-US" sz="1600" i="1" dirty="0" smtClean="0"/>
              <a:t>October 17, </a:t>
            </a:r>
            <a:r>
              <a:rPr lang="en-US" sz="1600" i="1" dirty="0"/>
              <a:t>2018</a:t>
            </a:r>
            <a:endParaRPr lang="sv-SE" sz="1600" i="1" dirty="0"/>
          </a:p>
        </p:txBody>
      </p:sp>
      <p:grpSp>
        <p:nvGrpSpPr>
          <p:cNvPr id="8" name="Grupp 7"/>
          <p:cNvGrpSpPr/>
          <p:nvPr/>
        </p:nvGrpSpPr>
        <p:grpSpPr>
          <a:xfrm>
            <a:off x="633357" y="2740743"/>
            <a:ext cx="468000" cy="468000"/>
            <a:chOff x="272410" y="3868986"/>
            <a:chExt cx="468000" cy="468000"/>
          </a:xfrm>
        </p:grpSpPr>
        <p:sp>
          <p:nvSpPr>
            <p:cNvPr id="9" name="Ellips 8">
              <a:extLst>
                <a:ext uri="{FF2B5EF4-FFF2-40B4-BE49-F238E27FC236}">
                  <a16:creationId xmlns:a16="http://schemas.microsoft.com/office/drawing/2014/main" id="{47A7C935-2442-4280-85A9-2A736508F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410" y="3958986"/>
              <a:ext cx="288000" cy="288000"/>
            </a:xfrm>
            <a:prstGeom prst="ellipse">
              <a:avLst/>
            </a:prstGeom>
            <a:noFill/>
            <a:ln w="38100">
              <a:solidFill>
                <a:srgbClr val="FFF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F7DDE5B1-8AB7-4BA0-A7A3-7A95F8B207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2410" y="3868986"/>
              <a:ext cx="468000" cy="468000"/>
            </a:xfrm>
            <a:prstGeom prst="ellipse">
              <a:avLst/>
            </a:prstGeom>
            <a:noFill/>
            <a:ln w="38100">
              <a:solidFill>
                <a:srgbClr val="FFF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ktangel 10"/>
          <p:cNvSpPr/>
          <p:nvPr/>
        </p:nvSpPr>
        <p:spPr>
          <a:xfrm>
            <a:off x="1160022" y="4700592"/>
            <a:ext cx="43684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Study Visit in </a:t>
            </a:r>
            <a:r>
              <a:rPr lang="en-US" b="1" dirty="0" smtClean="0"/>
              <a:t>Gdansk</a:t>
            </a:r>
            <a:r>
              <a:rPr lang="en-US" dirty="0" smtClean="0"/>
              <a:t>, Poland</a:t>
            </a:r>
            <a:endParaRPr lang="en-US" dirty="0"/>
          </a:p>
          <a:p>
            <a:r>
              <a:rPr lang="en-US" sz="1600" i="1" dirty="0" smtClean="0"/>
              <a:t>November 21 to 12, </a:t>
            </a:r>
            <a:r>
              <a:rPr lang="en-US" sz="1600" i="1" dirty="0"/>
              <a:t>2018</a:t>
            </a:r>
            <a:endParaRPr lang="sv-SE" sz="1600" i="1" dirty="0"/>
          </a:p>
        </p:txBody>
      </p:sp>
      <p:grpSp>
        <p:nvGrpSpPr>
          <p:cNvPr id="12" name="Grupp 11"/>
          <p:cNvGrpSpPr/>
          <p:nvPr/>
        </p:nvGrpSpPr>
        <p:grpSpPr>
          <a:xfrm>
            <a:off x="633357" y="4851312"/>
            <a:ext cx="468000" cy="468000"/>
            <a:chOff x="272410" y="3868986"/>
            <a:chExt cx="468000" cy="468000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47A7C935-2442-4280-85A9-2A736508F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410" y="3958986"/>
              <a:ext cx="288000" cy="288000"/>
            </a:xfrm>
            <a:prstGeom prst="ellipse">
              <a:avLst/>
            </a:prstGeom>
            <a:noFill/>
            <a:ln w="38100">
              <a:solidFill>
                <a:srgbClr val="FFF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F7DDE5B1-8AB7-4BA0-A7A3-7A95F8B207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2410" y="3868986"/>
              <a:ext cx="468000" cy="468000"/>
            </a:xfrm>
            <a:prstGeom prst="ellipse">
              <a:avLst/>
            </a:prstGeom>
            <a:noFill/>
            <a:ln w="38100">
              <a:solidFill>
                <a:srgbClr val="FFF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ktangel 14"/>
          <p:cNvSpPr/>
          <p:nvPr/>
        </p:nvSpPr>
        <p:spPr>
          <a:xfrm>
            <a:off x="1160022" y="3631850"/>
            <a:ext cx="5048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Conference and study visit </a:t>
            </a:r>
            <a:r>
              <a:rPr lang="en-US" dirty="0" smtClean="0"/>
              <a:t>in Turku, Finland</a:t>
            </a:r>
            <a:endParaRPr lang="en-US" dirty="0"/>
          </a:p>
          <a:p>
            <a:r>
              <a:rPr lang="en-US" sz="1600" i="1" dirty="0" smtClean="0"/>
              <a:t>November 1 to 2, </a:t>
            </a:r>
            <a:r>
              <a:rPr lang="en-US" sz="1600" i="1" dirty="0"/>
              <a:t>2018</a:t>
            </a:r>
            <a:endParaRPr lang="sv-SE" sz="1600" i="1" dirty="0"/>
          </a:p>
        </p:txBody>
      </p:sp>
      <p:grpSp>
        <p:nvGrpSpPr>
          <p:cNvPr id="16" name="Grupp 15"/>
          <p:cNvGrpSpPr/>
          <p:nvPr/>
        </p:nvGrpSpPr>
        <p:grpSpPr>
          <a:xfrm>
            <a:off x="633357" y="3782570"/>
            <a:ext cx="468000" cy="468000"/>
            <a:chOff x="272410" y="3868986"/>
            <a:chExt cx="468000" cy="468000"/>
          </a:xfrm>
        </p:grpSpPr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47A7C935-2442-4280-85A9-2A736508F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410" y="3958986"/>
              <a:ext cx="288000" cy="288000"/>
            </a:xfrm>
            <a:prstGeom prst="ellipse">
              <a:avLst/>
            </a:prstGeom>
            <a:noFill/>
            <a:ln w="38100">
              <a:solidFill>
                <a:srgbClr val="FFF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F7DDE5B1-8AB7-4BA0-A7A3-7A95F8B207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2410" y="3868986"/>
              <a:ext cx="468000" cy="468000"/>
            </a:xfrm>
            <a:prstGeom prst="ellipse">
              <a:avLst/>
            </a:prstGeom>
            <a:noFill/>
            <a:ln w="38100">
              <a:solidFill>
                <a:srgbClr val="FFF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ruta 18"/>
          <p:cNvSpPr txBox="1"/>
          <p:nvPr/>
        </p:nvSpPr>
        <p:spPr>
          <a:xfrm>
            <a:off x="6348662" y="1552227"/>
            <a:ext cx="4126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rgbClr val="616151"/>
                </a:solidFill>
              </a:rPr>
              <a:t>Integration </a:t>
            </a:r>
            <a:r>
              <a:rPr lang="sv-SE" sz="1600" b="1" dirty="0" err="1" smtClean="0">
                <a:solidFill>
                  <a:srgbClr val="616151"/>
                </a:solidFill>
              </a:rPr>
              <a:t>of</a:t>
            </a:r>
            <a:r>
              <a:rPr lang="sv-SE" sz="1600" b="1" dirty="0" smtClean="0">
                <a:solidFill>
                  <a:srgbClr val="616151"/>
                </a:solidFill>
              </a:rPr>
              <a:t> </a:t>
            </a:r>
            <a:r>
              <a:rPr lang="sv-SE" sz="1600" b="1" dirty="0" err="1" smtClean="0">
                <a:solidFill>
                  <a:srgbClr val="616151"/>
                </a:solidFill>
              </a:rPr>
              <a:t>Newly</a:t>
            </a:r>
            <a:r>
              <a:rPr lang="sv-SE" sz="1600" b="1" dirty="0" smtClean="0">
                <a:solidFill>
                  <a:srgbClr val="616151"/>
                </a:solidFill>
              </a:rPr>
              <a:t> </a:t>
            </a:r>
            <a:r>
              <a:rPr lang="sv-SE" sz="1600" b="1" dirty="0" err="1" smtClean="0">
                <a:solidFill>
                  <a:srgbClr val="616151"/>
                </a:solidFill>
              </a:rPr>
              <a:t>Arrived</a:t>
            </a:r>
            <a:r>
              <a:rPr lang="sv-SE" sz="1600" b="1" dirty="0" smtClean="0">
                <a:solidFill>
                  <a:srgbClr val="616151"/>
                </a:solidFill>
              </a:rPr>
              <a:t> </a:t>
            </a:r>
            <a:r>
              <a:rPr lang="sv-SE" sz="1600" b="1" dirty="0" err="1" smtClean="0">
                <a:solidFill>
                  <a:srgbClr val="616151"/>
                </a:solidFill>
              </a:rPr>
              <a:t>Refugees</a:t>
            </a:r>
            <a:endParaRPr lang="sv-SE" sz="1600" b="1" dirty="0">
              <a:solidFill>
                <a:srgbClr val="616151"/>
              </a:solidFill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6348662" y="2646077"/>
            <a:ext cx="4126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rgbClr val="C00000"/>
                </a:solidFill>
              </a:rPr>
              <a:t>Prevention </a:t>
            </a:r>
            <a:r>
              <a:rPr lang="sv-SE" sz="1600" b="1" dirty="0" err="1" smtClean="0">
                <a:solidFill>
                  <a:srgbClr val="C00000"/>
                </a:solidFill>
              </a:rPr>
              <a:t>of</a:t>
            </a:r>
            <a:r>
              <a:rPr lang="sv-SE" sz="1600" b="1" dirty="0" smtClean="0">
                <a:solidFill>
                  <a:srgbClr val="C00000"/>
                </a:solidFill>
              </a:rPr>
              <a:t> </a:t>
            </a:r>
            <a:r>
              <a:rPr lang="sv-SE" sz="1600" b="1" dirty="0" err="1" smtClean="0">
                <a:solidFill>
                  <a:srgbClr val="C00000"/>
                </a:solidFill>
              </a:rPr>
              <a:t>Early</a:t>
            </a:r>
            <a:r>
              <a:rPr lang="sv-SE" sz="1600" b="1" dirty="0" smtClean="0">
                <a:solidFill>
                  <a:srgbClr val="C00000"/>
                </a:solidFill>
              </a:rPr>
              <a:t> </a:t>
            </a:r>
            <a:r>
              <a:rPr lang="sv-SE" sz="1600" b="1" dirty="0" err="1" smtClean="0">
                <a:solidFill>
                  <a:srgbClr val="C00000"/>
                </a:solidFill>
              </a:rPr>
              <a:t>School</a:t>
            </a:r>
            <a:r>
              <a:rPr lang="sv-SE" sz="1600" b="1" dirty="0" smtClean="0">
                <a:solidFill>
                  <a:srgbClr val="C00000"/>
                </a:solidFill>
              </a:rPr>
              <a:t> </a:t>
            </a:r>
            <a:r>
              <a:rPr lang="sv-SE" sz="1600" b="1" dirty="0" err="1" smtClean="0">
                <a:solidFill>
                  <a:srgbClr val="C00000"/>
                </a:solidFill>
              </a:rPr>
              <a:t>Leaving</a:t>
            </a:r>
            <a:endParaRPr lang="sv-SE" sz="1600" b="1" dirty="0">
              <a:solidFill>
                <a:srgbClr val="C00000"/>
              </a:solidFill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6348663" y="3647238"/>
            <a:ext cx="4126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rgbClr val="C00000"/>
                </a:solidFill>
              </a:rPr>
              <a:t>Prevention </a:t>
            </a:r>
            <a:r>
              <a:rPr lang="sv-SE" sz="1600" b="1" dirty="0" err="1" smtClean="0">
                <a:solidFill>
                  <a:srgbClr val="C00000"/>
                </a:solidFill>
              </a:rPr>
              <a:t>of</a:t>
            </a:r>
            <a:r>
              <a:rPr lang="sv-SE" sz="1600" b="1" dirty="0" smtClean="0">
                <a:solidFill>
                  <a:srgbClr val="C00000"/>
                </a:solidFill>
              </a:rPr>
              <a:t> </a:t>
            </a:r>
            <a:r>
              <a:rPr lang="sv-SE" sz="1600" b="1" dirty="0" err="1" smtClean="0">
                <a:solidFill>
                  <a:srgbClr val="C00000"/>
                </a:solidFill>
              </a:rPr>
              <a:t>Early</a:t>
            </a:r>
            <a:r>
              <a:rPr lang="sv-SE" sz="1600" b="1" dirty="0" smtClean="0">
                <a:solidFill>
                  <a:srgbClr val="C00000"/>
                </a:solidFill>
              </a:rPr>
              <a:t> </a:t>
            </a:r>
            <a:r>
              <a:rPr lang="sv-SE" sz="1600" b="1" dirty="0" err="1" smtClean="0">
                <a:solidFill>
                  <a:srgbClr val="C00000"/>
                </a:solidFill>
              </a:rPr>
              <a:t>School</a:t>
            </a:r>
            <a:r>
              <a:rPr lang="sv-SE" sz="1600" b="1" dirty="0" smtClean="0">
                <a:solidFill>
                  <a:srgbClr val="C00000"/>
                </a:solidFill>
              </a:rPr>
              <a:t> </a:t>
            </a:r>
            <a:r>
              <a:rPr lang="sv-SE" sz="1600" b="1" dirty="0" err="1" smtClean="0">
                <a:solidFill>
                  <a:srgbClr val="C00000"/>
                </a:solidFill>
              </a:rPr>
              <a:t>Leaving</a:t>
            </a:r>
            <a:endParaRPr lang="sv-SE" sz="1600" b="1" dirty="0">
              <a:solidFill>
                <a:srgbClr val="C00000"/>
              </a:solidFill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6348663" y="4697282"/>
            <a:ext cx="41268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rgbClr val="C00000"/>
                </a:solidFill>
              </a:rPr>
              <a:t>Prevention </a:t>
            </a:r>
            <a:r>
              <a:rPr lang="sv-SE" sz="1600" b="1" dirty="0" err="1" smtClean="0">
                <a:solidFill>
                  <a:srgbClr val="C00000"/>
                </a:solidFill>
              </a:rPr>
              <a:t>of</a:t>
            </a:r>
            <a:r>
              <a:rPr lang="sv-SE" sz="1600" b="1" dirty="0" smtClean="0">
                <a:solidFill>
                  <a:srgbClr val="C00000"/>
                </a:solidFill>
              </a:rPr>
              <a:t> </a:t>
            </a:r>
            <a:r>
              <a:rPr lang="sv-SE" sz="1600" b="1" dirty="0" err="1" smtClean="0">
                <a:solidFill>
                  <a:srgbClr val="C00000"/>
                </a:solidFill>
              </a:rPr>
              <a:t>Early</a:t>
            </a:r>
            <a:r>
              <a:rPr lang="sv-SE" sz="1600" b="1" dirty="0" smtClean="0">
                <a:solidFill>
                  <a:srgbClr val="C00000"/>
                </a:solidFill>
              </a:rPr>
              <a:t> </a:t>
            </a:r>
            <a:r>
              <a:rPr lang="sv-SE" sz="1600" b="1" dirty="0" err="1" smtClean="0">
                <a:solidFill>
                  <a:srgbClr val="C00000"/>
                </a:solidFill>
              </a:rPr>
              <a:t>School</a:t>
            </a:r>
            <a:r>
              <a:rPr lang="sv-SE" sz="1600" b="1" dirty="0" smtClean="0">
                <a:solidFill>
                  <a:srgbClr val="C00000"/>
                </a:solidFill>
              </a:rPr>
              <a:t> </a:t>
            </a:r>
            <a:r>
              <a:rPr lang="sv-SE" sz="1600" b="1" dirty="0" err="1" smtClean="0">
                <a:solidFill>
                  <a:srgbClr val="C00000"/>
                </a:solidFill>
              </a:rPr>
              <a:t>Leaving</a:t>
            </a:r>
            <a:r>
              <a:rPr lang="sv-SE" sz="1600" b="1" dirty="0" smtClean="0">
                <a:solidFill>
                  <a:srgbClr val="C00000"/>
                </a:solidFill>
              </a:rPr>
              <a:t> </a:t>
            </a:r>
            <a:r>
              <a:rPr lang="sv-SE" dirty="0" smtClean="0"/>
              <a:t>&amp; </a:t>
            </a:r>
            <a:r>
              <a:rPr lang="sv-SE" sz="1600" b="1" dirty="0" smtClean="0">
                <a:solidFill>
                  <a:srgbClr val="73BED2"/>
                </a:solidFill>
              </a:rPr>
              <a:t>Integration </a:t>
            </a:r>
            <a:r>
              <a:rPr lang="sv-SE" sz="1600" b="1" dirty="0" err="1" smtClean="0">
                <a:solidFill>
                  <a:srgbClr val="73BED2"/>
                </a:solidFill>
              </a:rPr>
              <a:t>of</a:t>
            </a:r>
            <a:r>
              <a:rPr lang="sv-SE" sz="1600" b="1" dirty="0" smtClean="0">
                <a:solidFill>
                  <a:srgbClr val="73BED2"/>
                </a:solidFill>
              </a:rPr>
              <a:t> </a:t>
            </a:r>
            <a:r>
              <a:rPr lang="sv-SE" sz="1600" b="1" dirty="0" err="1" smtClean="0">
                <a:solidFill>
                  <a:srgbClr val="73BED2"/>
                </a:solidFill>
              </a:rPr>
              <a:t>NEETs</a:t>
            </a:r>
            <a:endParaRPr lang="sv-SE" sz="1600" b="1" dirty="0">
              <a:solidFill>
                <a:srgbClr val="73BE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98A782-5D7B-423E-AE5C-FE508AA2C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have we </a:t>
            </a:r>
            <a:r>
              <a:rPr lang="en-US" dirty="0" smtClean="0">
                <a:solidFill>
                  <a:schemeClr val="accent2"/>
                </a:solidFill>
              </a:rPr>
              <a:t>done?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DDDB2E0B-1B99-4781-B4B2-BE0D4734BE4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34791"/>
          <a:stretch/>
        </p:blipFill>
        <p:spPr>
          <a:xfrm>
            <a:off x="0" y="1825625"/>
            <a:ext cx="12192000" cy="4471988"/>
          </a:xfr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55F28E77-0F4C-40F3-A05E-EEF5EFF7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S2W </a:t>
            </a:r>
            <a:r>
              <a:rPr lang="en-US" dirty="0" smtClean="0"/>
              <a:t>website</a:t>
            </a:r>
            <a:br>
              <a:rPr lang="en-US" dirty="0" smtClean="0"/>
            </a:br>
            <a:r>
              <a:rPr lang="en-US" sz="2000" cap="none" spc="0" dirty="0" smtClean="0">
                <a:ln w="22225">
                  <a:noFill/>
                </a:ln>
                <a:solidFill>
                  <a:schemeClr val="tx1"/>
                </a:solidFill>
              </a:rPr>
              <a:t>www.s2wflagship.eu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22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34962" y="365125"/>
            <a:ext cx="9922855" cy="675607"/>
          </a:xfrm>
        </p:spPr>
        <p:txBody>
          <a:bodyPr/>
          <a:lstStyle/>
          <a:p>
            <a:r>
              <a:rPr lang="sv-SE" dirty="0" err="1" smtClean="0"/>
              <a:t>Outcomes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5" y="1708484"/>
            <a:ext cx="5882105" cy="33086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816" y="365125"/>
            <a:ext cx="2071369" cy="286559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845" y="573482"/>
            <a:ext cx="2067221" cy="227000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21" y="1471417"/>
            <a:ext cx="1280175" cy="182211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0" y="3489826"/>
            <a:ext cx="1869140" cy="241144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5417" y="3896181"/>
            <a:ext cx="1543236" cy="186351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0066" y="3492524"/>
            <a:ext cx="1579685" cy="267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817" y="1575703"/>
            <a:ext cx="2071369" cy="286559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34963" y="677334"/>
            <a:ext cx="9922855" cy="663201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Insight</a:t>
            </a:r>
            <a:r>
              <a:rPr lang="sv-SE" dirty="0" smtClean="0"/>
              <a:t> in S2W </a:t>
            </a:r>
            <a:r>
              <a:rPr lang="sv-SE" dirty="0" err="1" smtClean="0"/>
              <a:t>Evaluation</a:t>
            </a:r>
            <a:r>
              <a:rPr lang="sv-SE" dirty="0" smtClean="0"/>
              <a:t> </a:t>
            </a:r>
            <a:r>
              <a:rPr lang="sv-SE" dirty="0" err="1" smtClean="0"/>
              <a:t>Report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34963" y="1825625"/>
            <a:ext cx="9624854" cy="3779308"/>
          </a:xfrm>
        </p:spPr>
        <p:txBody>
          <a:bodyPr/>
          <a:lstStyle/>
          <a:p>
            <a:r>
              <a:rPr lang="en-US" dirty="0"/>
              <a:t>90 per cent of the respondents state that they have received, to some or to a great extent, </a:t>
            </a:r>
            <a:r>
              <a:rPr lang="en-US" b="1" dirty="0"/>
              <a:t>increased knowledge of the target group </a:t>
            </a:r>
            <a:r>
              <a:rPr lang="en-US" dirty="0"/>
              <a:t>and </a:t>
            </a:r>
            <a:r>
              <a:rPr lang="en-US" b="1" dirty="0"/>
              <a:t>well-functioning methods</a:t>
            </a:r>
            <a:r>
              <a:rPr lang="en-US" dirty="0"/>
              <a:t> as a </a:t>
            </a:r>
            <a:r>
              <a:rPr lang="en-US" b="1" dirty="0"/>
              <a:t>consequence of their membership </a:t>
            </a:r>
            <a:r>
              <a:rPr lang="en-US" dirty="0"/>
              <a:t>of S2W</a:t>
            </a:r>
            <a:r>
              <a:rPr lang="en-US" dirty="0" smtClean="0"/>
              <a:t>.</a:t>
            </a:r>
          </a:p>
          <a:p>
            <a:r>
              <a:rPr lang="en-US" dirty="0" smtClean="0"/>
              <a:t>68 </a:t>
            </a:r>
            <a:r>
              <a:rPr lang="en-US" dirty="0"/>
              <a:t>per cent of respondents have </a:t>
            </a:r>
            <a:r>
              <a:rPr lang="en-US" b="1" dirty="0"/>
              <a:t>participated in events </a:t>
            </a:r>
            <a:r>
              <a:rPr lang="en-US" b="1" dirty="0" err="1"/>
              <a:t>organised</a:t>
            </a:r>
            <a:r>
              <a:rPr lang="en-US" b="1" dirty="0"/>
              <a:t> by other members </a:t>
            </a:r>
            <a:r>
              <a:rPr lang="en-US" b="1" dirty="0" err="1" smtClean="0"/>
              <a:t>organisations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50 per cent of respondents </a:t>
            </a:r>
            <a:r>
              <a:rPr lang="en-US" sz="2400" b="1" dirty="0" smtClean="0">
                <a:hlinkClick r:id="rId3"/>
              </a:rPr>
              <a:t>www.s2wflagship.eu</a:t>
            </a:r>
            <a:r>
              <a:rPr lang="en-US" dirty="0" smtClean="0"/>
              <a:t> is relevant</a:t>
            </a:r>
          </a:p>
          <a:p>
            <a:r>
              <a:rPr lang="en-US" dirty="0"/>
              <a:t>Members see </a:t>
            </a:r>
            <a:r>
              <a:rPr lang="en-US" b="1" dirty="0"/>
              <a:t>S2W</a:t>
            </a:r>
            <a:r>
              <a:rPr lang="en-US" dirty="0"/>
              <a:t> above all as </a:t>
            </a:r>
            <a:r>
              <a:rPr lang="en-US" b="1" dirty="0"/>
              <a:t>a platform for learning and the exchange of knowledge</a:t>
            </a:r>
            <a:r>
              <a:rPr lang="en-US" dirty="0"/>
              <a:t> and are mainly interested in obtaining and exchanging information</a:t>
            </a:r>
            <a:r>
              <a:rPr lang="en-US" dirty="0" smtClean="0"/>
              <a:t>.</a:t>
            </a:r>
          </a:p>
          <a:p>
            <a:r>
              <a:rPr lang="en-GB" dirty="0"/>
              <a:t>The most </a:t>
            </a:r>
            <a:r>
              <a:rPr lang="en-GB" b="1" dirty="0"/>
              <a:t>common motives </a:t>
            </a:r>
            <a:r>
              <a:rPr lang="en-GB" dirty="0"/>
              <a:t>are </a:t>
            </a:r>
            <a:r>
              <a:rPr lang="en-GB" b="1" dirty="0"/>
              <a:t>access to networks and access to knowledge of well-functioning</a:t>
            </a:r>
            <a:r>
              <a:rPr lang="en-GB" dirty="0"/>
              <a:t> methods and ways of </a:t>
            </a:r>
            <a:r>
              <a:rPr lang="en-GB" b="1" dirty="0"/>
              <a:t>working with the target groups</a:t>
            </a:r>
            <a:r>
              <a:rPr lang="en-GB" dirty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85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442411"/>
            <a:ext cx="10515600" cy="1325563"/>
          </a:xfrm>
        </p:spPr>
        <p:txBody>
          <a:bodyPr>
            <a:normAutofit/>
          </a:bodyPr>
          <a:lstStyle/>
          <a:p>
            <a:r>
              <a:rPr lang="sv-SE" sz="3700" dirty="0" err="1">
                <a:ln w="3175">
                  <a:noFill/>
                </a:ln>
                <a:solidFill>
                  <a:schemeClr val="accent4"/>
                </a:solidFill>
              </a:rPr>
              <a:t>Aim</a:t>
            </a:r>
            <a:r>
              <a:rPr lang="sv-SE" sz="3700" dirty="0">
                <a:ln w="3175">
                  <a:noFill/>
                </a:ln>
                <a:solidFill>
                  <a:schemeClr val="accent4"/>
                </a:solidFill>
              </a:rPr>
              <a:t> and focus </a:t>
            </a:r>
            <a:r>
              <a:rPr lang="sv-SE" sz="3700" dirty="0" err="1">
                <a:ln w="3175">
                  <a:noFill/>
                </a:ln>
                <a:solidFill>
                  <a:schemeClr val="accent4"/>
                </a:solidFill>
              </a:rPr>
              <a:t>of</a:t>
            </a:r>
            <a:r>
              <a:rPr lang="sv-SE" sz="3700" dirty="0">
                <a:ln w="3175">
                  <a:noFill/>
                </a:ln>
                <a:solidFill>
                  <a:schemeClr val="accent4"/>
                </a:solidFill>
              </a:rPr>
              <a:t> the </a:t>
            </a:r>
            <a:r>
              <a:rPr lang="sv-SE" sz="3700" dirty="0" err="1">
                <a:ln w="3175">
                  <a:noFill/>
                </a:ln>
                <a:solidFill>
                  <a:schemeClr val="accent4"/>
                </a:solidFill>
              </a:rPr>
              <a:t>study</a:t>
            </a:r>
            <a:r>
              <a:rPr lang="sv-SE" sz="3700" dirty="0">
                <a:ln w="3175">
                  <a:noFill/>
                </a:ln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690688"/>
            <a:ext cx="10206038" cy="4681537"/>
          </a:xfrm>
        </p:spPr>
        <p:txBody>
          <a:bodyPr>
            <a:normAutofit/>
          </a:bodyPr>
          <a:lstStyle/>
          <a:p>
            <a:pPr marL="0" indent="0">
              <a:buSzPct val="60000"/>
              <a:buNone/>
            </a:pPr>
            <a:r>
              <a:rPr lang="sv-SE" sz="2400" b="1" dirty="0" err="1"/>
              <a:t>Aim</a:t>
            </a:r>
            <a:endParaRPr lang="sv-SE" sz="2400" b="1" dirty="0"/>
          </a:p>
          <a:p>
            <a:pPr>
              <a:buSzPct val="60000"/>
              <a:buFont typeface="Arial" charset="0"/>
              <a:buChar char="•"/>
            </a:pPr>
            <a:r>
              <a:rPr lang="sv-SE" sz="2600" dirty="0"/>
              <a:t>To support the </a:t>
            </a:r>
            <a:r>
              <a:rPr lang="sv-SE" sz="2600" dirty="0" err="1"/>
              <a:t>internal</a:t>
            </a:r>
            <a:r>
              <a:rPr lang="sv-SE" sz="2600" dirty="0"/>
              <a:t> </a:t>
            </a:r>
            <a:r>
              <a:rPr lang="sv-SE" sz="2600" dirty="0" err="1"/>
              <a:t>work</a:t>
            </a:r>
            <a:r>
              <a:rPr lang="sv-SE" sz="2600" dirty="0"/>
              <a:t> to </a:t>
            </a:r>
            <a:r>
              <a:rPr lang="sv-SE" sz="2600" dirty="0" err="1"/>
              <a:t>develop</a:t>
            </a:r>
            <a:r>
              <a:rPr lang="sv-SE" sz="2600" dirty="0"/>
              <a:t> and </a:t>
            </a:r>
            <a:r>
              <a:rPr lang="sv-SE" sz="2600" dirty="0" err="1"/>
              <a:t>follow</a:t>
            </a:r>
            <a:r>
              <a:rPr lang="sv-SE" sz="2600" dirty="0"/>
              <a:t> </a:t>
            </a:r>
            <a:r>
              <a:rPr lang="sv-SE" sz="2600" dirty="0" err="1"/>
              <a:t>up</a:t>
            </a:r>
            <a:r>
              <a:rPr lang="sv-SE" sz="2600" dirty="0"/>
              <a:t> the </a:t>
            </a:r>
            <a:r>
              <a:rPr lang="sv-SE" sz="2600" dirty="0" err="1"/>
              <a:t>activites</a:t>
            </a:r>
            <a:r>
              <a:rPr lang="sv-SE" sz="2600" dirty="0"/>
              <a:t> </a:t>
            </a:r>
            <a:r>
              <a:rPr lang="sv-SE" sz="2600" dirty="0" err="1"/>
              <a:t>within</a:t>
            </a:r>
            <a:r>
              <a:rPr lang="sv-SE" sz="2600" dirty="0"/>
              <a:t> the Flagship </a:t>
            </a:r>
          </a:p>
          <a:p>
            <a:pPr>
              <a:buSzPct val="60000"/>
              <a:buFont typeface="Arial" charset="0"/>
              <a:buChar char="•"/>
            </a:pPr>
            <a:r>
              <a:rPr lang="sv-SE" sz="2600" dirty="0"/>
              <a:t>To </a:t>
            </a:r>
            <a:r>
              <a:rPr lang="sv-SE" sz="2600" dirty="0" err="1"/>
              <a:t>investigate</a:t>
            </a:r>
            <a:r>
              <a:rPr lang="sv-SE" sz="2600" dirty="0"/>
              <a:t> </a:t>
            </a:r>
            <a:r>
              <a:rPr lang="sv-SE" sz="2600" dirty="0" err="1"/>
              <a:t>how</a:t>
            </a:r>
            <a:r>
              <a:rPr lang="sv-SE" sz="2600" dirty="0"/>
              <a:t> </a:t>
            </a:r>
            <a:r>
              <a:rPr lang="sv-SE" sz="2600" dirty="0" err="1"/>
              <a:t>member</a:t>
            </a:r>
            <a:r>
              <a:rPr lang="sv-SE" sz="2600" dirty="0"/>
              <a:t> organisations </a:t>
            </a:r>
            <a:r>
              <a:rPr lang="sv-SE" sz="2600" dirty="0" err="1"/>
              <a:t>perceive</a:t>
            </a:r>
            <a:r>
              <a:rPr lang="sv-SE" sz="2600" dirty="0"/>
              <a:t> the </a:t>
            </a:r>
            <a:r>
              <a:rPr lang="sv-SE" sz="2600" dirty="0" err="1"/>
              <a:t>membership</a:t>
            </a:r>
            <a:r>
              <a:rPr lang="sv-SE" sz="2600" dirty="0"/>
              <a:t> </a:t>
            </a:r>
            <a:r>
              <a:rPr lang="sv-SE" sz="2600" dirty="0" err="1"/>
              <a:t>today</a:t>
            </a:r>
            <a:r>
              <a:rPr lang="sv-SE" sz="2600" dirty="0"/>
              <a:t> and </a:t>
            </a:r>
            <a:r>
              <a:rPr lang="sv-SE" sz="2600" dirty="0" err="1"/>
              <a:t>how</a:t>
            </a:r>
            <a:r>
              <a:rPr lang="sv-SE" sz="2600" dirty="0"/>
              <a:t> the Flagship </a:t>
            </a:r>
            <a:r>
              <a:rPr lang="sv-SE" sz="2600" dirty="0" err="1"/>
              <a:t>can</a:t>
            </a:r>
            <a:r>
              <a:rPr lang="sv-SE" sz="2600" dirty="0"/>
              <a:t> </a:t>
            </a:r>
            <a:r>
              <a:rPr lang="sv-SE" sz="2600" dirty="0" err="1"/>
              <a:t>develop</a:t>
            </a:r>
            <a:r>
              <a:rPr lang="sv-SE" sz="2600" dirty="0"/>
              <a:t> </a:t>
            </a:r>
          </a:p>
          <a:p>
            <a:pPr marL="0" indent="0">
              <a:buSzPct val="60000"/>
              <a:buNone/>
            </a:pPr>
            <a:r>
              <a:rPr lang="sv-SE" sz="2400" b="1" dirty="0"/>
              <a:t>Data </a:t>
            </a:r>
            <a:endParaRPr lang="sv-SE" sz="2400" dirty="0"/>
          </a:p>
          <a:p>
            <a:pPr>
              <a:buSzPct val="60000"/>
              <a:buFont typeface="Arial" charset="0"/>
              <a:buChar char="•"/>
            </a:pPr>
            <a:r>
              <a:rPr lang="sv-SE" sz="2600" dirty="0"/>
              <a:t>12 Semi-</a:t>
            </a:r>
            <a:r>
              <a:rPr lang="sv-SE" sz="2600" dirty="0" err="1"/>
              <a:t>structured</a:t>
            </a:r>
            <a:r>
              <a:rPr lang="sv-SE" sz="2600" dirty="0"/>
              <a:t> </a:t>
            </a:r>
            <a:r>
              <a:rPr lang="sv-SE" sz="2600" dirty="0" err="1"/>
              <a:t>interviews</a:t>
            </a:r>
            <a:endParaRPr lang="sv-SE" sz="2600" dirty="0"/>
          </a:p>
          <a:p>
            <a:pPr>
              <a:buSzPct val="60000"/>
              <a:buFont typeface="Arial" charset="0"/>
              <a:buChar char="•"/>
            </a:pPr>
            <a:r>
              <a:rPr lang="sv-SE" sz="2600" dirty="0"/>
              <a:t>Survey </a:t>
            </a:r>
            <a:r>
              <a:rPr lang="sv-SE" sz="2600" dirty="0" err="1"/>
              <a:t>directed</a:t>
            </a:r>
            <a:r>
              <a:rPr lang="sv-SE" sz="2600" dirty="0"/>
              <a:t> to all </a:t>
            </a:r>
            <a:r>
              <a:rPr lang="sv-SE" sz="2600" dirty="0" err="1"/>
              <a:t>member</a:t>
            </a:r>
            <a:r>
              <a:rPr lang="sv-SE" sz="2600" dirty="0"/>
              <a:t> organisations</a:t>
            </a:r>
          </a:p>
          <a:p>
            <a:pPr lvl="1">
              <a:buSzPct val="60000"/>
              <a:buFont typeface="Arial" charset="0"/>
              <a:buChar char="•"/>
            </a:pPr>
            <a:r>
              <a:rPr lang="sv-SE" sz="2000" dirty="0" err="1"/>
              <a:t>Response</a:t>
            </a:r>
            <a:r>
              <a:rPr lang="sv-SE" sz="2000" dirty="0"/>
              <a:t> rate: 37 </a:t>
            </a:r>
            <a:r>
              <a:rPr lang="sv-SE" sz="2000" dirty="0" err="1"/>
              <a:t>percent</a:t>
            </a:r>
            <a:r>
              <a:rPr lang="sv-SE" sz="2000" dirty="0"/>
              <a:t> (22 </a:t>
            </a:r>
            <a:r>
              <a:rPr lang="sv-SE" sz="2000" dirty="0" err="1"/>
              <a:t>of</a:t>
            </a:r>
            <a:r>
              <a:rPr lang="sv-SE" sz="2000" dirty="0"/>
              <a:t> 59)</a:t>
            </a:r>
          </a:p>
          <a:p>
            <a:pPr>
              <a:buSzPct val="60000"/>
              <a:buFont typeface="Arial" charset="0"/>
              <a:buChar char="•"/>
            </a:pPr>
            <a:r>
              <a:rPr lang="sv-SE" sz="2600" dirty="0"/>
              <a:t>Desk </a:t>
            </a:r>
            <a:r>
              <a:rPr lang="sv-SE" sz="2600" dirty="0" err="1"/>
              <a:t>study</a:t>
            </a:r>
            <a:r>
              <a:rPr lang="sv-SE" sz="2600" dirty="0"/>
              <a:t> </a:t>
            </a:r>
            <a:r>
              <a:rPr lang="sv-SE" sz="2600" dirty="0" err="1"/>
              <a:t>of</a:t>
            </a:r>
            <a:r>
              <a:rPr lang="sv-SE" sz="2600" dirty="0"/>
              <a:t> relevant </a:t>
            </a:r>
            <a:r>
              <a:rPr lang="sv-SE" sz="2600" dirty="0" err="1"/>
              <a:t>documents</a:t>
            </a:r>
            <a:endParaRPr lang="sv-SE" sz="2600" dirty="0"/>
          </a:p>
          <a:p>
            <a:pPr marL="457200" lvl="1" indent="0">
              <a:buNone/>
            </a:pP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0563726" y="62082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  <a:cs typeface="+mn-cs"/>
            </a:endParaRP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6443663" y="1767974"/>
            <a:ext cx="5605463" cy="420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Regula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Regula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ill Sans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9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>
                <a:ln w="3175">
                  <a:noFill/>
                </a:ln>
                <a:solidFill>
                  <a:schemeClr val="accent4"/>
                </a:solidFill>
              </a:rPr>
              <a:t>Member</a:t>
            </a:r>
            <a:r>
              <a:rPr lang="sv-SE" dirty="0">
                <a:ln w="3175">
                  <a:noFill/>
                </a:ln>
                <a:solidFill>
                  <a:schemeClr val="accent4"/>
                </a:solidFill>
              </a:rPr>
              <a:t> organisations’ motivation to </a:t>
            </a:r>
            <a:r>
              <a:rPr lang="sv-SE" dirty="0" err="1">
                <a:ln w="3175">
                  <a:noFill/>
                </a:ln>
                <a:solidFill>
                  <a:schemeClr val="accent4"/>
                </a:solidFill>
              </a:rPr>
              <a:t>participate</a:t>
            </a:r>
            <a:r>
              <a:rPr lang="sv-SE" dirty="0">
                <a:ln w="3175">
                  <a:noFill/>
                </a:ln>
                <a:solidFill>
                  <a:schemeClr val="accent4"/>
                </a:solidFill>
              </a:rPr>
              <a:t> in relation to </a:t>
            </a:r>
            <a:r>
              <a:rPr lang="sv-SE" dirty="0" err="1">
                <a:ln w="3175">
                  <a:noFill/>
                </a:ln>
                <a:solidFill>
                  <a:schemeClr val="accent4"/>
                </a:solidFill>
              </a:rPr>
              <a:t>results</a:t>
            </a:r>
            <a:r>
              <a:rPr lang="sv-SE" dirty="0">
                <a:ln w="3175">
                  <a:noFill/>
                </a:ln>
                <a:solidFill>
                  <a:schemeClr val="accent4"/>
                </a:solidFill>
              </a:rPr>
              <a:t> </a:t>
            </a:r>
            <a:r>
              <a:rPr lang="sv-SE" dirty="0" err="1">
                <a:ln w="3175">
                  <a:noFill/>
                </a:ln>
                <a:solidFill>
                  <a:schemeClr val="accent4"/>
                </a:solidFill>
              </a:rPr>
              <a:t>gained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309965" y="6396335"/>
            <a:ext cx="6447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Question </a:t>
            </a:r>
            <a:r>
              <a:rPr kumimoji="0" lang="da-DK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Please</a:t>
            </a:r>
            <a:r>
              <a:rPr kumimoji="0" lang="da-DK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da-DK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assess</a:t>
            </a:r>
            <a:r>
              <a:rPr kumimoji="0" lang="da-DK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the </a:t>
            </a:r>
            <a:r>
              <a:rPr kumimoji="0" lang="da-DK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extent</a:t>
            </a:r>
            <a:r>
              <a:rPr kumimoji="0" lang="da-DK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to </a:t>
            </a:r>
            <a:r>
              <a:rPr kumimoji="0" lang="da-DK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which</a:t>
            </a:r>
            <a:r>
              <a:rPr kumimoji="0" lang="da-DK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the </a:t>
            </a:r>
            <a:r>
              <a:rPr kumimoji="0" lang="da-DK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following</a:t>
            </a:r>
            <a:r>
              <a:rPr kumimoji="0" lang="da-DK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statements </a:t>
            </a:r>
            <a:r>
              <a:rPr kumimoji="0" lang="da-DK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describe</a:t>
            </a:r>
            <a:r>
              <a:rPr kumimoji="0" lang="da-DK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the motivation/</a:t>
            </a:r>
            <a:r>
              <a:rPr kumimoji="0" lang="da-DK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results</a:t>
            </a:r>
            <a:r>
              <a:rPr kumimoji="0" lang="da-DK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for </a:t>
            </a:r>
            <a:r>
              <a:rPr kumimoji="0" lang="da-DK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your</a:t>
            </a:r>
            <a:r>
              <a:rPr kumimoji="0" lang="da-DK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organisations’ participation in the </a:t>
            </a:r>
            <a:r>
              <a:rPr kumimoji="0" lang="da-DK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Flagship</a:t>
            </a:r>
            <a:r>
              <a:rPr kumimoji="0" lang="da-DK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S2W? </a:t>
            </a: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/>
          </p:nvPr>
        </p:nvGraphicFramePr>
        <p:xfrm>
          <a:off x="1908046" y="1839434"/>
          <a:ext cx="9445754" cy="46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ktangel 3"/>
          <p:cNvSpPr/>
          <p:nvPr/>
        </p:nvSpPr>
        <p:spPr>
          <a:xfrm>
            <a:off x="3350888" y="1687260"/>
            <a:ext cx="5490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Respondents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who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responded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to </a:t>
            </a:r>
            <a:r>
              <a:rPr kumimoji="0" lang="sv-SE" sz="14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a </a:t>
            </a:r>
            <a:r>
              <a:rPr kumimoji="0" lang="sv-SE" sz="1400" b="0" i="1" u="sng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high</a:t>
            </a:r>
            <a:r>
              <a:rPr kumimoji="0" lang="sv-SE" sz="1400" b="0" i="1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400" b="0" i="1" u="sng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extent</a:t>
            </a:r>
            <a:r>
              <a:rPr kumimoji="0" lang="sv-SE" sz="1400" b="0" i="1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to the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following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statements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80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700" dirty="0" err="1">
                <a:ln w="3175">
                  <a:noFill/>
                </a:ln>
                <a:solidFill>
                  <a:schemeClr val="accent4"/>
                </a:solidFill>
              </a:rPr>
              <a:t>Conditions</a:t>
            </a:r>
            <a:r>
              <a:rPr lang="sv-SE" sz="3700" dirty="0">
                <a:ln w="3175">
                  <a:noFill/>
                </a:ln>
                <a:solidFill>
                  <a:schemeClr val="accent4"/>
                </a:solidFill>
              </a:rPr>
              <a:t> to </a:t>
            </a:r>
            <a:r>
              <a:rPr lang="sv-SE" sz="3700" dirty="0" err="1">
                <a:ln w="3175">
                  <a:noFill/>
                </a:ln>
                <a:solidFill>
                  <a:schemeClr val="accent4"/>
                </a:solidFill>
              </a:rPr>
              <a:t>participate</a:t>
            </a:r>
            <a:r>
              <a:rPr lang="sv-SE" sz="3700" dirty="0">
                <a:ln w="3175">
                  <a:noFill/>
                </a:ln>
                <a:solidFill>
                  <a:schemeClr val="accent4"/>
                </a:solidFill>
              </a:rPr>
              <a:t> in S2W and to </a:t>
            </a:r>
            <a:r>
              <a:rPr lang="sv-SE" sz="3700" dirty="0" err="1">
                <a:ln w="3175">
                  <a:noFill/>
                </a:ln>
                <a:solidFill>
                  <a:schemeClr val="accent4"/>
                </a:solidFill>
              </a:rPr>
              <a:t>use</a:t>
            </a:r>
            <a:r>
              <a:rPr lang="sv-SE" sz="3700" dirty="0">
                <a:ln w="3175">
                  <a:noFill/>
                </a:ln>
                <a:solidFill>
                  <a:schemeClr val="accent4"/>
                </a:solidFill>
              </a:rPr>
              <a:t>/</a:t>
            </a:r>
            <a:r>
              <a:rPr lang="sv-SE" sz="3700" dirty="0" err="1">
                <a:ln w="3175">
                  <a:noFill/>
                </a:ln>
                <a:solidFill>
                  <a:schemeClr val="accent4"/>
                </a:solidFill>
              </a:rPr>
              <a:t>implement</a:t>
            </a:r>
            <a:r>
              <a:rPr lang="sv-SE" sz="3700" dirty="0">
                <a:ln w="3175">
                  <a:noFill/>
                </a:ln>
                <a:solidFill>
                  <a:schemeClr val="accent4"/>
                </a:solidFill>
              </a:rPr>
              <a:t> </a:t>
            </a:r>
            <a:r>
              <a:rPr lang="sv-SE" sz="3700" dirty="0" err="1">
                <a:ln w="3175">
                  <a:noFill/>
                </a:ln>
                <a:solidFill>
                  <a:schemeClr val="accent4"/>
                </a:solidFill>
              </a:rPr>
              <a:t>results</a:t>
            </a:r>
            <a:r>
              <a:rPr lang="sv-SE" sz="3700" dirty="0">
                <a:ln w="3175">
                  <a:noFill/>
                </a:ln>
                <a:solidFill>
                  <a:schemeClr val="accent4"/>
                </a:solidFill>
              </a:rPr>
              <a:t> in the </a:t>
            </a:r>
            <a:r>
              <a:rPr lang="sv-SE" sz="3700" dirty="0" err="1">
                <a:ln w="3175">
                  <a:noFill/>
                </a:ln>
                <a:solidFill>
                  <a:schemeClr val="accent4"/>
                </a:solidFill>
              </a:rPr>
              <a:t>home</a:t>
            </a:r>
            <a:r>
              <a:rPr lang="sv-SE" sz="3700" dirty="0">
                <a:ln w="3175">
                  <a:noFill/>
                </a:ln>
                <a:solidFill>
                  <a:schemeClr val="accent4"/>
                </a:solidFill>
              </a:rPr>
              <a:t> organisation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/>
          </p:nvPr>
        </p:nvGraphicFramePr>
        <p:xfrm>
          <a:off x="1317355" y="1745117"/>
          <a:ext cx="8477574" cy="4283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399489" y="6028841"/>
            <a:ext cx="685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Question:To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what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extent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do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you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consider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that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there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are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sufficient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conditions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in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your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organisation to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participate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in the Flagship S2W at the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level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you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wish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and; To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what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extent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do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you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assess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that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there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are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sufficient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conditions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in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your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organisation to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use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and/or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implement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the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knowledge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/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contacts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gained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from the Flagship S2W in </a:t>
            </a:r>
            <a:r>
              <a:rPr kumimoji="0" lang="sv-S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your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 organisation:</a:t>
            </a:r>
          </a:p>
        </p:txBody>
      </p:sp>
    </p:spTree>
    <p:extLst>
      <p:ext uri="{BB962C8B-B14F-4D97-AF65-F5344CB8AC3E}">
        <p14:creationId xmlns:p14="http://schemas.microsoft.com/office/powerpoint/2010/main" val="19930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700" dirty="0" err="1">
                <a:ln w="3175">
                  <a:noFill/>
                </a:ln>
                <a:solidFill>
                  <a:schemeClr val="accent4"/>
                </a:solidFill>
              </a:rPr>
              <a:t>How</a:t>
            </a:r>
            <a:r>
              <a:rPr lang="sv-SE" sz="3700" dirty="0">
                <a:ln w="3175">
                  <a:noFill/>
                </a:ln>
                <a:solidFill>
                  <a:schemeClr val="accent4"/>
                </a:solidFill>
              </a:rPr>
              <a:t> </a:t>
            </a:r>
            <a:r>
              <a:rPr lang="sv-SE" sz="3700" dirty="0" err="1">
                <a:ln w="3175">
                  <a:noFill/>
                </a:ln>
                <a:solidFill>
                  <a:schemeClr val="accent4"/>
                </a:solidFill>
              </a:rPr>
              <a:t>member</a:t>
            </a:r>
            <a:r>
              <a:rPr lang="sv-SE" sz="3700" dirty="0">
                <a:ln w="3175">
                  <a:noFill/>
                </a:ln>
                <a:solidFill>
                  <a:schemeClr val="accent4"/>
                </a:solidFill>
              </a:rPr>
              <a:t> organisations </a:t>
            </a:r>
            <a:r>
              <a:rPr lang="sv-SE" sz="3700" dirty="0" err="1">
                <a:ln w="3175">
                  <a:noFill/>
                </a:ln>
                <a:solidFill>
                  <a:schemeClr val="accent4"/>
                </a:solidFill>
              </a:rPr>
              <a:t>think</a:t>
            </a:r>
            <a:r>
              <a:rPr lang="sv-SE" sz="3700" dirty="0">
                <a:ln w="3175">
                  <a:noFill/>
                </a:ln>
                <a:solidFill>
                  <a:schemeClr val="accent4"/>
                </a:solidFill>
              </a:rPr>
              <a:t> </a:t>
            </a:r>
            <a:r>
              <a:rPr lang="sv-SE" sz="3700" dirty="0" err="1">
                <a:ln w="3175">
                  <a:noFill/>
                </a:ln>
                <a:solidFill>
                  <a:schemeClr val="accent4"/>
                </a:solidFill>
              </a:rPr>
              <a:t>that</a:t>
            </a:r>
            <a:r>
              <a:rPr lang="sv-SE" sz="3700" dirty="0">
                <a:ln w="3175">
                  <a:noFill/>
                </a:ln>
                <a:solidFill>
                  <a:schemeClr val="accent4"/>
                </a:solidFill>
              </a:rPr>
              <a:t> the Flagship </a:t>
            </a:r>
            <a:r>
              <a:rPr lang="sv-SE" sz="3700" dirty="0" err="1">
                <a:ln w="3175">
                  <a:noFill/>
                </a:ln>
                <a:solidFill>
                  <a:schemeClr val="accent4"/>
                </a:solidFill>
              </a:rPr>
              <a:t>can</a:t>
            </a:r>
            <a:r>
              <a:rPr lang="sv-SE" sz="3700" dirty="0">
                <a:ln w="3175">
                  <a:noFill/>
                </a:ln>
                <a:solidFill>
                  <a:schemeClr val="accent4"/>
                </a:solidFill>
              </a:rPr>
              <a:t> be </a:t>
            </a:r>
            <a:r>
              <a:rPr lang="sv-SE" sz="3700" dirty="0" err="1">
                <a:ln w="3175">
                  <a:noFill/>
                </a:ln>
                <a:solidFill>
                  <a:schemeClr val="accent4"/>
                </a:solidFill>
              </a:rPr>
              <a:t>developed</a:t>
            </a:r>
            <a:endParaRPr lang="sv-SE" sz="3700" dirty="0">
              <a:ln w="3175"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522450"/>
            <a:ext cx="10515600" cy="42084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Expand</a:t>
            </a:r>
            <a:r>
              <a:rPr lang="sv-SE" dirty="0"/>
              <a:t> the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activities</a:t>
            </a:r>
            <a:r>
              <a:rPr lang="sv-SE" dirty="0"/>
              <a:t> and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the </a:t>
            </a:r>
            <a:r>
              <a:rPr lang="sv-SE" dirty="0" err="1"/>
              <a:t>existing</a:t>
            </a:r>
            <a:r>
              <a:rPr lang="sv-SE" dirty="0"/>
              <a:t> interests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existing</a:t>
            </a:r>
            <a:r>
              <a:rPr lang="sv-SE" dirty="0"/>
              <a:t> </a:t>
            </a:r>
            <a:r>
              <a:rPr lang="sv-SE" dirty="0" err="1"/>
              <a:t>member</a:t>
            </a:r>
            <a:r>
              <a:rPr lang="sv-SE" dirty="0"/>
              <a:t> organisations</a:t>
            </a:r>
          </a:p>
          <a:p>
            <a:r>
              <a:rPr lang="sv-SE" dirty="0" err="1"/>
              <a:t>More</a:t>
            </a:r>
            <a:r>
              <a:rPr lang="sv-SE" dirty="0"/>
              <a:t> joint </a:t>
            </a:r>
            <a:r>
              <a:rPr lang="sv-SE" dirty="0" err="1"/>
              <a:t>collaborative</a:t>
            </a:r>
            <a:r>
              <a:rPr lang="sv-SE" dirty="0"/>
              <a:t> </a:t>
            </a:r>
            <a:r>
              <a:rPr lang="sv-SE" dirty="0" err="1"/>
              <a:t>projects</a:t>
            </a:r>
            <a:endParaRPr lang="sv-SE" dirty="0"/>
          </a:p>
          <a:p>
            <a:r>
              <a:rPr lang="sv-SE" dirty="0" err="1"/>
              <a:t>Facilitate</a:t>
            </a:r>
            <a:r>
              <a:rPr lang="sv-SE" dirty="0"/>
              <a:t> the </a:t>
            </a:r>
            <a:r>
              <a:rPr lang="sv-SE" dirty="0" err="1"/>
              <a:t>financial</a:t>
            </a:r>
            <a:r>
              <a:rPr lang="sv-SE" dirty="0"/>
              <a:t> </a:t>
            </a:r>
            <a:r>
              <a:rPr lang="sv-SE" dirty="0" err="1"/>
              <a:t>ability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member</a:t>
            </a:r>
            <a:r>
              <a:rPr lang="sv-SE" dirty="0"/>
              <a:t> organisations to </a:t>
            </a:r>
            <a:r>
              <a:rPr lang="sv-SE" dirty="0" err="1"/>
              <a:t>participate</a:t>
            </a:r>
            <a:r>
              <a:rPr lang="sv-SE" dirty="0"/>
              <a:t> in </a:t>
            </a:r>
            <a:r>
              <a:rPr lang="sv-SE" dirty="0" err="1"/>
              <a:t>activities</a:t>
            </a:r>
            <a:r>
              <a:rPr lang="sv-SE" dirty="0"/>
              <a:t>, for </a:t>
            </a:r>
            <a:r>
              <a:rPr lang="sv-SE" dirty="0" err="1"/>
              <a:t>example</a:t>
            </a:r>
            <a:r>
              <a:rPr lang="sv-SE" dirty="0"/>
              <a:t>, by </a:t>
            </a:r>
            <a:r>
              <a:rPr lang="sv-SE" dirty="0" err="1"/>
              <a:t>covering</a:t>
            </a:r>
            <a:r>
              <a:rPr lang="sv-SE" dirty="0"/>
              <a:t> </a:t>
            </a:r>
            <a:r>
              <a:rPr lang="sv-SE" dirty="0" err="1"/>
              <a:t>travel</a:t>
            </a:r>
            <a:r>
              <a:rPr lang="sv-SE" dirty="0"/>
              <a:t> </a:t>
            </a:r>
            <a:r>
              <a:rPr lang="sv-SE" dirty="0" err="1"/>
              <a:t>expenses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22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496592-AC1C-4278-ABBA-344DC38EA9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accent3"/>
                </a:solidFill>
              </a:rPr>
              <a:t>members</a:t>
            </a:r>
          </a:p>
        </p:txBody>
      </p:sp>
    </p:spTree>
    <p:extLst>
      <p:ext uri="{BB962C8B-B14F-4D97-AF65-F5344CB8AC3E}">
        <p14:creationId xmlns:p14="http://schemas.microsoft.com/office/powerpoint/2010/main" val="20871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EDA3859-79E3-448A-A30C-5933B103A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825625"/>
            <a:ext cx="5640035" cy="140855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To provide a platform for knowledge and measures that prevent early school leaving and integrate </a:t>
            </a:r>
            <a:r>
              <a:rPr lang="en-GB" dirty="0" smtClean="0"/>
              <a:t>NEETs and newly arrived refugees </a:t>
            </a:r>
            <a:r>
              <a:rPr lang="en-GB" dirty="0"/>
              <a:t>into the labour market in the Baltic Sea Region</a:t>
            </a:r>
            <a:endParaRPr lang="en-US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6348CCF-6619-41A6-8063-3A1860FB1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E320B7FA-2407-437F-958F-AB9D451CBE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/>
      </p:pic>
      <p:grpSp>
        <p:nvGrpSpPr>
          <p:cNvPr id="4" name="Grupp 3">
            <a:extLst>
              <a:ext uri="{FF2B5EF4-FFF2-40B4-BE49-F238E27FC236}">
                <a16:creationId xmlns:a16="http://schemas.microsoft.com/office/drawing/2014/main" id="{A524B633-5FB8-4F1C-A98B-86BFB299E42E}"/>
              </a:ext>
            </a:extLst>
          </p:cNvPr>
          <p:cNvGrpSpPr/>
          <p:nvPr/>
        </p:nvGrpSpPr>
        <p:grpSpPr>
          <a:xfrm>
            <a:off x="405406" y="3429000"/>
            <a:ext cx="5247658" cy="2020541"/>
            <a:chOff x="405406" y="3429000"/>
            <a:chExt cx="5247658" cy="2020541"/>
          </a:xfrm>
        </p:grpSpPr>
        <p:sp>
          <p:nvSpPr>
            <p:cNvPr id="5" name="Platshållare för innehåll 1">
              <a:extLst>
                <a:ext uri="{FF2B5EF4-FFF2-40B4-BE49-F238E27FC236}">
                  <a16:creationId xmlns:a16="http://schemas.microsoft.com/office/drawing/2014/main" id="{2D3DEB5C-461C-48D4-B837-A0B084F1B028}"/>
                </a:ext>
              </a:extLst>
            </p:cNvPr>
            <p:cNvSpPr txBox="1">
              <a:spLocks/>
            </p:cNvSpPr>
            <p:nvPr/>
          </p:nvSpPr>
          <p:spPr>
            <a:xfrm>
              <a:off x="481974" y="3429000"/>
              <a:ext cx="5171090" cy="193946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wrap="square" lIns="162000" tIns="162000" rIns="162000" bIns="126000" rtlCol="0" anchor="b" anchorCtr="0">
              <a:noAutofit/>
            </a:bodyPr>
            <a:lstStyle>
              <a:lvl1pPr marL="252000" indent="-2520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90000"/>
                <a:buFont typeface="Courier New" panose="02070309020205020404" pitchFamily="49" charset="0"/>
                <a:buChar char="o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800" b="1" dirty="0">
                  <a:solidFill>
                    <a:schemeClr val="accent6"/>
                  </a:solidFill>
                </a:rPr>
                <a:t>AIMS</a:t>
              </a:r>
            </a:p>
            <a:p>
              <a:pPr>
                <a:buSzPct val="110000"/>
                <a:buBlip>
                  <a:blip r:embed="rId3"/>
                </a:buBlip>
              </a:pPr>
              <a:r>
                <a:rPr lang="en-GB" sz="1600" dirty="0"/>
                <a:t>Strengthen transnational cooperation</a:t>
              </a:r>
            </a:p>
            <a:p>
              <a:pPr>
                <a:buSzPct val="110000"/>
                <a:buBlip>
                  <a:blip r:embed="rId3"/>
                </a:buBlip>
              </a:pPr>
              <a:r>
                <a:rPr lang="en-GB" sz="1600" dirty="0"/>
                <a:t>Create a common platform </a:t>
              </a:r>
            </a:p>
            <a:p>
              <a:pPr>
                <a:buSzPct val="110000"/>
                <a:buBlip>
                  <a:blip r:embed="rId3"/>
                </a:buBlip>
              </a:pPr>
              <a:r>
                <a:rPr lang="en-GB" sz="1600" dirty="0"/>
                <a:t>Achieve dissemination of successful methods</a:t>
              </a:r>
            </a:p>
            <a:p>
              <a:pPr>
                <a:buSzPct val="110000"/>
                <a:buBlip>
                  <a:blip r:embed="rId3"/>
                </a:buBlip>
              </a:pPr>
              <a:r>
                <a:rPr lang="en-GB" sz="1600" dirty="0"/>
                <a:t>Inspire to new initiatives and projects</a:t>
              </a:r>
              <a:endParaRPr lang="en-US" sz="1600" dirty="0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E581467E-2095-4C58-AD7B-25B6B458B8AC}"/>
                </a:ext>
              </a:extLst>
            </p:cNvPr>
            <p:cNvSpPr/>
            <p:nvPr/>
          </p:nvSpPr>
          <p:spPr>
            <a:xfrm>
              <a:off x="405406" y="4729541"/>
              <a:ext cx="720000" cy="720000"/>
            </a:xfrm>
            <a:custGeom>
              <a:avLst/>
              <a:gdLst>
                <a:gd name="connsiteX0" fmla="*/ 0 w 918905"/>
                <a:gd name="connsiteY0" fmla="*/ 0 h 873861"/>
                <a:gd name="connsiteX1" fmla="*/ 918905 w 918905"/>
                <a:gd name="connsiteY1" fmla="*/ 0 h 873861"/>
                <a:gd name="connsiteX2" fmla="*/ 918905 w 918905"/>
                <a:gd name="connsiteY2" fmla="*/ 873861 h 873861"/>
                <a:gd name="connsiteX3" fmla="*/ 0 w 918905"/>
                <a:gd name="connsiteY3" fmla="*/ 873861 h 873861"/>
                <a:gd name="connsiteX4" fmla="*/ 0 w 918905"/>
                <a:gd name="connsiteY4" fmla="*/ 0 h 873861"/>
                <a:gd name="connsiteX0" fmla="*/ 0 w 918905"/>
                <a:gd name="connsiteY0" fmla="*/ 0 h 873861"/>
                <a:gd name="connsiteX1" fmla="*/ 918905 w 918905"/>
                <a:gd name="connsiteY1" fmla="*/ 873861 h 873861"/>
                <a:gd name="connsiteX2" fmla="*/ 0 w 918905"/>
                <a:gd name="connsiteY2" fmla="*/ 873861 h 873861"/>
                <a:gd name="connsiteX3" fmla="*/ 0 w 918905"/>
                <a:gd name="connsiteY3" fmla="*/ 0 h 873861"/>
                <a:gd name="connsiteX0" fmla="*/ 0 w 918905"/>
                <a:gd name="connsiteY0" fmla="*/ 0 h 873861"/>
                <a:gd name="connsiteX1" fmla="*/ 918905 w 918905"/>
                <a:gd name="connsiteY1" fmla="*/ 873861 h 873861"/>
                <a:gd name="connsiteX2" fmla="*/ 0 w 918905"/>
                <a:gd name="connsiteY2" fmla="*/ 873861 h 873861"/>
                <a:gd name="connsiteX3" fmla="*/ 91440 w 918905"/>
                <a:gd name="connsiteY3" fmla="*/ 91440 h 873861"/>
                <a:gd name="connsiteX0" fmla="*/ 0 w 918905"/>
                <a:gd name="connsiteY0" fmla="*/ 0 h 873861"/>
                <a:gd name="connsiteX1" fmla="*/ 918905 w 918905"/>
                <a:gd name="connsiteY1" fmla="*/ 873861 h 873861"/>
                <a:gd name="connsiteX2" fmla="*/ 0 w 918905"/>
                <a:gd name="connsiteY2" fmla="*/ 873861 h 873861"/>
                <a:gd name="connsiteX3" fmla="*/ 1351 w 918905"/>
                <a:gd name="connsiteY3" fmla="*/ 91440 h 873861"/>
                <a:gd name="connsiteX0" fmla="*/ 918905 w 918905"/>
                <a:gd name="connsiteY0" fmla="*/ 782421 h 782421"/>
                <a:gd name="connsiteX1" fmla="*/ 0 w 918905"/>
                <a:gd name="connsiteY1" fmla="*/ 782421 h 782421"/>
                <a:gd name="connsiteX2" fmla="*/ 1351 w 918905"/>
                <a:gd name="connsiteY2" fmla="*/ 0 h 78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905" h="782421">
                  <a:moveTo>
                    <a:pt x="918905" y="782421"/>
                  </a:moveTo>
                  <a:lnTo>
                    <a:pt x="0" y="782421"/>
                  </a:lnTo>
                  <a:cubicBezTo>
                    <a:pt x="0" y="491134"/>
                    <a:pt x="1351" y="0"/>
                    <a:pt x="1351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342E460C-23CF-4BD8-98C8-B2CF86391B47}"/>
              </a:ext>
            </a:extLst>
          </p:cNvPr>
          <p:cNvGrpSpPr/>
          <p:nvPr/>
        </p:nvGrpSpPr>
        <p:grpSpPr>
          <a:xfrm>
            <a:off x="10883674" y="111447"/>
            <a:ext cx="1188000" cy="1188000"/>
            <a:chOff x="100060" y="4994253"/>
            <a:chExt cx="1188000" cy="1188000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8F75A67D-0FFC-459E-8ABE-505C1DCA1D76}"/>
                </a:ext>
              </a:extLst>
            </p:cNvPr>
            <p:cNvGrpSpPr/>
            <p:nvPr userDrawn="1"/>
          </p:nvGrpSpPr>
          <p:grpSpPr>
            <a:xfrm>
              <a:off x="100060" y="4994253"/>
              <a:ext cx="1188000" cy="1188000"/>
              <a:chOff x="10937524" y="-423700"/>
              <a:chExt cx="1584000" cy="1584000"/>
            </a:xfrm>
          </p:grpSpPr>
          <p:sp>
            <p:nvSpPr>
              <p:cNvPr id="13" name="Ellips 12">
                <a:extLst>
                  <a:ext uri="{FF2B5EF4-FFF2-40B4-BE49-F238E27FC236}">
                    <a16:creationId xmlns:a16="http://schemas.microsoft.com/office/drawing/2014/main" id="{9AFE74F3-D072-4C83-98A1-D9367AFDE5A5}"/>
                  </a:ext>
                </a:extLst>
              </p:cNvPr>
              <p:cNvSpPr/>
              <p:nvPr userDrawn="1"/>
            </p:nvSpPr>
            <p:spPr>
              <a:xfrm>
                <a:off x="11057524" y="-303700"/>
                <a:ext cx="1344000" cy="1344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Ellips 13">
                <a:extLst>
                  <a:ext uri="{FF2B5EF4-FFF2-40B4-BE49-F238E27FC236}">
                    <a16:creationId xmlns:a16="http://schemas.microsoft.com/office/drawing/2014/main" id="{94B57EE5-3E35-4B08-A51D-334B9658268E}"/>
                  </a:ext>
                </a:extLst>
              </p:cNvPr>
              <p:cNvSpPr/>
              <p:nvPr userDrawn="1"/>
            </p:nvSpPr>
            <p:spPr>
              <a:xfrm>
                <a:off x="10937524" y="-423700"/>
                <a:ext cx="1584000" cy="1584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26DAAE44-6766-4773-BD9D-752E838E30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51" y="5381304"/>
              <a:ext cx="735819" cy="413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BF1871A-C76E-41DA-AAA3-4DECE17F2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54" y="2674311"/>
            <a:ext cx="5640034" cy="1144743"/>
          </a:xfrm>
        </p:spPr>
        <p:txBody>
          <a:bodyPr/>
          <a:lstStyle/>
          <a:p>
            <a:r>
              <a:rPr lang="en-US" dirty="0" smtClean="0"/>
              <a:t>Become a member</a:t>
            </a:r>
            <a:endParaRPr lang="en-US" dirty="0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9209E1B7-41B0-4CCA-962F-ED028981227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/>
      </p:pic>
      <p:grpSp>
        <p:nvGrpSpPr>
          <p:cNvPr id="21" name="Grupp 20">
            <a:extLst>
              <a:ext uri="{FF2B5EF4-FFF2-40B4-BE49-F238E27FC236}">
                <a16:creationId xmlns:a16="http://schemas.microsoft.com/office/drawing/2014/main" id="{1A212730-EF46-46ED-A214-9B009D229141}"/>
              </a:ext>
            </a:extLst>
          </p:cNvPr>
          <p:cNvGrpSpPr/>
          <p:nvPr/>
        </p:nvGrpSpPr>
        <p:grpSpPr>
          <a:xfrm>
            <a:off x="288117" y="4330651"/>
            <a:ext cx="4891735" cy="830997"/>
            <a:chOff x="744052" y="2452163"/>
            <a:chExt cx="4891735" cy="830997"/>
          </a:xfrm>
        </p:grpSpPr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B02C3F29-15B2-4C94-8D44-5CF3858B9EE5}"/>
                </a:ext>
              </a:extLst>
            </p:cNvPr>
            <p:cNvGrpSpPr/>
            <p:nvPr/>
          </p:nvGrpSpPr>
          <p:grpSpPr>
            <a:xfrm>
              <a:off x="744052" y="2633662"/>
              <a:ext cx="468000" cy="468000"/>
              <a:chOff x="3487252" y="2671762"/>
              <a:chExt cx="468000" cy="468000"/>
            </a:xfrm>
          </p:grpSpPr>
          <p:sp>
            <p:nvSpPr>
              <p:cNvPr id="7" name="Ellips 6">
                <a:extLst>
                  <a:ext uri="{FF2B5EF4-FFF2-40B4-BE49-F238E27FC236}">
                    <a16:creationId xmlns:a16="http://schemas.microsoft.com/office/drawing/2014/main" id="{E6679043-B7E8-4168-87D5-3B3D39EC58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77252" y="2761762"/>
                <a:ext cx="288000" cy="28800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Ellips 7">
                <a:extLst>
                  <a:ext uri="{FF2B5EF4-FFF2-40B4-BE49-F238E27FC236}">
                    <a16:creationId xmlns:a16="http://schemas.microsoft.com/office/drawing/2014/main" id="{506F48BA-FB3F-4F00-86F6-5AD2689E00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87252" y="2671762"/>
                <a:ext cx="468000" cy="46800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E508A8C0-230F-4160-90FB-1423817666F4}"/>
                </a:ext>
              </a:extLst>
            </p:cNvPr>
            <p:cNvSpPr/>
            <p:nvPr/>
          </p:nvSpPr>
          <p:spPr>
            <a:xfrm>
              <a:off x="1280107" y="2452163"/>
              <a:ext cx="4355680" cy="830997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r>
                <a:rPr lang="en-GB" sz="2400" b="1" dirty="0"/>
                <a:t>Admission of new members </a:t>
              </a:r>
              <a:br>
                <a:rPr lang="en-GB" sz="2400" b="1" dirty="0"/>
              </a:br>
              <a:r>
                <a:rPr lang="en-GB" sz="2400" b="1" dirty="0"/>
                <a:t>takes place all year round</a:t>
              </a:r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E54F1DF6-F96F-4887-8299-8DE818EFDC22}"/>
              </a:ext>
            </a:extLst>
          </p:cNvPr>
          <p:cNvGrpSpPr/>
          <p:nvPr/>
        </p:nvGrpSpPr>
        <p:grpSpPr>
          <a:xfrm>
            <a:off x="288117" y="5221600"/>
            <a:ext cx="3577272" cy="468000"/>
            <a:chOff x="744052" y="3659176"/>
            <a:chExt cx="3577272" cy="468000"/>
          </a:xfrm>
        </p:grpSpPr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DB11BF9B-897F-4F6B-8D59-E9BD683C140B}"/>
                </a:ext>
              </a:extLst>
            </p:cNvPr>
            <p:cNvGrpSpPr/>
            <p:nvPr/>
          </p:nvGrpSpPr>
          <p:grpSpPr>
            <a:xfrm>
              <a:off x="744052" y="3659176"/>
              <a:ext cx="468000" cy="468000"/>
              <a:chOff x="3487252" y="2671762"/>
              <a:chExt cx="468000" cy="468000"/>
            </a:xfrm>
          </p:grpSpPr>
          <p:sp>
            <p:nvSpPr>
              <p:cNvPr id="11" name="Ellips 10">
                <a:extLst>
                  <a:ext uri="{FF2B5EF4-FFF2-40B4-BE49-F238E27FC236}">
                    <a16:creationId xmlns:a16="http://schemas.microsoft.com/office/drawing/2014/main" id="{AC3A1F13-62CC-4AF2-8FA0-93DDBC7358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77252" y="2761762"/>
                <a:ext cx="288000" cy="28800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Ellips 11">
                <a:extLst>
                  <a:ext uri="{FF2B5EF4-FFF2-40B4-BE49-F238E27FC236}">
                    <a16:creationId xmlns:a16="http://schemas.microsoft.com/office/drawing/2014/main" id="{3B24F8E6-0288-4743-960D-AF6FA801B3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87252" y="2671762"/>
                <a:ext cx="468000" cy="46800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67491F47-0914-428D-B570-12270C835B7A}"/>
                </a:ext>
              </a:extLst>
            </p:cNvPr>
            <p:cNvSpPr/>
            <p:nvPr/>
          </p:nvSpPr>
          <p:spPr>
            <a:xfrm>
              <a:off x="1280107" y="3659176"/>
              <a:ext cx="3041217" cy="461665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r>
                <a:rPr lang="en-GB" sz="2400" b="1" dirty="0"/>
                <a:t>No membership fee</a:t>
              </a: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63AA956F-3F8A-46DB-84CD-A653B67AC2D2}"/>
              </a:ext>
            </a:extLst>
          </p:cNvPr>
          <p:cNvGrpSpPr/>
          <p:nvPr/>
        </p:nvGrpSpPr>
        <p:grpSpPr>
          <a:xfrm>
            <a:off x="272410" y="3868986"/>
            <a:ext cx="4002068" cy="468000"/>
            <a:chOff x="744052" y="4427214"/>
            <a:chExt cx="4002068" cy="468000"/>
          </a:xfrm>
        </p:grpSpPr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D7C8B0D2-60AA-446E-86CA-FF55CDD81366}"/>
                </a:ext>
              </a:extLst>
            </p:cNvPr>
            <p:cNvGrpSpPr/>
            <p:nvPr/>
          </p:nvGrpSpPr>
          <p:grpSpPr>
            <a:xfrm>
              <a:off x="744052" y="4427214"/>
              <a:ext cx="468000" cy="468000"/>
              <a:chOff x="3487252" y="2671762"/>
              <a:chExt cx="468000" cy="468000"/>
            </a:xfrm>
          </p:grpSpPr>
          <p:sp>
            <p:nvSpPr>
              <p:cNvPr id="14" name="Ellips 13">
                <a:extLst>
                  <a:ext uri="{FF2B5EF4-FFF2-40B4-BE49-F238E27FC236}">
                    <a16:creationId xmlns:a16="http://schemas.microsoft.com/office/drawing/2014/main" id="{47A7C935-2442-4280-85A9-2A736508F8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77252" y="2761762"/>
                <a:ext cx="288000" cy="28800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Ellips 14">
                <a:extLst>
                  <a:ext uri="{FF2B5EF4-FFF2-40B4-BE49-F238E27FC236}">
                    <a16:creationId xmlns:a16="http://schemas.microsoft.com/office/drawing/2014/main" id="{F7DDE5B1-8AB7-4BA0-A7A3-7A95F8B207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87252" y="2671762"/>
                <a:ext cx="468000" cy="46800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71BE7DD1-3907-4D09-9ABC-ED03C2703D33}"/>
                </a:ext>
              </a:extLst>
            </p:cNvPr>
            <p:cNvSpPr/>
            <p:nvPr/>
          </p:nvSpPr>
          <p:spPr>
            <a:xfrm>
              <a:off x="1280107" y="4427214"/>
              <a:ext cx="3466013" cy="461665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r>
                <a:rPr lang="en-GB" sz="2400" b="1" dirty="0"/>
                <a:t>Inspire and participate</a:t>
              </a:r>
              <a:endParaRPr lang="en-US" sz="2400" b="1" dirty="0"/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4BE1DBCB-9ABC-47F4-A79E-F5BB6F89D609}"/>
              </a:ext>
            </a:extLst>
          </p:cNvPr>
          <p:cNvGrpSpPr/>
          <p:nvPr/>
        </p:nvGrpSpPr>
        <p:grpSpPr>
          <a:xfrm>
            <a:off x="10883674" y="111447"/>
            <a:ext cx="1188000" cy="1188000"/>
            <a:chOff x="100060" y="4994253"/>
            <a:chExt cx="1188000" cy="1188000"/>
          </a:xfrm>
        </p:grpSpPr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D3E8471A-B132-4BE7-8CA8-53269BEF7A2D}"/>
                </a:ext>
              </a:extLst>
            </p:cNvPr>
            <p:cNvGrpSpPr/>
            <p:nvPr userDrawn="1"/>
          </p:nvGrpSpPr>
          <p:grpSpPr>
            <a:xfrm>
              <a:off x="100060" y="4994253"/>
              <a:ext cx="1188000" cy="1188000"/>
              <a:chOff x="10937524" y="-423700"/>
              <a:chExt cx="1584000" cy="1584000"/>
            </a:xfrm>
          </p:grpSpPr>
          <p:sp>
            <p:nvSpPr>
              <p:cNvPr id="27" name="Ellips 26">
                <a:extLst>
                  <a:ext uri="{FF2B5EF4-FFF2-40B4-BE49-F238E27FC236}">
                    <a16:creationId xmlns:a16="http://schemas.microsoft.com/office/drawing/2014/main" id="{544E1F85-1327-4E21-97CC-0EA2737379F2}"/>
                  </a:ext>
                </a:extLst>
              </p:cNvPr>
              <p:cNvSpPr/>
              <p:nvPr userDrawn="1"/>
            </p:nvSpPr>
            <p:spPr>
              <a:xfrm>
                <a:off x="11057524" y="-303700"/>
                <a:ext cx="1344000" cy="1344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8" name="Ellips 27">
                <a:extLst>
                  <a:ext uri="{FF2B5EF4-FFF2-40B4-BE49-F238E27FC236}">
                    <a16:creationId xmlns:a16="http://schemas.microsoft.com/office/drawing/2014/main" id="{4553C6C0-1289-49D3-B0F9-3ACC61364035}"/>
                  </a:ext>
                </a:extLst>
              </p:cNvPr>
              <p:cNvSpPr/>
              <p:nvPr userDrawn="1"/>
            </p:nvSpPr>
            <p:spPr>
              <a:xfrm>
                <a:off x="10937524" y="-423700"/>
                <a:ext cx="1584000" cy="1584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pic>
          <p:nvPicPr>
            <p:cNvPr id="26" name="Bildobjekt 25">
              <a:extLst>
                <a:ext uri="{FF2B5EF4-FFF2-40B4-BE49-F238E27FC236}">
                  <a16:creationId xmlns:a16="http://schemas.microsoft.com/office/drawing/2014/main" id="{61EF4C7D-4E82-431A-AE7F-CE8BD5E22B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51" y="5381304"/>
              <a:ext cx="735819" cy="413898"/>
            </a:xfrm>
            <a:prstGeom prst="rect">
              <a:avLst/>
            </a:prstGeom>
          </p:spPr>
        </p:pic>
      </p:grpSp>
      <p:sp>
        <p:nvSpPr>
          <p:cNvPr id="2" name="textruta 1"/>
          <p:cNvSpPr txBox="1"/>
          <p:nvPr/>
        </p:nvSpPr>
        <p:spPr>
          <a:xfrm>
            <a:off x="290641" y="371836"/>
            <a:ext cx="573441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63 </a:t>
            </a:r>
            <a:r>
              <a:rPr lang="sv-SE" sz="2800" b="1" dirty="0" err="1" smtClean="0"/>
              <a:t>Members</a:t>
            </a:r>
            <a:endParaRPr lang="sv-SE" sz="2800" b="1" dirty="0" smtClean="0"/>
          </a:p>
          <a:p>
            <a:r>
              <a:rPr lang="sv-SE" sz="2000" dirty="0" smtClean="0"/>
              <a:t>Most </a:t>
            </a:r>
            <a:r>
              <a:rPr lang="sv-SE" sz="2000" dirty="0" err="1" smtClean="0"/>
              <a:t>represent</a:t>
            </a:r>
            <a:r>
              <a:rPr lang="sv-SE" sz="2000" dirty="0" smtClean="0"/>
              <a:t> a </a:t>
            </a:r>
            <a:r>
              <a:rPr lang="sv-SE" sz="2000" dirty="0" err="1" smtClean="0"/>
              <a:t>municipality</a:t>
            </a:r>
            <a:r>
              <a:rPr lang="sv-SE" sz="2000" dirty="0" smtClean="0"/>
              <a:t>, NGO or </a:t>
            </a:r>
            <a:r>
              <a:rPr lang="sv-SE" sz="2000" dirty="0" err="1" smtClean="0"/>
              <a:t>government</a:t>
            </a:r>
            <a:r>
              <a:rPr lang="sv-SE" sz="2000" dirty="0" smtClean="0"/>
              <a:t> </a:t>
            </a:r>
            <a:r>
              <a:rPr lang="sv-SE" sz="2000" dirty="0" err="1" smtClean="0"/>
              <a:t>agency</a:t>
            </a:r>
            <a:endParaRPr lang="sv-SE" sz="2000" dirty="0" smtClean="0"/>
          </a:p>
          <a:p>
            <a:endParaRPr lang="sv-SE" sz="2000" dirty="0" smtClean="0"/>
          </a:p>
          <a:p>
            <a:r>
              <a:rPr lang="sv-SE" sz="2800" b="1" dirty="0" smtClean="0"/>
              <a:t>8 </a:t>
            </a:r>
            <a:r>
              <a:rPr lang="sv-SE" sz="2800" b="1" dirty="0" err="1" smtClean="0"/>
              <a:t>countries</a:t>
            </a:r>
            <a:endParaRPr lang="sv-SE" sz="2800" b="1" dirty="0" smtClean="0"/>
          </a:p>
          <a:p>
            <a:r>
              <a:rPr lang="sv-SE" sz="2000" dirty="0" smtClean="0"/>
              <a:t>Most </a:t>
            </a:r>
            <a:r>
              <a:rPr lang="sv-SE" sz="2000" dirty="0" err="1" smtClean="0"/>
              <a:t>members</a:t>
            </a:r>
            <a:r>
              <a:rPr lang="sv-SE" sz="2000" dirty="0" smtClean="0"/>
              <a:t> </a:t>
            </a:r>
            <a:r>
              <a:rPr lang="sv-SE" sz="2000" dirty="0" err="1" smtClean="0"/>
              <a:t>are</a:t>
            </a:r>
            <a:r>
              <a:rPr lang="sv-SE" sz="2000" dirty="0" smtClean="0"/>
              <a:t> from Sweden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999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496592-AC1C-4278-ABBA-344DC38EA9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smtClean="0">
                <a:solidFill>
                  <a:schemeClr val="accent3"/>
                </a:solidFill>
              </a:rPr>
              <a:t>Structure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AA92E77-20F5-4324-BC93-81C7FB00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76" y="365265"/>
            <a:ext cx="9922855" cy="745863"/>
          </a:xfrm>
        </p:spPr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039A472B-07BC-402C-B8B6-23EA8B9D8B59}"/>
              </a:ext>
            </a:extLst>
          </p:cNvPr>
          <p:cNvGrpSpPr/>
          <p:nvPr/>
        </p:nvGrpSpPr>
        <p:grpSpPr>
          <a:xfrm>
            <a:off x="268290" y="1841067"/>
            <a:ext cx="11522076" cy="1146468"/>
            <a:chOff x="4214478" y="1808164"/>
            <a:chExt cx="3766572" cy="1146468"/>
          </a:xfrm>
        </p:grpSpPr>
        <p:sp>
          <p:nvSpPr>
            <p:cNvPr id="99" name="Rektangel 98">
              <a:extLst>
                <a:ext uri="{FF2B5EF4-FFF2-40B4-BE49-F238E27FC236}">
                  <a16:creationId xmlns:a16="http://schemas.microsoft.com/office/drawing/2014/main" id="{39E98382-860F-466C-A28B-34F787333C8F}"/>
                </a:ext>
              </a:extLst>
            </p:cNvPr>
            <p:cNvSpPr/>
            <p:nvPr/>
          </p:nvSpPr>
          <p:spPr>
            <a:xfrm>
              <a:off x="4214478" y="1808164"/>
              <a:ext cx="3766572" cy="114646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Platshållare för innehåll 1">
              <a:extLst>
                <a:ext uri="{FF2B5EF4-FFF2-40B4-BE49-F238E27FC236}">
                  <a16:creationId xmlns:a16="http://schemas.microsoft.com/office/drawing/2014/main" id="{2613F3D8-D894-44A8-8D7F-0EE448CA30AF}"/>
                </a:ext>
              </a:extLst>
            </p:cNvPr>
            <p:cNvSpPr txBox="1">
              <a:spLocks/>
            </p:cNvSpPr>
            <p:nvPr/>
          </p:nvSpPr>
          <p:spPr>
            <a:xfrm>
              <a:off x="4214478" y="1883795"/>
              <a:ext cx="3734232" cy="9952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mpd="thickThin">
              <a:noFill/>
            </a:ln>
          </p:spPr>
          <p:txBody>
            <a:bodyPr vert="horz" wrap="square" lIns="162000" tIns="162000" rIns="162000" bIns="126000" rtlCol="0" anchor="t" anchorCtr="0">
              <a:noAutofit/>
            </a:bodyPr>
            <a:lstStyle>
              <a:lvl1pPr marL="252000" indent="-2520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90000"/>
                <a:buFont typeface="Courier New" panose="02070309020205020404" pitchFamily="49" charset="0"/>
                <a:buChar char="o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90000"/>
                <a:buFont typeface="Courier New" panose="02070309020205020404" pitchFamily="49" charset="0"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64B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FLAGSHIP SCHOOL TO WORK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90000"/>
                <a:buFont typeface="Courier New" panose="02070309020205020404" pitchFamily="49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Leader of the Flagship – Swedish Association of Local Authorities and Regions, Sweden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74AF479E-7F7C-4661-8371-09CD85BB1CD2}"/>
              </a:ext>
            </a:extLst>
          </p:cNvPr>
          <p:cNvGrpSpPr/>
          <p:nvPr/>
        </p:nvGrpSpPr>
        <p:grpSpPr>
          <a:xfrm>
            <a:off x="334962" y="3189802"/>
            <a:ext cx="3631722" cy="1223524"/>
            <a:chOff x="499992" y="3440394"/>
            <a:chExt cx="3631722" cy="1223524"/>
          </a:xfrm>
        </p:grpSpPr>
        <p:sp>
          <p:nvSpPr>
            <p:cNvPr id="17" name="Platshållare för innehåll 1">
              <a:extLst>
                <a:ext uri="{FF2B5EF4-FFF2-40B4-BE49-F238E27FC236}">
                  <a16:creationId xmlns:a16="http://schemas.microsoft.com/office/drawing/2014/main" id="{F1A06782-53EA-4AE5-A03B-28F0DCF98C46}"/>
                </a:ext>
              </a:extLst>
            </p:cNvPr>
            <p:cNvSpPr txBox="1">
              <a:spLocks/>
            </p:cNvSpPr>
            <p:nvPr/>
          </p:nvSpPr>
          <p:spPr>
            <a:xfrm>
              <a:off x="499992" y="3519175"/>
              <a:ext cx="3600000" cy="114474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wrap="square" lIns="162000" tIns="162000" rIns="162000" bIns="126000" rtlCol="0" anchor="t" anchorCtr="0">
              <a:noAutofit/>
            </a:bodyPr>
            <a:lstStyle>
              <a:lvl1pPr marL="252000" indent="-2520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90000"/>
                <a:buFont typeface="Courier New" panose="02070309020205020404" pitchFamily="49" charset="0"/>
                <a:buChar char="o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90000"/>
                <a:buFont typeface="Courier New" panose="02070309020205020404" pitchFamily="49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3BED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EARLY SCHOOL LEAVING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90000"/>
                <a:buFont typeface="Courier New" panose="02070309020205020404" pitchFamily="49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Knowledge Platform, </a:t>
              </a:r>
              <a:b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City of Turku, Finland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Rektangel 7">
              <a:extLst>
                <a:ext uri="{FF2B5EF4-FFF2-40B4-BE49-F238E27FC236}">
                  <a16:creationId xmlns:a16="http://schemas.microsoft.com/office/drawing/2014/main" id="{04D2D2C2-8D96-4799-A557-C599C3929804}"/>
                </a:ext>
              </a:extLst>
            </p:cNvPr>
            <p:cNvSpPr/>
            <p:nvPr/>
          </p:nvSpPr>
          <p:spPr>
            <a:xfrm rot="10800000">
              <a:off x="3411714" y="3440394"/>
              <a:ext cx="720000" cy="720000"/>
            </a:xfrm>
            <a:custGeom>
              <a:avLst/>
              <a:gdLst>
                <a:gd name="connsiteX0" fmla="*/ 0 w 918905"/>
                <a:gd name="connsiteY0" fmla="*/ 0 h 873861"/>
                <a:gd name="connsiteX1" fmla="*/ 918905 w 918905"/>
                <a:gd name="connsiteY1" fmla="*/ 0 h 873861"/>
                <a:gd name="connsiteX2" fmla="*/ 918905 w 918905"/>
                <a:gd name="connsiteY2" fmla="*/ 873861 h 873861"/>
                <a:gd name="connsiteX3" fmla="*/ 0 w 918905"/>
                <a:gd name="connsiteY3" fmla="*/ 873861 h 873861"/>
                <a:gd name="connsiteX4" fmla="*/ 0 w 918905"/>
                <a:gd name="connsiteY4" fmla="*/ 0 h 873861"/>
                <a:gd name="connsiteX0" fmla="*/ 0 w 918905"/>
                <a:gd name="connsiteY0" fmla="*/ 0 h 873861"/>
                <a:gd name="connsiteX1" fmla="*/ 918905 w 918905"/>
                <a:gd name="connsiteY1" fmla="*/ 873861 h 873861"/>
                <a:gd name="connsiteX2" fmla="*/ 0 w 918905"/>
                <a:gd name="connsiteY2" fmla="*/ 873861 h 873861"/>
                <a:gd name="connsiteX3" fmla="*/ 0 w 918905"/>
                <a:gd name="connsiteY3" fmla="*/ 0 h 873861"/>
                <a:gd name="connsiteX0" fmla="*/ 0 w 918905"/>
                <a:gd name="connsiteY0" fmla="*/ 0 h 873861"/>
                <a:gd name="connsiteX1" fmla="*/ 918905 w 918905"/>
                <a:gd name="connsiteY1" fmla="*/ 873861 h 873861"/>
                <a:gd name="connsiteX2" fmla="*/ 0 w 918905"/>
                <a:gd name="connsiteY2" fmla="*/ 873861 h 873861"/>
                <a:gd name="connsiteX3" fmla="*/ 91440 w 918905"/>
                <a:gd name="connsiteY3" fmla="*/ 91440 h 873861"/>
                <a:gd name="connsiteX0" fmla="*/ 0 w 918905"/>
                <a:gd name="connsiteY0" fmla="*/ 0 h 873861"/>
                <a:gd name="connsiteX1" fmla="*/ 918905 w 918905"/>
                <a:gd name="connsiteY1" fmla="*/ 873861 h 873861"/>
                <a:gd name="connsiteX2" fmla="*/ 0 w 918905"/>
                <a:gd name="connsiteY2" fmla="*/ 873861 h 873861"/>
                <a:gd name="connsiteX3" fmla="*/ 1351 w 918905"/>
                <a:gd name="connsiteY3" fmla="*/ 91440 h 873861"/>
                <a:gd name="connsiteX0" fmla="*/ 918905 w 918905"/>
                <a:gd name="connsiteY0" fmla="*/ 782421 h 782421"/>
                <a:gd name="connsiteX1" fmla="*/ 0 w 918905"/>
                <a:gd name="connsiteY1" fmla="*/ 782421 h 782421"/>
                <a:gd name="connsiteX2" fmla="*/ 1351 w 918905"/>
                <a:gd name="connsiteY2" fmla="*/ 0 h 78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905" h="782421">
                  <a:moveTo>
                    <a:pt x="918905" y="782421"/>
                  </a:moveTo>
                  <a:lnTo>
                    <a:pt x="0" y="782421"/>
                  </a:lnTo>
                  <a:cubicBezTo>
                    <a:pt x="0" y="491134"/>
                    <a:pt x="1351" y="0"/>
                    <a:pt x="1351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C6F7CE08-E871-4F34-B516-AC2CD6DA790C}"/>
              </a:ext>
            </a:extLst>
          </p:cNvPr>
          <p:cNvGrpSpPr/>
          <p:nvPr/>
        </p:nvGrpSpPr>
        <p:grpSpPr>
          <a:xfrm>
            <a:off x="8175966" y="3210784"/>
            <a:ext cx="3681072" cy="1226713"/>
            <a:chOff x="418920" y="2647717"/>
            <a:chExt cx="3681072" cy="1226713"/>
          </a:xfrm>
        </p:grpSpPr>
        <p:sp>
          <p:nvSpPr>
            <p:cNvPr id="25" name="Platshållare för innehåll 1">
              <a:extLst>
                <a:ext uri="{FF2B5EF4-FFF2-40B4-BE49-F238E27FC236}">
                  <a16:creationId xmlns:a16="http://schemas.microsoft.com/office/drawing/2014/main" id="{9805358B-FBB4-4BE9-AF13-5814B185E2FE}"/>
                </a:ext>
              </a:extLst>
            </p:cNvPr>
            <p:cNvSpPr txBox="1">
              <a:spLocks/>
            </p:cNvSpPr>
            <p:nvPr/>
          </p:nvSpPr>
          <p:spPr>
            <a:xfrm>
              <a:off x="499992" y="2729687"/>
              <a:ext cx="3600000" cy="114474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wrap="square" lIns="162000" tIns="162000" rIns="162000" bIns="126000" rtlCol="0" anchor="t" anchorCtr="0">
              <a:noAutofit/>
            </a:bodyPr>
            <a:lstStyle>
              <a:lvl1pPr marL="252000" indent="-2520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90000"/>
                <a:buFont typeface="Courier New" panose="02070309020205020404" pitchFamily="49" charset="0"/>
                <a:buChar char="o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90000"/>
                <a:buFont typeface="Courier New" panose="02070309020205020404" pitchFamily="49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3BED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NEET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90000"/>
                <a:buFont typeface="Courier New" panose="02070309020205020404" pitchFamily="49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Knowledge Platform, </a:t>
              </a:r>
              <a:b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Norden Association, Sweden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Rektangel 7">
              <a:extLst>
                <a:ext uri="{FF2B5EF4-FFF2-40B4-BE49-F238E27FC236}">
                  <a16:creationId xmlns:a16="http://schemas.microsoft.com/office/drawing/2014/main" id="{7B61C7D8-9A18-4ED0-A852-34E5F41458AF}"/>
                </a:ext>
              </a:extLst>
            </p:cNvPr>
            <p:cNvSpPr/>
            <p:nvPr/>
          </p:nvSpPr>
          <p:spPr>
            <a:xfrm rot="5400000">
              <a:off x="418920" y="2647717"/>
              <a:ext cx="720000" cy="720000"/>
            </a:xfrm>
            <a:custGeom>
              <a:avLst/>
              <a:gdLst>
                <a:gd name="connsiteX0" fmla="*/ 0 w 918905"/>
                <a:gd name="connsiteY0" fmla="*/ 0 h 873861"/>
                <a:gd name="connsiteX1" fmla="*/ 918905 w 918905"/>
                <a:gd name="connsiteY1" fmla="*/ 0 h 873861"/>
                <a:gd name="connsiteX2" fmla="*/ 918905 w 918905"/>
                <a:gd name="connsiteY2" fmla="*/ 873861 h 873861"/>
                <a:gd name="connsiteX3" fmla="*/ 0 w 918905"/>
                <a:gd name="connsiteY3" fmla="*/ 873861 h 873861"/>
                <a:gd name="connsiteX4" fmla="*/ 0 w 918905"/>
                <a:gd name="connsiteY4" fmla="*/ 0 h 873861"/>
                <a:gd name="connsiteX0" fmla="*/ 0 w 918905"/>
                <a:gd name="connsiteY0" fmla="*/ 0 h 873861"/>
                <a:gd name="connsiteX1" fmla="*/ 918905 w 918905"/>
                <a:gd name="connsiteY1" fmla="*/ 873861 h 873861"/>
                <a:gd name="connsiteX2" fmla="*/ 0 w 918905"/>
                <a:gd name="connsiteY2" fmla="*/ 873861 h 873861"/>
                <a:gd name="connsiteX3" fmla="*/ 0 w 918905"/>
                <a:gd name="connsiteY3" fmla="*/ 0 h 873861"/>
                <a:gd name="connsiteX0" fmla="*/ 0 w 918905"/>
                <a:gd name="connsiteY0" fmla="*/ 0 h 873861"/>
                <a:gd name="connsiteX1" fmla="*/ 918905 w 918905"/>
                <a:gd name="connsiteY1" fmla="*/ 873861 h 873861"/>
                <a:gd name="connsiteX2" fmla="*/ 0 w 918905"/>
                <a:gd name="connsiteY2" fmla="*/ 873861 h 873861"/>
                <a:gd name="connsiteX3" fmla="*/ 91440 w 918905"/>
                <a:gd name="connsiteY3" fmla="*/ 91440 h 873861"/>
                <a:gd name="connsiteX0" fmla="*/ 0 w 918905"/>
                <a:gd name="connsiteY0" fmla="*/ 0 h 873861"/>
                <a:gd name="connsiteX1" fmla="*/ 918905 w 918905"/>
                <a:gd name="connsiteY1" fmla="*/ 873861 h 873861"/>
                <a:gd name="connsiteX2" fmla="*/ 0 w 918905"/>
                <a:gd name="connsiteY2" fmla="*/ 873861 h 873861"/>
                <a:gd name="connsiteX3" fmla="*/ 1351 w 918905"/>
                <a:gd name="connsiteY3" fmla="*/ 91440 h 873861"/>
                <a:gd name="connsiteX0" fmla="*/ 918905 w 918905"/>
                <a:gd name="connsiteY0" fmla="*/ 782421 h 782421"/>
                <a:gd name="connsiteX1" fmla="*/ 0 w 918905"/>
                <a:gd name="connsiteY1" fmla="*/ 782421 h 782421"/>
                <a:gd name="connsiteX2" fmla="*/ 1351 w 918905"/>
                <a:gd name="connsiteY2" fmla="*/ 0 h 78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905" h="782421">
                  <a:moveTo>
                    <a:pt x="918905" y="782421"/>
                  </a:moveTo>
                  <a:lnTo>
                    <a:pt x="0" y="782421"/>
                  </a:lnTo>
                  <a:cubicBezTo>
                    <a:pt x="0" y="491134"/>
                    <a:pt x="1351" y="0"/>
                    <a:pt x="1351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F40A0E8F-B7BF-4110-8186-93B216A20AA1}"/>
              </a:ext>
            </a:extLst>
          </p:cNvPr>
          <p:cNvGrpSpPr/>
          <p:nvPr/>
        </p:nvGrpSpPr>
        <p:grpSpPr>
          <a:xfrm>
            <a:off x="4286250" y="3164181"/>
            <a:ext cx="3619500" cy="1221950"/>
            <a:chOff x="4286250" y="3373731"/>
            <a:chExt cx="3619500" cy="1221950"/>
          </a:xfrm>
        </p:grpSpPr>
        <p:sp>
          <p:nvSpPr>
            <p:cNvPr id="22" name="Platshållare för innehåll 1">
              <a:extLst>
                <a:ext uri="{FF2B5EF4-FFF2-40B4-BE49-F238E27FC236}">
                  <a16:creationId xmlns:a16="http://schemas.microsoft.com/office/drawing/2014/main" id="{9830DCE6-57FE-44E4-81BA-347E17E3B868}"/>
                </a:ext>
              </a:extLst>
            </p:cNvPr>
            <p:cNvSpPr txBox="1">
              <a:spLocks/>
            </p:cNvSpPr>
            <p:nvPr/>
          </p:nvSpPr>
          <p:spPr>
            <a:xfrm>
              <a:off x="4295775" y="3450938"/>
              <a:ext cx="3600000" cy="114474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wrap="square" lIns="162000" tIns="162000" rIns="162000" bIns="126000" rtlCol="0" anchor="t" anchorCtr="0">
              <a:noAutofit/>
            </a:bodyPr>
            <a:lstStyle>
              <a:lvl1pPr marL="252000" indent="-2520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90000"/>
                <a:buFont typeface="Courier New" panose="02070309020205020404" pitchFamily="49" charset="0"/>
                <a:buChar char="o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90000"/>
                <a:buFont typeface="Courier New" panose="02070309020205020404" pitchFamily="49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3BED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NEWLY ARRIVED REFUGEES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90000"/>
                <a:buFont typeface="Courier New" panose="02070309020205020404" pitchFamily="49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Knowledge Platform,</a:t>
              </a:r>
              <a:b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City of Turku, Finland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8" name="Rak koppling 27">
              <a:extLst>
                <a:ext uri="{FF2B5EF4-FFF2-40B4-BE49-F238E27FC236}">
                  <a16:creationId xmlns:a16="http://schemas.microsoft.com/office/drawing/2014/main" id="{6E3C2AC5-625F-4E9E-9D9A-3A9A0B69BE01}"/>
                </a:ext>
              </a:extLst>
            </p:cNvPr>
            <p:cNvCxnSpPr/>
            <p:nvPr/>
          </p:nvCxnSpPr>
          <p:spPr>
            <a:xfrm>
              <a:off x="4286250" y="3373731"/>
              <a:ext cx="36195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llips 2">
            <a:extLst>
              <a:ext uri="{FF2B5EF4-FFF2-40B4-BE49-F238E27FC236}">
                <a16:creationId xmlns:a16="http://schemas.microsoft.com/office/drawing/2014/main" id="{E759EA81-85CE-49F8-BE24-3B49A859DC3E}"/>
              </a:ext>
            </a:extLst>
          </p:cNvPr>
          <p:cNvSpPr/>
          <p:nvPr/>
        </p:nvSpPr>
        <p:spPr>
          <a:xfrm>
            <a:off x="7670202" y="2818504"/>
            <a:ext cx="4416998" cy="2043950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6" name="Grupp 105">
            <a:extLst>
              <a:ext uri="{FF2B5EF4-FFF2-40B4-BE49-F238E27FC236}">
                <a16:creationId xmlns:a16="http://schemas.microsoft.com/office/drawing/2014/main" id="{19A43377-951E-48C9-95AD-7A91D3FDFA43}"/>
              </a:ext>
            </a:extLst>
          </p:cNvPr>
          <p:cNvGrpSpPr/>
          <p:nvPr/>
        </p:nvGrpSpPr>
        <p:grpSpPr>
          <a:xfrm>
            <a:off x="9579388" y="5150482"/>
            <a:ext cx="1558530" cy="1440000"/>
            <a:chOff x="756843" y="5122433"/>
            <a:chExt cx="1558530" cy="1440000"/>
          </a:xfrm>
        </p:grpSpPr>
        <p:sp>
          <p:nvSpPr>
            <p:cNvPr id="107" name="Ellips 106">
              <a:extLst>
                <a:ext uri="{FF2B5EF4-FFF2-40B4-BE49-F238E27FC236}">
                  <a16:creationId xmlns:a16="http://schemas.microsoft.com/office/drawing/2014/main" id="{1EA53015-3D37-4E4A-B00E-A9699FF731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9967" y="5122433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textruta 107">
              <a:extLst>
                <a:ext uri="{FF2B5EF4-FFF2-40B4-BE49-F238E27FC236}">
                  <a16:creationId xmlns:a16="http://schemas.microsoft.com/office/drawing/2014/main" id="{0869B235-2C95-48BB-98B1-2A7BB7427157}"/>
                </a:ext>
              </a:extLst>
            </p:cNvPr>
            <p:cNvSpPr txBox="1"/>
            <p:nvPr/>
          </p:nvSpPr>
          <p:spPr>
            <a:xfrm>
              <a:off x="756843" y="5711628"/>
              <a:ext cx="15585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Resource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Centres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9" name="Grupp 108">
            <a:extLst>
              <a:ext uri="{FF2B5EF4-FFF2-40B4-BE49-F238E27FC236}">
                <a16:creationId xmlns:a16="http://schemas.microsoft.com/office/drawing/2014/main" id="{563BB6F1-EE17-4B4F-801B-6197233DCAD9}"/>
              </a:ext>
            </a:extLst>
          </p:cNvPr>
          <p:cNvGrpSpPr/>
          <p:nvPr/>
        </p:nvGrpSpPr>
        <p:grpSpPr>
          <a:xfrm>
            <a:off x="7476187" y="5150482"/>
            <a:ext cx="1558530" cy="1440000"/>
            <a:chOff x="756843" y="5122433"/>
            <a:chExt cx="1558530" cy="1440000"/>
          </a:xfrm>
        </p:grpSpPr>
        <p:sp>
          <p:nvSpPr>
            <p:cNvPr id="110" name="Ellips 109">
              <a:extLst>
                <a:ext uri="{FF2B5EF4-FFF2-40B4-BE49-F238E27FC236}">
                  <a16:creationId xmlns:a16="http://schemas.microsoft.com/office/drawing/2014/main" id="{51F4F957-98C7-43C8-998C-EA023C0ADA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9967" y="5122433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textruta 110">
              <a:extLst>
                <a:ext uri="{FF2B5EF4-FFF2-40B4-BE49-F238E27FC236}">
                  <a16:creationId xmlns:a16="http://schemas.microsoft.com/office/drawing/2014/main" id="{21A79014-F39D-4629-975C-241AA086796D}"/>
                </a:ext>
              </a:extLst>
            </p:cNvPr>
            <p:cNvSpPr txBox="1"/>
            <p:nvPr/>
          </p:nvSpPr>
          <p:spPr>
            <a:xfrm>
              <a:off x="756843" y="5711628"/>
              <a:ext cx="1558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Labour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Market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Integration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2" name="Grupp 111">
            <a:extLst>
              <a:ext uri="{FF2B5EF4-FFF2-40B4-BE49-F238E27FC236}">
                <a16:creationId xmlns:a16="http://schemas.microsoft.com/office/drawing/2014/main" id="{417DF8E4-4ED5-42B1-A932-69B248D83717}"/>
              </a:ext>
            </a:extLst>
          </p:cNvPr>
          <p:cNvGrpSpPr/>
          <p:nvPr/>
        </p:nvGrpSpPr>
        <p:grpSpPr>
          <a:xfrm>
            <a:off x="10600329" y="4447991"/>
            <a:ext cx="1558530" cy="1440000"/>
            <a:chOff x="756843" y="5122433"/>
            <a:chExt cx="1558530" cy="1440000"/>
          </a:xfrm>
        </p:grpSpPr>
        <p:sp>
          <p:nvSpPr>
            <p:cNvPr id="113" name="Ellips 112">
              <a:extLst>
                <a:ext uri="{FF2B5EF4-FFF2-40B4-BE49-F238E27FC236}">
                  <a16:creationId xmlns:a16="http://schemas.microsoft.com/office/drawing/2014/main" id="{7F27D4E1-2A2C-48AA-BA60-3B5A560075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9967" y="5122433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textruta 113">
              <a:extLst>
                <a:ext uri="{FF2B5EF4-FFF2-40B4-BE49-F238E27FC236}">
                  <a16:creationId xmlns:a16="http://schemas.microsoft.com/office/drawing/2014/main" id="{A691A3A9-6C1D-438B-AE48-DFD1B73ADA2B}"/>
                </a:ext>
              </a:extLst>
            </p:cNvPr>
            <p:cNvSpPr txBox="1"/>
            <p:nvPr/>
          </p:nvSpPr>
          <p:spPr>
            <a:xfrm>
              <a:off x="756843" y="5711628"/>
              <a:ext cx="1558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Education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5" name="Grupp 114">
            <a:extLst>
              <a:ext uri="{FF2B5EF4-FFF2-40B4-BE49-F238E27FC236}">
                <a16:creationId xmlns:a16="http://schemas.microsoft.com/office/drawing/2014/main" id="{9B9CA772-7070-45AC-BF87-DFC83623D8EF}"/>
              </a:ext>
            </a:extLst>
          </p:cNvPr>
          <p:cNvGrpSpPr/>
          <p:nvPr/>
        </p:nvGrpSpPr>
        <p:grpSpPr>
          <a:xfrm>
            <a:off x="6434723" y="4463337"/>
            <a:ext cx="1558530" cy="1440000"/>
            <a:chOff x="744752" y="5122433"/>
            <a:chExt cx="1558530" cy="1440000"/>
          </a:xfrm>
        </p:grpSpPr>
        <p:sp>
          <p:nvSpPr>
            <p:cNvPr id="116" name="Ellips 115">
              <a:extLst>
                <a:ext uri="{FF2B5EF4-FFF2-40B4-BE49-F238E27FC236}">
                  <a16:creationId xmlns:a16="http://schemas.microsoft.com/office/drawing/2014/main" id="{9582ACAB-2A3F-48FA-A955-E0DAA5FAE1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9967" y="5122433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textruta 116">
              <a:extLst>
                <a:ext uri="{FF2B5EF4-FFF2-40B4-BE49-F238E27FC236}">
                  <a16:creationId xmlns:a16="http://schemas.microsoft.com/office/drawing/2014/main" id="{F20389CA-2566-4177-BA67-5E00C2D7C4E5}"/>
                </a:ext>
              </a:extLst>
            </p:cNvPr>
            <p:cNvSpPr txBox="1"/>
            <p:nvPr/>
          </p:nvSpPr>
          <p:spPr>
            <a:xfrm>
              <a:off x="744752" y="5711628"/>
              <a:ext cx="155853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Civil Society Involvement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A5A24477-BCF1-462C-8F25-37A1FB78012A}"/>
              </a:ext>
            </a:extLst>
          </p:cNvPr>
          <p:cNvGrpSpPr/>
          <p:nvPr/>
        </p:nvGrpSpPr>
        <p:grpSpPr>
          <a:xfrm>
            <a:off x="8539021" y="4443375"/>
            <a:ext cx="1558530" cy="1440000"/>
            <a:chOff x="756843" y="5122433"/>
            <a:chExt cx="1558530" cy="1440000"/>
          </a:xfrm>
        </p:grpSpPr>
        <p:sp>
          <p:nvSpPr>
            <p:cNvPr id="104" name="Ellips 103">
              <a:extLst>
                <a:ext uri="{FF2B5EF4-FFF2-40B4-BE49-F238E27FC236}">
                  <a16:creationId xmlns:a16="http://schemas.microsoft.com/office/drawing/2014/main" id="{F61D2A81-C512-4501-8685-0B07B17C5E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9967" y="5122433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textruta 104">
              <a:extLst>
                <a:ext uri="{FF2B5EF4-FFF2-40B4-BE49-F238E27FC236}">
                  <a16:creationId xmlns:a16="http://schemas.microsoft.com/office/drawing/2014/main" id="{BAB3B4B4-74E7-4FD3-8D42-BB3A3665C60A}"/>
                </a:ext>
              </a:extLst>
            </p:cNvPr>
            <p:cNvSpPr txBox="1"/>
            <p:nvPr/>
          </p:nvSpPr>
          <p:spPr>
            <a:xfrm>
              <a:off x="756843" y="5711628"/>
              <a:ext cx="15585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Entrepreneurship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26D5ED0F-A666-4257-944E-E50ED8576B70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7808562" y="4563124"/>
            <a:ext cx="508494" cy="21208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ak koppling 117">
            <a:extLst>
              <a:ext uri="{FF2B5EF4-FFF2-40B4-BE49-F238E27FC236}">
                <a16:creationId xmlns:a16="http://schemas.microsoft.com/office/drawing/2014/main" id="{408F7949-9C92-4931-8099-98B61B5A34EB}"/>
              </a:ext>
            </a:extLst>
          </p:cNvPr>
          <p:cNvCxnSpPr>
            <a:cxnSpLocks/>
            <a:stCxn id="110" idx="0"/>
          </p:cNvCxnSpPr>
          <p:nvPr/>
        </p:nvCxnSpPr>
        <p:spPr>
          <a:xfrm flipV="1">
            <a:off x="8259311" y="4668222"/>
            <a:ext cx="392598" cy="48226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ak koppling 118">
            <a:extLst>
              <a:ext uri="{FF2B5EF4-FFF2-40B4-BE49-F238E27FC236}">
                <a16:creationId xmlns:a16="http://schemas.microsoft.com/office/drawing/2014/main" id="{1FAB383F-2361-433F-9B23-F73FD21ADF7A}"/>
              </a:ext>
            </a:extLst>
          </p:cNvPr>
          <p:cNvCxnSpPr>
            <a:cxnSpLocks/>
          </p:cNvCxnSpPr>
          <p:nvPr/>
        </p:nvCxnSpPr>
        <p:spPr>
          <a:xfrm flipH="1" flipV="1">
            <a:off x="10268109" y="4844585"/>
            <a:ext cx="46893" cy="29620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6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F14CAF-105E-4271-84D2-483F24197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n w="38100">
                  <a:solidFill>
                    <a:schemeClr val="accent1"/>
                  </a:solidFill>
                </a:ln>
              </a:rPr>
              <a:t>School to work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9C409E-739F-4053-9329-4689AF82D9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 flagship within the Baltic Sea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98A782-5D7B-423E-AE5C-FE508AA2C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are our </a:t>
            </a:r>
            <a:r>
              <a:rPr lang="en-US" dirty="0" smtClean="0">
                <a:solidFill>
                  <a:schemeClr val="accent2"/>
                </a:solidFill>
              </a:rPr>
              <a:t>reasons?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levels of </a:t>
            </a:r>
            <a:r>
              <a:rPr lang="en-US" dirty="0"/>
              <a:t>early school </a:t>
            </a:r>
            <a:r>
              <a:rPr lang="en-US" dirty="0" smtClean="0"/>
              <a:t>leaving</a:t>
            </a:r>
            <a:endParaRPr lang="sv-SE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700859"/>
              </p:ext>
            </p:extLst>
          </p:nvPr>
        </p:nvGraphicFramePr>
        <p:xfrm>
          <a:off x="438860" y="1820596"/>
          <a:ext cx="4616468" cy="3676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98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</a:rPr>
                        <a:t>Early leavers from education and training by sex (18-24 </a:t>
                      </a:r>
                      <a:r>
                        <a:rPr lang="en-US" sz="1800" u="none" strike="noStrike" dirty="0" err="1">
                          <a:effectLst/>
                          <a:latin typeface="Calibri Light" panose="020F0302020204030204" pitchFamily="34" charset="0"/>
                        </a:rPr>
                        <a:t>yo</a:t>
                      </a:r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1" u="none" strike="noStrike" dirty="0">
                          <a:effectLst/>
                          <a:latin typeface="Calibri Light" panose="020F0302020204030204" pitchFamily="34" charset="0"/>
                        </a:rPr>
                        <a:t>Country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2017</a:t>
                      </a:r>
                      <a:endParaRPr lang="sv-SE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2016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effectLst/>
                          <a:latin typeface="Calibri Light" panose="020F0302020204030204" pitchFamily="34" charset="0"/>
                        </a:rPr>
                        <a:t>2015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  <a:latin typeface="Calibri Light" panose="020F0302020204030204" pitchFamily="34" charset="0"/>
                        </a:rPr>
                        <a:t>Denmark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Calibri Light" panose="020F0302020204030204" pitchFamily="34" charset="0"/>
                        </a:rPr>
                        <a:t>7.8%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  <a:latin typeface="Calibri Light" panose="020F0302020204030204" pitchFamily="34" charset="0"/>
                        </a:rPr>
                        <a:t>Estonia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11.2%</a:t>
                      </a:r>
                      <a:endParaRPr lang="sv-S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  <a:latin typeface="Calibri Light" panose="020F0302020204030204" pitchFamily="34" charset="0"/>
                        </a:rPr>
                        <a:t>Finland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9.2%</a:t>
                      </a:r>
                      <a:endParaRPr lang="sv-S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  <a:latin typeface="Calibri Light" panose="020F0302020204030204" pitchFamily="34" charset="0"/>
                        </a:rPr>
                        <a:t>Germany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10.1%</a:t>
                      </a:r>
                      <a:endParaRPr lang="sv-S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  <a:latin typeface="Calibri Light" panose="020F0302020204030204" pitchFamily="34" charset="0"/>
                        </a:rPr>
                        <a:t>Latvia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9.9%</a:t>
                      </a:r>
                      <a:endParaRPr lang="sv-S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  <a:latin typeface="Calibri Light" panose="020F0302020204030204" pitchFamily="34" charset="0"/>
                        </a:rPr>
                        <a:t>Lithuania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5.5%</a:t>
                      </a:r>
                      <a:endParaRPr lang="sv-S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  <a:latin typeface="Calibri Light" panose="020F0302020204030204" pitchFamily="34" charset="0"/>
                        </a:rPr>
                        <a:t>Poland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5.3%</a:t>
                      </a:r>
                      <a:endParaRPr lang="sv-S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  <a:latin typeface="Calibri Light" panose="020F0302020204030204" pitchFamily="34" charset="0"/>
                        </a:rPr>
                        <a:t>Sweden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Calibri Light" panose="020F0302020204030204" pitchFamily="34" charset="0"/>
                        </a:rPr>
                        <a:t>7%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  <a:latin typeface="Calibri Light" panose="020F0302020204030204" pitchFamily="34" charset="0"/>
                        </a:rPr>
                        <a:t>EU-28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10.7%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Calibri Light" panose="020F0302020204030204" pitchFamily="34" charset="0"/>
                        </a:rPr>
                        <a:t>11%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  <a:latin typeface="Calibri Light" panose="020F0302020204030204" pitchFamily="34" charset="0"/>
                        </a:rPr>
                        <a:t>BSR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8.1%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  <a:latin typeface="Calibri Light" panose="020F0302020204030204" pitchFamily="34" charset="0"/>
                        </a:rPr>
                        <a:t>8.25%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5221468" y="2180605"/>
            <a:ext cx="3931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FF5050"/>
                </a:solidFill>
                <a:latin typeface="Calibri Light" panose="020F0302020204030204" pitchFamily="34" charset="0"/>
              </a:rPr>
              <a:t>!</a:t>
            </a:r>
            <a:r>
              <a:rPr lang="sv-SE" dirty="0" smtClean="0">
                <a:latin typeface="Calibri Light" panose="020F0302020204030204" pitchFamily="34" charset="0"/>
              </a:rPr>
              <a:t> Risk </a:t>
            </a:r>
            <a:r>
              <a:rPr lang="sv-SE" dirty="0" err="1" smtClean="0">
                <a:latin typeface="Calibri Light" panose="020F0302020204030204" pitchFamily="34" charset="0"/>
              </a:rPr>
              <a:t>of</a:t>
            </a:r>
            <a:r>
              <a:rPr lang="sv-SE" dirty="0" smtClean="0">
                <a:latin typeface="Calibri Light" panose="020F0302020204030204" pitchFamily="34" charset="0"/>
              </a:rPr>
              <a:t> </a:t>
            </a:r>
            <a:r>
              <a:rPr lang="sv-SE" dirty="0" err="1" smtClean="0">
                <a:latin typeface="Calibri Light" panose="020F0302020204030204" pitchFamily="34" charset="0"/>
              </a:rPr>
              <a:t>early</a:t>
            </a:r>
            <a:r>
              <a:rPr lang="sv-SE" dirty="0" smtClean="0">
                <a:latin typeface="Calibri Light" panose="020F0302020204030204" pitchFamily="34" charset="0"/>
              </a:rPr>
              <a:t> </a:t>
            </a:r>
            <a:r>
              <a:rPr lang="sv-SE" dirty="0" err="1" smtClean="0">
                <a:latin typeface="Calibri Light" panose="020F0302020204030204" pitchFamily="34" charset="0"/>
              </a:rPr>
              <a:t>school</a:t>
            </a:r>
            <a:r>
              <a:rPr lang="sv-SE" dirty="0" smtClean="0">
                <a:latin typeface="Calibri Light" panose="020F0302020204030204" pitchFamily="34" charset="0"/>
              </a:rPr>
              <a:t> </a:t>
            </a:r>
            <a:r>
              <a:rPr lang="sv-SE" dirty="0" err="1" smtClean="0">
                <a:latin typeface="Calibri Light" panose="020F0302020204030204" pitchFamily="34" charset="0"/>
              </a:rPr>
              <a:t>leaving</a:t>
            </a:r>
            <a:r>
              <a:rPr lang="sv-SE" dirty="0" smtClean="0">
                <a:latin typeface="Calibri Light" panose="020F0302020204030204" pitchFamily="34" charset="0"/>
              </a:rPr>
              <a:t> at the </a:t>
            </a:r>
            <a:r>
              <a:rPr lang="sv-SE" dirty="0" err="1" smtClean="0">
                <a:latin typeface="Calibri Light" panose="020F0302020204030204" pitchFamily="34" charset="0"/>
              </a:rPr>
              <a:t>secondary</a:t>
            </a:r>
            <a:r>
              <a:rPr lang="sv-SE" dirty="0" smtClean="0">
                <a:latin typeface="Calibri Light" panose="020F0302020204030204" pitchFamily="34" charset="0"/>
              </a:rPr>
              <a:t> </a:t>
            </a:r>
            <a:r>
              <a:rPr lang="sv-SE" dirty="0" err="1" smtClean="0">
                <a:latin typeface="Calibri Light" panose="020F0302020204030204" pitchFamily="34" charset="0"/>
              </a:rPr>
              <a:t>school</a:t>
            </a:r>
            <a:endParaRPr lang="sv-SE" dirty="0">
              <a:latin typeface="Calibri Light" panose="020F0302020204030204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5221468" y="3043579"/>
            <a:ext cx="393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FF5050"/>
                </a:solidFill>
                <a:latin typeface="Calibri Light" panose="020F0302020204030204" pitchFamily="34" charset="0"/>
              </a:rPr>
              <a:t>!</a:t>
            </a:r>
            <a:r>
              <a:rPr lang="sv-SE" dirty="0" smtClean="0">
                <a:latin typeface="Calibri Light" panose="020F0302020204030204" pitchFamily="34" charset="0"/>
              </a:rPr>
              <a:t> </a:t>
            </a:r>
            <a:r>
              <a:rPr lang="sv-SE" dirty="0" err="1" smtClean="0">
                <a:latin typeface="Calibri Light" panose="020F0302020204030204" pitchFamily="34" charset="0"/>
              </a:rPr>
              <a:t>Vocational</a:t>
            </a:r>
            <a:r>
              <a:rPr lang="sv-SE" dirty="0" smtClean="0">
                <a:latin typeface="Calibri Light" panose="020F0302020204030204" pitchFamily="34" charset="0"/>
              </a:rPr>
              <a:t> </a:t>
            </a:r>
            <a:r>
              <a:rPr lang="sv-SE" dirty="0" err="1" smtClean="0">
                <a:latin typeface="Calibri Light" panose="020F0302020204030204" pitchFamily="34" charset="0"/>
              </a:rPr>
              <a:t>education</a:t>
            </a:r>
            <a:r>
              <a:rPr lang="sv-SE" dirty="0" smtClean="0">
                <a:latin typeface="Calibri Light" panose="020F0302020204030204" pitchFamily="34" charset="0"/>
              </a:rPr>
              <a:t> and </a:t>
            </a:r>
            <a:r>
              <a:rPr lang="sv-SE" dirty="0" err="1" smtClean="0">
                <a:latin typeface="Calibri Light" panose="020F0302020204030204" pitchFamily="34" charset="0"/>
              </a:rPr>
              <a:t>training</a:t>
            </a:r>
            <a:endParaRPr lang="sv-S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34962" y="365125"/>
            <a:ext cx="9922855" cy="771859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Young </a:t>
            </a:r>
            <a:r>
              <a:rPr lang="sv-SE" dirty="0" err="1" smtClean="0"/>
              <a:t>people</a:t>
            </a:r>
            <a:r>
              <a:rPr lang="sv-SE" dirty="0" smtClean="0"/>
              <a:t> in NEET situation</a:t>
            </a:r>
            <a:br>
              <a:rPr lang="sv-SE" dirty="0" smtClean="0"/>
            </a:br>
            <a:r>
              <a:rPr lang="en-US" sz="2200" b="0" dirty="0">
                <a:latin typeface="Calibri Light" panose="020F0302020204030204" pitchFamily="34" charset="0"/>
              </a:rPr>
              <a:t>(18-24 </a:t>
            </a:r>
            <a:r>
              <a:rPr lang="en-US" sz="2200" b="0" dirty="0" smtClean="0">
                <a:latin typeface="Calibri Light" panose="020F0302020204030204" pitchFamily="34" charset="0"/>
              </a:rPr>
              <a:t>year olds)</a:t>
            </a:r>
            <a:endParaRPr lang="sv-SE" sz="2200" b="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11612"/>
              </p:ext>
            </p:extLst>
          </p:nvPr>
        </p:nvGraphicFramePr>
        <p:xfrm>
          <a:off x="438859" y="1820596"/>
          <a:ext cx="4760158" cy="3954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9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98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 Light" panose="020F0302020204030204" pitchFamily="34" charset="0"/>
                        </a:rPr>
                        <a:t>Early leavers from education and </a:t>
                      </a:r>
                      <a:r>
                        <a:rPr lang="en-US" sz="2000" u="none" strike="noStrike" dirty="0" smtClean="0">
                          <a:effectLst/>
                          <a:latin typeface="Calibri Light" panose="020F0302020204030204" pitchFamily="34" charset="0"/>
                        </a:rPr>
                        <a:t>training</a:t>
                      </a:r>
                      <a:endParaRPr 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1" u="none" strike="noStrike" dirty="0">
                          <a:effectLst/>
                          <a:latin typeface="Calibri Light" panose="020F0302020204030204" pitchFamily="34" charset="0"/>
                        </a:rPr>
                        <a:t>Country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11">
                  <a:txBody>
                    <a:bodyPr/>
                    <a:lstStyle/>
                    <a:p>
                      <a:pPr algn="l"/>
                      <a:r>
                        <a:rPr lang="sv-SE" sz="20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2017</a:t>
                      </a:r>
                      <a:endParaRPr lang="sv-SE" sz="20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8.8%</a:t>
                      </a:r>
                    </a:p>
                    <a:p>
                      <a:pPr algn="l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10.8%</a:t>
                      </a:r>
                    </a:p>
                    <a:p>
                      <a:pPr algn="l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8.2%</a:t>
                      </a:r>
                    </a:p>
                    <a:p>
                      <a:pPr algn="l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10.1%</a:t>
                      </a:r>
                    </a:p>
                    <a:p>
                      <a:pPr algn="l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8.6%</a:t>
                      </a:r>
                    </a:p>
                    <a:p>
                      <a:pPr algn="l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5.4%</a:t>
                      </a:r>
                    </a:p>
                    <a:p>
                      <a:pPr algn="l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5%</a:t>
                      </a:r>
                    </a:p>
                    <a:p>
                      <a:pPr algn="l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7.7%</a:t>
                      </a:r>
                    </a:p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10.6%</a:t>
                      </a:r>
                    </a:p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 err="1">
                          <a:effectLst/>
                          <a:latin typeface="Calibri Light" panose="020F0302020204030204" pitchFamily="34" charset="0"/>
                        </a:rPr>
                        <a:t>Denmark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Calibri Light" panose="020F0302020204030204" pitchFamily="34" charset="0"/>
                        </a:rPr>
                        <a:t>Estonia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Calibri Light" panose="020F0302020204030204" pitchFamily="34" charset="0"/>
                        </a:rPr>
                        <a:t>Finland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 err="1">
                          <a:effectLst/>
                          <a:latin typeface="Calibri Light" panose="020F0302020204030204" pitchFamily="34" charset="0"/>
                        </a:rPr>
                        <a:t>Germany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 err="1">
                          <a:effectLst/>
                          <a:latin typeface="Calibri Light" panose="020F0302020204030204" pitchFamily="34" charset="0"/>
                        </a:rPr>
                        <a:t>Latvia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 err="1">
                          <a:effectLst/>
                          <a:latin typeface="Calibri Light" panose="020F0302020204030204" pitchFamily="34" charset="0"/>
                        </a:rPr>
                        <a:t>Lithuania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 err="1">
                          <a:effectLst/>
                          <a:latin typeface="Calibri Light" panose="020F0302020204030204" pitchFamily="34" charset="0"/>
                        </a:rPr>
                        <a:t>Poland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Calibri Light" panose="020F0302020204030204" pitchFamily="34" charset="0"/>
                        </a:rPr>
                        <a:t>Sweden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  <a:latin typeface="Calibri Light" panose="020F0302020204030204" pitchFamily="34" charset="0"/>
                        </a:rPr>
                        <a:t>EU-28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  <a:latin typeface="Calibri Light" panose="020F0302020204030204" pitchFamily="34" charset="0"/>
                        </a:rPr>
                        <a:t>BSR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2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34962" y="365125"/>
            <a:ext cx="9922855" cy="669591"/>
          </a:xfrm>
        </p:spPr>
        <p:txBody>
          <a:bodyPr>
            <a:normAutofit fontScale="90000"/>
          </a:bodyPr>
          <a:lstStyle/>
          <a:p>
            <a:r>
              <a:rPr lang="sv-SE" sz="3600" dirty="0" err="1">
                <a:solidFill>
                  <a:schemeClr val="bg1"/>
                </a:solidFill>
              </a:rPr>
              <a:t>Low</a:t>
            </a:r>
            <a:r>
              <a:rPr lang="sv-SE" sz="3600" dirty="0">
                <a:solidFill>
                  <a:schemeClr val="bg1"/>
                </a:solidFill>
              </a:rPr>
              <a:t> Trust in Public Institutions</a:t>
            </a:r>
            <a:endParaRPr lang="sv-SE" dirty="0">
              <a:solidFill>
                <a:schemeClr val="bg1"/>
              </a:solidFill>
            </a:endParaRPr>
          </a:p>
        </p:txBody>
      </p:sp>
      <p:grpSp>
        <p:nvGrpSpPr>
          <p:cNvPr id="5" name="Grupp 4"/>
          <p:cNvGrpSpPr/>
          <p:nvPr/>
        </p:nvGrpSpPr>
        <p:grpSpPr>
          <a:xfrm>
            <a:off x="520272" y="1584993"/>
            <a:ext cx="7089701" cy="3191544"/>
            <a:chOff x="490194" y="1254125"/>
            <a:chExt cx="6846596" cy="2855962"/>
          </a:xfrm>
        </p:grpSpPr>
        <p:pic>
          <p:nvPicPr>
            <p:cNvPr id="6" name="Bildobjekt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194" y="1254125"/>
              <a:ext cx="6846596" cy="2855962"/>
            </a:xfrm>
            <a:prstGeom prst="rect">
              <a:avLst/>
            </a:prstGeom>
            <a:noFill/>
          </p:spPr>
        </p:pic>
        <p:sp>
          <p:nvSpPr>
            <p:cNvPr id="7" name="Rektangel med rundade hörn 6"/>
            <p:cNvSpPr/>
            <p:nvPr/>
          </p:nvSpPr>
          <p:spPr>
            <a:xfrm>
              <a:off x="904973" y="1791093"/>
              <a:ext cx="471340" cy="2102177"/>
            </a:xfrm>
            <a:prstGeom prst="roundRect">
              <a:avLst/>
            </a:prstGeom>
            <a:solidFill>
              <a:schemeClr val="accent6">
                <a:alpha val="2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med rundade hörn 7"/>
            <p:cNvSpPr/>
            <p:nvPr/>
          </p:nvSpPr>
          <p:spPr>
            <a:xfrm>
              <a:off x="3055855" y="1791093"/>
              <a:ext cx="471340" cy="2102177"/>
            </a:xfrm>
            <a:prstGeom prst="roundRect">
              <a:avLst/>
            </a:prstGeom>
            <a:solidFill>
              <a:schemeClr val="accent6">
                <a:alpha val="2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med rundade hörn 8"/>
            <p:cNvSpPr/>
            <p:nvPr/>
          </p:nvSpPr>
          <p:spPr>
            <a:xfrm>
              <a:off x="5196322" y="1659119"/>
              <a:ext cx="471340" cy="2234152"/>
            </a:xfrm>
            <a:prstGeom prst="roundRect">
              <a:avLst/>
            </a:prstGeom>
            <a:solidFill>
              <a:schemeClr val="accent6">
                <a:alpha val="2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898340" y="6357463"/>
            <a:ext cx="49370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v-SE" sz="12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Picture </a:t>
            </a:r>
            <a:r>
              <a:rPr lang="en-GB" altLang="sv-SE" sz="12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Trust in Public Institutions, 2013</a:t>
            </a:r>
            <a:endParaRPr lang="sv-SE" altLang="sv-SE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v-SE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Eurostat. </a:t>
            </a:r>
            <a:r>
              <a:rPr lang="sv-SE" sz="12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Livskvalitet i Europa – fakta och åsikter – förvaltning. 2017</a:t>
            </a:r>
            <a:r>
              <a:rPr lang="en-GB" altLang="sv-SE" sz="1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sv-SE" sz="3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34963" y="365125"/>
            <a:ext cx="7004016" cy="1144743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Heterogeneous</a:t>
            </a:r>
            <a:r>
              <a:rPr lang="sv-SE" dirty="0" smtClean="0"/>
              <a:t> </a:t>
            </a:r>
            <a:r>
              <a:rPr lang="sv-SE" dirty="0" err="1" smtClean="0"/>
              <a:t>group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young</a:t>
            </a:r>
            <a:r>
              <a:rPr lang="sv-SE" dirty="0" smtClean="0"/>
              <a:t> </a:t>
            </a:r>
            <a:r>
              <a:rPr lang="sv-SE" dirty="0" err="1" smtClean="0"/>
              <a:t>people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78" y="0"/>
            <a:ext cx="4853023" cy="6858000"/>
          </a:xfrm>
          <a:prstGeom prst="rect">
            <a:avLst/>
          </a:prstGeom>
        </p:spPr>
      </p:pic>
      <p:pic>
        <p:nvPicPr>
          <p:cNvPr id="4" name="Platshållare för innehåll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07" y="1796783"/>
            <a:ext cx="7259331" cy="41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98A782-5D7B-423E-AE5C-FE508AA2C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What Do </a:t>
            </a:r>
            <a:r>
              <a:rPr lang="en-US" dirty="0"/>
              <a:t>we </a:t>
            </a:r>
            <a:r>
              <a:rPr lang="en-US" dirty="0">
                <a:solidFill>
                  <a:schemeClr val="accent2"/>
                </a:solidFill>
              </a:rPr>
              <a:t>do?</a:t>
            </a:r>
          </a:p>
        </p:txBody>
      </p:sp>
    </p:spTree>
    <p:extLst>
      <p:ext uri="{BB962C8B-B14F-4D97-AF65-F5344CB8AC3E}">
        <p14:creationId xmlns:p14="http://schemas.microsoft.com/office/powerpoint/2010/main" val="16650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FC7963C-474C-4218-8CD2-17B420FD0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  <a:endParaRPr lang="en-US" sz="2000" spc="0" dirty="0">
              <a:ln w="22225">
                <a:noFill/>
              </a:ln>
              <a:solidFill>
                <a:schemeClr val="tx1"/>
              </a:solidFill>
            </a:endParaRP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5EA843E0-4940-4D55-8A5E-D953B954EF6C}"/>
              </a:ext>
            </a:extLst>
          </p:cNvPr>
          <p:cNvGrpSpPr/>
          <p:nvPr/>
        </p:nvGrpSpPr>
        <p:grpSpPr>
          <a:xfrm>
            <a:off x="434320" y="3934590"/>
            <a:ext cx="3676568" cy="2101237"/>
            <a:chOff x="423424" y="3348304"/>
            <a:chExt cx="3676568" cy="2101237"/>
          </a:xfrm>
        </p:grpSpPr>
        <p:sp>
          <p:nvSpPr>
            <p:cNvPr id="17" name="Platshållare för innehåll 1">
              <a:extLst>
                <a:ext uri="{FF2B5EF4-FFF2-40B4-BE49-F238E27FC236}">
                  <a16:creationId xmlns:a16="http://schemas.microsoft.com/office/drawing/2014/main" id="{08A445EA-D55F-4FCB-A883-9FCDA08D5EBE}"/>
                </a:ext>
              </a:extLst>
            </p:cNvPr>
            <p:cNvSpPr txBox="1">
              <a:spLocks/>
            </p:cNvSpPr>
            <p:nvPr/>
          </p:nvSpPr>
          <p:spPr>
            <a:xfrm>
              <a:off x="499992" y="3348304"/>
              <a:ext cx="3600000" cy="20201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wrap="square" lIns="162000" tIns="162000" rIns="162000" bIns="126000" rtlCol="0" anchor="t" anchorCtr="0">
              <a:noAutofit/>
            </a:bodyPr>
            <a:lstStyle>
              <a:lvl1pPr marL="252000" indent="-2520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90000"/>
                <a:buFont typeface="Courier New" panose="02070309020205020404" pitchFamily="49" charset="0"/>
                <a:buChar char="o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800" b="1" dirty="0">
                  <a:solidFill>
                    <a:schemeClr val="accent6"/>
                  </a:solidFill>
                </a:rPr>
                <a:t>SUPPORT</a:t>
              </a:r>
            </a:p>
            <a:p>
              <a:pPr marL="0" indent="0">
                <a:buNone/>
              </a:pPr>
              <a:r>
                <a:rPr lang="en-GB" sz="1800" dirty="0"/>
                <a:t>Materials, analysis and data, trainings, partner search</a:t>
              </a:r>
              <a:endParaRPr lang="en-US" sz="1600" dirty="0"/>
            </a:p>
          </p:txBody>
        </p:sp>
        <p:sp>
          <p:nvSpPr>
            <p:cNvPr id="18" name="Rektangel 7">
              <a:extLst>
                <a:ext uri="{FF2B5EF4-FFF2-40B4-BE49-F238E27FC236}">
                  <a16:creationId xmlns:a16="http://schemas.microsoft.com/office/drawing/2014/main" id="{4947B468-6789-48FD-AC6D-0CF7BC104F30}"/>
                </a:ext>
              </a:extLst>
            </p:cNvPr>
            <p:cNvSpPr/>
            <p:nvPr/>
          </p:nvSpPr>
          <p:spPr>
            <a:xfrm>
              <a:off x="423424" y="4729541"/>
              <a:ext cx="720000" cy="720000"/>
            </a:xfrm>
            <a:custGeom>
              <a:avLst/>
              <a:gdLst>
                <a:gd name="connsiteX0" fmla="*/ 0 w 918905"/>
                <a:gd name="connsiteY0" fmla="*/ 0 h 873861"/>
                <a:gd name="connsiteX1" fmla="*/ 918905 w 918905"/>
                <a:gd name="connsiteY1" fmla="*/ 0 h 873861"/>
                <a:gd name="connsiteX2" fmla="*/ 918905 w 918905"/>
                <a:gd name="connsiteY2" fmla="*/ 873861 h 873861"/>
                <a:gd name="connsiteX3" fmla="*/ 0 w 918905"/>
                <a:gd name="connsiteY3" fmla="*/ 873861 h 873861"/>
                <a:gd name="connsiteX4" fmla="*/ 0 w 918905"/>
                <a:gd name="connsiteY4" fmla="*/ 0 h 873861"/>
                <a:gd name="connsiteX0" fmla="*/ 0 w 918905"/>
                <a:gd name="connsiteY0" fmla="*/ 0 h 873861"/>
                <a:gd name="connsiteX1" fmla="*/ 918905 w 918905"/>
                <a:gd name="connsiteY1" fmla="*/ 873861 h 873861"/>
                <a:gd name="connsiteX2" fmla="*/ 0 w 918905"/>
                <a:gd name="connsiteY2" fmla="*/ 873861 h 873861"/>
                <a:gd name="connsiteX3" fmla="*/ 0 w 918905"/>
                <a:gd name="connsiteY3" fmla="*/ 0 h 873861"/>
                <a:gd name="connsiteX0" fmla="*/ 0 w 918905"/>
                <a:gd name="connsiteY0" fmla="*/ 0 h 873861"/>
                <a:gd name="connsiteX1" fmla="*/ 918905 w 918905"/>
                <a:gd name="connsiteY1" fmla="*/ 873861 h 873861"/>
                <a:gd name="connsiteX2" fmla="*/ 0 w 918905"/>
                <a:gd name="connsiteY2" fmla="*/ 873861 h 873861"/>
                <a:gd name="connsiteX3" fmla="*/ 91440 w 918905"/>
                <a:gd name="connsiteY3" fmla="*/ 91440 h 873861"/>
                <a:gd name="connsiteX0" fmla="*/ 0 w 918905"/>
                <a:gd name="connsiteY0" fmla="*/ 0 h 873861"/>
                <a:gd name="connsiteX1" fmla="*/ 918905 w 918905"/>
                <a:gd name="connsiteY1" fmla="*/ 873861 h 873861"/>
                <a:gd name="connsiteX2" fmla="*/ 0 w 918905"/>
                <a:gd name="connsiteY2" fmla="*/ 873861 h 873861"/>
                <a:gd name="connsiteX3" fmla="*/ 1351 w 918905"/>
                <a:gd name="connsiteY3" fmla="*/ 91440 h 873861"/>
                <a:gd name="connsiteX0" fmla="*/ 918905 w 918905"/>
                <a:gd name="connsiteY0" fmla="*/ 782421 h 782421"/>
                <a:gd name="connsiteX1" fmla="*/ 0 w 918905"/>
                <a:gd name="connsiteY1" fmla="*/ 782421 h 782421"/>
                <a:gd name="connsiteX2" fmla="*/ 1351 w 918905"/>
                <a:gd name="connsiteY2" fmla="*/ 0 h 78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905" h="782421">
                  <a:moveTo>
                    <a:pt x="918905" y="782421"/>
                  </a:moveTo>
                  <a:lnTo>
                    <a:pt x="0" y="782421"/>
                  </a:lnTo>
                  <a:cubicBezTo>
                    <a:pt x="0" y="491134"/>
                    <a:pt x="1351" y="0"/>
                    <a:pt x="1351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66F8180C-F559-490C-AD56-7652362F6D83}"/>
              </a:ext>
            </a:extLst>
          </p:cNvPr>
          <p:cNvGrpSpPr/>
          <p:nvPr/>
        </p:nvGrpSpPr>
        <p:grpSpPr>
          <a:xfrm>
            <a:off x="4328970" y="1825625"/>
            <a:ext cx="3681072" cy="2108965"/>
            <a:chOff x="499992" y="2647717"/>
            <a:chExt cx="3681072" cy="2108965"/>
          </a:xfrm>
        </p:grpSpPr>
        <p:sp>
          <p:nvSpPr>
            <p:cNvPr id="20" name="Platshållare för innehåll 1">
              <a:extLst>
                <a:ext uri="{FF2B5EF4-FFF2-40B4-BE49-F238E27FC236}">
                  <a16:creationId xmlns:a16="http://schemas.microsoft.com/office/drawing/2014/main" id="{957A73B6-3DF4-47C0-8D19-FF484896B524}"/>
                </a:ext>
              </a:extLst>
            </p:cNvPr>
            <p:cNvSpPr txBox="1">
              <a:spLocks/>
            </p:cNvSpPr>
            <p:nvPr/>
          </p:nvSpPr>
          <p:spPr>
            <a:xfrm>
              <a:off x="499992" y="2729687"/>
              <a:ext cx="3600000" cy="20269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wrap="square" lIns="162000" tIns="162000" rIns="162000" bIns="126000" rtlCol="0" anchor="t" anchorCtr="0">
              <a:noAutofit/>
            </a:bodyPr>
            <a:lstStyle>
              <a:lvl1pPr marL="252000" indent="-2520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90000"/>
                <a:buFont typeface="Courier New" panose="02070309020205020404" pitchFamily="49" charset="0"/>
                <a:buChar char="o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800" b="1" dirty="0">
                  <a:solidFill>
                    <a:schemeClr val="accent6"/>
                  </a:solidFill>
                </a:rPr>
                <a:t>DEVELOPMENT</a:t>
              </a:r>
            </a:p>
            <a:p>
              <a:pPr marL="0" indent="0">
                <a:buNone/>
              </a:pPr>
              <a:r>
                <a:rPr lang="en-GB" sz="1800" dirty="0"/>
                <a:t>Study visits, collections of good practices, peer evaluation, peer development and new projects</a:t>
              </a:r>
              <a:endParaRPr lang="en-US" sz="1600" dirty="0"/>
            </a:p>
          </p:txBody>
        </p:sp>
        <p:sp>
          <p:nvSpPr>
            <p:cNvPr id="21" name="Rektangel 7">
              <a:extLst>
                <a:ext uri="{FF2B5EF4-FFF2-40B4-BE49-F238E27FC236}">
                  <a16:creationId xmlns:a16="http://schemas.microsoft.com/office/drawing/2014/main" id="{58F22672-037A-45FE-BA3F-E93DCB14AF79}"/>
                </a:ext>
              </a:extLst>
            </p:cNvPr>
            <p:cNvSpPr/>
            <p:nvPr/>
          </p:nvSpPr>
          <p:spPr>
            <a:xfrm rot="10800000">
              <a:off x="3461064" y="2647717"/>
              <a:ext cx="720000" cy="720000"/>
            </a:xfrm>
            <a:custGeom>
              <a:avLst/>
              <a:gdLst>
                <a:gd name="connsiteX0" fmla="*/ 0 w 918905"/>
                <a:gd name="connsiteY0" fmla="*/ 0 h 873861"/>
                <a:gd name="connsiteX1" fmla="*/ 918905 w 918905"/>
                <a:gd name="connsiteY1" fmla="*/ 0 h 873861"/>
                <a:gd name="connsiteX2" fmla="*/ 918905 w 918905"/>
                <a:gd name="connsiteY2" fmla="*/ 873861 h 873861"/>
                <a:gd name="connsiteX3" fmla="*/ 0 w 918905"/>
                <a:gd name="connsiteY3" fmla="*/ 873861 h 873861"/>
                <a:gd name="connsiteX4" fmla="*/ 0 w 918905"/>
                <a:gd name="connsiteY4" fmla="*/ 0 h 873861"/>
                <a:gd name="connsiteX0" fmla="*/ 0 w 918905"/>
                <a:gd name="connsiteY0" fmla="*/ 0 h 873861"/>
                <a:gd name="connsiteX1" fmla="*/ 918905 w 918905"/>
                <a:gd name="connsiteY1" fmla="*/ 873861 h 873861"/>
                <a:gd name="connsiteX2" fmla="*/ 0 w 918905"/>
                <a:gd name="connsiteY2" fmla="*/ 873861 h 873861"/>
                <a:gd name="connsiteX3" fmla="*/ 0 w 918905"/>
                <a:gd name="connsiteY3" fmla="*/ 0 h 873861"/>
                <a:gd name="connsiteX0" fmla="*/ 0 w 918905"/>
                <a:gd name="connsiteY0" fmla="*/ 0 h 873861"/>
                <a:gd name="connsiteX1" fmla="*/ 918905 w 918905"/>
                <a:gd name="connsiteY1" fmla="*/ 873861 h 873861"/>
                <a:gd name="connsiteX2" fmla="*/ 0 w 918905"/>
                <a:gd name="connsiteY2" fmla="*/ 873861 h 873861"/>
                <a:gd name="connsiteX3" fmla="*/ 91440 w 918905"/>
                <a:gd name="connsiteY3" fmla="*/ 91440 h 873861"/>
                <a:gd name="connsiteX0" fmla="*/ 0 w 918905"/>
                <a:gd name="connsiteY0" fmla="*/ 0 h 873861"/>
                <a:gd name="connsiteX1" fmla="*/ 918905 w 918905"/>
                <a:gd name="connsiteY1" fmla="*/ 873861 h 873861"/>
                <a:gd name="connsiteX2" fmla="*/ 0 w 918905"/>
                <a:gd name="connsiteY2" fmla="*/ 873861 h 873861"/>
                <a:gd name="connsiteX3" fmla="*/ 1351 w 918905"/>
                <a:gd name="connsiteY3" fmla="*/ 91440 h 873861"/>
                <a:gd name="connsiteX0" fmla="*/ 918905 w 918905"/>
                <a:gd name="connsiteY0" fmla="*/ 782421 h 782421"/>
                <a:gd name="connsiteX1" fmla="*/ 0 w 918905"/>
                <a:gd name="connsiteY1" fmla="*/ 782421 h 782421"/>
                <a:gd name="connsiteX2" fmla="*/ 1351 w 918905"/>
                <a:gd name="connsiteY2" fmla="*/ 0 h 78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905" h="782421">
                  <a:moveTo>
                    <a:pt x="918905" y="782421"/>
                  </a:moveTo>
                  <a:lnTo>
                    <a:pt x="0" y="782421"/>
                  </a:lnTo>
                  <a:cubicBezTo>
                    <a:pt x="0" y="491134"/>
                    <a:pt x="1351" y="0"/>
                    <a:pt x="1351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E5C4E89A-F25F-46EC-9880-F1D5E4AAFF8A}"/>
              </a:ext>
            </a:extLst>
          </p:cNvPr>
          <p:cNvGrpSpPr/>
          <p:nvPr/>
        </p:nvGrpSpPr>
        <p:grpSpPr>
          <a:xfrm>
            <a:off x="8180470" y="3927760"/>
            <a:ext cx="3676568" cy="2108067"/>
            <a:chOff x="423424" y="3341474"/>
            <a:chExt cx="3676568" cy="2108067"/>
          </a:xfrm>
        </p:grpSpPr>
        <p:sp>
          <p:nvSpPr>
            <p:cNvPr id="23" name="Platshållare för innehåll 1">
              <a:extLst>
                <a:ext uri="{FF2B5EF4-FFF2-40B4-BE49-F238E27FC236}">
                  <a16:creationId xmlns:a16="http://schemas.microsoft.com/office/drawing/2014/main" id="{E9228116-A50C-42CD-86FD-363FC1751B26}"/>
                </a:ext>
              </a:extLst>
            </p:cNvPr>
            <p:cNvSpPr txBox="1">
              <a:spLocks/>
            </p:cNvSpPr>
            <p:nvPr/>
          </p:nvSpPr>
          <p:spPr>
            <a:xfrm>
              <a:off x="499992" y="3341474"/>
              <a:ext cx="3600000" cy="202699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vert="horz" wrap="square" lIns="162000" tIns="126000" rIns="162000" bIns="126000" rtlCol="0" anchor="t" anchorCtr="0">
              <a:noAutofit/>
            </a:bodyPr>
            <a:lstStyle>
              <a:lvl1pPr marL="252000" indent="-2520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90000"/>
                <a:buFont typeface="Courier New" panose="02070309020205020404" pitchFamily="49" charset="0"/>
                <a:buChar char="o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800" b="1" dirty="0">
                  <a:solidFill>
                    <a:schemeClr val="accent6"/>
                  </a:solidFill>
                </a:rPr>
                <a:t>EXCHANGE</a:t>
              </a:r>
            </a:p>
            <a:p>
              <a:pPr marL="0" indent="0">
                <a:buNone/>
              </a:pPr>
              <a:r>
                <a:rPr lang="en-GB" sz="1800" dirty="0"/>
                <a:t>Newsletters (upcoming events, available funding), conferences, meetings</a:t>
              </a:r>
              <a:endParaRPr lang="en-US" sz="1600" dirty="0"/>
            </a:p>
          </p:txBody>
        </p:sp>
        <p:sp>
          <p:nvSpPr>
            <p:cNvPr id="24" name="Rektangel 7">
              <a:extLst>
                <a:ext uri="{FF2B5EF4-FFF2-40B4-BE49-F238E27FC236}">
                  <a16:creationId xmlns:a16="http://schemas.microsoft.com/office/drawing/2014/main" id="{E7AA4547-D4AF-4E83-B47E-00F215D491B1}"/>
                </a:ext>
              </a:extLst>
            </p:cNvPr>
            <p:cNvSpPr/>
            <p:nvPr/>
          </p:nvSpPr>
          <p:spPr>
            <a:xfrm>
              <a:off x="423424" y="4729541"/>
              <a:ext cx="720000" cy="720000"/>
            </a:xfrm>
            <a:custGeom>
              <a:avLst/>
              <a:gdLst>
                <a:gd name="connsiteX0" fmla="*/ 0 w 918905"/>
                <a:gd name="connsiteY0" fmla="*/ 0 h 873861"/>
                <a:gd name="connsiteX1" fmla="*/ 918905 w 918905"/>
                <a:gd name="connsiteY1" fmla="*/ 0 h 873861"/>
                <a:gd name="connsiteX2" fmla="*/ 918905 w 918905"/>
                <a:gd name="connsiteY2" fmla="*/ 873861 h 873861"/>
                <a:gd name="connsiteX3" fmla="*/ 0 w 918905"/>
                <a:gd name="connsiteY3" fmla="*/ 873861 h 873861"/>
                <a:gd name="connsiteX4" fmla="*/ 0 w 918905"/>
                <a:gd name="connsiteY4" fmla="*/ 0 h 873861"/>
                <a:gd name="connsiteX0" fmla="*/ 0 w 918905"/>
                <a:gd name="connsiteY0" fmla="*/ 0 h 873861"/>
                <a:gd name="connsiteX1" fmla="*/ 918905 w 918905"/>
                <a:gd name="connsiteY1" fmla="*/ 873861 h 873861"/>
                <a:gd name="connsiteX2" fmla="*/ 0 w 918905"/>
                <a:gd name="connsiteY2" fmla="*/ 873861 h 873861"/>
                <a:gd name="connsiteX3" fmla="*/ 0 w 918905"/>
                <a:gd name="connsiteY3" fmla="*/ 0 h 873861"/>
                <a:gd name="connsiteX0" fmla="*/ 0 w 918905"/>
                <a:gd name="connsiteY0" fmla="*/ 0 h 873861"/>
                <a:gd name="connsiteX1" fmla="*/ 918905 w 918905"/>
                <a:gd name="connsiteY1" fmla="*/ 873861 h 873861"/>
                <a:gd name="connsiteX2" fmla="*/ 0 w 918905"/>
                <a:gd name="connsiteY2" fmla="*/ 873861 h 873861"/>
                <a:gd name="connsiteX3" fmla="*/ 91440 w 918905"/>
                <a:gd name="connsiteY3" fmla="*/ 91440 h 873861"/>
                <a:gd name="connsiteX0" fmla="*/ 0 w 918905"/>
                <a:gd name="connsiteY0" fmla="*/ 0 h 873861"/>
                <a:gd name="connsiteX1" fmla="*/ 918905 w 918905"/>
                <a:gd name="connsiteY1" fmla="*/ 873861 h 873861"/>
                <a:gd name="connsiteX2" fmla="*/ 0 w 918905"/>
                <a:gd name="connsiteY2" fmla="*/ 873861 h 873861"/>
                <a:gd name="connsiteX3" fmla="*/ 1351 w 918905"/>
                <a:gd name="connsiteY3" fmla="*/ 91440 h 873861"/>
                <a:gd name="connsiteX0" fmla="*/ 918905 w 918905"/>
                <a:gd name="connsiteY0" fmla="*/ 782421 h 782421"/>
                <a:gd name="connsiteX1" fmla="*/ 0 w 918905"/>
                <a:gd name="connsiteY1" fmla="*/ 782421 h 782421"/>
                <a:gd name="connsiteX2" fmla="*/ 1351 w 918905"/>
                <a:gd name="connsiteY2" fmla="*/ 0 h 78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905" h="782421">
                  <a:moveTo>
                    <a:pt x="918905" y="782421"/>
                  </a:moveTo>
                  <a:lnTo>
                    <a:pt x="0" y="782421"/>
                  </a:lnTo>
                  <a:cubicBezTo>
                    <a:pt x="0" y="491134"/>
                    <a:pt x="1351" y="0"/>
                    <a:pt x="1351" y="0"/>
                  </a:cubicBez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latshållare för bild 6">
            <a:extLst>
              <a:ext uri="{FF2B5EF4-FFF2-40B4-BE49-F238E27FC236}">
                <a16:creationId xmlns:a16="http://schemas.microsoft.com/office/drawing/2014/main" id="{3D481F54-52C2-4326-88A5-300DD15E4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" b="-17"/>
          <a:stretch/>
        </p:blipFill>
        <p:spPr>
          <a:xfrm>
            <a:off x="4334419" y="3934590"/>
            <a:ext cx="3600000" cy="2026995"/>
          </a:xfrm>
          <a:prstGeom prst="rect">
            <a:avLst/>
          </a:prstGeom>
        </p:spPr>
      </p:pic>
      <p:pic>
        <p:nvPicPr>
          <p:cNvPr id="31" name="Platshållare för bild 6">
            <a:extLst>
              <a:ext uri="{FF2B5EF4-FFF2-40B4-BE49-F238E27FC236}">
                <a16:creationId xmlns:a16="http://schemas.microsoft.com/office/drawing/2014/main" id="{F4271631-2314-4150-B99B-1B64DD0EC5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" b="-17"/>
          <a:stretch/>
        </p:blipFill>
        <p:spPr>
          <a:xfrm>
            <a:off x="510888" y="1910514"/>
            <a:ext cx="3600000" cy="2026995"/>
          </a:xfrm>
          <a:prstGeom prst="rect">
            <a:avLst/>
          </a:prstGeom>
        </p:spPr>
      </p:pic>
      <p:pic>
        <p:nvPicPr>
          <p:cNvPr id="32" name="Platshållare för bild 6">
            <a:extLst>
              <a:ext uri="{FF2B5EF4-FFF2-40B4-BE49-F238E27FC236}">
                <a16:creationId xmlns:a16="http://schemas.microsoft.com/office/drawing/2014/main" id="{A4B03136-5974-4C28-8EA3-E76E744D64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" b="-17"/>
          <a:stretch/>
        </p:blipFill>
        <p:spPr>
          <a:xfrm>
            <a:off x="8257038" y="1907593"/>
            <a:ext cx="3600000" cy="20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S2W">
      <a:dk1>
        <a:sysClr val="windowText" lastClr="000000"/>
      </a:dk1>
      <a:lt1>
        <a:sysClr val="window" lastClr="FFFFFF"/>
      </a:lt1>
      <a:dk2>
        <a:srgbClr val="464B50"/>
      </a:dk2>
      <a:lt2>
        <a:srgbClr val="8C9196"/>
      </a:lt2>
      <a:accent1>
        <a:srgbClr val="FFF960"/>
      </a:accent1>
      <a:accent2>
        <a:srgbClr val="73BED2"/>
      </a:accent2>
      <a:accent3>
        <a:srgbClr val="DC4B69"/>
      </a:accent3>
      <a:accent4>
        <a:srgbClr val="82C8D2"/>
      </a:accent4>
      <a:accent5>
        <a:srgbClr val="E65A78"/>
      </a:accent5>
      <a:accent6>
        <a:srgbClr val="464B50"/>
      </a:accent6>
      <a:hlink>
        <a:srgbClr val="464B50"/>
      </a:hlink>
      <a:folHlink>
        <a:srgbClr val="82C8D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5B72637-7261-4A9C-8658-93FBB6FC4AB9}" vid="{2448EA71-EC31-4166-894B-C0E8F821D159}"/>
    </a:ext>
  </a:extLst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NVC">
      <a:dk1>
        <a:srgbClr val="000000"/>
      </a:dk1>
      <a:lt1>
        <a:sysClr val="window" lastClr="FFFFFF"/>
      </a:lt1>
      <a:dk2>
        <a:srgbClr val="BCBDE2"/>
      </a:dk2>
      <a:lt2>
        <a:srgbClr val="FFF0BE"/>
      </a:lt2>
      <a:accent1>
        <a:srgbClr val="385988"/>
      </a:accent1>
      <a:accent2>
        <a:srgbClr val="006EB6"/>
      </a:accent2>
      <a:accent3>
        <a:srgbClr val="ADCFF1"/>
      </a:accent3>
      <a:accent4>
        <a:srgbClr val="F42941"/>
      </a:accent4>
      <a:accent5>
        <a:srgbClr val="FBA9B3"/>
      </a:accent5>
      <a:accent6>
        <a:srgbClr val="FDCF41"/>
      </a:accent6>
      <a:hlink>
        <a:srgbClr val="006EB6"/>
      </a:hlink>
      <a:folHlink>
        <a:srgbClr val="ADCFF1"/>
      </a:folHlink>
    </a:clrScheme>
    <a:fontScheme name="NVC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800" dirty="0" err="1" smtClean="0">
            <a:solidFill>
              <a:srgbClr val="006EB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VC PowerPoint mall SE vit förstasida" id="{5EF1CCDF-C0FE-479F-963D-AE506929AFA6}" vid="{377E4A6A-0C42-4488-A6E7-A978B40A686A}"/>
    </a:ext>
  </a:extLst>
</a:theme>
</file>

<file path=ppt/theme/theme4.xml><?xml version="1.0" encoding="utf-8"?>
<a:theme xmlns:a="http://schemas.openxmlformats.org/drawingml/2006/main" name="StrategirådetPPT">
  <a:themeElements>
    <a:clrScheme name="StrategirådetTema">
      <a:dk1>
        <a:sysClr val="windowText" lastClr="000000"/>
      </a:dk1>
      <a:lt1>
        <a:sysClr val="window" lastClr="FFFFFF"/>
      </a:lt1>
      <a:dk2>
        <a:srgbClr val="00A4AC"/>
      </a:dk2>
      <a:lt2>
        <a:srgbClr val="E7E6E6"/>
      </a:lt2>
      <a:accent1>
        <a:srgbClr val="EC6E18"/>
      </a:accent1>
      <a:accent2>
        <a:srgbClr val="FFC000"/>
      </a:accent2>
      <a:accent3>
        <a:srgbClr val="00A4AC"/>
      </a:accent3>
      <a:accent4>
        <a:srgbClr val="EC9019"/>
      </a:accent4>
      <a:accent5>
        <a:srgbClr val="0563C1"/>
      </a:accent5>
      <a:accent6>
        <a:srgbClr val="66D0CB"/>
      </a:accent6>
      <a:hlink>
        <a:srgbClr val="0563C1"/>
      </a:hlink>
      <a:folHlink>
        <a:srgbClr val="7030A0"/>
      </a:folHlink>
    </a:clrScheme>
    <a:fontScheme name="StrategirådetTemaTex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2" id="{4F723F83-40A6-014D-8B52-0558E6B57F97}" vid="{09B30F33-D970-464C-BF86-56A339268BBB}"/>
    </a:ext>
  </a:extLst>
</a:theme>
</file>

<file path=ppt/theme/theme5.xml><?xml version="1.0" encoding="utf-8"?>
<a:theme xmlns:a="http://schemas.openxmlformats.org/drawingml/2006/main" name="2_Office-tema">
  <a:themeElements>
    <a:clrScheme name="S2W">
      <a:dk1>
        <a:sysClr val="windowText" lastClr="000000"/>
      </a:dk1>
      <a:lt1>
        <a:sysClr val="window" lastClr="FFFFFF"/>
      </a:lt1>
      <a:dk2>
        <a:srgbClr val="464B50"/>
      </a:dk2>
      <a:lt2>
        <a:srgbClr val="8C9196"/>
      </a:lt2>
      <a:accent1>
        <a:srgbClr val="FFF960"/>
      </a:accent1>
      <a:accent2>
        <a:srgbClr val="73BED2"/>
      </a:accent2>
      <a:accent3>
        <a:srgbClr val="DC4B69"/>
      </a:accent3>
      <a:accent4>
        <a:srgbClr val="82C8D2"/>
      </a:accent4>
      <a:accent5>
        <a:srgbClr val="E65A78"/>
      </a:accent5>
      <a:accent6>
        <a:srgbClr val="464B50"/>
      </a:accent6>
      <a:hlink>
        <a:srgbClr val="464B50"/>
      </a:hlink>
      <a:folHlink>
        <a:srgbClr val="82C8D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5B72637-7261-4A9C-8658-93FBB6FC4AB9}" vid="{2448EA71-EC31-4166-894B-C0E8F821D159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Mall-2018-05-18</Template>
  <TotalTime>4802</TotalTime>
  <Words>1344</Words>
  <Application>Microsoft Office PowerPoint</Application>
  <PresentationFormat>Widescreen</PresentationFormat>
  <Paragraphs>202</Paragraphs>
  <Slides>23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Calibri</vt:lpstr>
      <vt:lpstr>Calibri Light</vt:lpstr>
      <vt:lpstr>Corbel</vt:lpstr>
      <vt:lpstr>Courier New</vt:lpstr>
      <vt:lpstr>Gill Sans</vt:lpstr>
      <vt:lpstr>Gill Sans Regular</vt:lpstr>
      <vt:lpstr>Open Sans</vt:lpstr>
      <vt:lpstr>Symbol</vt:lpstr>
      <vt:lpstr>Times New Roman</vt:lpstr>
      <vt:lpstr>Office-tema</vt:lpstr>
      <vt:lpstr>Brugerdefineret design</vt:lpstr>
      <vt:lpstr>Blank</vt:lpstr>
      <vt:lpstr>StrategirådetPPT</vt:lpstr>
      <vt:lpstr>2_Office-tema</vt:lpstr>
      <vt:lpstr>School to work</vt:lpstr>
      <vt:lpstr>Mission</vt:lpstr>
      <vt:lpstr>What are our reasons?</vt:lpstr>
      <vt:lpstr>High levels of early school leaving</vt:lpstr>
      <vt:lpstr>Young people in NEET situation (18-24 year olds)</vt:lpstr>
      <vt:lpstr>Low Trust in Public Institutions</vt:lpstr>
      <vt:lpstr>Heterogeneous group of young people</vt:lpstr>
      <vt:lpstr>What Do we do?</vt:lpstr>
      <vt:lpstr>Activities</vt:lpstr>
      <vt:lpstr>Events</vt:lpstr>
      <vt:lpstr>What have we done?</vt:lpstr>
      <vt:lpstr>S2W website www.s2wflagship.eu</vt:lpstr>
      <vt:lpstr>Outcomes</vt:lpstr>
      <vt:lpstr>Insight in S2W Evaluation Report</vt:lpstr>
      <vt:lpstr>Aim and focus of the study </vt:lpstr>
      <vt:lpstr>Member organisations’ motivation to participate in relation to results gained</vt:lpstr>
      <vt:lpstr>Conditions to participate in S2W and to use/implement results in the home organisation</vt:lpstr>
      <vt:lpstr>How member organisations think that the Flagship can be developed</vt:lpstr>
      <vt:lpstr>Our members</vt:lpstr>
      <vt:lpstr>Become a member</vt:lpstr>
      <vt:lpstr>Our Structure</vt:lpstr>
      <vt:lpstr>Structure</vt:lpstr>
      <vt:lpstr>School to work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to work</dc:title>
  <dc:creator>Edgarsson Inta</dc:creator>
  <cp:lastModifiedBy>Mirtl Jörg</cp:lastModifiedBy>
  <cp:revision>36</cp:revision>
  <dcterms:created xsi:type="dcterms:W3CDTF">2018-06-13T08:15:40Z</dcterms:created>
  <dcterms:modified xsi:type="dcterms:W3CDTF">2018-09-24T10:34:32Z</dcterms:modified>
</cp:coreProperties>
</file>