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handoutMasterIdLst>
    <p:handoutMasterId r:id="rId24"/>
  </p:handoutMasterIdLst>
  <p:sldIdLst>
    <p:sldId id="263" r:id="rId2"/>
    <p:sldId id="326" r:id="rId3"/>
    <p:sldId id="327" r:id="rId4"/>
    <p:sldId id="315" r:id="rId5"/>
    <p:sldId id="324" r:id="rId6"/>
    <p:sldId id="328" r:id="rId7"/>
    <p:sldId id="329" r:id="rId8"/>
    <p:sldId id="330" r:id="rId9"/>
    <p:sldId id="331" r:id="rId10"/>
    <p:sldId id="332" r:id="rId11"/>
    <p:sldId id="333" r:id="rId12"/>
    <p:sldId id="334" r:id="rId13"/>
    <p:sldId id="335" r:id="rId14"/>
    <p:sldId id="336" r:id="rId15"/>
    <p:sldId id="337" r:id="rId16"/>
    <p:sldId id="338" r:id="rId17"/>
    <p:sldId id="339" r:id="rId18"/>
    <p:sldId id="340" r:id="rId19"/>
    <p:sldId id="341" r:id="rId20"/>
    <p:sldId id="325" r:id="rId21"/>
    <p:sldId id="285" r:id="rId22"/>
  </p:sldIdLst>
  <p:sldSz cx="9144000" cy="6858000" type="screen4x3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7D"/>
    <a:srgbClr val="003399"/>
    <a:srgbClr val="FFCC00"/>
    <a:srgbClr val="E1E7F7"/>
    <a:srgbClr val="E4EFF4"/>
    <a:srgbClr val="8EBED1"/>
    <a:srgbClr val="000000"/>
    <a:srgbClr val="231F5B"/>
    <a:srgbClr val="223067"/>
    <a:srgbClr val="FFE5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80929" autoAdjust="0"/>
  </p:normalViewPr>
  <p:slideViewPr>
    <p:cSldViewPr snapToGrid="0">
      <p:cViewPr varScale="1">
        <p:scale>
          <a:sx n="30" d="100"/>
          <a:sy n="30" d="100"/>
        </p:scale>
        <p:origin x="907" y="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07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Hoja_de_c_lculo_de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5.0748784326857338E-2"/>
          <c:w val="0.96472917841203543"/>
          <c:h val="0.94417633724045691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alpha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  <a:effectLst>
                <a:innerShdw blurRad="114300">
                  <a:schemeClr val="accent1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1A4-4A1C-9C27-9BD9660C61A7}"/>
              </c:ext>
            </c:extLst>
          </c:dPt>
          <c:dPt>
            <c:idx val="1"/>
            <c:bubble3D val="0"/>
            <c:spPr>
              <a:solidFill>
                <a:schemeClr val="accent2">
                  <a:alpha val="90000"/>
                </a:schemeClr>
              </a:solidFill>
              <a:ln w="19050">
                <a:solidFill>
                  <a:schemeClr val="accent2"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1A4-4A1C-9C27-9BD9660C61A7}"/>
              </c:ext>
            </c:extLst>
          </c:dPt>
          <c:dPt>
            <c:idx val="2"/>
            <c:bubble3D val="0"/>
            <c:spPr>
              <a:solidFill>
                <a:schemeClr val="accent3">
                  <a:alpha val="90000"/>
                </a:schemeClr>
              </a:solidFill>
              <a:ln w="19050">
                <a:solidFill>
                  <a:schemeClr val="accent3">
                    <a:lumMod val="75000"/>
                  </a:schemeClr>
                </a:solidFill>
              </a:ln>
              <a:effectLst>
                <a:innerShdw blurRad="114300">
                  <a:schemeClr val="accent3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3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1A4-4A1C-9C27-9BD9660C61A7}"/>
              </c:ext>
            </c:extLst>
          </c:dPt>
          <c:dPt>
            <c:idx val="3"/>
            <c:bubble3D val="0"/>
            <c:spPr>
              <a:solidFill>
                <a:schemeClr val="accent4">
                  <a:alpha val="90000"/>
                </a:schemeClr>
              </a:solidFill>
              <a:ln w="19050">
                <a:solidFill>
                  <a:schemeClr val="accent4">
                    <a:lumMod val="75000"/>
                  </a:schemeClr>
                </a:solidFill>
              </a:ln>
              <a:effectLst>
                <a:innerShdw blurRad="114300">
                  <a:schemeClr val="accent4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4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C1A4-4A1C-9C27-9BD9660C61A7}"/>
              </c:ext>
            </c:extLst>
          </c:dPt>
          <c:dLbls>
            <c:dLbl>
              <c:idx val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1"/>
                  </a:solidFill>
                  <a:round/>
                </a:ln>
                <a:effectLst>
                  <a:outerShdw blurRad="50800" dist="38100" dir="2700000" algn="tl" rotWithShape="0">
                    <a:schemeClr val="accent1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C1A4-4A1C-9C27-9BD9660C61A7}"/>
                </c:ext>
              </c:extLst>
            </c:dLbl>
            <c:dLbl>
              <c:idx val="1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2"/>
                  </a:solidFill>
                  <a:round/>
                </a:ln>
                <a:effectLst>
                  <a:outerShdw blurRad="50800" dist="38100" dir="2700000" algn="tl" rotWithShape="0">
                    <a:schemeClr val="accent2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2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C1A4-4A1C-9C27-9BD9660C61A7}"/>
                </c:ext>
              </c:extLst>
            </c:dLbl>
            <c:dLbl>
              <c:idx val="2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3"/>
                  </a:solidFill>
                  <a:round/>
                </a:ln>
                <a:effectLst>
                  <a:outerShdw blurRad="50800" dist="38100" dir="2700000" algn="tl" rotWithShape="0">
                    <a:schemeClr val="accent3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3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C1A4-4A1C-9C27-9BD9660C61A7}"/>
                </c:ext>
              </c:extLst>
            </c:dLbl>
            <c:dLbl>
              <c:idx val="3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4"/>
                  </a:solidFill>
                  <a:round/>
                </a:ln>
                <a:effectLst>
                  <a:outerShdw blurRad="50800" dist="38100" dir="2700000" algn="tl" rotWithShape="0">
                    <a:schemeClr val="accent4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4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C1A4-4A1C-9C27-9BD9660C61A7}"/>
                </c:ext>
              </c:extLst>
            </c:dLbl>
            <c:spPr>
              <a:solidFill>
                <a:prstClr val="white">
                  <a:alpha val="90000"/>
                </a:prstClr>
              </a:solidFill>
              <a:ln w="12700" cap="flat" cmpd="sng" algn="ctr">
                <a:solidFill>
                  <a:srgbClr val="4F81BD"/>
                </a:solidFill>
                <a:round/>
              </a:ln>
              <a:effectLst>
                <a:outerShdw blurRad="50800" dist="38100" dir="2700000" algn="tl" rotWithShape="0">
                  <a:srgbClr val="4F81BD">
                    <a:lumMod val="75000"/>
                    <a:alpha val="40000"/>
                  </a:srgbClr>
                </a:outerShdw>
              </a:effectLst>
            </c:sp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Hoja2!$E$1:$E$4</c:f>
              <c:strCache>
                <c:ptCount val="4"/>
                <c:pt idx="0">
                  <c:v>dissemination </c:v>
                </c:pt>
                <c:pt idx="1">
                  <c:v>gather knowledge/results</c:v>
                </c:pt>
                <c:pt idx="2">
                  <c:v>improve results and performance</c:v>
                </c:pt>
                <c:pt idx="3">
                  <c:v>re-use of knowledge/results</c:v>
                </c:pt>
              </c:strCache>
            </c:strRef>
          </c:cat>
          <c:val>
            <c:numRef>
              <c:f>Hoja2!$F$1:$F$4</c:f>
              <c:numCache>
                <c:formatCode>General</c:formatCode>
                <c:ptCount val="4"/>
                <c:pt idx="0">
                  <c:v>24</c:v>
                </c:pt>
                <c:pt idx="1">
                  <c:v>26</c:v>
                </c:pt>
                <c:pt idx="2">
                  <c:v>10</c:v>
                </c:pt>
                <c:pt idx="3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1A4-4A1C-9C27-9BD9660C61A7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0506" y="0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673"/>
            <a:ext cx="3077137" cy="512303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0506" y="9720673"/>
            <a:ext cx="3077137" cy="512303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D6496C33-5EB3-42EC-9060-11FE66D4FBF6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2896234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vert="horz" lIns="94768" tIns="47384" rIns="94768" bIns="4738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1106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5" y="9721106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F790FCD4-B342-49F7-A789-D270B4B58972}" type="slidenum">
              <a:rPr lang="sl-SI" smtClean="0"/>
              <a:t>‹Nº›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05755654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Zástupný symbol obrazu snímky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90600" y="766763"/>
            <a:ext cx="5119688" cy="38385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Zástupný symbol poznámok 2"/>
          <p:cNvSpPr>
            <a:spLocks noGrp="1"/>
          </p:cNvSpPr>
          <p:nvPr>
            <p:ph type="body" idx="1"/>
          </p:nvPr>
        </p:nvSpPr>
        <p:spPr>
          <a:xfrm>
            <a:off x="709600" y="4861155"/>
            <a:ext cx="5680103" cy="485951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45" tIns="47374" rIns="94745" bIns="47374"/>
          <a:lstStyle/>
          <a:p>
            <a:pPr marL="236921" indent="-236921">
              <a:buFontTx/>
              <a:buAutoNum type="arabicParenR"/>
            </a:pPr>
            <a:endParaRPr lang="en-GB" altLang="sl-SI" sz="1100">
              <a:latin typeface="Trebuchet MS" pitchFamily="34" charset="0"/>
            </a:endParaRPr>
          </a:p>
        </p:txBody>
      </p:sp>
      <p:sp>
        <p:nvSpPr>
          <p:cNvPr id="30724" name="Zástupný symbol čísla snímky 3"/>
          <p:cNvSpPr txBox="1">
            <a:spLocks noGrp="1"/>
          </p:cNvSpPr>
          <p:nvPr/>
        </p:nvSpPr>
        <p:spPr bwMode="auto">
          <a:xfrm>
            <a:off x="4020507" y="9720674"/>
            <a:ext cx="3077137" cy="512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45" tIns="47374" rIns="94745" bIns="47374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AD566F4-DF3B-442C-B4EA-BCB47649CC96}" type="slidenum">
              <a:rPr lang="de-DE" altLang="sl-SI"/>
              <a:pPr algn="r" eaLnBrk="1" hangingPunct="1">
                <a:spcBef>
                  <a:spcPct val="0"/>
                </a:spcBef>
              </a:pPr>
              <a:t>1</a:t>
            </a:fld>
            <a:endParaRPr lang="de-DE" altLang="sl-SI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30291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2000" y="3621600"/>
            <a:ext cx="4558020" cy="410369"/>
          </a:xfrm>
        </p:spPr>
        <p:txBody>
          <a:bodyPr lIns="0" tIns="0" rIns="0" bIns="0">
            <a:spAutoFit/>
          </a:bodyPr>
          <a:lstStyle>
            <a:lvl1pPr marL="0" marR="0" indent="0" algn="l" defTabSz="898525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>
                <a:tab pos="273050" algn="l"/>
              </a:tabLst>
              <a:defRPr lang="de-DE" sz="1600" kern="1200" baseline="0" noProof="0" dirty="0" smtClean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dirty="0" smtClean="0"/>
              <a:t>Event</a:t>
            </a:r>
          </a:p>
          <a:p>
            <a:r>
              <a:rPr lang="sl-SI" dirty="0" smtClean="0"/>
              <a:t>Date </a:t>
            </a:r>
            <a:r>
              <a:rPr lang="en-US" dirty="0" smtClean="0"/>
              <a:t>| City, Country</a:t>
            </a:r>
            <a:endParaRPr lang="en-US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24000" y="536400"/>
            <a:ext cx="1969200" cy="316044"/>
          </a:xfrm>
          <a:prstGeom prst="rect">
            <a:avLst/>
          </a:prstGeom>
        </p:spPr>
      </p:pic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612000" y="1404000"/>
            <a:ext cx="4644000" cy="1938992"/>
          </a:xfrm>
        </p:spPr>
        <p:txBody>
          <a:bodyPr lIns="0" tIns="0" rIns="0" bIns="0" anchor="b">
            <a:spAutoFit/>
          </a:bodyPr>
          <a:lstStyle>
            <a:lvl1pPr>
              <a:defRPr sz="4200"/>
            </a:lvl1pPr>
          </a:lstStyle>
          <a:p>
            <a:r>
              <a:rPr lang="de-DE" dirty="0" smtClean="0"/>
              <a:t>Presentation title 3 lines space for headline</a:t>
            </a:r>
            <a:endParaRPr lang="en-GB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52800" y="6051600"/>
            <a:ext cx="1932599" cy="481626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32891" y="3474077"/>
            <a:ext cx="4621169" cy="6097"/>
          </a:xfrm>
          <a:prstGeom prst="rect">
            <a:avLst/>
          </a:prstGeom>
        </p:spPr>
      </p:pic>
      <p:sp>
        <p:nvSpPr>
          <p:cNvPr id="12" name="Bildplatzhalter 11"/>
          <p:cNvSpPr>
            <a:spLocks noGrp="1"/>
          </p:cNvSpPr>
          <p:nvPr>
            <p:ph type="pic" sz="quarter" idx="10"/>
          </p:nvPr>
        </p:nvSpPr>
        <p:spPr>
          <a:xfrm>
            <a:off x="5457600" y="2224800"/>
            <a:ext cx="3376800" cy="3268915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grpSp>
        <p:nvGrpSpPr>
          <p:cNvPr id="5" name="Gruppieren 4"/>
          <p:cNvGrpSpPr/>
          <p:nvPr userDrawn="1"/>
        </p:nvGrpSpPr>
        <p:grpSpPr>
          <a:xfrm>
            <a:off x="584183" y="4072961"/>
            <a:ext cx="1508380" cy="338554"/>
            <a:chOff x="628073" y="5310383"/>
            <a:chExt cx="1508380" cy="338554"/>
          </a:xfrm>
        </p:grpSpPr>
        <p:pic>
          <p:nvPicPr>
            <p:cNvPr id="13" name="Grafik 12"/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628073" y="5310383"/>
              <a:ext cx="323116" cy="292633"/>
            </a:xfrm>
            <a:prstGeom prst="rect">
              <a:avLst/>
            </a:prstGeom>
          </p:spPr>
        </p:pic>
        <p:sp>
          <p:nvSpPr>
            <p:cNvPr id="4" name="Textfeld 3"/>
            <p:cNvSpPr txBox="1"/>
            <p:nvPr userDrawn="1"/>
          </p:nvSpPr>
          <p:spPr>
            <a:xfrm>
              <a:off x="900389" y="5310383"/>
              <a:ext cx="1236064" cy="338554"/>
            </a:xfrm>
            <a:prstGeom prst="rect">
              <a:avLst/>
            </a:prstGeom>
            <a:noFill/>
          </p:spPr>
          <p:txBody>
            <a:bodyPr wrap="none" lIns="90000" rtlCol="0">
              <a:spAutoFit/>
            </a:bodyPr>
            <a:lstStyle/>
            <a:p>
              <a:r>
                <a:rPr lang="en-GB" sz="1600" dirty="0"/>
                <a:t>@</a:t>
              </a:r>
              <a:r>
                <a:rPr lang="en-GB" sz="1600" dirty="0" err="1"/>
                <a:t>InteractEU</a:t>
              </a:r>
              <a:endParaRPr lang="en-GB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94526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0000" y="1440000"/>
            <a:ext cx="3886200" cy="1795363"/>
          </a:xfrm>
        </p:spPr>
        <p:txBody>
          <a:bodyPr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0000" y="1440000"/>
            <a:ext cx="3886200" cy="1795363"/>
          </a:xfrm>
        </p:spPr>
        <p:txBody>
          <a:bodyPr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8" name="Grafik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86000" y="5994000"/>
            <a:ext cx="1725318" cy="33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574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40000" y="0"/>
            <a:ext cx="8077306" cy="68580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4132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40000" y="0"/>
            <a:ext cx="8077306" cy="68580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86000" y="5994000"/>
            <a:ext cx="1725318" cy="33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465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pilogue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40000" y="3240000"/>
            <a:ext cx="7074000" cy="266400"/>
          </a:xfrm>
        </p:spPr>
        <p:txBody>
          <a:bodyPr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>
                <a:solidFill>
                  <a:schemeClr val="tx1"/>
                </a:solidFill>
                <a:latin typeface="Franklin Gothic Demi" panose="020B07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err="1"/>
              <a:t>Contact</a:t>
            </a:r>
            <a:r>
              <a:rPr lang="de-DE" dirty="0"/>
              <a:t>: Name </a:t>
            </a:r>
            <a:r>
              <a:rPr lang="de-DE" dirty="0" err="1"/>
              <a:t>Surname</a:t>
            </a:r>
            <a:r>
              <a:rPr lang="de-DE" dirty="0"/>
              <a:t>, name.surname@interact.eu</a:t>
            </a:r>
          </a:p>
        </p:txBody>
      </p:sp>
      <p:cxnSp>
        <p:nvCxnSpPr>
          <p:cNvPr id="8" name="Gerader Verbinder 7"/>
          <p:cNvCxnSpPr/>
          <p:nvPr userDrawn="1"/>
        </p:nvCxnSpPr>
        <p:spPr>
          <a:xfrm>
            <a:off x="536400" y="2975983"/>
            <a:ext cx="457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40000" y="1537200"/>
            <a:ext cx="4572000" cy="1396800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Aft>
                <a:spcPts val="800"/>
              </a:spcAft>
              <a:buFontTx/>
              <a:buNone/>
              <a:defRPr sz="4150">
                <a:latin typeface="Franklin Gothic Demi" panose="020B0703020102020204" pitchFamily="34" charset="0"/>
              </a:defRPr>
            </a:lvl1pPr>
            <a:lvl2pPr marL="0" indent="0">
              <a:lnSpc>
                <a:spcPct val="100000"/>
              </a:lnSpc>
              <a:spcAft>
                <a:spcPts val="300"/>
              </a:spcAft>
              <a:buFontTx/>
              <a:buNone/>
              <a:defRPr sz="2000"/>
            </a:lvl2pPr>
            <a:lvl3pPr marL="0" indent="0">
              <a:lnSpc>
                <a:spcPct val="100000"/>
              </a:lnSpc>
              <a:spcAft>
                <a:spcPts val="300"/>
              </a:spcAft>
              <a:buFontTx/>
              <a:buNone/>
              <a:defRPr>
                <a:latin typeface="Franklin Gothic Demi" panose="020B0703020102020204" pitchFamily="34" charset="0"/>
              </a:defRPr>
            </a:lvl3pPr>
          </a:lstStyle>
          <a:p>
            <a:pPr lvl="0"/>
            <a:r>
              <a:rPr lang="sl-SI" dirty="0" smtClean="0"/>
              <a:t>Cooperation works</a:t>
            </a:r>
            <a:endParaRPr lang="en-US" dirty="0" smtClean="0"/>
          </a:p>
          <a:p>
            <a:pPr lvl="1"/>
            <a:r>
              <a:rPr lang="sl-SI" dirty="0" smtClean="0"/>
              <a:t>All materials will be available on:</a:t>
            </a:r>
            <a:endParaRPr lang="en-US" dirty="0" smtClean="0"/>
          </a:p>
          <a:p>
            <a:pPr lvl="2"/>
            <a:r>
              <a:rPr lang="sl-SI" dirty="0" smtClean="0"/>
              <a:t>www.interact-eu.net</a:t>
            </a:r>
            <a:endParaRPr lang="en-US" dirty="0" smtClean="0"/>
          </a:p>
        </p:txBody>
      </p:sp>
      <p:pic>
        <p:nvPicPr>
          <p:cNvPr id="11" name="Grafik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52800" y="6051600"/>
            <a:ext cx="1932599" cy="48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110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with 1 text box | Standar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440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699792" y="155576"/>
            <a:ext cx="5457800" cy="630237"/>
          </a:xfrm>
        </p:spPr>
        <p:txBody>
          <a:bodyPr anchor="ctr"/>
          <a:lstStyle>
            <a:lvl1pPr marL="0" marR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E4096"/>
                </a:solidFill>
                <a:effectLst/>
                <a:uLnTx/>
                <a:uFillTx/>
                <a:latin typeface="Trebuchet MS" pitchFamily="34" charset="0"/>
                <a:ea typeface="ＭＳ Ｐゴシック" pitchFamily="-107" charset="-128"/>
              </a:defRPr>
            </a:lvl1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idx="1"/>
          </p:nvPr>
        </p:nvSpPr>
        <p:spPr bwMode="auto">
          <a:xfrm>
            <a:off x="395536" y="1268760"/>
            <a:ext cx="8302376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Zástupný symbol čísla snímky 11"/>
          <p:cNvSpPr>
            <a:spLocks noGrp="1"/>
          </p:cNvSpPr>
          <p:nvPr>
            <p:ph type="sldNum" sz="quarter" idx="14"/>
          </p:nvPr>
        </p:nvSpPr>
        <p:spPr>
          <a:xfrm>
            <a:off x="6948488" y="6524625"/>
            <a:ext cx="1749425" cy="3333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E4096"/>
                </a:solidFill>
              </a:defRPr>
            </a:lvl1pPr>
          </a:lstStyle>
          <a:p>
            <a:pPr>
              <a:defRPr/>
            </a:pPr>
            <a:fld id="{3AFFDF37-D7B9-44B0-B45B-CD3E8160FF61}" type="slidenum">
              <a:rPr lang="de-DE"/>
              <a:pPr>
                <a:defRPr/>
              </a:pPr>
              <a:t>‹Nº›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65121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with title box &amp; 1 text box | Standar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440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10"/>
          <p:cNvSpPr txBox="1">
            <a:spLocks noChangeArrowheads="1"/>
          </p:cNvSpPr>
          <p:nvPr/>
        </p:nvSpPr>
        <p:spPr bwMode="auto">
          <a:xfrm>
            <a:off x="457200" y="1052513"/>
            <a:ext cx="82296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da-DK" altLang="sl-SI" sz="2400">
              <a:latin typeface="Trebuchet MS" pitchFamily="34" charset="0"/>
            </a:endParaRPr>
          </a:p>
        </p:txBody>
      </p:sp>
      <p:sp>
        <p:nvSpPr>
          <p:cNvPr id="7" name="Textfeld 10"/>
          <p:cNvSpPr txBox="1">
            <a:spLocks noChangeArrowheads="1"/>
          </p:cNvSpPr>
          <p:nvPr/>
        </p:nvSpPr>
        <p:spPr bwMode="auto">
          <a:xfrm>
            <a:off x="428625" y="908050"/>
            <a:ext cx="8175625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n-US" altLang="sl-SI" sz="2400">
              <a:latin typeface="Trebuchet MS" pitchFamily="34" charset="0"/>
            </a:endParaRPr>
          </a:p>
        </p:txBody>
      </p:sp>
      <p:sp>
        <p:nvSpPr>
          <p:cNvPr id="9" name="Textfeld 10"/>
          <p:cNvSpPr txBox="1">
            <a:spLocks noChangeArrowheads="1"/>
          </p:cNvSpPr>
          <p:nvPr/>
        </p:nvSpPr>
        <p:spPr bwMode="auto">
          <a:xfrm>
            <a:off x="468313" y="908050"/>
            <a:ext cx="8229600" cy="544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n-US" altLang="sl-SI" sz="3200" b="1">
              <a:solidFill>
                <a:schemeClr val="tx2"/>
              </a:solidFill>
              <a:latin typeface="Trebuchet MS" pitchFamily="34" charset="0"/>
            </a:endParaRPr>
          </a:p>
        </p:txBody>
      </p:sp>
      <p:sp>
        <p:nvSpPr>
          <p:cNvPr id="8" name="Inhaltsplatzhalter 2"/>
          <p:cNvSpPr>
            <a:spLocks noGrp="1"/>
          </p:cNvSpPr>
          <p:nvPr>
            <p:ph sz="half" idx="1"/>
          </p:nvPr>
        </p:nvSpPr>
        <p:spPr>
          <a:xfrm>
            <a:off x="461392" y="2085826"/>
            <a:ext cx="8225408" cy="4439518"/>
          </a:xfrm>
        </p:spPr>
        <p:txBody>
          <a:bodyPr/>
          <a:lstStyle>
            <a:lvl1pPr>
              <a:buClr>
                <a:srgbClr val="0E4096"/>
              </a:buClr>
              <a:buSzPct val="120000"/>
              <a:defRPr sz="2400" baseline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  <p:sp>
        <p:nvSpPr>
          <p:cNvPr id="15" name="Nadpis 14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0E4096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6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771800" y="155576"/>
            <a:ext cx="5313784" cy="630237"/>
          </a:xfrm>
        </p:spPr>
        <p:txBody>
          <a:bodyPr anchor="ctr"/>
          <a:lstStyle>
            <a:lvl1pPr marL="0" marR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E4096"/>
                </a:solidFill>
                <a:effectLst/>
                <a:uLnTx/>
                <a:uFillTx/>
                <a:latin typeface="Trebuchet MS" pitchFamily="34" charset="0"/>
                <a:ea typeface="ＭＳ Ｐゴシック" pitchFamily="-107" charset="-128"/>
              </a:defRPr>
            </a:lvl1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10" name="Zástupný symbol čísla snímky 11"/>
          <p:cNvSpPr>
            <a:spLocks noGrp="1"/>
          </p:cNvSpPr>
          <p:nvPr>
            <p:ph type="sldNum" sz="quarter" idx="14"/>
          </p:nvPr>
        </p:nvSpPr>
        <p:spPr>
          <a:xfrm>
            <a:off x="6948488" y="6524625"/>
            <a:ext cx="1749425" cy="3333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E4096"/>
                </a:solidFill>
              </a:defRPr>
            </a:lvl1pPr>
          </a:lstStyle>
          <a:p>
            <a:pPr>
              <a:defRPr/>
            </a:pPr>
            <a:fld id="{BB4711EC-1195-4AF7-916D-BB63EB399149}" type="slidenum">
              <a:rPr lang="de-DE"/>
              <a:pPr>
                <a:defRPr/>
              </a:pPr>
              <a:t>‹Nº›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173634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with 2 text boxes | Standar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440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feld 10"/>
          <p:cNvSpPr txBox="1">
            <a:spLocks noChangeArrowheads="1"/>
          </p:cNvSpPr>
          <p:nvPr/>
        </p:nvSpPr>
        <p:spPr bwMode="auto">
          <a:xfrm>
            <a:off x="457200" y="1052513"/>
            <a:ext cx="8229600" cy="5257800"/>
          </a:xfrm>
          <a:prstGeom prst="rect">
            <a:avLst/>
          </a:prstGeom>
          <a:noFill/>
          <a:ln>
            <a:noFill/>
          </a:ln>
          <a:extLst/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da-DK" altLang="de-DE" sz="2400" smtClean="0">
              <a:latin typeface="Trebuchet MS" pitchFamily="34" charset="0"/>
              <a:cs typeface="Arial" pitchFamily="34" charset="0"/>
            </a:endParaRPr>
          </a:p>
        </p:txBody>
      </p:sp>
      <p:sp>
        <p:nvSpPr>
          <p:cNvPr id="9" name="Textfeld 10"/>
          <p:cNvSpPr txBox="1">
            <a:spLocks noChangeArrowheads="1"/>
          </p:cNvSpPr>
          <p:nvPr/>
        </p:nvSpPr>
        <p:spPr bwMode="auto">
          <a:xfrm>
            <a:off x="428625" y="908050"/>
            <a:ext cx="8175625" cy="5400675"/>
          </a:xfrm>
          <a:prstGeom prst="rect">
            <a:avLst/>
          </a:prstGeom>
          <a:noFill/>
          <a:ln>
            <a:noFill/>
          </a:ln>
          <a:extLst/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de-DE" sz="2400" dirty="0" smtClean="0">
              <a:latin typeface="Trebuchet MS" pitchFamily="34" charset="0"/>
              <a:cs typeface="Arial" pitchFamily="34" charset="0"/>
            </a:endParaRPr>
          </a:p>
        </p:txBody>
      </p:sp>
      <p:sp>
        <p:nvSpPr>
          <p:cNvPr id="11" name="Textfeld 9"/>
          <p:cNvSpPr txBox="1">
            <a:spLocks noChangeArrowheads="1"/>
          </p:cNvSpPr>
          <p:nvPr/>
        </p:nvSpPr>
        <p:spPr bwMode="auto">
          <a:xfrm>
            <a:off x="468313" y="908050"/>
            <a:ext cx="8229600" cy="5448300"/>
          </a:xfrm>
          <a:prstGeom prst="rect">
            <a:avLst/>
          </a:prstGeom>
          <a:noFill/>
          <a:ln>
            <a:noFill/>
          </a:ln>
          <a:extLst/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de-DE" sz="3200" b="1" dirty="0" smtClean="0">
              <a:solidFill>
                <a:schemeClr val="tx2"/>
              </a:solidFill>
              <a:latin typeface="Trebuchet MS" pitchFamily="34" charset="0"/>
              <a:cs typeface="Arial" pitchFamily="34" charset="0"/>
            </a:endParaRPr>
          </a:p>
        </p:txBody>
      </p:sp>
      <p:sp>
        <p:nvSpPr>
          <p:cNvPr id="8" name="Inhaltsplatzhalter 2"/>
          <p:cNvSpPr>
            <a:spLocks noGrp="1"/>
          </p:cNvSpPr>
          <p:nvPr>
            <p:ph sz="half" idx="1"/>
          </p:nvPr>
        </p:nvSpPr>
        <p:spPr>
          <a:xfrm>
            <a:off x="461392" y="2085826"/>
            <a:ext cx="4038600" cy="4439518"/>
          </a:xfrm>
        </p:spPr>
        <p:txBody>
          <a:bodyPr/>
          <a:lstStyle>
            <a:lvl1pPr>
              <a:buClr>
                <a:srgbClr val="0E4096"/>
              </a:buClr>
              <a:buSzPct val="120000"/>
              <a:defRPr sz="2400" baseline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  <p:sp>
        <p:nvSpPr>
          <p:cNvPr id="10" name="Inhaltsplatzhalter 3"/>
          <p:cNvSpPr>
            <a:spLocks noGrp="1"/>
          </p:cNvSpPr>
          <p:nvPr>
            <p:ph sz="half" idx="2"/>
          </p:nvPr>
        </p:nvSpPr>
        <p:spPr>
          <a:xfrm>
            <a:off x="4637856" y="2085826"/>
            <a:ext cx="4038600" cy="4439518"/>
          </a:xfrm>
        </p:spPr>
        <p:txBody>
          <a:bodyPr/>
          <a:lstStyle>
            <a:lvl1pPr>
              <a:buClr>
                <a:srgbClr val="0E4096"/>
              </a:buClr>
              <a:buSzPct val="120000"/>
              <a:buFont typeface="Arial" pitchFamily="34" charset="0"/>
              <a:buNone/>
              <a:defRPr sz="2400" baseline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  <p:sp>
        <p:nvSpPr>
          <p:cNvPr id="15" name="Nadpis 14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0E4096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6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771800" y="134467"/>
            <a:ext cx="5313784" cy="630237"/>
          </a:xfrm>
        </p:spPr>
        <p:txBody>
          <a:bodyPr anchor="ctr"/>
          <a:lstStyle>
            <a:lvl1pPr marL="0" marR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E4096"/>
                </a:solidFill>
                <a:effectLst/>
                <a:uLnTx/>
                <a:uFillTx/>
                <a:latin typeface="Trebuchet MS" pitchFamily="34" charset="0"/>
                <a:ea typeface="ＭＳ Ｐゴシック" pitchFamily="-107" charset="-128"/>
              </a:defRPr>
            </a:lvl1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12" name="Zástupný symbol čísla snímky 11"/>
          <p:cNvSpPr>
            <a:spLocks noGrp="1"/>
          </p:cNvSpPr>
          <p:nvPr>
            <p:ph type="sldNum" sz="quarter" idx="14"/>
          </p:nvPr>
        </p:nvSpPr>
        <p:spPr>
          <a:xfrm>
            <a:off x="6948488" y="6524625"/>
            <a:ext cx="1749425" cy="33337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rgbClr val="0E4096"/>
                </a:solidFill>
              </a:defRPr>
            </a:lvl1pPr>
          </a:lstStyle>
          <a:p>
            <a:pPr>
              <a:defRPr/>
            </a:pPr>
            <a:fld id="{96E3E0B8-6A8F-4270-8295-923D46BE2A36}" type="slidenum">
              <a:rPr lang="de-DE" altLang="en-US"/>
              <a:pPr>
                <a:defRPr/>
              </a:pPr>
              <a:t>‹Nº›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6024624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mpty slide | Standar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91440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feld 10"/>
          <p:cNvSpPr txBox="1">
            <a:spLocks noChangeArrowheads="1"/>
          </p:cNvSpPr>
          <p:nvPr/>
        </p:nvSpPr>
        <p:spPr bwMode="auto">
          <a:xfrm>
            <a:off x="457200" y="1052513"/>
            <a:ext cx="8229600" cy="5257800"/>
          </a:xfrm>
          <a:prstGeom prst="rect">
            <a:avLst/>
          </a:prstGeom>
          <a:noFill/>
          <a:ln>
            <a:noFill/>
          </a:ln>
          <a:extLst/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 smtClean="0">
              <a:latin typeface="Trebuchet MS" pitchFamily="34" charset="0"/>
              <a:cs typeface="Arial" pitchFamily="34" charset="0"/>
            </a:endParaRPr>
          </a:p>
        </p:txBody>
      </p:sp>
      <p:sp>
        <p:nvSpPr>
          <p:cNvPr id="5" name="Textfeld 10"/>
          <p:cNvSpPr txBox="1">
            <a:spLocks noChangeArrowheads="1"/>
          </p:cNvSpPr>
          <p:nvPr/>
        </p:nvSpPr>
        <p:spPr bwMode="auto">
          <a:xfrm>
            <a:off x="428625" y="908050"/>
            <a:ext cx="8175625" cy="5400675"/>
          </a:xfrm>
          <a:prstGeom prst="rect">
            <a:avLst/>
          </a:prstGeom>
          <a:noFill/>
          <a:ln>
            <a:noFill/>
          </a:ln>
          <a:extLst/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 smtClean="0">
              <a:latin typeface="Trebuchet MS" pitchFamily="34" charset="0"/>
              <a:cs typeface="Arial" pitchFamily="34" charset="0"/>
            </a:endParaRPr>
          </a:p>
        </p:txBody>
      </p:sp>
      <p:sp>
        <p:nvSpPr>
          <p:cNvPr id="6" name="Textfeld 10"/>
          <p:cNvSpPr txBox="1">
            <a:spLocks noChangeArrowheads="1"/>
          </p:cNvSpPr>
          <p:nvPr/>
        </p:nvSpPr>
        <p:spPr bwMode="auto">
          <a:xfrm>
            <a:off x="468313" y="908050"/>
            <a:ext cx="8229600" cy="5448300"/>
          </a:xfrm>
          <a:prstGeom prst="rect">
            <a:avLst/>
          </a:prstGeom>
          <a:noFill/>
          <a:ln>
            <a:noFill/>
          </a:ln>
          <a:extLst/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3200" b="1" dirty="0" smtClean="0">
              <a:solidFill>
                <a:schemeClr val="tx2"/>
              </a:solidFill>
              <a:latin typeface="Trebuchet MS" pitchFamily="34" charset="0"/>
              <a:cs typeface="Arial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43808" y="188640"/>
            <a:ext cx="5256584" cy="597173"/>
          </a:xfrm>
        </p:spPr>
        <p:txBody>
          <a:bodyPr/>
          <a:lstStyle>
            <a:lvl1pPr algn="r">
              <a:defRPr sz="1600" b="0" i="0" baseline="0">
                <a:solidFill>
                  <a:srgbClr val="0E4096"/>
                </a:solidFill>
                <a:latin typeface="Trebuchet MS" pitchFamily="34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7" name="Zástupný symbol čísla snímky 11"/>
          <p:cNvSpPr>
            <a:spLocks noGrp="1"/>
          </p:cNvSpPr>
          <p:nvPr>
            <p:ph type="sldNum" sz="quarter" idx="10"/>
          </p:nvPr>
        </p:nvSpPr>
        <p:spPr>
          <a:xfrm>
            <a:off x="6948488" y="6524625"/>
            <a:ext cx="1749425" cy="33337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rgbClr val="0E4096"/>
                </a:solidFill>
              </a:defRPr>
            </a:lvl1pPr>
          </a:lstStyle>
          <a:p>
            <a:pPr>
              <a:defRPr/>
            </a:pPr>
            <a:fld id="{41702BCF-2D38-4BDD-A111-63367980FFA0}" type="slidenum">
              <a:rPr lang="de-DE" altLang="en-US"/>
              <a:pPr>
                <a:defRPr/>
              </a:pPr>
              <a:t>‹Nº›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994594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mb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313" y="921957"/>
            <a:ext cx="8207375" cy="484748"/>
          </a:xfrm>
        </p:spPr>
        <p:txBody>
          <a:bodyPr/>
          <a:lstStyle/>
          <a:p>
            <a:r>
              <a:rPr lang="en-GB" noProof="0" dirty="0" err="1" smtClean="0"/>
              <a:t>Mastertitelformat</a:t>
            </a:r>
            <a:r>
              <a:rPr lang="en-GB" noProof="0" dirty="0" smtClean="0"/>
              <a:t> </a:t>
            </a:r>
            <a:r>
              <a:rPr lang="en-GB" noProof="0" dirty="0" err="1" smtClean="0"/>
              <a:t>bearbeiten</a:t>
            </a:r>
            <a:endParaRPr lang="en-GB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BA1">
                    <a:lumMod val="75000"/>
                  </a:srgbClr>
                </a:solidFill>
                <a:effectLst/>
                <a:uLnTx/>
                <a:uFillTx/>
                <a:latin typeface="Franklin Gothic Demi" charset="0"/>
                <a:ea typeface="+mn-ea"/>
                <a:cs typeface="+mn-cs"/>
              </a:rPr>
              <a:t>Interact Programme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007BA1">
                  <a:lumMod val="75000"/>
                </a:srgbClr>
              </a:solidFill>
              <a:effectLst/>
              <a:uLnTx/>
              <a:uFillTx/>
              <a:latin typeface="Franklin Gothic Demi" charset="0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D4013C-9CDE-B543-8DF0-24372B7E8E46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srgbClr val="007BA1"/>
                </a:solidFill>
                <a:effectLst/>
                <a:uLnTx/>
                <a:uFillTx/>
                <a:latin typeface="Franklin Gothic Demi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007BA1"/>
              </a:solidFill>
              <a:effectLst/>
              <a:uLnTx/>
              <a:uFillTx/>
              <a:latin typeface="Franklin Gothic Demi" charset="0"/>
              <a:ea typeface="+mn-ea"/>
              <a:cs typeface="+mn-cs"/>
            </a:endParaRP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>
            <a:lvl1pPr marL="360000" indent="-360000">
              <a:buClr>
                <a:schemeClr val="tx1"/>
              </a:buClr>
              <a:buFont typeface="+mj-lt"/>
              <a:buAutoNum type="arabicPeriod"/>
              <a:defRPr/>
            </a:lvl1pPr>
            <a:lvl2pPr marL="360000" indent="-360000">
              <a:buClr>
                <a:schemeClr val="tx1"/>
              </a:buClr>
              <a:buFont typeface="+mj-lt"/>
              <a:buAutoNum type="arabicPeriod"/>
              <a:defRPr/>
            </a:lvl2pPr>
            <a:lvl3pPr marL="360000" indent="-360000">
              <a:buClr>
                <a:schemeClr val="tx1"/>
              </a:buClr>
              <a:buFont typeface="+mj-lt"/>
              <a:buAutoNum type="arabicPeriod"/>
              <a:defRPr/>
            </a:lvl3pPr>
            <a:lvl4pPr marL="360000" indent="-360000">
              <a:buClr>
                <a:schemeClr val="tx1"/>
              </a:buClr>
              <a:buFont typeface="+mj-lt"/>
              <a:buAutoNum type="arabicPeriod"/>
              <a:defRPr/>
            </a:lvl4pPr>
            <a:lvl5pPr marL="360000" indent="-360000">
              <a:buClr>
                <a:schemeClr val="tx1"/>
              </a:buClr>
              <a:buFont typeface="+mj-lt"/>
              <a:buAutoNum type="arabicPeriod"/>
              <a:defRPr/>
            </a:lvl5pPr>
          </a:lstStyle>
          <a:p>
            <a:pPr lvl="0"/>
            <a:r>
              <a:rPr lang="en-GB" noProof="0" dirty="0" err="1" smtClean="0"/>
              <a:t>Mastertextformat</a:t>
            </a:r>
            <a:r>
              <a:rPr lang="en-GB" noProof="0" dirty="0" smtClean="0"/>
              <a:t> </a:t>
            </a:r>
            <a:r>
              <a:rPr lang="en-GB" noProof="0" dirty="0" err="1" smtClean="0"/>
              <a:t>bearbeiten</a:t>
            </a:r>
            <a:endParaRPr lang="en-GB" noProof="0" dirty="0" smtClean="0"/>
          </a:p>
          <a:p>
            <a:pPr lvl="0"/>
            <a:r>
              <a:rPr lang="en-GB" noProof="0" dirty="0" err="1" smtClean="0"/>
              <a:t>Zweite</a:t>
            </a:r>
            <a:r>
              <a:rPr lang="en-GB" noProof="0" dirty="0" smtClean="0"/>
              <a:t> </a:t>
            </a:r>
            <a:r>
              <a:rPr lang="en-GB" noProof="0" dirty="0" err="1" smtClean="0"/>
              <a:t>Ebene</a:t>
            </a:r>
            <a:endParaRPr lang="en-GB" noProof="0" dirty="0" smtClean="0"/>
          </a:p>
          <a:p>
            <a:pPr lvl="0"/>
            <a:r>
              <a:rPr lang="en-GB" noProof="0" dirty="0" err="1" smtClean="0"/>
              <a:t>Dritte</a:t>
            </a:r>
            <a:r>
              <a:rPr lang="en-GB" noProof="0" dirty="0" smtClean="0"/>
              <a:t> </a:t>
            </a:r>
            <a:r>
              <a:rPr lang="en-GB" noProof="0" dirty="0" err="1" smtClean="0"/>
              <a:t>Ebene</a:t>
            </a:r>
            <a:endParaRPr lang="en-GB" noProof="0" dirty="0" smtClean="0"/>
          </a:p>
          <a:p>
            <a:pPr lvl="0"/>
            <a:r>
              <a:rPr lang="en-GB" noProof="0" dirty="0" err="1" smtClean="0"/>
              <a:t>Vierte</a:t>
            </a:r>
            <a:r>
              <a:rPr lang="en-GB" noProof="0" dirty="0" smtClean="0"/>
              <a:t> </a:t>
            </a:r>
            <a:r>
              <a:rPr lang="en-GB" noProof="0" dirty="0" err="1" smtClean="0"/>
              <a:t>Ebene</a:t>
            </a:r>
            <a:endParaRPr lang="en-GB" noProof="0" dirty="0" smtClean="0"/>
          </a:p>
        </p:txBody>
      </p:sp>
    </p:spTree>
    <p:extLst>
      <p:ext uri="{BB962C8B-B14F-4D97-AF65-F5344CB8AC3E}">
        <p14:creationId xmlns:p14="http://schemas.microsoft.com/office/powerpoint/2010/main" val="1199326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68313" y="2261786"/>
            <a:ext cx="4932362" cy="615553"/>
          </a:xfrm>
        </p:spPr>
        <p:txBody>
          <a:bodyPr anchor="b" anchorCtr="0"/>
          <a:lstStyle/>
          <a:p>
            <a:r>
              <a:rPr lang="en-GB" noProof="0" dirty="0" smtClean="0"/>
              <a:t>Insert Chapter title</a:t>
            </a:r>
            <a:endParaRPr lang="en-GB" noProof="0" dirty="0"/>
          </a:p>
        </p:txBody>
      </p:sp>
      <p:cxnSp>
        <p:nvCxnSpPr>
          <p:cNvPr id="8" name="Gerade Verbindung 7"/>
          <p:cNvCxnSpPr/>
          <p:nvPr userDrawn="1"/>
        </p:nvCxnSpPr>
        <p:spPr>
          <a:xfrm>
            <a:off x="468313" y="2954799"/>
            <a:ext cx="4932362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Bildplatzhalter 10"/>
          <p:cNvSpPr>
            <a:spLocks noGrp="1"/>
          </p:cNvSpPr>
          <p:nvPr>
            <p:ph type="pic" sz="quarter" idx="10"/>
          </p:nvPr>
        </p:nvSpPr>
        <p:spPr>
          <a:xfrm>
            <a:off x="468313" y="3429000"/>
            <a:ext cx="4932362" cy="2700339"/>
          </a:xfrm>
          <a:prstGeom prst="rect">
            <a:avLst/>
          </a:prstGeom>
        </p:spPr>
        <p:txBody>
          <a:bodyPr/>
          <a:lstStyle/>
          <a:p>
            <a:r>
              <a:rPr lang="en-US" noProof="0" smtClean="0"/>
              <a:t>Click icon to add picture</a:t>
            </a:r>
            <a:endParaRPr lang="en-GB" noProof="0" dirty="0"/>
          </a:p>
        </p:txBody>
      </p:sp>
      <p:sp>
        <p:nvSpPr>
          <p:cNvPr id="7" name="Textplatzhalt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3037806"/>
            <a:ext cx="4932362" cy="384721"/>
          </a:xfrm>
          <a:prstGeom prst="rect">
            <a:avLst/>
          </a:prstGeom>
        </p:spPr>
        <p:txBody>
          <a:bodyPr wrap="square" lIns="0" tIns="0" rIns="0">
            <a:spAutoFit/>
          </a:bodyPr>
          <a:lstStyle>
            <a:lvl1pPr>
              <a:defRPr sz="2200" baseline="0">
                <a:solidFill>
                  <a:schemeClr val="accent2"/>
                </a:solidFill>
                <a:latin typeface="Franklin Gothic Demi" charset="0"/>
              </a:defRPr>
            </a:lvl1pPr>
          </a:lstStyle>
          <a:p>
            <a:pPr marL="457178" marR="0" lvl="0" indent="-457178" algn="l" defTabSz="6095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noProof="0" dirty="0" smtClean="0"/>
              <a:t>Insert Subtitle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344290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>
        <p15:guide id="1" pos="3583">
          <p15:clr>
            <a:srgbClr val="FBAE40"/>
          </p15:clr>
        </p15:guide>
        <p15:guide id="2" pos="340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00" y="288000"/>
            <a:ext cx="8064000" cy="972000"/>
          </a:xfrm>
        </p:spPr>
        <p:txBody>
          <a:bodyPr lIns="0" tIns="0" rIns="0" bIns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000" y="1440000"/>
            <a:ext cx="8067600" cy="1500411"/>
          </a:xfrm>
        </p:spPr>
        <p:txBody>
          <a:bodyPr lIns="0" tIns="0" rIns="0" bIns="0">
            <a:spAutoFit/>
          </a:bodyPr>
          <a:lstStyle>
            <a:lvl1pPr marL="180000">
              <a:defRPr/>
            </a:lvl1pPr>
            <a:lvl2pPr marL="546100" indent="-228600">
              <a:buFont typeface="Symbol" panose="05050102010706020507" pitchFamily="18" charset="2"/>
              <a:buChar char="-"/>
              <a:defRPr/>
            </a:lvl2pPr>
            <a:lvl3pPr>
              <a:defRPr sz="20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8" name="Grafik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86000" y="5994000"/>
            <a:ext cx="1725318" cy="33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547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Images right and Tex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313" y="921957"/>
            <a:ext cx="8207375" cy="484748"/>
          </a:xfrm>
        </p:spPr>
        <p:txBody>
          <a:bodyPr/>
          <a:lstStyle/>
          <a:p>
            <a:r>
              <a:rPr lang="en-GB" noProof="0" dirty="0" err="1" smtClean="0"/>
              <a:t>Mastertitelformat</a:t>
            </a:r>
            <a:r>
              <a:rPr lang="en-GB" noProof="0" dirty="0" smtClean="0"/>
              <a:t> </a:t>
            </a:r>
            <a:r>
              <a:rPr lang="en-GB" noProof="0" dirty="0" err="1" smtClean="0"/>
              <a:t>bearbeiten</a:t>
            </a:r>
            <a:endParaRPr lang="en-GB" noProof="0" dirty="0"/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2"/>
          </p:nvPr>
        </p:nvSpPr>
        <p:spPr>
          <a:xfrm>
            <a:off x="4708488" y="2060575"/>
            <a:ext cx="3967200" cy="4248151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10" name="Textplatzhalter 8"/>
          <p:cNvSpPr>
            <a:spLocks noGrp="1"/>
          </p:cNvSpPr>
          <p:nvPr>
            <p:ph type="body" sz="quarter" idx="15"/>
          </p:nvPr>
        </p:nvSpPr>
        <p:spPr>
          <a:xfrm>
            <a:off x="468313" y="2060573"/>
            <a:ext cx="3967200" cy="4248152"/>
          </a:xfrm>
        </p:spPr>
        <p:txBody>
          <a:bodyPr/>
          <a:lstStyle>
            <a:lvl1pPr marL="0" indent="0" algn="l">
              <a:buFontTx/>
              <a:buNone/>
              <a:defRPr sz="2200" baseline="0"/>
            </a:lvl1pPr>
            <a:lvl2pPr marL="360000" indent="0">
              <a:buFontTx/>
              <a:buNone/>
              <a:defRPr/>
            </a:lvl2pPr>
            <a:lvl3pPr marL="720000" indent="0">
              <a:buFontTx/>
              <a:buNone/>
              <a:defRPr/>
            </a:lvl3pPr>
            <a:lvl4pPr marL="1080000" indent="0">
              <a:buFontTx/>
              <a:buNone/>
              <a:defRPr/>
            </a:lvl4pPr>
            <a:lvl5pPr marL="1440000" indent="0">
              <a:buFontTx/>
              <a:buNone/>
              <a:defRPr/>
            </a:lvl5pPr>
          </a:lstStyle>
          <a:p>
            <a:pPr lvl="0"/>
            <a:r>
              <a:rPr lang="en-GB" noProof="0" dirty="0" err="1" smtClean="0"/>
              <a:t>Mastertextformat</a:t>
            </a:r>
            <a:r>
              <a:rPr lang="en-GB" noProof="0" dirty="0" smtClean="0"/>
              <a:t> </a:t>
            </a:r>
            <a:r>
              <a:rPr lang="en-GB" noProof="0" dirty="0" err="1" smtClean="0"/>
              <a:t>bearbeiten</a:t>
            </a:r>
            <a:endParaRPr lang="en-GB" noProof="0" dirty="0" smtClean="0"/>
          </a:p>
        </p:txBody>
      </p:sp>
    </p:spTree>
    <p:extLst>
      <p:ext uri="{BB962C8B-B14F-4D97-AF65-F5344CB8AC3E}">
        <p14:creationId xmlns:p14="http://schemas.microsoft.com/office/powerpoint/2010/main" val="4294184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fo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1318" y="908050"/>
            <a:ext cx="6881364" cy="541327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24250" y="2378290"/>
            <a:ext cx="5576930" cy="484748"/>
          </a:xfrm>
        </p:spPr>
        <p:txBody>
          <a:bodyPr/>
          <a:lstStyle>
            <a:lvl1pPr>
              <a:defRPr sz="3500" baseline="0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en-GB" noProof="0" dirty="0" err="1" smtClean="0"/>
              <a:t>Mastertitelformat</a:t>
            </a:r>
            <a:r>
              <a:rPr lang="de-DE" dirty="0" smtClean="0"/>
              <a:t>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89269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-Subheadlin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40000" y="1440000"/>
            <a:ext cx="8067600" cy="1282402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400" b="0">
                <a:latin typeface="Franklin Gothic Demi" panose="020B0703020102020204" pitchFamily="34" charset="0"/>
              </a:defRPr>
            </a:lvl1pPr>
            <a:lvl2pPr marL="216000" indent="-216000"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  <a:defRPr sz="2200"/>
            </a:lvl2pPr>
            <a:lvl3pPr marL="540000" indent="-288000">
              <a:lnSpc>
                <a:spcPts val="2100"/>
              </a:lnSpc>
              <a:buFont typeface="Franklin Gothic Book" panose="020B0503020102020204" pitchFamily="34" charset="0"/>
              <a:buChar char="―"/>
              <a:defRPr sz="2200"/>
            </a:lvl3pPr>
            <a:lvl4pPr marL="756000">
              <a:buClr>
                <a:schemeClr val="tx1"/>
              </a:buClr>
              <a:buSzPct val="120000"/>
              <a:defRPr sz="2000"/>
            </a:lvl4pPr>
          </a:lstStyle>
          <a:p>
            <a:pPr lvl="0"/>
            <a:r>
              <a:rPr lang="de-DE" dirty="0" smtClean="0"/>
              <a:t>Subheadline</a:t>
            </a:r>
            <a:endParaRPr lang="de-DE" dirty="0"/>
          </a:p>
          <a:p>
            <a:pPr lvl="1"/>
            <a:r>
              <a:rPr lang="sl-SI" dirty="0" smtClean="0"/>
              <a:t>First level</a:t>
            </a:r>
          </a:p>
          <a:p>
            <a:pPr lvl="2"/>
            <a:r>
              <a:rPr lang="sl-SI" dirty="0" smtClean="0"/>
              <a:t>Second level</a:t>
            </a:r>
          </a:p>
          <a:p>
            <a:pPr lvl="3"/>
            <a:r>
              <a:rPr lang="sl-SI" dirty="0" smtClean="0"/>
              <a:t>Third level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86000" y="5994000"/>
            <a:ext cx="1725318" cy="33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076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539999" y="1440000"/>
            <a:ext cx="4149043" cy="4873018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0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1"/>
          </p:nvPr>
        </p:nvSpPr>
        <p:spPr>
          <a:xfrm>
            <a:off x="4930445" y="1440000"/>
            <a:ext cx="3591256" cy="4499942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pic>
        <p:nvPicPr>
          <p:cNvPr id="5" name="Grafik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86000" y="5994000"/>
            <a:ext cx="1725318" cy="33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144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86000" y="5994000"/>
            <a:ext cx="1725318" cy="3353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3960000" y="1440000"/>
            <a:ext cx="4149043" cy="4554000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0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Bildplatzhalter 7"/>
          <p:cNvSpPr>
            <a:spLocks noGrp="1"/>
          </p:cNvSpPr>
          <p:nvPr>
            <p:ph type="pic" sz="quarter" idx="11"/>
          </p:nvPr>
        </p:nvSpPr>
        <p:spPr>
          <a:xfrm>
            <a:off x="540000" y="1440000"/>
            <a:ext cx="3293165" cy="4554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672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3960000" y="0"/>
            <a:ext cx="4619457" cy="6858000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0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Bildplatzhalter 7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3833165" cy="6857999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pic>
        <p:nvPicPr>
          <p:cNvPr id="6" name="Grafik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86000" y="5994000"/>
            <a:ext cx="1725318" cy="33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866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line 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86000" y="5994000"/>
            <a:ext cx="1725318" cy="3353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00" y="288000"/>
            <a:ext cx="7886700" cy="972000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0000" y="1440000"/>
            <a:ext cx="3868340" cy="4616986"/>
          </a:xfrm>
        </p:spPr>
        <p:txBody>
          <a:bodyPr>
            <a:noAutofit/>
          </a:bodyPr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3"/>
          </p:nvPr>
        </p:nvSpPr>
        <p:spPr>
          <a:xfrm>
            <a:off x="4942800" y="1455725"/>
            <a:ext cx="3572550" cy="4538275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4064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86000" y="5994000"/>
            <a:ext cx="1725318" cy="3353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40000" y="1440000"/>
            <a:ext cx="8077306" cy="45540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1893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line, Text and sma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00" y="288000"/>
            <a:ext cx="7886700" cy="972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40000" y="1440000"/>
            <a:ext cx="3888000" cy="1231106"/>
          </a:xfrm>
        </p:spPr>
        <p:txBody>
          <a:bodyPr/>
          <a:lstStyle>
            <a:lvl1pPr marL="0" indent="0">
              <a:buFontTx/>
              <a:buNone/>
              <a:defRPr baseline="0">
                <a:latin typeface="Franklin Gothic Demi" panose="020B0703020102020204" pitchFamily="34" charset="0"/>
              </a:defRPr>
            </a:lvl1pPr>
            <a:lvl2pPr marL="216000" indent="-216000">
              <a:buSzPct val="120000"/>
              <a:buFont typeface="Arial" panose="020B0604020202020204" pitchFamily="34" charset="0"/>
              <a:buChar char="•"/>
              <a:defRPr>
                <a:latin typeface="Franklin Gothic Book" panose="020B0503020102020204" pitchFamily="34" charset="0"/>
              </a:defRPr>
            </a:lvl2pPr>
            <a:lvl3pPr marL="468000" indent="-216000">
              <a:buFont typeface="Franklin Gothic Book" panose="020B0503020102020204" pitchFamily="34" charset="0"/>
              <a:buChar char="―"/>
              <a:defRPr>
                <a:latin typeface="Franklin Gothic Book" panose="020B0503020102020204" pitchFamily="34" charset="0"/>
              </a:defRPr>
            </a:lvl3pPr>
            <a:lvl4pPr marL="684000">
              <a:buSzPct val="120000"/>
              <a:defRPr sz="2000"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sl-SI" dirty="0" smtClean="0"/>
              <a:t>Click to edit subtitle</a:t>
            </a:r>
          </a:p>
          <a:p>
            <a:pPr lvl="1"/>
            <a:r>
              <a:rPr lang="sl-SI" dirty="0" smtClean="0"/>
              <a:t>First level</a:t>
            </a:r>
            <a:endParaRPr lang="en-US" dirty="0" smtClean="0"/>
          </a:p>
          <a:p>
            <a:pPr lvl="2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13" hasCustomPrompt="1"/>
          </p:nvPr>
        </p:nvSpPr>
        <p:spPr>
          <a:xfrm>
            <a:off x="4680000" y="1438781"/>
            <a:ext cx="3888000" cy="1231106"/>
          </a:xfrm>
        </p:spPr>
        <p:txBody>
          <a:bodyPr/>
          <a:lstStyle>
            <a:lvl1pPr marL="0" indent="0">
              <a:buFontTx/>
              <a:buNone/>
              <a:defRPr baseline="0">
                <a:latin typeface="Franklin Gothic Demi" panose="020B0703020102020204" pitchFamily="34" charset="0"/>
              </a:defRPr>
            </a:lvl1pPr>
            <a:lvl2pPr marL="216000" indent="-216000">
              <a:buSzPct val="120000"/>
              <a:buFont typeface="Arial" panose="020B0604020202020204" pitchFamily="34" charset="0"/>
              <a:buChar char="•"/>
              <a:defRPr>
                <a:latin typeface="Franklin Gothic Book" panose="020B0503020102020204" pitchFamily="34" charset="0"/>
              </a:defRPr>
            </a:lvl2pPr>
            <a:lvl3pPr marL="468000" indent="-216000">
              <a:buFont typeface="Franklin Gothic Book" panose="020B0503020102020204" pitchFamily="34" charset="0"/>
              <a:buChar char="―"/>
              <a:defRPr>
                <a:latin typeface="Franklin Gothic Book" panose="020B0503020102020204" pitchFamily="34" charset="0"/>
              </a:defRPr>
            </a:lvl3pPr>
            <a:lvl4pPr marL="684000">
              <a:buSzPct val="120000"/>
              <a:defRPr sz="2000"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sl-SI" dirty="0" smtClean="0"/>
              <a:t>Click to edit subtitle</a:t>
            </a:r>
          </a:p>
          <a:p>
            <a:pPr lvl="1"/>
            <a:r>
              <a:rPr lang="sl-SI" dirty="0" smtClean="0"/>
              <a:t>First level</a:t>
            </a:r>
            <a:endParaRPr lang="en-US" dirty="0" smtClean="0"/>
          </a:p>
          <a:p>
            <a:pPr lvl="2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  <a:endParaRPr lang="en-US" dirty="0"/>
          </a:p>
        </p:txBody>
      </p:sp>
      <p:pic>
        <p:nvPicPr>
          <p:cNvPr id="11" name="Grafik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86000" y="5994000"/>
            <a:ext cx="1725318" cy="33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83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0000" y="288000"/>
            <a:ext cx="8064000" cy="97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00" y="1440000"/>
            <a:ext cx="8067600" cy="1500411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de-DE" dirty="0"/>
              <a:t>Formatvorlagen des Textmasters </a:t>
            </a:r>
            <a:r>
              <a:rPr lang="de-DE" dirty="0" smtClean="0"/>
              <a:t>bearbeiten</a:t>
            </a:r>
            <a:endParaRPr lang="de-DE" dirty="0"/>
          </a:p>
          <a:p>
            <a:pPr lvl="1"/>
            <a:r>
              <a:rPr lang="de-DE" dirty="0"/>
              <a:t>Zweite </a:t>
            </a:r>
            <a:r>
              <a:rPr lang="de-DE" dirty="0" smtClean="0"/>
              <a:t>Ebene</a:t>
            </a:r>
            <a:endParaRPr lang="de-DE" dirty="0"/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438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6" r:id="rId5"/>
    <p:sldLayoutId id="2147483678" r:id="rId6"/>
    <p:sldLayoutId id="2147483675" r:id="rId7"/>
    <p:sldLayoutId id="2147483666" r:id="rId8"/>
    <p:sldLayoutId id="2147483665" r:id="rId9"/>
    <p:sldLayoutId id="2147483664" r:id="rId10"/>
    <p:sldLayoutId id="2147483679" r:id="rId11"/>
    <p:sldLayoutId id="2147483667" r:id="rId12"/>
    <p:sldLayoutId id="2147483663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>
          <a:solidFill>
            <a:schemeClr val="tx1"/>
          </a:solidFill>
          <a:latin typeface="Franklin Gothic Demi" panose="020B0703020102020204" pitchFamily="34" charset="0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ts val="2300"/>
        </a:lnSpc>
        <a:spcBef>
          <a:spcPts val="0"/>
        </a:spcBef>
        <a:spcAft>
          <a:spcPts val="600"/>
        </a:spcAft>
        <a:buClr>
          <a:schemeClr val="tx1"/>
        </a:buClr>
        <a:buSzPct val="12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1pPr>
      <a:lvl2pPr marL="540000" indent="-288000" algn="l" defTabSz="914400" rtl="0" eaLnBrk="1" latinLnBrk="0" hangingPunct="1">
        <a:lnSpc>
          <a:spcPts val="2100"/>
        </a:lnSpc>
        <a:spcBef>
          <a:spcPts val="0"/>
        </a:spcBef>
        <a:spcAft>
          <a:spcPts val="600"/>
        </a:spcAft>
        <a:buFont typeface="Franklin Gothic Book" panose="020B0503020102020204" pitchFamily="34" charset="0"/>
        <a:buChar char="―"/>
        <a:defRPr sz="22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2pPr>
      <a:lvl3pPr marL="756000" indent="-216000" algn="l" defTabSz="914400" rtl="0" eaLnBrk="1" latinLnBrk="0" hangingPunct="1">
        <a:lnSpc>
          <a:spcPts val="17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3pPr>
      <a:lvl4pPr marL="972000" indent="-216000" algn="l" defTabSz="914400" rtl="0" eaLnBrk="1" latinLnBrk="0" hangingPunct="1">
        <a:lnSpc>
          <a:spcPts val="17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4pPr>
      <a:lvl5pPr marL="1188000" indent="-216000" algn="l" defTabSz="914400" rtl="0" eaLnBrk="1" latinLnBrk="0" hangingPunct="1">
        <a:lnSpc>
          <a:spcPts val="15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.emf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www.interact-eu.net/library?title=capitalisation&amp;field_fields_of_expertise_tid=All#1688-publication-capitalisation-approaches-and-practices" TargetMode="External"/><Relationship Id="rId1" Type="http://schemas.openxmlformats.org/officeDocument/2006/relationships/slideLayout" Target="../slideLayouts/slideLayout20.xml"/><Relationship Id="rId5" Type="http://schemas.openxmlformats.org/officeDocument/2006/relationships/hyperlink" Target="https://goo.gl/sFnKgi" TargetMode="External"/><Relationship Id="rId4" Type="http://schemas.openxmlformats.org/officeDocument/2006/relationships/hyperlink" Target="https://goo.gl/74uEDA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://www.interact-eu.net/library?title=capitalisation&amp;field_fields_of_expertise_tid=All#1688-publication-capitalisation-approaches-and-practices" TargetMode="External"/><Relationship Id="rId1" Type="http://schemas.openxmlformats.org/officeDocument/2006/relationships/slideLayout" Target="../slideLayouts/slideLayout20.xml"/><Relationship Id="rId4" Type="http://schemas.openxmlformats.org/officeDocument/2006/relationships/hyperlink" Target="https://goo.gl/2cYNRT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3.tif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t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302" y="536195"/>
            <a:ext cx="1970553" cy="314678"/>
          </a:xfrm>
          <a:prstGeom prst="rect">
            <a:avLst/>
          </a:prstGeom>
        </p:spPr>
      </p:pic>
      <p:pic>
        <p:nvPicPr>
          <p:cNvPr id="15" name="Grafi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1410" y="6050752"/>
            <a:ext cx="1932187" cy="482296"/>
          </a:xfrm>
          <a:prstGeom prst="rect">
            <a:avLst/>
          </a:prstGeom>
          <a:ln>
            <a:noFill/>
          </a:ln>
        </p:spPr>
      </p:pic>
      <p:sp>
        <p:nvSpPr>
          <p:cNvPr id="20" name="Titel 3"/>
          <p:cNvSpPr txBox="1">
            <a:spLocks/>
          </p:cNvSpPr>
          <p:nvPr/>
        </p:nvSpPr>
        <p:spPr>
          <a:xfrm>
            <a:off x="468313" y="2745434"/>
            <a:ext cx="4932362" cy="615553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l" defTabSz="609570" rtl="0" eaLnBrk="1" latinLnBrk="0" hangingPunct="1"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Franklin Gothic Demi" charset="0"/>
                <a:ea typeface="+mj-ea"/>
                <a:cs typeface="+mj-cs"/>
              </a:defRPr>
            </a:lvl1pPr>
          </a:lstStyle>
          <a:p>
            <a:pPr marL="0" marR="0" lvl="0" indent="0" algn="l" defTabSz="6095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Demi" charset="0"/>
                <a:ea typeface="+mj-ea"/>
                <a:cs typeface="+mj-cs"/>
              </a:rPr>
              <a:t>Capitalising</a:t>
            </a:r>
            <a:r>
              <a:rPr kumimoji="0" lang="es-E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Demi" charset="0"/>
                <a:ea typeface="+mj-ea"/>
                <a:cs typeface="+mj-cs"/>
              </a:rPr>
              <a:t> </a:t>
            </a:r>
            <a:r>
              <a:rPr kumimoji="0" lang="es-E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Demi" charset="0"/>
                <a:ea typeface="+mj-ea"/>
                <a:cs typeface="+mj-cs"/>
              </a:rPr>
              <a:t>Interreg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ranklin Gothic Demi" charset="0"/>
              <a:ea typeface="+mj-ea"/>
              <a:cs typeface="+mj-cs"/>
            </a:endParaRPr>
          </a:p>
        </p:txBody>
      </p:sp>
      <p:sp>
        <p:nvSpPr>
          <p:cNvPr id="21" name="Untertitel 4"/>
          <p:cNvSpPr txBox="1">
            <a:spLocks/>
          </p:cNvSpPr>
          <p:nvPr/>
        </p:nvSpPr>
        <p:spPr>
          <a:xfrm>
            <a:off x="468313" y="3508349"/>
            <a:ext cx="4932362" cy="7448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609570" rtl="0" eaLnBrk="1" latinLnBrk="0" hangingPunct="1">
              <a:spcBef>
                <a:spcPct val="20000"/>
              </a:spcBef>
              <a:buFont typeface="Arial"/>
              <a:buNone/>
              <a:defRPr sz="22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70" indent="0" algn="ctr" defTabSz="609570" rtl="0" eaLnBrk="1" latinLnBrk="0" hangingPunct="1">
              <a:spcBef>
                <a:spcPct val="20000"/>
              </a:spcBef>
              <a:buFont typeface="Arial"/>
              <a:buNone/>
              <a:defRPr sz="1500" b="0" i="0" kern="1200" baseline="0">
                <a:solidFill>
                  <a:schemeClr val="tx1">
                    <a:tint val="75000"/>
                  </a:schemeClr>
                </a:solidFill>
                <a:latin typeface="Franklin Gothic Book Standard" charset="0"/>
                <a:ea typeface="+mn-ea"/>
                <a:cs typeface="+mn-cs"/>
              </a:defRPr>
            </a:lvl2pPr>
            <a:lvl3pPr marL="1219140" indent="0" algn="ctr" defTabSz="609570" rtl="0" eaLnBrk="1" latinLnBrk="0" hangingPunct="1">
              <a:spcBef>
                <a:spcPct val="20000"/>
              </a:spcBef>
              <a:buFont typeface="Arial"/>
              <a:buNone/>
              <a:defRPr sz="1500" b="0" i="0" kern="1200" baseline="0">
                <a:solidFill>
                  <a:schemeClr val="tx1">
                    <a:tint val="75000"/>
                  </a:schemeClr>
                </a:solidFill>
                <a:latin typeface="Franklin Gothic Book Standard" charset="0"/>
                <a:ea typeface="+mn-ea"/>
                <a:cs typeface="+mn-cs"/>
              </a:defRPr>
            </a:lvl3pPr>
            <a:lvl4pPr marL="1828709" indent="0" algn="ctr" defTabSz="609570" rtl="0" eaLnBrk="1" latinLnBrk="0" hangingPunct="1">
              <a:spcBef>
                <a:spcPct val="20000"/>
              </a:spcBef>
              <a:buFont typeface="Arial"/>
              <a:buNone/>
              <a:defRPr sz="1500" b="0" i="0" kern="1200" baseline="0">
                <a:solidFill>
                  <a:schemeClr val="tx1">
                    <a:tint val="75000"/>
                  </a:schemeClr>
                </a:solidFill>
                <a:latin typeface="Franklin Gothic Book Standard" charset="0"/>
                <a:ea typeface="+mn-ea"/>
                <a:cs typeface="+mn-cs"/>
              </a:defRPr>
            </a:lvl4pPr>
            <a:lvl5pPr marL="2438278" indent="0" algn="ctr" defTabSz="609570" rtl="0" eaLnBrk="1" latinLnBrk="0" hangingPunct="1">
              <a:spcBef>
                <a:spcPct val="20000"/>
              </a:spcBef>
              <a:buFont typeface="Arial"/>
              <a:buNone/>
              <a:defRPr sz="1500" b="0" i="0" kern="1200" baseline="0">
                <a:solidFill>
                  <a:schemeClr val="tx1">
                    <a:tint val="75000"/>
                  </a:schemeClr>
                </a:solidFill>
                <a:latin typeface="Franklin Gothic Book Standard" charset="0"/>
                <a:ea typeface="+mn-ea"/>
                <a:cs typeface="+mn-cs"/>
              </a:defRPr>
            </a:lvl5pPr>
            <a:lvl6pPr marL="3047848" indent="0" algn="ctr" defTabSz="609570" rtl="0" eaLnBrk="1" latinLnBrk="0" hangingPunct="1">
              <a:spcBef>
                <a:spcPct val="20000"/>
              </a:spcBef>
              <a:buFont typeface="Arial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418" indent="0" algn="ctr" defTabSz="609570" rtl="0" eaLnBrk="1" latinLnBrk="0" hangingPunct="1">
              <a:spcBef>
                <a:spcPct val="20000"/>
              </a:spcBef>
              <a:buFont typeface="Arial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6987" indent="0" algn="ctr" defTabSz="609570" rtl="0" eaLnBrk="1" latinLnBrk="0" hangingPunct="1">
              <a:spcBef>
                <a:spcPct val="20000"/>
              </a:spcBef>
              <a:buFont typeface="Arial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557" indent="0" algn="ctr" defTabSz="609570" rtl="0" eaLnBrk="1" latinLnBrk="0" hangingPunct="1">
              <a:spcBef>
                <a:spcPct val="20000"/>
              </a:spcBef>
              <a:buFont typeface="Arial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Capitalisation Advisory Greece</a:t>
            </a:r>
            <a:endParaRPr kumimoji="0" lang="en-GB" sz="2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r>
              <a:rPr lang="en-GB" dirty="0" smtClean="0"/>
              <a:t>26</a:t>
            </a:r>
            <a:r>
              <a:rPr lang="en-GB" dirty="0" smtClean="0"/>
              <a:t> </a:t>
            </a:r>
            <a:r>
              <a:rPr lang="en-GB" dirty="0" smtClean="0"/>
              <a:t>June </a:t>
            </a:r>
            <a:r>
              <a:rPr lang="en-GB" dirty="0"/>
              <a:t>2018 I  </a:t>
            </a:r>
            <a:r>
              <a:rPr lang="en-GB" dirty="0" smtClean="0"/>
              <a:t>Thessaloniki, Greece</a:t>
            </a:r>
            <a:endParaRPr lang="en-GB" dirty="0"/>
          </a:p>
        </p:txBody>
      </p:sp>
      <p:sp>
        <p:nvSpPr>
          <p:cNvPr id="22" name="Textplatzhalter 11"/>
          <p:cNvSpPr txBox="1">
            <a:spLocks/>
          </p:cNvSpPr>
          <p:nvPr/>
        </p:nvSpPr>
        <p:spPr>
          <a:xfrm>
            <a:off x="468313" y="4866606"/>
            <a:ext cx="4932362" cy="384721"/>
          </a:xfrm>
          <a:prstGeom prst="rect">
            <a:avLst/>
          </a:prstGeom>
        </p:spPr>
        <p:txBody>
          <a:bodyPr wrap="square" lIns="0" tIns="0" rIns="0">
            <a:spAutoFit/>
          </a:bodyPr>
          <a:lstStyle>
            <a:lvl1pPr marL="457178" indent="-457178" algn="l" defTabSz="609570" rtl="0" eaLnBrk="1" latinLnBrk="0" hangingPunct="1">
              <a:spcBef>
                <a:spcPct val="20000"/>
              </a:spcBef>
              <a:buFont typeface="Arial"/>
              <a:buChar char="•"/>
              <a:defRPr sz="2200" b="0" i="0" kern="1200" baseline="0">
                <a:solidFill>
                  <a:schemeClr val="accent2"/>
                </a:solidFill>
                <a:latin typeface="Franklin Gothic Demi" charset="0"/>
                <a:ea typeface="+mn-ea"/>
                <a:cs typeface="+mn-cs"/>
              </a:defRPr>
            </a:lvl1pPr>
            <a:lvl2pPr marL="990550" indent="-380981" algn="l" defTabSz="609570" rtl="0" eaLnBrk="1" latinLnBrk="0" hangingPunct="1">
              <a:spcBef>
                <a:spcPct val="20000"/>
              </a:spcBef>
              <a:buFont typeface="Arial"/>
              <a:buChar char="–"/>
              <a:defRPr sz="1500" b="0" i="0" kern="1200" baseline="0">
                <a:solidFill>
                  <a:schemeClr val="tx1"/>
                </a:solidFill>
                <a:latin typeface="Franklin Gothic Book Standard" charset="0"/>
                <a:ea typeface="+mn-ea"/>
                <a:cs typeface="+mn-cs"/>
              </a:defRPr>
            </a:lvl2pPr>
            <a:lvl3pPr marL="1523925" indent="-304784" algn="l" defTabSz="609570" rtl="0" eaLnBrk="1" latinLnBrk="0" hangingPunct="1">
              <a:spcBef>
                <a:spcPct val="20000"/>
              </a:spcBef>
              <a:buFont typeface="Arial"/>
              <a:buChar char="•"/>
              <a:defRPr sz="1500" b="0" i="0" kern="1200" baseline="0">
                <a:solidFill>
                  <a:schemeClr val="tx1"/>
                </a:solidFill>
                <a:latin typeface="Franklin Gothic Book Standard" charset="0"/>
                <a:ea typeface="+mn-ea"/>
                <a:cs typeface="+mn-cs"/>
              </a:defRPr>
            </a:lvl3pPr>
            <a:lvl4pPr marL="2133493" indent="-304784" algn="l" defTabSz="609570" rtl="0" eaLnBrk="1" latinLnBrk="0" hangingPunct="1">
              <a:spcBef>
                <a:spcPct val="20000"/>
              </a:spcBef>
              <a:buFont typeface="Arial"/>
              <a:buChar char="–"/>
              <a:defRPr sz="1500" b="0" i="0" kern="1200" baseline="0">
                <a:solidFill>
                  <a:schemeClr val="tx1"/>
                </a:solidFill>
                <a:latin typeface="Franklin Gothic Book Standard" charset="0"/>
                <a:ea typeface="+mn-ea"/>
                <a:cs typeface="+mn-cs"/>
              </a:defRPr>
            </a:lvl4pPr>
            <a:lvl5pPr marL="2743062" indent="-304784" algn="l" defTabSz="60957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 baseline="0">
                <a:solidFill>
                  <a:schemeClr val="tx1"/>
                </a:solidFill>
                <a:latin typeface="Franklin Gothic Book Standard" charset="0"/>
                <a:ea typeface="+mn-ea"/>
                <a:cs typeface="+mn-cs"/>
              </a:defRPr>
            </a:lvl5pPr>
            <a:lvl6pPr marL="3352632" indent="-304784" algn="l" defTabSz="609570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202" indent="-304784" algn="l" defTabSz="609570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72" indent="-304784" algn="l" defTabSz="609570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341" indent="-304784" algn="l" defTabSz="609570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smtClean="0">
                <a:ln>
                  <a:noFill/>
                </a:ln>
                <a:solidFill>
                  <a:srgbClr val="007BA1"/>
                </a:solidFill>
                <a:effectLst/>
                <a:uLnTx/>
                <a:uFillTx/>
                <a:latin typeface="Franklin Gothic Demi" charset="0"/>
                <a:ea typeface="+mn-ea"/>
                <a:cs typeface="+mn-cs"/>
              </a:rPr>
              <a:t>Interact</a:t>
            </a: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srgbClr val="007BA1"/>
              </a:solidFill>
              <a:effectLst/>
              <a:uLnTx/>
              <a:uFillTx/>
              <a:latin typeface="Franklin Gothic Demi" charset="0"/>
              <a:ea typeface="+mn-ea"/>
              <a:cs typeface="+mn-cs"/>
            </a:endParaRPr>
          </a:p>
        </p:txBody>
      </p:sp>
      <p:cxnSp>
        <p:nvCxnSpPr>
          <p:cNvPr id="3" name="Conector recto 2"/>
          <p:cNvCxnSpPr/>
          <p:nvPr/>
        </p:nvCxnSpPr>
        <p:spPr>
          <a:xfrm>
            <a:off x="468313" y="3465817"/>
            <a:ext cx="493236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Imagen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0" y="2590800"/>
            <a:ext cx="3403313" cy="1726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6626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500" dirty="0" smtClean="0"/>
              <a:t>Capitalisation approaches and practices – </a:t>
            </a:r>
            <a:r>
              <a:rPr lang="en-GB" sz="2500" dirty="0" smtClean="0">
                <a:solidFill>
                  <a:srgbClr val="007BA1"/>
                </a:solidFill>
              </a:rPr>
              <a:t>key features</a:t>
            </a:r>
            <a:endParaRPr lang="en-GB" sz="2500" dirty="0">
              <a:solidFill>
                <a:srgbClr val="007BA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468312" y="1944203"/>
            <a:ext cx="8207375" cy="4714111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 smtClean="0"/>
              <a:t>Immersive, long-term analysis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 smtClean="0"/>
              <a:t>Well processed information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 smtClean="0"/>
              <a:t>A LOT of practical examples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 smtClean="0"/>
              <a:t>Explains:</a:t>
            </a:r>
          </a:p>
          <a:p>
            <a:pPr marL="7029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 smtClean="0"/>
              <a:t>“What” – state of play</a:t>
            </a:r>
          </a:p>
          <a:p>
            <a:pPr marL="7029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 smtClean="0"/>
              <a:t>“How” – to apply</a:t>
            </a:r>
          </a:p>
          <a:p>
            <a:pPr marL="7029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 smtClean="0"/>
              <a:t>“Why” – it matters</a:t>
            </a:r>
          </a:p>
          <a:p>
            <a:pPr marL="3429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/>
              <a:t>Links to Communication and </a:t>
            </a:r>
            <a:r>
              <a:rPr lang="en-GB" sz="2000" dirty="0" smtClean="0"/>
              <a:t>Evaluation</a:t>
            </a:r>
          </a:p>
          <a:p>
            <a:pPr marL="3429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 smtClean="0"/>
              <a:t>Recognizes </a:t>
            </a:r>
            <a:r>
              <a:rPr lang="en-GB" sz="2000" dirty="0"/>
              <a:t>and addresses </a:t>
            </a:r>
            <a:r>
              <a:rPr lang="en-GB" sz="2000" dirty="0" smtClean="0"/>
              <a:t>challenges and specificities of Interreg world</a:t>
            </a:r>
            <a:endParaRPr lang="en-GB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4340" y="2134702"/>
            <a:ext cx="5103760" cy="345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70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68313" y="921957"/>
            <a:ext cx="8207375" cy="346249"/>
          </a:xfrm>
        </p:spPr>
        <p:txBody>
          <a:bodyPr/>
          <a:lstStyle/>
          <a:p>
            <a:r>
              <a:rPr lang="en-GB" sz="2500" dirty="0" smtClean="0"/>
              <a:t>Capitalisation approaches and practices – </a:t>
            </a:r>
            <a:r>
              <a:rPr lang="en-GB" sz="2500" dirty="0" smtClean="0">
                <a:solidFill>
                  <a:srgbClr val="007BA1"/>
                </a:solidFill>
              </a:rPr>
              <a:t>bonus</a:t>
            </a:r>
            <a:endParaRPr lang="en-GB" sz="2500" dirty="0">
              <a:solidFill>
                <a:srgbClr val="007BA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2" y="2915799"/>
            <a:ext cx="8207375" cy="344317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468312" y="1456292"/>
            <a:ext cx="5544590" cy="1288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smtClean="0"/>
              <a:t>Repository of practices and approaches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smtClean="0"/>
              <a:t>20 programmes so far – be a part of it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smtClean="0"/>
              <a:t>Excel format: filter, sort and edit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228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68313" y="921957"/>
            <a:ext cx="8207375" cy="346249"/>
          </a:xfrm>
        </p:spPr>
        <p:txBody>
          <a:bodyPr/>
          <a:lstStyle/>
          <a:p>
            <a:r>
              <a:rPr lang="en-GB" sz="2500" dirty="0" smtClean="0"/>
              <a:t>Capitalisation approaches and practices – </a:t>
            </a:r>
            <a:r>
              <a:rPr lang="en-GB" sz="2500" dirty="0" smtClean="0">
                <a:solidFill>
                  <a:srgbClr val="007BA1"/>
                </a:solidFill>
              </a:rPr>
              <a:t>get it here:</a:t>
            </a:r>
            <a:endParaRPr lang="en-GB" sz="2500" dirty="0">
              <a:solidFill>
                <a:srgbClr val="007BA1"/>
              </a:solidFill>
            </a:endParaRPr>
          </a:p>
        </p:txBody>
      </p:sp>
      <p:pic>
        <p:nvPicPr>
          <p:cNvPr id="2" name="Picture 1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2" y="1774935"/>
            <a:ext cx="8207375" cy="370047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68312" y="5636030"/>
            <a:ext cx="8207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Capitalisation Approaches: </a:t>
            </a:r>
            <a:r>
              <a:rPr lang="en-GB" dirty="0" smtClean="0">
                <a:hlinkClick r:id="rId4"/>
              </a:rPr>
              <a:t>https</a:t>
            </a:r>
            <a:r>
              <a:rPr lang="en-GB" dirty="0">
                <a:hlinkClick r:id="rId4"/>
              </a:rPr>
              <a:t>://</a:t>
            </a:r>
            <a:r>
              <a:rPr lang="en-GB" dirty="0" smtClean="0">
                <a:hlinkClick r:id="rId4"/>
              </a:rPr>
              <a:t>goo.gl/74uEDA</a:t>
            </a:r>
            <a:r>
              <a:rPr lang="en-GB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Repository: </a:t>
            </a:r>
            <a:r>
              <a:rPr lang="en-GB" dirty="0">
                <a:hlinkClick r:id="rId5"/>
              </a:rPr>
              <a:t>https://</a:t>
            </a:r>
            <a:r>
              <a:rPr lang="en-GB" dirty="0" smtClean="0">
                <a:hlinkClick r:id="rId5"/>
              </a:rPr>
              <a:t>goo.gl/sFnKgi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417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924250" y="2378290"/>
            <a:ext cx="4958688" cy="2492990"/>
          </a:xfrm>
        </p:spPr>
        <p:txBody>
          <a:bodyPr/>
          <a:lstStyle/>
          <a:p>
            <a:r>
              <a:rPr lang="en-GB" sz="4500" dirty="0" smtClean="0">
                <a:solidFill>
                  <a:srgbClr val="00517D"/>
                </a:solidFill>
              </a:rPr>
              <a:t>Price:</a:t>
            </a:r>
            <a:br>
              <a:rPr lang="en-GB" sz="4500" dirty="0" smtClean="0">
                <a:solidFill>
                  <a:srgbClr val="00517D"/>
                </a:solidFill>
              </a:rPr>
            </a:br>
            <a:r>
              <a:rPr lang="en-GB" sz="4500" dirty="0">
                <a:solidFill>
                  <a:srgbClr val="00517D"/>
                </a:solidFill>
              </a:rPr>
              <a:t/>
            </a:r>
            <a:br>
              <a:rPr lang="en-GB" sz="4500" dirty="0">
                <a:solidFill>
                  <a:srgbClr val="00517D"/>
                </a:solidFill>
              </a:rPr>
            </a:br>
            <a:r>
              <a:rPr lang="en-GB" sz="4500" dirty="0" smtClean="0">
                <a:solidFill>
                  <a:srgbClr val="00517D"/>
                </a:solidFill>
              </a:rPr>
              <a:t>Around 90 minutes</a:t>
            </a:r>
            <a:br>
              <a:rPr lang="en-GB" sz="4500" dirty="0" smtClean="0">
                <a:solidFill>
                  <a:srgbClr val="00517D"/>
                </a:solidFill>
              </a:rPr>
            </a:br>
            <a:r>
              <a:rPr lang="en-GB" sz="4500" dirty="0" smtClean="0">
                <a:solidFill>
                  <a:srgbClr val="00517D"/>
                </a:solidFill>
              </a:rPr>
              <a:t>of your time</a:t>
            </a:r>
            <a:endParaRPr lang="en-GB" sz="4500" dirty="0">
              <a:solidFill>
                <a:srgbClr val="0051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309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8313" y="1153792"/>
            <a:ext cx="5126152" cy="1723549"/>
          </a:xfrm>
        </p:spPr>
        <p:txBody>
          <a:bodyPr/>
          <a:lstStyle/>
          <a:p>
            <a:r>
              <a:rPr lang="en-GB" dirty="0"/>
              <a:t/>
            </a:r>
            <a:br>
              <a:rPr lang="en-GB" dirty="0"/>
            </a:br>
            <a:r>
              <a:rPr lang="en-GB" sz="3600" dirty="0" smtClean="0"/>
              <a:t>Communication </a:t>
            </a:r>
            <a:r>
              <a:rPr lang="en-GB" sz="3600" dirty="0"/>
              <a:t>of capitalisation in Interreg </a:t>
            </a:r>
            <a:endParaRPr lang="en-GB" dirty="0"/>
          </a:p>
        </p:txBody>
      </p:sp>
      <p:grpSp>
        <p:nvGrpSpPr>
          <p:cNvPr id="14" name="Group 13"/>
          <p:cNvGrpSpPr/>
          <p:nvPr/>
        </p:nvGrpSpPr>
        <p:grpSpPr>
          <a:xfrm>
            <a:off x="1154617" y="3341692"/>
            <a:ext cx="2835942" cy="2901633"/>
            <a:chOff x="2406332" y="1213168"/>
            <a:chExt cx="4331335" cy="4431665"/>
          </a:xfrm>
        </p:grpSpPr>
        <p:pic>
          <p:nvPicPr>
            <p:cNvPr id="11" name="Picture 10"/>
            <p:cNvPicPr/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8287" y="1213168"/>
              <a:ext cx="2659380" cy="2659380"/>
            </a:xfrm>
            <a:prstGeom prst="rect">
              <a:avLst/>
            </a:prstGeom>
          </p:spPr>
        </p:pic>
        <p:pic>
          <p:nvPicPr>
            <p:cNvPr id="12" name="Picture 11"/>
            <p:cNvPicPr/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6332" y="3477578"/>
              <a:ext cx="2710815" cy="2167255"/>
            </a:xfrm>
            <a:prstGeom prst="rect">
              <a:avLst/>
            </a:prstGeom>
          </p:spPr>
        </p:pic>
        <p:pic>
          <p:nvPicPr>
            <p:cNvPr id="13" name="Picture 12"/>
            <p:cNvPicPr/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292407" y="3469323"/>
              <a:ext cx="1400810" cy="19602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3804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68313" y="921957"/>
            <a:ext cx="8207375" cy="817943"/>
          </a:xfrm>
        </p:spPr>
        <p:txBody>
          <a:bodyPr/>
          <a:lstStyle/>
          <a:p>
            <a:r>
              <a:rPr lang="en-GB" sz="2500" dirty="0" smtClean="0"/>
              <a:t>Communication of Capitalisation </a:t>
            </a:r>
            <a:r>
              <a:rPr lang="en-GB" sz="2500" dirty="0"/>
              <a:t/>
            </a:r>
            <a:br>
              <a:rPr lang="en-GB" sz="2500" dirty="0"/>
            </a:br>
            <a:r>
              <a:rPr lang="en-GB" sz="2500" dirty="0" smtClean="0">
                <a:solidFill>
                  <a:srgbClr val="007BA1"/>
                </a:solidFill>
              </a:rPr>
              <a:t>About </a:t>
            </a:r>
            <a:r>
              <a:rPr lang="en-GB" sz="2500" dirty="0" smtClean="0">
                <a:solidFill>
                  <a:srgbClr val="007BA1"/>
                </a:solidFill>
              </a:rPr>
              <a:t>the </a:t>
            </a:r>
            <a:r>
              <a:rPr lang="en-GB" sz="2500" dirty="0" smtClean="0">
                <a:solidFill>
                  <a:srgbClr val="007BA1"/>
                </a:solidFill>
              </a:rPr>
              <a:t>content</a:t>
            </a:r>
            <a:endParaRPr lang="en-GB" sz="2500" dirty="0">
              <a:solidFill>
                <a:srgbClr val="007BA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25732" y="2119745"/>
            <a:ext cx="4692535" cy="5539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500" b="0" i="0" baseline="0">
                <a:latin typeface="Franklin Gothic Demi" charset="0"/>
                <a:ea typeface="+mj-ea"/>
                <a:cs typeface="+mj-cs"/>
              </a:defRPr>
            </a:lvl1pPr>
          </a:lstStyle>
          <a:p>
            <a:pPr algn="ctr"/>
            <a:r>
              <a:rPr lang="en-GB" sz="4000" dirty="0" smtClean="0">
                <a:solidFill>
                  <a:srgbClr val="007BA1"/>
                </a:solidFill>
              </a:rPr>
              <a:t>STRAIGHTFORWARD</a:t>
            </a:r>
            <a:endParaRPr lang="en-GB" sz="4000" dirty="0">
              <a:solidFill>
                <a:srgbClr val="007BA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121" y="2319519"/>
            <a:ext cx="4898146" cy="453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45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68313" y="921957"/>
            <a:ext cx="8207375" cy="346249"/>
          </a:xfrm>
        </p:spPr>
        <p:txBody>
          <a:bodyPr/>
          <a:lstStyle/>
          <a:p>
            <a:r>
              <a:rPr lang="en-GB" sz="2500" dirty="0" smtClean="0"/>
              <a:t>Communication of Capitalisation – </a:t>
            </a:r>
            <a:r>
              <a:rPr lang="en-GB" sz="2500" dirty="0" smtClean="0">
                <a:solidFill>
                  <a:srgbClr val="007BA1"/>
                </a:solidFill>
              </a:rPr>
              <a:t>selling “pitch”</a:t>
            </a:r>
            <a:endParaRPr lang="en-GB" sz="2500" dirty="0">
              <a:solidFill>
                <a:srgbClr val="007BA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5348" y="1766701"/>
            <a:ext cx="8293303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300" b="1" dirty="0" smtClean="0">
                <a:solidFill>
                  <a:srgbClr val="007BA1"/>
                </a:solidFill>
              </a:rPr>
              <a:t>Get practical solutions for communicating capitalisation</a:t>
            </a:r>
            <a:endParaRPr lang="en-GB" sz="2300" b="1" dirty="0">
              <a:solidFill>
                <a:srgbClr val="007BA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17" y="2526927"/>
            <a:ext cx="2880366" cy="359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98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68313" y="921957"/>
            <a:ext cx="8207375" cy="346249"/>
          </a:xfrm>
        </p:spPr>
        <p:txBody>
          <a:bodyPr/>
          <a:lstStyle/>
          <a:p>
            <a:r>
              <a:rPr lang="en-GB" sz="2500" dirty="0"/>
              <a:t>Communication of </a:t>
            </a:r>
            <a:r>
              <a:rPr lang="en-GB" sz="2500" dirty="0" smtClean="0"/>
              <a:t>Capitalisation – </a:t>
            </a:r>
            <a:r>
              <a:rPr lang="en-GB" sz="2500" dirty="0" smtClean="0">
                <a:solidFill>
                  <a:srgbClr val="007BA1"/>
                </a:solidFill>
              </a:rPr>
              <a:t>key features</a:t>
            </a:r>
            <a:endParaRPr lang="en-GB" sz="2500" dirty="0">
              <a:solidFill>
                <a:srgbClr val="007BA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468313" y="2002394"/>
            <a:ext cx="8368116" cy="4603824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 smtClean="0"/>
              <a:t>Rooted in practical issues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 smtClean="0"/>
              <a:t>Identifies real challenges:</a:t>
            </a:r>
          </a:p>
          <a:p>
            <a:pPr marL="7029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 smtClean="0"/>
              <a:t>Complex terminology</a:t>
            </a:r>
          </a:p>
          <a:p>
            <a:pPr marL="7029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 smtClean="0"/>
              <a:t>Lack of resources</a:t>
            </a:r>
          </a:p>
          <a:p>
            <a:pPr marL="7029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 smtClean="0"/>
              <a:t>Lack of experience</a:t>
            </a:r>
          </a:p>
          <a:p>
            <a:pPr marL="7029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 smtClean="0"/>
              <a:t>The competition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 smtClean="0"/>
              <a:t>Offers a set of solutions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 smtClean="0"/>
              <a:t>Plain language – easy to understand, for both experience and new experts.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 smtClean="0"/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35475" y="2167494"/>
            <a:ext cx="5000954" cy="31284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0554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68313" y="921957"/>
            <a:ext cx="8207375" cy="346249"/>
          </a:xfrm>
        </p:spPr>
        <p:txBody>
          <a:bodyPr/>
          <a:lstStyle/>
          <a:p>
            <a:r>
              <a:rPr lang="en-GB" sz="2500" dirty="0"/>
              <a:t>Communication of </a:t>
            </a:r>
            <a:r>
              <a:rPr lang="en-GB" sz="2500" dirty="0" smtClean="0"/>
              <a:t>Capitalisation – </a:t>
            </a:r>
            <a:r>
              <a:rPr lang="en-GB" sz="2500" dirty="0" smtClean="0">
                <a:solidFill>
                  <a:srgbClr val="007BA1"/>
                </a:solidFill>
              </a:rPr>
              <a:t>get it here:</a:t>
            </a:r>
            <a:endParaRPr lang="en-GB" sz="2500" dirty="0">
              <a:solidFill>
                <a:srgbClr val="007BA1"/>
              </a:solidFill>
            </a:endParaRPr>
          </a:p>
        </p:txBody>
      </p:sp>
      <p:pic>
        <p:nvPicPr>
          <p:cNvPr id="2" name="Picture 1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00" y="1774935"/>
            <a:ext cx="8196599" cy="370047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68312" y="5636030"/>
            <a:ext cx="8207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Communication of Capitalisation: </a:t>
            </a:r>
            <a:r>
              <a:rPr lang="en-GB" dirty="0">
                <a:hlinkClick r:id="rId4"/>
              </a:rPr>
              <a:t>https://</a:t>
            </a:r>
            <a:r>
              <a:rPr lang="en-GB" dirty="0" smtClean="0">
                <a:hlinkClick r:id="rId4"/>
              </a:rPr>
              <a:t>goo.gl/2cYNRT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165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924250" y="2378290"/>
            <a:ext cx="6006092" cy="2492990"/>
          </a:xfrm>
        </p:spPr>
        <p:txBody>
          <a:bodyPr/>
          <a:lstStyle/>
          <a:p>
            <a:r>
              <a:rPr lang="en-GB" sz="4500" dirty="0" smtClean="0">
                <a:solidFill>
                  <a:srgbClr val="00517D"/>
                </a:solidFill>
              </a:rPr>
              <a:t>“Price”:</a:t>
            </a:r>
            <a:br>
              <a:rPr lang="en-GB" sz="4500" dirty="0" smtClean="0">
                <a:solidFill>
                  <a:srgbClr val="00517D"/>
                </a:solidFill>
              </a:rPr>
            </a:br>
            <a:r>
              <a:rPr lang="en-GB" sz="4500" dirty="0">
                <a:solidFill>
                  <a:srgbClr val="00517D"/>
                </a:solidFill>
              </a:rPr>
              <a:t/>
            </a:r>
            <a:br>
              <a:rPr lang="en-GB" sz="4500" dirty="0">
                <a:solidFill>
                  <a:srgbClr val="00517D"/>
                </a:solidFill>
              </a:rPr>
            </a:br>
            <a:r>
              <a:rPr lang="en-GB" sz="4500" dirty="0" smtClean="0">
                <a:solidFill>
                  <a:srgbClr val="00517D"/>
                </a:solidFill>
              </a:rPr>
              <a:t>Around 30 minutes</a:t>
            </a:r>
            <a:br>
              <a:rPr lang="en-GB" sz="4500" dirty="0" smtClean="0">
                <a:solidFill>
                  <a:srgbClr val="00517D"/>
                </a:solidFill>
              </a:rPr>
            </a:br>
            <a:r>
              <a:rPr lang="en-GB" sz="4500" dirty="0" smtClean="0">
                <a:solidFill>
                  <a:srgbClr val="00517D"/>
                </a:solidFill>
              </a:rPr>
              <a:t>of your time</a:t>
            </a:r>
            <a:endParaRPr lang="en-GB" sz="4500" dirty="0">
              <a:solidFill>
                <a:srgbClr val="0051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023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8313" y="3052606"/>
            <a:ext cx="2720339" cy="1938992"/>
          </a:xfrm>
        </p:spPr>
        <p:txBody>
          <a:bodyPr/>
          <a:lstStyle/>
          <a:p>
            <a:r>
              <a:rPr lang="es-ES" sz="2800" dirty="0" err="1" smtClean="0">
                <a:latin typeface="Franklin Gothic Medium" panose="020B0603020102020204" pitchFamily="34" charset="0"/>
              </a:rPr>
              <a:t>What</a:t>
            </a:r>
            <a:r>
              <a:rPr lang="es-ES" sz="2800" dirty="0" smtClean="0">
                <a:latin typeface="Franklin Gothic Medium" panose="020B0603020102020204" pitchFamily="34" charset="0"/>
              </a:rPr>
              <a:t> </a:t>
            </a:r>
            <a:r>
              <a:rPr lang="es-ES" sz="2800" dirty="0" err="1" smtClean="0">
                <a:latin typeface="Franklin Gothic Medium" panose="020B0603020102020204" pitchFamily="34" charset="0"/>
              </a:rPr>
              <a:t>is</a:t>
            </a:r>
            <a:r>
              <a:rPr lang="es-ES" sz="2800" dirty="0" smtClean="0">
                <a:latin typeface="Franklin Gothic Medium" panose="020B0603020102020204" pitchFamily="34" charset="0"/>
              </a:rPr>
              <a:t> </a:t>
            </a:r>
            <a:r>
              <a:rPr lang="es-ES" sz="2800" dirty="0" err="1" smtClean="0">
                <a:latin typeface="Franklin Gothic Medium" panose="020B0603020102020204" pitchFamily="34" charset="0"/>
              </a:rPr>
              <a:t>capitalisation</a:t>
            </a:r>
            <a:r>
              <a:rPr lang="es-ES" sz="2800" dirty="0" smtClean="0">
                <a:latin typeface="Franklin Gothic Medium" panose="020B0603020102020204" pitchFamily="34" charset="0"/>
              </a:rPr>
              <a:t> in </a:t>
            </a:r>
            <a:r>
              <a:rPr lang="es-ES" sz="2800" dirty="0" err="1" smtClean="0">
                <a:latin typeface="Franklin Gothic Medium" panose="020B0603020102020204" pitchFamily="34" charset="0"/>
              </a:rPr>
              <a:t>Interreg</a:t>
            </a:r>
            <a:r>
              <a:rPr lang="es-ES" sz="2800" dirty="0" smtClean="0">
                <a:latin typeface="Franklin Gothic Medium" panose="020B0603020102020204" pitchFamily="34" charset="0"/>
              </a:rPr>
              <a:t> </a:t>
            </a:r>
            <a:r>
              <a:rPr lang="es-ES" sz="2800" dirty="0" err="1" smtClean="0">
                <a:latin typeface="Franklin Gothic Medium" panose="020B0603020102020204" pitchFamily="34" charset="0"/>
              </a:rPr>
              <a:t>programmes</a:t>
            </a:r>
            <a:r>
              <a:rPr lang="es-ES" sz="2800" dirty="0" smtClean="0">
                <a:latin typeface="Franklin Gothic Medium" panose="020B0603020102020204" pitchFamily="34" charset="0"/>
              </a:rPr>
              <a:t>? </a:t>
            </a:r>
            <a:endParaRPr lang="es-ES" sz="2800" dirty="0">
              <a:latin typeface="Franklin Gothic Medium" panose="020B0603020102020204" pitchFamily="34" charset="0"/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/>
          </p:nvPr>
        </p:nvGraphicFramePr>
        <p:xfrm>
          <a:off x="2057400" y="1519579"/>
          <a:ext cx="7921562" cy="50050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ítulo 1"/>
          <p:cNvSpPr txBox="1">
            <a:spLocks/>
          </p:cNvSpPr>
          <p:nvPr/>
        </p:nvSpPr>
        <p:spPr>
          <a:xfrm>
            <a:off x="468313" y="921957"/>
            <a:ext cx="8207375" cy="1481944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0" i="0" kern="1200" baseline="0">
                <a:solidFill>
                  <a:schemeClr val="tx1"/>
                </a:solidFill>
                <a:latin typeface="Franklin Gothic Demi" charset="0"/>
                <a:ea typeface="+mj-ea"/>
                <a:cs typeface="+mj-cs"/>
              </a:defRPr>
            </a:lvl1pPr>
          </a:lstStyle>
          <a:p>
            <a:r>
              <a:rPr lang="es-ES" sz="3600" smtClean="0">
                <a:solidFill>
                  <a:sysClr val="windowText" lastClr="000000"/>
                </a:solidFill>
                <a:latin typeface="Franklin Gothic Demi" pitchFamily="34" charset="0"/>
              </a:rPr>
              <a:t>Capitalisation, do we all have the same understanding?</a:t>
            </a:r>
            <a:br>
              <a:rPr lang="es-ES" sz="3600" smtClean="0">
                <a:solidFill>
                  <a:sysClr val="windowText" lastClr="000000"/>
                </a:solidFill>
                <a:latin typeface="Franklin Gothic Demi" pitchFamily="34" charset="0"/>
              </a:rPr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3394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8313" y="464757"/>
            <a:ext cx="8207375" cy="484748"/>
          </a:xfrm>
        </p:spPr>
        <p:txBody>
          <a:bodyPr/>
          <a:lstStyle/>
          <a:p>
            <a:r>
              <a:rPr lang="en-GB" dirty="0" smtClean="0"/>
              <a:t>Capitalisation Toolkit</a:t>
            </a:r>
            <a:endParaRPr lang="es-ES" dirty="0"/>
          </a:p>
        </p:txBody>
      </p:sp>
      <p:pic>
        <p:nvPicPr>
          <p:cNvPr id="4" name="Bild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362" y="362352"/>
            <a:ext cx="1965325" cy="31305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04" y="1167370"/>
            <a:ext cx="8995116" cy="5298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57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40000" y="1537200"/>
            <a:ext cx="4572000" cy="1395254"/>
          </a:xfrm>
        </p:spPr>
        <p:txBody>
          <a:bodyPr/>
          <a:lstStyle/>
          <a:p>
            <a:r>
              <a:rPr lang="de-DE" dirty="0"/>
              <a:t>Cooperation works</a:t>
            </a:r>
          </a:p>
          <a:p>
            <a:pPr lvl="1"/>
            <a:r>
              <a:rPr lang="de-DE" spc="80" dirty="0"/>
              <a:t>All materials will be available on:</a:t>
            </a:r>
          </a:p>
          <a:p>
            <a:pPr lvl="1"/>
            <a:r>
              <a:rPr lang="de-DE" spc="70" dirty="0" smtClean="0">
                <a:solidFill>
                  <a:srgbClr val="003399"/>
                </a:solidFill>
                <a:latin typeface="Franklin Gothic Demi" panose="020B0703020102020204" pitchFamily="34" charset="0"/>
              </a:rPr>
              <a:t>www.interact-eu.net</a:t>
            </a:r>
            <a:endParaRPr lang="de-DE" dirty="0"/>
          </a:p>
        </p:txBody>
      </p:sp>
      <p:pic>
        <p:nvPicPr>
          <p:cNvPr id="6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302" y="536195"/>
            <a:ext cx="1970553" cy="31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359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8313" y="921957"/>
            <a:ext cx="8207375" cy="983346"/>
          </a:xfrm>
        </p:spPr>
        <p:txBody>
          <a:bodyPr/>
          <a:lstStyle/>
          <a:p>
            <a:pPr lvl="0"/>
            <a:r>
              <a:rPr lang="es-ES" sz="3600" dirty="0" err="1" smtClean="0">
                <a:solidFill>
                  <a:sysClr val="windowText" lastClr="000000"/>
                </a:solidFill>
                <a:latin typeface="Franklin Gothic Demi" pitchFamily="34" charset="0"/>
              </a:rPr>
              <a:t>Potential</a:t>
            </a:r>
            <a:r>
              <a:rPr lang="es-ES" sz="3600" dirty="0" smtClean="0">
                <a:solidFill>
                  <a:sysClr val="windowText" lastClr="000000"/>
                </a:solidFill>
                <a:latin typeface="Franklin Gothic Demi" pitchFamily="34" charset="0"/>
              </a:rPr>
              <a:t> </a:t>
            </a:r>
            <a:r>
              <a:rPr lang="es-ES" sz="3600" dirty="0" err="1" smtClean="0">
                <a:solidFill>
                  <a:sysClr val="windowText" lastClr="000000"/>
                </a:solidFill>
                <a:latin typeface="Franklin Gothic Demi" pitchFamily="34" charset="0"/>
              </a:rPr>
              <a:t>definition</a:t>
            </a:r>
            <a:r>
              <a:rPr lang="es-ES" sz="3600" dirty="0" smtClean="0">
                <a:solidFill>
                  <a:sysClr val="windowText" lastClr="000000"/>
                </a:solidFill>
                <a:latin typeface="Franklin Gothic Demi" pitchFamily="34" charset="0"/>
              </a:rPr>
              <a:t>…</a:t>
            </a:r>
            <a:r>
              <a:rPr lang="es-ES" sz="3600" dirty="0">
                <a:solidFill>
                  <a:sysClr val="windowText" lastClr="000000"/>
                </a:solidFill>
                <a:latin typeface="Franklin Gothic Demi" pitchFamily="34" charset="0"/>
              </a:rPr>
              <a:t/>
            </a:r>
            <a:br>
              <a:rPr lang="es-ES" sz="3600" dirty="0">
                <a:solidFill>
                  <a:sysClr val="windowText" lastClr="000000"/>
                </a:solidFill>
                <a:latin typeface="Franklin Gothic Demi" pitchFamily="34" charset="0"/>
              </a:rPr>
            </a:br>
            <a:endParaRPr lang="es-ES" dirty="0"/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457200" y="274638"/>
            <a:ext cx="8064000" cy="98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tx1"/>
                </a:solidFill>
                <a:latin typeface="Franklin Gothic Demi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9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Franklin Gothic Demi" pitchFamily="34" charset="0"/>
              <a:ea typeface="+mj-ea"/>
              <a:cs typeface="+mj-cs"/>
            </a:endParaRPr>
          </a:p>
        </p:txBody>
      </p:sp>
      <p:sp>
        <p:nvSpPr>
          <p:cNvPr id="10" name="Marcador de texto 2"/>
          <p:cNvSpPr txBox="1">
            <a:spLocks/>
          </p:cNvSpPr>
          <p:nvPr/>
        </p:nvSpPr>
        <p:spPr>
          <a:xfrm>
            <a:off x="4083133" y="1600200"/>
            <a:ext cx="4608885" cy="502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6400" indent="-176400" algn="l" defTabSz="9144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1pPr>
            <a:lvl2pPr marL="532800" indent="-230400" algn="l" defTabSz="914400" rtl="0" eaLnBrk="1" latinLnBrk="0" hangingPunct="1">
              <a:lnSpc>
                <a:spcPts val="2300"/>
              </a:lnSpc>
              <a:spcBef>
                <a:spcPts val="500"/>
              </a:spcBef>
              <a:spcAft>
                <a:spcPts val="1200"/>
              </a:spcAft>
              <a:buFont typeface="Symbol" pitchFamily="18" charset="2"/>
              <a:buChar char="-"/>
              <a:defRPr sz="17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7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7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00000"/>
              </a:lnSpc>
              <a:buFont typeface="+mj-lt"/>
              <a:buAutoNum type="arabicPeriod"/>
              <a:defRPr/>
            </a:pPr>
            <a:r>
              <a:rPr lang="en-GB" sz="1600" dirty="0">
                <a:latin typeface="+mn-lt"/>
              </a:rPr>
              <a:t>Capitalisation (of results) looks into specific results in thematic fields in order to  obtain additional improved results, to boost performance, delivery and to multiply the effects of achievements delivered.</a:t>
            </a:r>
            <a:endParaRPr lang="es-ES" sz="1600" dirty="0">
              <a:latin typeface="+mn-lt"/>
            </a:endParaRP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1600" dirty="0" smtClean="0">
                <a:latin typeface="+mn-lt"/>
              </a:rPr>
              <a:t>Capitalisation </a:t>
            </a:r>
            <a:r>
              <a:rPr lang="en-GB" sz="1600" dirty="0">
                <a:latin typeface="+mn-lt"/>
              </a:rPr>
              <a:t>is about gathering, organising and building upon existing programme and projects results, within specific fields.</a:t>
            </a:r>
            <a:endParaRPr lang="es-ES" sz="1600" dirty="0">
              <a:latin typeface="+mn-lt"/>
            </a:endParaRP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1600" dirty="0">
                <a:latin typeface="+mn-lt"/>
              </a:rPr>
              <a:t>Capitalisation could concern data about the implementation of programmes, projects, impacts and methods used in order to make this knowledge generated by </a:t>
            </a:r>
            <a:r>
              <a:rPr lang="en-GB" sz="1600" dirty="0" err="1">
                <a:latin typeface="+mn-lt"/>
              </a:rPr>
              <a:t>Interreg</a:t>
            </a:r>
            <a:r>
              <a:rPr lang="en-GB" sz="1600" dirty="0">
                <a:latin typeface="+mn-lt"/>
              </a:rPr>
              <a:t> (capital) more accessible and usable for other programmes, projects or stakeholder groups</a:t>
            </a:r>
            <a:r>
              <a:rPr lang="en-GB" sz="1600" dirty="0" smtClean="0">
                <a:latin typeface="+mn-lt"/>
              </a:rPr>
              <a:t>.</a:t>
            </a:r>
          </a:p>
          <a:p>
            <a: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None/>
              <a:tabLst/>
              <a:defRPr/>
            </a:pPr>
            <a:r>
              <a:rPr lang="en-GB" sz="1800" dirty="0" smtClean="0">
                <a:latin typeface="+mn-lt"/>
              </a:rPr>
              <a:t>=</a:t>
            </a:r>
          </a:p>
          <a:p>
            <a:pPr marL="0"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None/>
              <a:tabLst/>
              <a:defRPr/>
            </a:pPr>
            <a:r>
              <a:rPr lang="en-GB" sz="1800" b="1" dirty="0" smtClean="0">
                <a:latin typeface="+mj-lt"/>
              </a:rPr>
              <a:t>Knowledge Management</a:t>
            </a:r>
            <a:endParaRPr lang="es-ES" sz="1800" b="1" dirty="0">
              <a:latin typeface="+mj-lt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200400"/>
            <a:ext cx="3393441" cy="1721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333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Interact </a:t>
            </a:r>
            <a:r>
              <a:rPr lang="es-ES" dirty="0" err="1" smtClean="0"/>
              <a:t>Capitalisation</a:t>
            </a:r>
            <a:r>
              <a:rPr lang="es-ES" dirty="0" smtClean="0"/>
              <a:t> Plan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4719"/>
          <a:stretch/>
        </p:blipFill>
        <p:spPr>
          <a:xfrm>
            <a:off x="457200" y="4061503"/>
            <a:ext cx="4467722" cy="2402600"/>
          </a:xfrm>
          <a:prstGeom prst="rect">
            <a:avLst/>
          </a:prstGeom>
        </p:spPr>
      </p:pic>
      <p:sp>
        <p:nvSpPr>
          <p:cNvPr id="7" name="Marcador de texto 2"/>
          <p:cNvSpPr txBox="1">
            <a:spLocks/>
          </p:cNvSpPr>
          <p:nvPr/>
        </p:nvSpPr>
        <p:spPr>
          <a:xfrm>
            <a:off x="468313" y="1515061"/>
            <a:ext cx="4484687" cy="254644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100" kern="1200" baseline="0">
                <a:solidFill>
                  <a:schemeClr val="accent2">
                    <a:lumMod val="75000"/>
                  </a:schemeClr>
                </a:solidFill>
                <a:latin typeface="Franklin Gothic Demi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800" b="1" dirty="0" err="1" smtClean="0">
                <a:solidFill>
                  <a:schemeClr val="tx1"/>
                </a:solidFill>
              </a:rPr>
              <a:t>Objectives</a:t>
            </a:r>
            <a:endParaRPr lang="es-ES" sz="1800" b="1" dirty="0" smtClean="0">
              <a:solidFill>
                <a:schemeClr val="tx1"/>
              </a:solidFill>
            </a:endParaRPr>
          </a:p>
          <a:p>
            <a:endParaRPr lang="es-ES" sz="1800" b="1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 smtClean="0">
                <a:solidFill>
                  <a:schemeClr val="tx1"/>
                </a:solidFill>
                <a:latin typeface="+mn-lt"/>
              </a:rPr>
              <a:t>To </a:t>
            </a: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define the main actions and 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Identification, analysis and promotion of </a:t>
            </a:r>
            <a:r>
              <a:rPr lang="en-US" sz="2000" dirty="0" err="1" smtClean="0">
                <a:solidFill>
                  <a:schemeClr val="tx1"/>
                </a:solidFill>
                <a:latin typeface="+mn-lt"/>
              </a:rPr>
              <a:t>capitalisation</a:t>
            </a: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 approaches;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Set-up and implementation of thematic networks;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Promotion of </a:t>
            </a:r>
            <a:r>
              <a:rPr lang="en-US" sz="2000" dirty="0" err="1" smtClean="0">
                <a:solidFill>
                  <a:schemeClr val="tx1"/>
                </a:solidFill>
                <a:latin typeface="+mn-lt"/>
              </a:rPr>
              <a:t>Interreg</a:t>
            </a: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 results.</a:t>
            </a:r>
            <a:endParaRPr lang="es-ES" sz="20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9939" y="1406705"/>
            <a:ext cx="3790275" cy="2978834"/>
          </a:xfrm>
          <a:prstGeom prst="rect">
            <a:avLst/>
          </a:prstGeom>
        </p:spPr>
      </p:pic>
      <p:sp>
        <p:nvSpPr>
          <p:cNvPr id="9" name="Marcador de texto 2"/>
          <p:cNvSpPr txBox="1">
            <a:spLocks/>
          </p:cNvSpPr>
          <p:nvPr/>
        </p:nvSpPr>
        <p:spPr>
          <a:xfrm>
            <a:off x="5357518" y="4882515"/>
            <a:ext cx="3405482" cy="13088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6400" indent="-176400" algn="l" defTabSz="9144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1pPr>
            <a:lvl2pPr marL="532800" indent="-230400" algn="l" defTabSz="914400" rtl="0" eaLnBrk="1" latinLnBrk="0" hangingPunct="1">
              <a:lnSpc>
                <a:spcPts val="2300"/>
              </a:lnSpc>
              <a:spcBef>
                <a:spcPts val="500"/>
              </a:spcBef>
              <a:spcAft>
                <a:spcPts val="1200"/>
              </a:spcAft>
              <a:buFont typeface="Symbol" pitchFamily="18" charset="2"/>
              <a:buChar char="-"/>
              <a:defRPr sz="17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7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7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17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Clear </a:t>
            </a:r>
            <a:r>
              <a:rPr kumimoji="0" lang="es-ES" sz="17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identification</a:t>
            </a:r>
            <a:r>
              <a:rPr kumimoji="0" lang="es-ES" sz="17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 of </a:t>
            </a:r>
            <a:r>
              <a:rPr kumimoji="0" lang="es-ES" sz="17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themes</a:t>
            </a:r>
            <a:endParaRPr kumimoji="0" lang="es-ES" sz="17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176400" marR="0" lvl="0" indent="-176400" algn="r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ES" sz="1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Franklin Gothic Book" pitchFamily="34" charset="0"/>
                <a:ea typeface="+mn-ea"/>
                <a:cs typeface="+mn-cs"/>
              </a:rPr>
              <a:t>Specific</a:t>
            </a:r>
            <a:r>
              <a:rPr kumimoji="0" lang="es-ES" sz="1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Franklin Gothic Book" pitchFamily="34" charset="0"/>
                <a:ea typeface="+mn-ea"/>
                <a:cs typeface="+mn-cs"/>
              </a:rPr>
              <a:t> </a:t>
            </a:r>
            <a:r>
              <a:rPr kumimoji="0" lang="es-ES" sz="1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Franklin Gothic Book" pitchFamily="34" charset="0"/>
                <a:ea typeface="+mn-ea"/>
                <a:cs typeface="+mn-cs"/>
              </a:rPr>
              <a:t>survey</a:t>
            </a:r>
            <a:r>
              <a:rPr kumimoji="0" lang="es-ES" sz="1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Franklin Gothic Book" pitchFamily="34" charset="0"/>
                <a:ea typeface="+mn-ea"/>
                <a:cs typeface="+mn-cs"/>
              </a:rPr>
              <a:t> to </a:t>
            </a:r>
            <a:r>
              <a:rPr kumimoji="0" lang="es-ES" sz="1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Franklin Gothic Book" pitchFamily="34" charset="0"/>
                <a:ea typeface="+mn-ea"/>
                <a:cs typeface="+mn-cs"/>
              </a:rPr>
              <a:t>Programmes</a:t>
            </a:r>
            <a:r>
              <a:rPr kumimoji="0" lang="es-ES" sz="1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Franklin Gothic Book" pitchFamily="34" charset="0"/>
                <a:ea typeface="+mn-ea"/>
                <a:cs typeface="+mn-cs"/>
              </a:rPr>
              <a:t>, </a:t>
            </a:r>
            <a:r>
              <a:rPr kumimoji="0" lang="es-ES" sz="1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Franklin Gothic Book" pitchFamily="34" charset="0"/>
                <a:ea typeface="+mn-ea"/>
                <a:cs typeface="+mn-cs"/>
              </a:rPr>
              <a:t>according</a:t>
            </a:r>
            <a:r>
              <a:rPr kumimoji="0" lang="es-ES" sz="1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Franklin Gothic Book" pitchFamily="34" charset="0"/>
                <a:ea typeface="+mn-ea"/>
                <a:cs typeface="+mn-cs"/>
              </a:rPr>
              <a:t> to </a:t>
            </a:r>
            <a:r>
              <a:rPr kumimoji="0" lang="es-ES" sz="1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Franklin Gothic Book" pitchFamily="34" charset="0"/>
                <a:ea typeface="+mn-ea"/>
                <a:cs typeface="+mn-cs"/>
              </a:rPr>
              <a:t>thematic</a:t>
            </a:r>
            <a:r>
              <a:rPr kumimoji="0" lang="es-ES" sz="17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Franklin Gothic Book" pitchFamily="34" charset="0"/>
                <a:ea typeface="+mn-ea"/>
                <a:cs typeface="+mn-cs"/>
              </a:rPr>
              <a:t> </a:t>
            </a:r>
            <a:r>
              <a:rPr kumimoji="0" lang="es-ES" sz="17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Franklin Gothic Book" pitchFamily="34" charset="0"/>
                <a:ea typeface="+mn-ea"/>
                <a:cs typeface="+mn-cs"/>
              </a:rPr>
              <a:t>choises</a:t>
            </a:r>
            <a:endParaRPr kumimoji="0" lang="en-US" sz="17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Franklin Gothic Book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17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Franklin Gothic Book" pitchFamily="34" charset="0"/>
              <a:ea typeface="+mn-ea"/>
              <a:cs typeface="+mn-cs"/>
            </a:endParaRPr>
          </a:p>
        </p:txBody>
      </p:sp>
      <p:pic>
        <p:nvPicPr>
          <p:cNvPr id="10" name="Bild 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362" y="362352"/>
            <a:ext cx="1965325" cy="31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312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8313" y="464757"/>
            <a:ext cx="8207375" cy="484748"/>
          </a:xfrm>
        </p:spPr>
        <p:txBody>
          <a:bodyPr/>
          <a:lstStyle/>
          <a:p>
            <a:r>
              <a:rPr lang="en-GB" dirty="0"/>
              <a:t>Support to Capitalisation </a:t>
            </a:r>
            <a:endParaRPr lang="es-ES" dirty="0"/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2460838"/>
              </p:ext>
            </p:extLst>
          </p:nvPr>
        </p:nvGraphicFramePr>
        <p:xfrm>
          <a:off x="468313" y="1188720"/>
          <a:ext cx="8207374" cy="548623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103687">
                  <a:extLst>
                    <a:ext uri="{9D8B030D-6E8A-4147-A177-3AD203B41FA5}">
                      <a16:colId xmlns:a16="http://schemas.microsoft.com/office/drawing/2014/main" val="1177750565"/>
                    </a:ext>
                  </a:extLst>
                </a:gridCol>
                <a:gridCol w="4103687">
                  <a:extLst>
                    <a:ext uri="{9D8B030D-6E8A-4147-A177-3AD203B41FA5}">
                      <a16:colId xmlns:a16="http://schemas.microsoft.com/office/drawing/2014/main" val="993403597"/>
                    </a:ext>
                  </a:extLst>
                </a:gridCol>
              </a:tblGrid>
              <a:tr h="1204298">
                <a:tc>
                  <a:txBody>
                    <a:bodyPr/>
                    <a:lstStyle/>
                    <a:p>
                      <a:r>
                        <a:rPr lang="es-ES" sz="20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Capitalisation</a:t>
                      </a:r>
                      <a:r>
                        <a:rPr lang="es-ES" sz="20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as </a:t>
                      </a:r>
                      <a:r>
                        <a:rPr lang="es-ES" sz="2000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management</a:t>
                      </a:r>
                      <a:r>
                        <a:rPr lang="es-ES" sz="20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s-ES" sz="2000" b="1" kern="1200" dirty="0" err="1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practice</a:t>
                      </a:r>
                      <a:r>
                        <a:rPr lang="es-ES" sz="20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</a:p>
                    <a:p>
                      <a:r>
                        <a:rPr lang="es-ES" baseline="0" dirty="0" smtClean="0"/>
                        <a:t>Workshops, trainings, </a:t>
                      </a:r>
                      <a:r>
                        <a:rPr lang="es-ES" baseline="0" dirty="0" err="1" smtClean="0"/>
                        <a:t>publications</a:t>
                      </a:r>
                      <a:r>
                        <a:rPr lang="es-ES" baseline="0" dirty="0" smtClean="0"/>
                        <a:t> and </a:t>
                      </a:r>
                      <a:r>
                        <a:rPr lang="es-ES" baseline="0" dirty="0" err="1" smtClean="0"/>
                        <a:t>tools</a:t>
                      </a:r>
                      <a:endParaRPr lang="es-ES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b="1" kern="1200" dirty="0" err="1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Increasing</a:t>
                      </a:r>
                      <a:r>
                        <a:rPr lang="es-ES" sz="2000" b="1" kern="1200" baseline="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2000" b="1" kern="1200" dirty="0" err="1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Thematic</a:t>
                      </a:r>
                      <a:r>
                        <a:rPr lang="es-ES" sz="20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2000" b="1" kern="1200" dirty="0" err="1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expertise</a:t>
                      </a:r>
                      <a:r>
                        <a:rPr lang="es-ES" sz="20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endParaRPr lang="es-ES" dirty="0" smtClean="0"/>
                    </a:p>
                    <a:p>
                      <a:r>
                        <a:rPr lang="es-ES" dirty="0" smtClean="0"/>
                        <a:t>Meetings,</a:t>
                      </a:r>
                      <a:r>
                        <a:rPr lang="es-ES" baseline="0" dirty="0" smtClean="0"/>
                        <a:t> on-line </a:t>
                      </a:r>
                      <a:r>
                        <a:rPr lang="es-ES" baseline="0" dirty="0" err="1" smtClean="0"/>
                        <a:t>platforms</a:t>
                      </a:r>
                      <a:r>
                        <a:rPr lang="es-ES" baseline="0" dirty="0" smtClean="0"/>
                        <a:t>, </a:t>
                      </a:r>
                      <a:r>
                        <a:rPr lang="es-ES" baseline="0" dirty="0" err="1" smtClean="0"/>
                        <a:t>pubications</a:t>
                      </a:r>
                      <a:endParaRPr lang="es-ES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5079858"/>
                  </a:ext>
                </a:extLst>
              </a:tr>
              <a:tr h="926383">
                <a:tc>
                  <a:txBody>
                    <a:bodyPr/>
                    <a:lstStyle/>
                    <a:p>
                      <a:r>
                        <a:rPr lang="es-ES" sz="1800" kern="1200" dirty="0" err="1" smtClean="0">
                          <a:effectLst/>
                        </a:rPr>
                        <a:t>Events</a:t>
                      </a:r>
                      <a:r>
                        <a:rPr lang="es-ES" sz="1800" kern="1200" dirty="0" smtClean="0">
                          <a:effectLst/>
                        </a:rPr>
                        <a:t> </a:t>
                      </a:r>
                      <a:r>
                        <a:rPr lang="es-ES" sz="1800" kern="1200" dirty="0" err="1" smtClean="0">
                          <a:effectLst/>
                        </a:rPr>
                        <a:t>on</a:t>
                      </a:r>
                      <a:r>
                        <a:rPr lang="es-ES" sz="1800" kern="1200" dirty="0" smtClean="0">
                          <a:effectLst/>
                        </a:rPr>
                        <a:t> </a:t>
                      </a:r>
                      <a:r>
                        <a:rPr lang="es-ES" sz="1800" kern="1200" dirty="0" err="1" smtClean="0">
                          <a:effectLst/>
                        </a:rPr>
                        <a:t>Capitalisation</a:t>
                      </a:r>
                      <a:r>
                        <a:rPr lang="es-ES" sz="1800" kern="1200" dirty="0" smtClean="0">
                          <a:effectLst/>
                        </a:rPr>
                        <a:t> </a:t>
                      </a:r>
                      <a:r>
                        <a:rPr lang="es-ES" sz="1800" kern="1200" dirty="0" err="1" smtClean="0">
                          <a:effectLst/>
                        </a:rPr>
                        <a:t>practices</a:t>
                      </a:r>
                      <a:r>
                        <a:rPr lang="es-ES" sz="1800" kern="1200" dirty="0" smtClean="0">
                          <a:effectLst/>
                        </a:rPr>
                        <a:t> and </a:t>
                      </a:r>
                      <a:r>
                        <a:rPr lang="es-ES" sz="1800" kern="1200" dirty="0" err="1" smtClean="0">
                          <a:effectLst/>
                        </a:rPr>
                        <a:t>approaches</a:t>
                      </a:r>
                      <a:r>
                        <a:rPr lang="es-ES" sz="1800" kern="1200" dirty="0" smtClean="0">
                          <a:effectLst/>
                        </a:rPr>
                        <a:t> (2014-2020) </a:t>
                      </a:r>
                      <a:endParaRPr lang="es-ES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dirty="0" err="1" smtClean="0"/>
                        <a:t>Interreg</a:t>
                      </a:r>
                      <a:r>
                        <a:rPr lang="es-ES" dirty="0" smtClean="0"/>
                        <a:t> response to </a:t>
                      </a:r>
                      <a:r>
                        <a:rPr lang="es-ES" dirty="0" err="1" smtClean="0"/>
                        <a:t>migration</a:t>
                      </a:r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network</a:t>
                      </a:r>
                      <a:endParaRPr lang="es-ES" dirty="0" smtClean="0"/>
                    </a:p>
                    <a:p>
                      <a:r>
                        <a:rPr lang="es-ES" dirty="0" smtClean="0"/>
                        <a:t> </a:t>
                      </a:r>
                      <a:endParaRPr lang="es-ES" dirty="0">
                        <a:solidFill>
                          <a:srgbClr val="00B050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6586813"/>
                  </a:ext>
                </a:extLst>
              </a:tr>
              <a:tr h="926383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ComCap</a:t>
                      </a:r>
                      <a:r>
                        <a:rPr lang="en-US" dirty="0" smtClean="0"/>
                        <a:t> workshops - hints to promote </a:t>
                      </a:r>
                      <a:r>
                        <a:rPr lang="en-US" dirty="0" err="1" smtClean="0"/>
                        <a:t>Interreg</a:t>
                      </a:r>
                      <a:r>
                        <a:rPr lang="en-US" dirty="0" smtClean="0"/>
                        <a:t> results</a:t>
                      </a:r>
                      <a:r>
                        <a:rPr lang="en-US" baseline="0" dirty="0" smtClean="0"/>
                        <a:t> and trainings on communication of results (story telling, social media)</a:t>
                      </a:r>
                      <a:endParaRPr lang="en-US" dirty="0" smtClean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dirty="0" err="1" smtClean="0"/>
                        <a:t>Sustainable</a:t>
                      </a:r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transport</a:t>
                      </a:r>
                      <a:r>
                        <a:rPr lang="es-ES" dirty="0" smtClean="0"/>
                        <a:t> </a:t>
                      </a:r>
                      <a:endParaRPr lang="es-ES" dirty="0">
                        <a:solidFill>
                          <a:srgbClr val="00B050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6446281"/>
                  </a:ext>
                </a:extLst>
              </a:tr>
              <a:tr h="375700">
                <a:tc>
                  <a:txBody>
                    <a:bodyPr/>
                    <a:lstStyle/>
                    <a:p>
                      <a:r>
                        <a:rPr lang="es-ES" dirty="0" err="1" smtClean="0"/>
                        <a:t>Interreg</a:t>
                      </a:r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Talks</a:t>
                      </a:r>
                      <a:r>
                        <a:rPr lang="es-ES" baseline="0" dirty="0" smtClean="0"/>
                        <a:t> (</a:t>
                      </a:r>
                      <a:r>
                        <a:rPr lang="es-ES" baseline="0" dirty="0" err="1" smtClean="0"/>
                        <a:t>promotion</a:t>
                      </a:r>
                      <a:r>
                        <a:rPr lang="es-ES" baseline="0" dirty="0" smtClean="0"/>
                        <a:t> of </a:t>
                      </a:r>
                      <a:r>
                        <a:rPr lang="es-ES" baseline="0" dirty="0" err="1" smtClean="0"/>
                        <a:t>results</a:t>
                      </a:r>
                      <a:r>
                        <a:rPr lang="es-ES" baseline="0" dirty="0" smtClean="0"/>
                        <a:t>) </a:t>
                      </a:r>
                      <a:endParaRPr lang="es-ES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dirty="0" err="1" smtClean="0"/>
                        <a:t>Knowledge</a:t>
                      </a:r>
                      <a:r>
                        <a:rPr lang="es-ES" baseline="0" dirty="0" smtClean="0"/>
                        <a:t> of </a:t>
                      </a:r>
                      <a:r>
                        <a:rPr lang="es-ES" baseline="0" dirty="0" err="1" smtClean="0"/>
                        <a:t>the</a:t>
                      </a:r>
                      <a:r>
                        <a:rPr lang="es-ES" baseline="0" dirty="0" smtClean="0"/>
                        <a:t> seas </a:t>
                      </a:r>
                      <a:r>
                        <a:rPr lang="es-ES" baseline="0" dirty="0" err="1" smtClean="0"/>
                        <a:t>network</a:t>
                      </a:r>
                      <a:endParaRPr lang="es-ES" dirty="0">
                        <a:solidFill>
                          <a:srgbClr val="00B050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40309159"/>
                  </a:ext>
                </a:extLst>
              </a:tr>
              <a:tr h="648468">
                <a:tc>
                  <a:txBody>
                    <a:bodyPr/>
                    <a:lstStyle/>
                    <a:p>
                      <a:r>
                        <a:rPr lang="es-ES" sz="2000" b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Publication</a:t>
                      </a:r>
                      <a:r>
                        <a:rPr lang="es-ES" sz="20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and </a:t>
                      </a:r>
                      <a:r>
                        <a:rPr lang="es-ES" sz="2000" b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repository</a:t>
                      </a:r>
                      <a:r>
                        <a:rPr lang="es-ES" sz="20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of </a:t>
                      </a:r>
                      <a:r>
                        <a:rPr lang="es-ES" sz="2000" b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capitalisation</a:t>
                      </a:r>
                      <a:r>
                        <a:rPr lang="es-ES" sz="2000" b="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s-ES" sz="2000" b="0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practices</a:t>
                      </a:r>
                      <a:endParaRPr lang="es-ES" sz="20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dirty="0" err="1" smtClean="0"/>
                        <a:t>Climate</a:t>
                      </a:r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change</a:t>
                      </a:r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network</a:t>
                      </a:r>
                      <a:endParaRPr lang="es-ES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8094073"/>
                  </a:ext>
                </a:extLst>
              </a:tr>
              <a:tr h="648468">
                <a:tc>
                  <a:txBody>
                    <a:bodyPr/>
                    <a:lstStyle/>
                    <a:p>
                      <a:r>
                        <a:rPr lang="es-ES" sz="2000" b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Publication</a:t>
                      </a:r>
                      <a:r>
                        <a:rPr lang="es-ES" sz="20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s-ES" sz="2000" b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on</a:t>
                      </a:r>
                      <a:r>
                        <a:rPr lang="es-ES" sz="20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s-ES" sz="2000" b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promotion</a:t>
                      </a:r>
                      <a:r>
                        <a:rPr lang="es-ES" sz="20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of </a:t>
                      </a:r>
                      <a:r>
                        <a:rPr lang="es-ES" sz="2000" b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results</a:t>
                      </a:r>
                      <a:endParaRPr lang="es-ES" sz="20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Inclusive </a:t>
                      </a:r>
                      <a:r>
                        <a:rPr lang="es-ES" dirty="0" err="1" smtClean="0"/>
                        <a:t>growth</a:t>
                      </a:r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network</a:t>
                      </a:r>
                      <a:r>
                        <a:rPr lang="es-ES" dirty="0" smtClean="0"/>
                        <a:t> </a:t>
                      </a:r>
                      <a:endParaRPr lang="es-ES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4865057"/>
                  </a:ext>
                </a:extLst>
              </a:tr>
              <a:tr h="375700">
                <a:tc>
                  <a:txBody>
                    <a:bodyPr/>
                    <a:lstStyle/>
                    <a:p>
                      <a:r>
                        <a:rPr lang="es-ES" sz="20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ranklin Gothic Book" panose="020B0503020102020204" pitchFamily="34" charset="0"/>
                        </a:rPr>
                        <a:t>Capitalisation</a:t>
                      </a:r>
                      <a:r>
                        <a:rPr lang="es-E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s-ES" sz="20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Franklin Gothic Book" panose="020B0503020102020204" pitchFamily="34" charset="0"/>
                        </a:rPr>
                        <a:t>Toolkit</a:t>
                      </a:r>
                      <a:endParaRPr lang="es-E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" dirty="0" err="1" smtClean="0"/>
                        <a:t>Institutional</a:t>
                      </a:r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capacity</a:t>
                      </a:r>
                      <a:endParaRPr lang="es-ES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65158947"/>
                  </a:ext>
                </a:extLst>
              </a:tr>
            </a:tbl>
          </a:graphicData>
        </a:graphic>
      </p:graphicFrame>
      <p:pic>
        <p:nvPicPr>
          <p:cNvPr id="4" name="Bild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362" y="362352"/>
            <a:ext cx="1965325" cy="31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999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publications:</a:t>
            </a:r>
            <a:endParaRPr lang="en-GB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2"/>
          </p:nvPr>
        </p:nvSpPr>
        <p:spPr>
          <a:xfrm>
            <a:off x="468312" y="2196350"/>
            <a:ext cx="8207375" cy="2077492"/>
          </a:xfrm>
        </p:spPr>
        <p:txBody>
          <a:bodyPr/>
          <a:lstStyle/>
          <a:p>
            <a:endParaRPr lang="en-GB" dirty="0"/>
          </a:p>
          <a:p>
            <a:r>
              <a:rPr lang="en-GB" i="1" dirty="0" smtClean="0"/>
              <a:t>Capitalisation </a:t>
            </a:r>
            <a:r>
              <a:rPr lang="en-GB" i="1" dirty="0"/>
              <a:t>approaches and practices in Interreg. </a:t>
            </a:r>
            <a:r>
              <a:rPr lang="en-GB" i="1" dirty="0" smtClean="0"/>
              <a:t>                  From </a:t>
            </a:r>
            <a:r>
              <a:rPr lang="en-GB" i="1" dirty="0"/>
              <a:t>concept to </a:t>
            </a:r>
            <a:r>
              <a:rPr lang="en-GB" i="1" dirty="0" smtClean="0"/>
              <a:t>practice</a:t>
            </a:r>
          </a:p>
          <a:p>
            <a:endParaRPr lang="en-GB" dirty="0"/>
          </a:p>
          <a:p>
            <a:r>
              <a:rPr lang="en-GB" dirty="0"/>
              <a:t> </a:t>
            </a:r>
            <a:r>
              <a:rPr lang="en-GB" i="1" dirty="0" smtClean="0"/>
              <a:t>Communication </a:t>
            </a:r>
            <a:r>
              <a:rPr lang="en-GB" i="1" dirty="0"/>
              <a:t>of capitalisation in </a:t>
            </a:r>
            <a:r>
              <a:rPr lang="en-GB" i="1" dirty="0" smtClean="0"/>
              <a:t>Interreg</a:t>
            </a:r>
          </a:p>
          <a:p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01373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8313" y="1400012"/>
            <a:ext cx="4932362" cy="1477328"/>
          </a:xfrm>
        </p:spPr>
        <p:txBody>
          <a:bodyPr/>
          <a:lstStyle/>
          <a:p>
            <a:r>
              <a:rPr lang="en-GB" sz="3200" i="1" dirty="0"/>
              <a:t>Capitalisation approaches and practices in Interreg.                   From concept to practice</a:t>
            </a:r>
          </a:p>
        </p:txBody>
      </p:sp>
      <p:pic>
        <p:nvPicPr>
          <p:cNvPr id="5" name="Bildplatzhalter 4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067" y="3429000"/>
            <a:ext cx="3376852" cy="2700339"/>
          </a:xfrm>
        </p:spPr>
      </p:pic>
    </p:spTree>
    <p:extLst>
      <p:ext uri="{BB962C8B-B14F-4D97-AF65-F5344CB8AC3E}">
        <p14:creationId xmlns:p14="http://schemas.microsoft.com/office/powerpoint/2010/main" val="2183953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68313" y="921956"/>
            <a:ext cx="8207375" cy="805243"/>
          </a:xfrm>
        </p:spPr>
        <p:txBody>
          <a:bodyPr/>
          <a:lstStyle/>
          <a:p>
            <a:r>
              <a:rPr lang="en-GB" sz="2500" dirty="0" smtClean="0"/>
              <a:t>Capitalisation approaches and practices </a:t>
            </a:r>
            <a:r>
              <a:rPr lang="en-GB" sz="2500" dirty="0"/>
              <a:t/>
            </a:r>
            <a:br>
              <a:rPr lang="en-GB" sz="2500" dirty="0"/>
            </a:br>
            <a:r>
              <a:rPr lang="en-GB" sz="2500" dirty="0" smtClean="0">
                <a:solidFill>
                  <a:srgbClr val="007BA1"/>
                </a:solidFill>
              </a:rPr>
              <a:t>About </a:t>
            </a:r>
            <a:r>
              <a:rPr lang="en-GB" sz="2500" dirty="0" smtClean="0">
                <a:solidFill>
                  <a:srgbClr val="007BA1"/>
                </a:solidFill>
              </a:rPr>
              <a:t>the </a:t>
            </a:r>
            <a:r>
              <a:rPr lang="en-GB" sz="2500" dirty="0" smtClean="0">
                <a:solidFill>
                  <a:srgbClr val="007BA1"/>
                </a:solidFill>
              </a:rPr>
              <a:t>content</a:t>
            </a:r>
            <a:endParaRPr lang="en-GB" sz="2500" dirty="0">
              <a:solidFill>
                <a:srgbClr val="007BA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14105" y="2119745"/>
            <a:ext cx="3715790" cy="5539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500" b="0" i="0" baseline="0">
                <a:latin typeface="Franklin Gothic Demi" charset="0"/>
                <a:ea typeface="+mj-ea"/>
                <a:cs typeface="+mj-cs"/>
              </a:defRPr>
            </a:lvl1pPr>
          </a:lstStyle>
          <a:p>
            <a:pPr algn="ctr"/>
            <a:r>
              <a:rPr lang="en-GB" sz="4000" dirty="0" smtClean="0">
                <a:solidFill>
                  <a:srgbClr val="007BA1"/>
                </a:solidFill>
              </a:rPr>
              <a:t>PRAGMATIC</a:t>
            </a:r>
            <a:endParaRPr lang="en-GB" sz="4000" dirty="0">
              <a:solidFill>
                <a:srgbClr val="007BA1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564" y="3386782"/>
            <a:ext cx="3987182" cy="3188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47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68313" y="921957"/>
            <a:ext cx="8207375" cy="346249"/>
          </a:xfrm>
        </p:spPr>
        <p:txBody>
          <a:bodyPr/>
          <a:lstStyle/>
          <a:p>
            <a:r>
              <a:rPr lang="en-GB" sz="2500" dirty="0" smtClean="0"/>
              <a:t>Capitalisation approaches and practices – </a:t>
            </a:r>
            <a:r>
              <a:rPr lang="en-GB" sz="2500" dirty="0" smtClean="0">
                <a:solidFill>
                  <a:srgbClr val="007BA1"/>
                </a:solidFill>
              </a:rPr>
              <a:t>selling “pitch”</a:t>
            </a:r>
            <a:endParaRPr lang="en-GB" sz="2500" dirty="0">
              <a:solidFill>
                <a:srgbClr val="007BA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64276" y="1573238"/>
            <a:ext cx="721544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 smtClean="0"/>
              <a:t>Get a comprehensive answer to the question:</a:t>
            </a:r>
          </a:p>
          <a:p>
            <a:pPr algn="ctr"/>
            <a:r>
              <a:rPr lang="en-GB" sz="2200" b="1" dirty="0" smtClean="0">
                <a:solidFill>
                  <a:srgbClr val="007BA1"/>
                </a:solidFill>
              </a:rPr>
              <a:t> “What is ´Capitalisation´ anyway and why should I care?”</a:t>
            </a:r>
          </a:p>
          <a:p>
            <a:pPr algn="ctr"/>
            <a:endParaRPr lang="en-GB" sz="2200" b="1" dirty="0">
              <a:solidFill>
                <a:srgbClr val="007BA1"/>
              </a:solidFill>
            </a:endParaRPr>
          </a:p>
          <a:p>
            <a:pPr algn="ctr"/>
            <a:r>
              <a:rPr lang="en-GB" sz="2200" dirty="0" smtClean="0"/>
              <a:t>Short answer:</a:t>
            </a:r>
          </a:p>
          <a:p>
            <a:pPr algn="ctr"/>
            <a:r>
              <a:rPr lang="en-GB" sz="2200" b="1" dirty="0" smtClean="0">
                <a:solidFill>
                  <a:srgbClr val="007BA1"/>
                </a:solidFill>
              </a:rPr>
              <a:t>To make your job easier, relevant, and sustainable.  </a:t>
            </a:r>
            <a:endParaRPr lang="en-GB" sz="2200" b="1" dirty="0">
              <a:solidFill>
                <a:srgbClr val="007BA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865" y="3358342"/>
            <a:ext cx="4078270" cy="326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0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 template - S">
  <a:themeElements>
    <a:clrScheme name="InteractColours2">
      <a:dk1>
        <a:sysClr val="windowText" lastClr="000000"/>
      </a:dk1>
      <a:lt1>
        <a:sysClr val="window" lastClr="FFFFFF"/>
      </a:lt1>
      <a:dk2>
        <a:srgbClr val="003A5D"/>
      </a:dk2>
      <a:lt2>
        <a:srgbClr val="E0DEDC"/>
      </a:lt2>
      <a:accent1>
        <a:srgbClr val="41614A"/>
      </a:accent1>
      <a:accent2>
        <a:srgbClr val="44765A"/>
      </a:accent2>
      <a:accent3>
        <a:srgbClr val="97B877"/>
      </a:accent3>
      <a:accent4>
        <a:srgbClr val="E1C08C"/>
      </a:accent4>
      <a:accent5>
        <a:srgbClr val="F6D15E"/>
      </a:accent5>
      <a:accent6>
        <a:srgbClr val="E7E8D1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solidFill>
          <a:srgbClr val="E1E7F7"/>
        </a:solidFill>
      </a:spPr>
      <a:bodyPr wrap="square" lIns="36000" tIns="0" rIns="36000" bIns="0" rtlCol="0">
        <a:spAutoFit/>
      </a:bodyPr>
      <a:lstStyle>
        <a:defPPr>
          <a:defRPr sz="200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4" id="{80BAEAF3-0F11-455A-8607-197F7BC42FE9}" vid="{7C6CF679-112F-4281-B1C5-D229660D2E0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Interact_Farbpalette">
    <a:dk1>
      <a:srgbClr val="000000"/>
    </a:dk1>
    <a:lt1>
      <a:srgbClr val="FFFFFF"/>
    </a:lt1>
    <a:dk2>
      <a:srgbClr val="000000"/>
    </a:dk2>
    <a:lt2>
      <a:srgbClr val="FFFFFF"/>
    </a:lt2>
    <a:accent1>
      <a:srgbClr val="E1E7F7"/>
    </a:accent1>
    <a:accent2>
      <a:srgbClr val="007BA1"/>
    </a:accent2>
    <a:accent3>
      <a:srgbClr val="FBB900"/>
    </a:accent3>
    <a:accent4>
      <a:srgbClr val="E1BF8C"/>
    </a:accent4>
    <a:accent5>
      <a:srgbClr val="706D67"/>
    </a:accent5>
    <a:accent6>
      <a:srgbClr val="BDBCB6"/>
    </a:accent6>
    <a:hlink>
      <a:srgbClr val="8EBED1"/>
    </a:hlink>
    <a:folHlink>
      <a:srgbClr val="918C88"/>
    </a:folHlink>
  </a:clrScheme>
  <a:fontScheme name="Franklin Gothic">
    <a:majorFont>
      <a:latin typeface="Franklin Gothic Medium" panose="020B0603020102020204"/>
      <a:ea typeface=""/>
      <a:cs typeface=""/>
      <a:font script="Jpan" typeface="HG創英角ｺﾞｼｯｸUB"/>
      <a:font script="Hang" typeface="돋움"/>
      <a:font script="Hans" typeface="隶书"/>
      <a:font script="Hant" typeface="微軟正黑體"/>
      <a:font script="Arab" typeface="Tahoma"/>
      <a:font script="Hebr" typeface="Aharoni"/>
      <a:font script="Thai" typeface="Lily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Franklin Gothic Book" panose="020B0503020102020204"/>
      <a:ea typeface=""/>
      <a:cs typeface=""/>
      <a:font script="Jpan" typeface="HGｺﾞｼｯｸE"/>
      <a:font script="Hang" typeface="돋움"/>
      <a:font script="Hans" typeface="华文楷体"/>
      <a:font script="Hant" typeface="微軟正黑體"/>
      <a:font script="Arab" typeface="Tahoma"/>
      <a:font script="Hebr" typeface="Aharoni"/>
      <a:font script="Thai" typeface="Lily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Presentation template - S</Template>
  <TotalTime>348</TotalTime>
  <Words>468</Words>
  <Application>Microsoft Office PowerPoint</Application>
  <PresentationFormat>Presentación en pantalla (4:3)</PresentationFormat>
  <Paragraphs>98</Paragraphs>
  <Slides>21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30" baseType="lpstr">
      <vt:lpstr>ＭＳ Ｐゴシック</vt:lpstr>
      <vt:lpstr>Arial</vt:lpstr>
      <vt:lpstr>Calibri</vt:lpstr>
      <vt:lpstr>Franklin Gothic Book</vt:lpstr>
      <vt:lpstr>Franklin Gothic Demi</vt:lpstr>
      <vt:lpstr>Franklin Gothic Medium</vt:lpstr>
      <vt:lpstr>Symbol</vt:lpstr>
      <vt:lpstr>Trebuchet MS</vt:lpstr>
      <vt:lpstr>Presentation template - S</vt:lpstr>
      <vt:lpstr>Presentación de PowerPoint</vt:lpstr>
      <vt:lpstr>What is capitalisation in Interreg programmes? </vt:lpstr>
      <vt:lpstr>Potential definition… </vt:lpstr>
      <vt:lpstr>Interact Capitalisation Plan</vt:lpstr>
      <vt:lpstr>Support to Capitalisation </vt:lpstr>
      <vt:lpstr>The publications:</vt:lpstr>
      <vt:lpstr>Capitalisation approaches and practices in Interreg.                   From concept to practice</vt:lpstr>
      <vt:lpstr>Capitalisation approaches and practices  About the content</vt:lpstr>
      <vt:lpstr>Capitalisation approaches and practices – selling “pitch”</vt:lpstr>
      <vt:lpstr>Capitalisation approaches and practices – key features</vt:lpstr>
      <vt:lpstr>Capitalisation approaches and practices – bonus</vt:lpstr>
      <vt:lpstr>Capitalisation approaches and practices – get it here:</vt:lpstr>
      <vt:lpstr>Price:  Around 90 minutes of your time</vt:lpstr>
      <vt:lpstr> Communication of capitalisation in Interreg </vt:lpstr>
      <vt:lpstr>Communication of Capitalisation  About the content</vt:lpstr>
      <vt:lpstr>Communication of Capitalisation – selling “pitch”</vt:lpstr>
      <vt:lpstr>Communication of Capitalisation – key features</vt:lpstr>
      <vt:lpstr>Communication of Capitalisation – get it here:</vt:lpstr>
      <vt:lpstr>“Price”:  Around 30 minutes of your time</vt:lpstr>
      <vt:lpstr>Capitalisation Toolkit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Development</dc:title>
  <dc:creator>Delovni</dc:creator>
  <cp:lastModifiedBy>Ivano Magazzu</cp:lastModifiedBy>
  <cp:revision>159</cp:revision>
  <cp:lastPrinted>2017-09-04T12:29:20Z</cp:lastPrinted>
  <dcterms:created xsi:type="dcterms:W3CDTF">2016-11-18T23:38:05Z</dcterms:created>
  <dcterms:modified xsi:type="dcterms:W3CDTF">2018-06-26T04:53:16Z</dcterms:modified>
</cp:coreProperties>
</file>