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3" r:id="rId2"/>
    <p:sldId id="326" r:id="rId3"/>
    <p:sldId id="327" r:id="rId4"/>
    <p:sldId id="315" r:id="rId5"/>
    <p:sldId id="324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25" r:id="rId21"/>
    <p:sldId id="285" r:id="rId2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D"/>
    <a:srgbClr val="003399"/>
    <a:srgbClr val="FFCC00"/>
    <a:srgbClr val="E1E7F7"/>
    <a:srgbClr val="E4EFF4"/>
    <a:srgbClr val="8EBED1"/>
    <a:srgbClr val="000000"/>
    <a:srgbClr val="231F5B"/>
    <a:srgbClr val="223067"/>
    <a:srgbClr val="FFE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929" autoAdjust="0"/>
  </p:normalViewPr>
  <p:slideViewPr>
    <p:cSldViewPr snapToGrid="0">
      <p:cViewPr varScale="1">
        <p:scale>
          <a:sx n="30" d="100"/>
          <a:sy n="30" d="100"/>
        </p:scale>
        <p:origin x="907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0748784326857338E-2"/>
          <c:w val="0.96472917841203543"/>
          <c:h val="0.944176337240456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A4-4A1C-9C27-9BD9660C61A7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A4-4A1C-9C27-9BD9660C61A7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1A4-4A1C-9C27-9BD9660C61A7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1A4-4A1C-9C27-9BD9660C61A7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1A4-4A1C-9C27-9BD9660C61A7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1A4-4A1C-9C27-9BD9660C61A7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1A4-4A1C-9C27-9BD9660C61A7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1A4-4A1C-9C27-9BD9660C61A7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Hoja2!$E$1:$E$4</c:f>
              <c:strCache>
                <c:ptCount val="4"/>
                <c:pt idx="0">
                  <c:v>dissemination </c:v>
                </c:pt>
                <c:pt idx="1">
                  <c:v>gather knowledge/results</c:v>
                </c:pt>
                <c:pt idx="2">
                  <c:v>improve results and performance</c:v>
                </c:pt>
                <c:pt idx="3">
                  <c:v>re-use of knowledge/results</c:v>
                </c:pt>
              </c:strCache>
            </c:strRef>
          </c:cat>
          <c:val>
            <c:numRef>
              <c:f>Hoja2!$F$1:$F$4</c:f>
              <c:numCache>
                <c:formatCode>General</c:formatCode>
                <c:ptCount val="4"/>
                <c:pt idx="0">
                  <c:v>24</c:v>
                </c:pt>
                <c:pt idx="1">
                  <c:v>26</c:v>
                </c:pt>
                <c:pt idx="2">
                  <c:v>10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A4-4A1C-9C27-9BD9660C61A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6496C33-5EB3-42EC-9060-11FE66D4FBF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962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790FCD4-B342-49F7-A789-D270B4B58972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75565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6763"/>
            <a:ext cx="5119688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600" y="4861155"/>
            <a:ext cx="5680103" cy="48595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5" tIns="47374" rIns="94745" bIns="47374"/>
          <a:lstStyle/>
          <a:p>
            <a:pPr marL="236921" indent="-236921">
              <a:buFontTx/>
              <a:buAutoNum type="arabicParenR"/>
            </a:pPr>
            <a:endParaRPr lang="en-GB" altLang="sl-SI" sz="1100">
              <a:latin typeface="Trebuchet MS" pitchFamily="34" charset="0"/>
            </a:endParaRPr>
          </a:p>
        </p:txBody>
      </p:sp>
      <p:sp>
        <p:nvSpPr>
          <p:cNvPr id="30724" name="Zástupný symbol čísla snímky 3"/>
          <p:cNvSpPr txBox="1">
            <a:spLocks noGrp="1"/>
          </p:cNvSpPr>
          <p:nvPr/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5" tIns="47374" rIns="94745" bIns="4737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D566F4-DF3B-442C-B4EA-BCB47649CC96}" type="slidenum">
              <a:rPr lang="de-DE" altLang="sl-SI"/>
              <a:pPr algn="r" eaLnBrk="1" hangingPunct="1">
                <a:spcBef>
                  <a:spcPct val="0"/>
                </a:spcBef>
              </a:pPr>
              <a:t>1</a:t>
            </a:fld>
            <a:endParaRPr lang="de-DE" altLang="sl-SI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29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621600"/>
            <a:ext cx="4558020" cy="410369"/>
          </a:xfrm>
        </p:spPr>
        <p:txBody>
          <a:bodyPr lIns="0" tIns="0" rIns="0" bIns="0">
            <a:spAutoFit/>
          </a:bodyPr>
          <a:lstStyle>
            <a:lvl1pPr marL="0" marR="0" indent="0" algn="l" defTabSz="89852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>
                <a:tab pos="273050" algn="l"/>
              </a:tabLst>
              <a:defRPr lang="de-DE" sz="1600" kern="1200" baseline="0" noProof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smtClean="0"/>
              <a:t>Event</a:t>
            </a:r>
          </a:p>
          <a:p>
            <a:r>
              <a:rPr lang="sl-SI" dirty="0" smtClean="0"/>
              <a:t>Date </a:t>
            </a:r>
            <a:r>
              <a:rPr lang="en-US" dirty="0" smtClean="0"/>
              <a:t>| City, Country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4000" y="536400"/>
            <a:ext cx="1969200" cy="316044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2000" y="1404000"/>
            <a:ext cx="4644000" cy="1938992"/>
          </a:xfrm>
        </p:spPr>
        <p:txBody>
          <a:bodyPr lIns="0" tIns="0" rIns="0" bIns="0" anchor="b">
            <a:spAutoFit/>
          </a:bodyPr>
          <a:lstStyle>
            <a:lvl1pPr>
              <a:defRPr sz="4200"/>
            </a:lvl1pPr>
          </a:lstStyle>
          <a:p>
            <a:r>
              <a:rPr lang="de-DE" dirty="0" smtClean="0"/>
              <a:t>Presentation title 3 lines space for headline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2800" y="6051600"/>
            <a:ext cx="1932599" cy="48162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891" y="3474077"/>
            <a:ext cx="4621169" cy="6097"/>
          </a:xfrm>
          <a:prstGeom prst="rect">
            <a:avLst/>
          </a:prstGeom>
        </p:spPr>
      </p:pic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5457600" y="2224800"/>
            <a:ext cx="3376800" cy="32689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584183" y="4072961"/>
            <a:ext cx="1508380" cy="338554"/>
            <a:chOff x="628073" y="5310383"/>
            <a:chExt cx="1508380" cy="338554"/>
          </a:xfrm>
        </p:grpSpPr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8073" y="5310383"/>
              <a:ext cx="323116" cy="292633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 userDrawn="1"/>
          </p:nvSpPr>
          <p:spPr>
            <a:xfrm>
              <a:off x="900389" y="5310383"/>
              <a:ext cx="1236064" cy="338554"/>
            </a:xfrm>
            <a:prstGeom prst="rect">
              <a:avLst/>
            </a:prstGeom>
            <a:noFill/>
          </p:spPr>
          <p:txBody>
            <a:bodyPr wrap="none" lIns="90000" rtlCol="0">
              <a:spAutoFit/>
            </a:bodyPr>
            <a:lstStyle/>
            <a:p>
              <a:r>
                <a:rPr lang="en-GB" sz="1600" dirty="0"/>
                <a:t>@</a:t>
              </a:r>
              <a:r>
                <a:rPr lang="en-GB" sz="1600" dirty="0" err="1"/>
                <a:t>InteractEU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452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440000"/>
            <a:ext cx="3886200" cy="179536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440000"/>
            <a:ext cx="3886200" cy="179536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40000" y="0"/>
            <a:ext cx="8077306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13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40000" y="0"/>
            <a:ext cx="8077306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logu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0000" y="3240000"/>
            <a:ext cx="7074000" cy="266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err="1"/>
              <a:t>Contact</a:t>
            </a:r>
            <a:r>
              <a:rPr lang="de-DE" dirty="0"/>
              <a:t>: Name </a:t>
            </a:r>
            <a:r>
              <a:rPr lang="de-DE" dirty="0" err="1"/>
              <a:t>Surname</a:t>
            </a:r>
            <a:r>
              <a:rPr lang="de-DE" dirty="0"/>
              <a:t>, name.surname@interact.eu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536400" y="2975983"/>
            <a:ext cx="45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537200"/>
            <a:ext cx="4572000" cy="139680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4150">
                <a:latin typeface="Franklin Gothic Demi" panose="020B07030201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2000"/>
            </a:lvl2pPr>
            <a:lvl3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>
                <a:latin typeface="Franklin Gothic Demi" panose="020B0703020102020204" pitchFamily="34" charset="0"/>
              </a:defRPr>
            </a:lvl3pPr>
          </a:lstStyle>
          <a:p>
            <a:pPr lvl="0"/>
            <a:r>
              <a:rPr lang="sl-SI" dirty="0" smtClean="0"/>
              <a:t>Cooperation works</a:t>
            </a:r>
            <a:endParaRPr lang="en-US" dirty="0" smtClean="0"/>
          </a:p>
          <a:p>
            <a:pPr lvl="1"/>
            <a:r>
              <a:rPr lang="sl-SI" dirty="0" smtClean="0"/>
              <a:t>All materials will be available on:</a:t>
            </a:r>
            <a:endParaRPr lang="en-US" dirty="0" smtClean="0"/>
          </a:p>
          <a:p>
            <a:pPr lvl="2"/>
            <a:r>
              <a:rPr lang="sl-SI" dirty="0" smtClean="0"/>
              <a:t>www.interact-eu.net</a:t>
            </a:r>
            <a:endParaRPr lang="en-US" dirty="0" smtClean="0"/>
          </a:p>
        </p:txBody>
      </p:sp>
      <p:pic>
        <p:nvPicPr>
          <p:cNvPr id="11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2800" y="6051600"/>
            <a:ext cx="193259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1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1 text box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699792" y="155576"/>
            <a:ext cx="5457800" cy="630237"/>
          </a:xfrm>
        </p:spPr>
        <p:txBody>
          <a:bodyPr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E4096"/>
                </a:solidFill>
                <a:effectLst/>
                <a:uLnTx/>
                <a:uFillTx/>
                <a:latin typeface="Trebuchet MS" pitchFamily="34" charset="0"/>
                <a:ea typeface="ＭＳ Ｐゴシック" pitchFamily="-107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"/>
          </p:nvPr>
        </p:nvSpPr>
        <p:spPr bwMode="auto">
          <a:xfrm>
            <a:off x="395536" y="1268760"/>
            <a:ext cx="83023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čísla snímky 11"/>
          <p:cNvSpPr>
            <a:spLocks noGrp="1"/>
          </p:cNvSpPr>
          <p:nvPr>
            <p:ph type="sldNum" sz="quarter" idx="14"/>
          </p:nvPr>
        </p:nvSpPr>
        <p:spPr>
          <a:xfrm>
            <a:off x="6948488" y="6524625"/>
            <a:ext cx="1749425" cy="333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3AFFDF37-D7B9-44B0-B45B-CD3E8160FF61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51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box &amp; 1 text box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0"/>
          <p:cNvSpPr txBox="1">
            <a:spLocks noChangeArrowheads="1"/>
          </p:cNvSpPr>
          <p:nvPr/>
        </p:nvSpPr>
        <p:spPr bwMode="auto">
          <a:xfrm>
            <a:off x="457200" y="1052513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a-DK" altLang="sl-SI" sz="2400">
              <a:latin typeface="Trebuchet MS" pitchFamily="34" charset="0"/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428625" y="908050"/>
            <a:ext cx="81756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sl-SI" sz="2400">
              <a:latin typeface="Trebuchet MS" pitchFamily="34" charset="0"/>
            </a:endParaRPr>
          </a:p>
        </p:txBody>
      </p:sp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468313" y="908050"/>
            <a:ext cx="8229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sl-SI" sz="32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1392" y="2085826"/>
            <a:ext cx="8225408" cy="4439518"/>
          </a:xfrm>
        </p:spPr>
        <p:txBody>
          <a:bodyPr/>
          <a:lstStyle>
            <a:lvl1pPr>
              <a:buClr>
                <a:srgbClr val="0E4096"/>
              </a:buClr>
              <a:buSzPct val="120000"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E409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771800" y="155576"/>
            <a:ext cx="5313784" cy="630237"/>
          </a:xfrm>
        </p:spPr>
        <p:txBody>
          <a:bodyPr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E4096"/>
                </a:solidFill>
                <a:effectLst/>
                <a:uLnTx/>
                <a:uFillTx/>
                <a:latin typeface="Trebuchet MS" pitchFamily="34" charset="0"/>
                <a:ea typeface="ＭＳ Ｐゴシック" pitchFamily="-107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Zástupný symbol čísla snímky 11"/>
          <p:cNvSpPr>
            <a:spLocks noGrp="1"/>
          </p:cNvSpPr>
          <p:nvPr>
            <p:ph type="sldNum" sz="quarter" idx="14"/>
          </p:nvPr>
        </p:nvSpPr>
        <p:spPr>
          <a:xfrm>
            <a:off x="6948488" y="6524625"/>
            <a:ext cx="1749425" cy="333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BB4711EC-1195-4AF7-916D-BB63EB399149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36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2 text boxes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457200" y="1052513"/>
            <a:ext cx="8229600" cy="5257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a-DK" altLang="de-DE" sz="2400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428625" y="908050"/>
            <a:ext cx="8175625" cy="5400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de-DE" sz="2400" dirty="0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468313" y="908050"/>
            <a:ext cx="8229600" cy="544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de-DE" sz="3200" b="1" dirty="0" smtClean="0">
              <a:solidFill>
                <a:schemeClr val="tx2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1392" y="2085826"/>
            <a:ext cx="4038600" cy="4439518"/>
          </a:xfrm>
        </p:spPr>
        <p:txBody>
          <a:bodyPr/>
          <a:lstStyle>
            <a:lvl1pPr>
              <a:buClr>
                <a:srgbClr val="0E4096"/>
              </a:buClr>
              <a:buSzPct val="120000"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637856" y="2085826"/>
            <a:ext cx="4038600" cy="4439518"/>
          </a:xfrm>
        </p:spPr>
        <p:txBody>
          <a:bodyPr/>
          <a:lstStyle>
            <a:lvl1pPr>
              <a:buClr>
                <a:srgbClr val="0E4096"/>
              </a:buClr>
              <a:buSzPct val="120000"/>
              <a:buFont typeface="Arial" pitchFamily="34" charset="0"/>
              <a:buNone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E409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771800" y="134467"/>
            <a:ext cx="5313784" cy="630237"/>
          </a:xfrm>
        </p:spPr>
        <p:txBody>
          <a:bodyPr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E4096"/>
                </a:solidFill>
                <a:effectLst/>
                <a:uLnTx/>
                <a:uFillTx/>
                <a:latin typeface="Trebuchet MS" pitchFamily="34" charset="0"/>
                <a:ea typeface="ＭＳ Ｐゴシック" pitchFamily="-107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4"/>
          </p:nvPr>
        </p:nvSpPr>
        <p:spPr>
          <a:xfrm>
            <a:off x="6948488" y="6524625"/>
            <a:ext cx="1749425" cy="33337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96E3E0B8-6A8F-4270-8295-923D46BE2A36}" type="slidenum">
              <a:rPr lang="de-DE" altLang="en-US"/>
              <a:pPr>
                <a:defRPr/>
              </a:pPr>
              <a:t>‹Nº›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0246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10"/>
          <p:cNvSpPr txBox="1">
            <a:spLocks noChangeArrowheads="1"/>
          </p:cNvSpPr>
          <p:nvPr/>
        </p:nvSpPr>
        <p:spPr bwMode="auto">
          <a:xfrm>
            <a:off x="457200" y="1052513"/>
            <a:ext cx="8229600" cy="5257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428625" y="908050"/>
            <a:ext cx="8175625" cy="5400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Textfeld 10"/>
          <p:cNvSpPr txBox="1">
            <a:spLocks noChangeArrowheads="1"/>
          </p:cNvSpPr>
          <p:nvPr/>
        </p:nvSpPr>
        <p:spPr bwMode="auto">
          <a:xfrm>
            <a:off x="468313" y="908050"/>
            <a:ext cx="8229600" cy="544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 b="1" dirty="0" smtClean="0">
              <a:solidFill>
                <a:schemeClr val="tx2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5256584" cy="597173"/>
          </a:xfrm>
        </p:spPr>
        <p:txBody>
          <a:bodyPr/>
          <a:lstStyle>
            <a:lvl1pPr algn="r">
              <a:defRPr sz="1600" b="0" i="0" baseline="0">
                <a:solidFill>
                  <a:srgbClr val="0E4096"/>
                </a:solidFill>
                <a:latin typeface="Trebuchet MS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Zástupný symbol čísla snímky 11"/>
          <p:cNvSpPr>
            <a:spLocks noGrp="1"/>
          </p:cNvSpPr>
          <p:nvPr>
            <p:ph type="sldNum" sz="quarter" idx="10"/>
          </p:nvPr>
        </p:nvSpPr>
        <p:spPr>
          <a:xfrm>
            <a:off x="6948488" y="6524625"/>
            <a:ext cx="1749425" cy="33337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41702BCF-2D38-4BDD-A111-63367980FFA0}" type="slidenum">
              <a:rPr lang="de-DE" altLang="en-US"/>
              <a:pPr>
                <a:defRPr/>
              </a:pPr>
              <a:t>‹Nº›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945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484748"/>
          </a:xfrm>
        </p:spPr>
        <p:txBody>
          <a:bodyPr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BA1">
                    <a:lumMod val="75000"/>
                  </a:srgbClr>
                </a:solidFill>
                <a:effectLst/>
                <a:uLnTx/>
                <a:uFillTx/>
                <a:latin typeface="Franklin Gothic Demi" charset="0"/>
                <a:ea typeface="+mn-ea"/>
                <a:cs typeface="+mn-cs"/>
              </a:rPr>
              <a:t>Interact Programme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7BA1">
                  <a:lumMod val="75000"/>
                </a:srgbClr>
              </a:solidFill>
              <a:effectLst/>
              <a:uLnTx/>
              <a:uFillTx/>
              <a:latin typeface="Franklin Gothic Demi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4013C-9CDE-B543-8DF0-24372B7E8E4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7BA1"/>
                </a:solidFill>
                <a:effectLst/>
                <a:uLnTx/>
                <a:uFillTx/>
                <a:latin typeface="Franklin Gothic Demi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7BA1"/>
              </a:solidFill>
              <a:effectLst/>
              <a:uLnTx/>
              <a:uFillTx/>
              <a:latin typeface="Franklin Gothic Demi" charset="0"/>
              <a:ea typeface="+mn-ea"/>
              <a:cs typeface="+mn-cs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 marL="360000" indent="-360000">
              <a:buClr>
                <a:schemeClr val="tx1"/>
              </a:buClr>
              <a:buFont typeface="+mj-lt"/>
              <a:buAutoNum type="arabicPeriod"/>
              <a:defRPr/>
            </a:lvl1pPr>
            <a:lvl2pPr marL="360000" indent="-360000">
              <a:buClr>
                <a:schemeClr val="tx1"/>
              </a:buClr>
              <a:buFont typeface="+mj-lt"/>
              <a:buAutoNum type="arabicPeriod"/>
              <a:defRPr/>
            </a:lvl2pPr>
            <a:lvl3pPr marL="360000" indent="-360000">
              <a:buClr>
                <a:schemeClr val="tx1"/>
              </a:buClr>
              <a:buFont typeface="+mj-lt"/>
              <a:buAutoNum type="arabicPeriod"/>
              <a:defRPr/>
            </a:lvl3pPr>
            <a:lvl4pPr marL="360000" indent="-360000">
              <a:buClr>
                <a:schemeClr val="tx1"/>
              </a:buClr>
              <a:buFont typeface="+mj-lt"/>
              <a:buAutoNum type="arabicPeriod"/>
              <a:defRPr/>
            </a:lvl4pPr>
            <a:lvl5pPr marL="360000" indent="-3600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9932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313" y="2261786"/>
            <a:ext cx="4932362" cy="615553"/>
          </a:xfrm>
        </p:spPr>
        <p:txBody>
          <a:bodyPr anchor="b" anchorCtr="0"/>
          <a:lstStyle/>
          <a:p>
            <a:r>
              <a:rPr lang="en-GB" noProof="0" dirty="0" smtClean="0"/>
              <a:t>Insert Chapter title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68313" y="2954799"/>
            <a:ext cx="493236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468313" y="3429000"/>
            <a:ext cx="4932362" cy="2700339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037806"/>
            <a:ext cx="4932362" cy="384721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>
              <a:defRPr sz="2200" baseline="0">
                <a:solidFill>
                  <a:schemeClr val="accent2"/>
                </a:solidFill>
                <a:latin typeface="Franklin Gothic Demi" charset="0"/>
              </a:defRPr>
            </a:lvl1pPr>
          </a:lstStyle>
          <a:p>
            <a:pPr marL="457178" marR="0" lvl="0" indent="-457178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Insert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42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pos="3583">
          <p15:clr>
            <a:srgbClr val="FBAE40"/>
          </p15:clr>
        </p15:guide>
        <p15:guide id="2" pos="34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8064000" cy="972000"/>
          </a:xfr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440000"/>
            <a:ext cx="8067600" cy="1500411"/>
          </a:xfrm>
        </p:spPr>
        <p:txBody>
          <a:bodyPr lIns="0" tIns="0" rIns="0" bIns="0">
            <a:spAutoFit/>
          </a:bodyPr>
          <a:lstStyle>
            <a:lvl1pPr marL="180000">
              <a:defRPr/>
            </a:lvl1pPr>
            <a:lvl2pPr marL="546100" indent="-228600">
              <a:buFont typeface="Symbol" panose="05050102010706020507" pitchFamily="18" charset="2"/>
              <a:buChar char="-"/>
              <a:defRPr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s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484748"/>
          </a:xfrm>
        </p:spPr>
        <p:txBody>
          <a:bodyPr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708488" y="2060575"/>
            <a:ext cx="39672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68313" y="2060573"/>
            <a:ext cx="3967200" cy="4248152"/>
          </a:xfrm>
        </p:spPr>
        <p:txBody>
          <a:bodyPr/>
          <a:lstStyle>
            <a:lvl1pPr marL="0" indent="0" algn="l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941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318" y="908050"/>
            <a:ext cx="6881364" cy="54132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4250" y="2378290"/>
            <a:ext cx="5576930" cy="484748"/>
          </a:xfrm>
        </p:spPr>
        <p:txBody>
          <a:bodyPr/>
          <a:lstStyle>
            <a:lvl1pPr>
              <a:defRPr sz="35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 noProof="0" dirty="0" err="1" smtClean="0"/>
              <a:t>Mastertitelformat</a:t>
            </a:r>
            <a:r>
              <a:rPr lang="de-DE" dirty="0" smtClean="0"/>
              <a:t>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2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Subheadlin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8067600" cy="1282402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>
                <a:latin typeface="Franklin Gothic Demi" panose="020B0703020102020204" pitchFamily="34" charset="0"/>
              </a:defRPr>
            </a:lvl1pPr>
            <a:lvl2pPr marL="216000" indent="-2160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2200"/>
            </a:lvl2pPr>
            <a:lvl3pPr marL="540000" indent="-288000">
              <a:lnSpc>
                <a:spcPts val="2100"/>
              </a:lnSpc>
              <a:buFont typeface="Franklin Gothic Book" panose="020B0503020102020204" pitchFamily="34" charset="0"/>
              <a:buChar char="―"/>
              <a:defRPr sz="2200"/>
            </a:lvl3pPr>
            <a:lvl4pPr marL="756000">
              <a:buClr>
                <a:schemeClr val="tx1"/>
              </a:buClr>
              <a:buSzPct val="120000"/>
              <a:defRPr sz="2000"/>
            </a:lvl4pPr>
          </a:lstStyle>
          <a:p>
            <a:pPr lvl="0"/>
            <a:r>
              <a:rPr lang="de-DE" dirty="0" smtClean="0"/>
              <a:t>Subheadline</a:t>
            </a:r>
            <a:endParaRPr lang="de-DE" dirty="0"/>
          </a:p>
          <a:p>
            <a:pPr lvl="1"/>
            <a:r>
              <a:rPr lang="sl-SI" dirty="0" smtClean="0"/>
              <a:t>First level</a:t>
            </a:r>
          </a:p>
          <a:p>
            <a:pPr lvl="2"/>
            <a:r>
              <a:rPr lang="sl-SI" dirty="0" smtClean="0"/>
              <a:t>Second level</a:t>
            </a:r>
          </a:p>
          <a:p>
            <a:pPr lvl="3"/>
            <a:r>
              <a:rPr lang="sl-SI" dirty="0" smtClean="0"/>
              <a:t>Third level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39999" y="1440000"/>
            <a:ext cx="4149043" cy="48730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4930445" y="1440000"/>
            <a:ext cx="3591256" cy="4499942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5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4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960000" y="1440000"/>
            <a:ext cx="4149043" cy="455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Bildplatzhalt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3293165" cy="4554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7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960000" y="0"/>
            <a:ext cx="4619457" cy="6858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33165" cy="68579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6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6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7886700" cy="972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440000"/>
            <a:ext cx="3868340" cy="4616986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942800" y="1455725"/>
            <a:ext cx="3572550" cy="45382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06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40000" y="1440000"/>
            <a:ext cx="8077306" cy="4554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89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,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7886700" cy="972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0000" y="1440000"/>
            <a:ext cx="3888000" cy="1231106"/>
          </a:xfrm>
        </p:spPr>
        <p:txBody>
          <a:bodyPr/>
          <a:lstStyle>
            <a:lvl1pPr marL="0" indent="0">
              <a:buFontTx/>
              <a:buNone/>
              <a:defRPr baseline="0">
                <a:latin typeface="Franklin Gothic Demi" panose="020B0703020102020204" pitchFamily="34" charset="0"/>
              </a:defRPr>
            </a:lvl1pPr>
            <a:lvl2pPr marL="216000" indent="-216000">
              <a:buSzPct val="120000"/>
              <a:buFont typeface="Arial" panose="020B0604020202020204" pitchFamily="34" charset="0"/>
              <a:buChar char="•"/>
              <a:defRPr>
                <a:latin typeface="Franklin Gothic Book" panose="020B0503020102020204" pitchFamily="34" charset="0"/>
              </a:defRPr>
            </a:lvl2pPr>
            <a:lvl3pPr marL="468000" indent="-216000">
              <a:buFont typeface="Franklin Gothic Book" panose="020B0503020102020204" pitchFamily="34" charset="0"/>
              <a:buChar char="―"/>
              <a:defRPr>
                <a:latin typeface="Franklin Gothic Book" panose="020B0503020102020204" pitchFamily="34" charset="0"/>
              </a:defRPr>
            </a:lvl3pPr>
            <a:lvl4pPr marL="684000">
              <a:buSzPct val="120000"/>
              <a:defRPr sz="2000"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sl-SI" dirty="0" smtClean="0"/>
              <a:t>Click to edit subtitle</a:t>
            </a:r>
          </a:p>
          <a:p>
            <a:pPr lvl="1"/>
            <a:r>
              <a:rPr lang="sl-SI" dirty="0" smtClean="0"/>
              <a:t>First level</a:t>
            </a:r>
            <a:endParaRPr lang="en-US" dirty="0" smtClean="0"/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680000" y="1438781"/>
            <a:ext cx="3888000" cy="1231106"/>
          </a:xfrm>
        </p:spPr>
        <p:txBody>
          <a:bodyPr/>
          <a:lstStyle>
            <a:lvl1pPr marL="0" indent="0">
              <a:buFontTx/>
              <a:buNone/>
              <a:defRPr baseline="0">
                <a:latin typeface="Franklin Gothic Demi" panose="020B0703020102020204" pitchFamily="34" charset="0"/>
              </a:defRPr>
            </a:lvl1pPr>
            <a:lvl2pPr marL="216000" indent="-216000">
              <a:buSzPct val="120000"/>
              <a:buFont typeface="Arial" panose="020B0604020202020204" pitchFamily="34" charset="0"/>
              <a:buChar char="•"/>
              <a:defRPr>
                <a:latin typeface="Franklin Gothic Book" panose="020B0503020102020204" pitchFamily="34" charset="0"/>
              </a:defRPr>
            </a:lvl2pPr>
            <a:lvl3pPr marL="468000" indent="-216000">
              <a:buFont typeface="Franklin Gothic Book" panose="020B0503020102020204" pitchFamily="34" charset="0"/>
              <a:buChar char="―"/>
              <a:defRPr>
                <a:latin typeface="Franklin Gothic Book" panose="020B0503020102020204" pitchFamily="34" charset="0"/>
              </a:defRPr>
            </a:lvl3pPr>
            <a:lvl4pPr marL="684000">
              <a:buSzPct val="120000"/>
              <a:defRPr sz="2000"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sl-SI" dirty="0" smtClean="0"/>
              <a:t>Click to edit subtitle</a:t>
            </a:r>
          </a:p>
          <a:p>
            <a:pPr lvl="1"/>
            <a:r>
              <a:rPr lang="sl-SI" dirty="0" smtClean="0"/>
              <a:t>First level</a:t>
            </a:r>
            <a:endParaRPr lang="en-US" dirty="0" smtClean="0"/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6000" y="5994000"/>
            <a:ext cx="17253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8064000" cy="97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8067600" cy="15004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Formatvorlagen des Textmasters </a:t>
            </a:r>
            <a:r>
              <a:rPr lang="de-DE" dirty="0" smtClean="0"/>
              <a:t>bearbeiten</a:t>
            </a:r>
            <a:endParaRPr lang="de-DE" dirty="0"/>
          </a:p>
          <a:p>
            <a:pPr lvl="1"/>
            <a:r>
              <a:rPr lang="de-DE" dirty="0"/>
              <a:t>Zweite </a:t>
            </a:r>
            <a:r>
              <a:rPr lang="de-DE" dirty="0" smtClean="0"/>
              <a:t>Ebene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6" r:id="rId5"/>
    <p:sldLayoutId id="2147483678" r:id="rId6"/>
    <p:sldLayoutId id="2147483675" r:id="rId7"/>
    <p:sldLayoutId id="2147483666" r:id="rId8"/>
    <p:sldLayoutId id="2147483665" r:id="rId9"/>
    <p:sldLayoutId id="2147483664" r:id="rId10"/>
    <p:sldLayoutId id="2147483679" r:id="rId11"/>
    <p:sldLayoutId id="2147483667" r:id="rId12"/>
    <p:sldLayoutId id="2147483663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300"/>
        </a:lnSpc>
        <a:spcBef>
          <a:spcPts val="0"/>
        </a:spcBef>
        <a:spcAft>
          <a:spcPts val="600"/>
        </a:spcAft>
        <a:buClr>
          <a:schemeClr val="tx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40000" indent="-2880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Franklin Gothic Book" panose="020B0503020102020204" pitchFamily="34" charset="0"/>
        <a:buChar char="―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756000" indent="-216000" algn="l" defTabSz="9144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972000" indent="-216000" algn="l" defTabSz="9144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188000" indent="-216000" algn="l" defTabSz="914400" rtl="0" eaLnBrk="1" latinLnBrk="0" hangingPunct="1">
        <a:lnSpc>
          <a:spcPts val="15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nteract-eu.net/library?title=capitalisation&amp;field_fields_of_expertise_tid=All#1688-publication-capitalisation-approaches-and-practices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goo.gl/sFnKgi" TargetMode="External"/><Relationship Id="rId4" Type="http://schemas.openxmlformats.org/officeDocument/2006/relationships/hyperlink" Target="https://goo.gl/74uED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interact-eu.net/library?title=capitalisation&amp;field_fields_of_expertise_tid=All#1688-publication-capitalisation-approaches-and-practices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goo.gl/2cYNR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2" y="536195"/>
            <a:ext cx="1970553" cy="314678"/>
          </a:xfrm>
          <a:prstGeom prst="rect">
            <a:avLst/>
          </a:prstGeom>
        </p:spPr>
      </p:pic>
      <p:pic>
        <p:nvPicPr>
          <p:cNvPr id="15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  <p:sp>
        <p:nvSpPr>
          <p:cNvPr id="20" name="Titel 3"/>
          <p:cNvSpPr txBox="1">
            <a:spLocks/>
          </p:cNvSpPr>
          <p:nvPr/>
        </p:nvSpPr>
        <p:spPr>
          <a:xfrm>
            <a:off x="468313" y="2745434"/>
            <a:ext cx="4932362" cy="61555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ranklin Gothic Demi" charset="0"/>
                <a:ea typeface="+mj-ea"/>
                <a:cs typeface="+mj-cs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charset="0"/>
                <a:ea typeface="+mj-ea"/>
                <a:cs typeface="+mj-cs"/>
              </a:rPr>
              <a:t>Capitalising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charset="0"/>
                <a:ea typeface="+mj-ea"/>
                <a:cs typeface="+mj-cs"/>
              </a:rPr>
              <a:t> </a:t>
            </a:r>
            <a:r>
              <a:rPr kumimoji="0" lang="es-E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charset="0"/>
                <a:ea typeface="+mj-ea"/>
                <a:cs typeface="+mj-cs"/>
              </a:rPr>
              <a:t>Interreg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charset="0"/>
              <a:ea typeface="+mj-ea"/>
              <a:cs typeface="+mj-cs"/>
            </a:endParaRPr>
          </a:p>
        </p:txBody>
      </p:sp>
      <p:sp>
        <p:nvSpPr>
          <p:cNvPr id="21" name="Untertitel 4"/>
          <p:cNvSpPr txBox="1">
            <a:spLocks/>
          </p:cNvSpPr>
          <p:nvPr/>
        </p:nvSpPr>
        <p:spPr>
          <a:xfrm>
            <a:off x="468313" y="3508349"/>
            <a:ext cx="4932362" cy="74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609570" rtl="0" eaLnBrk="1" latinLnBrk="0" hangingPunct="1">
              <a:spcBef>
                <a:spcPct val="20000"/>
              </a:spcBef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chemeClr val="tx1">
                    <a:tint val="75000"/>
                  </a:schemeClr>
                </a:solidFill>
                <a:latin typeface="Franklin Gothic Book Standard" charset="0"/>
                <a:ea typeface="+mn-ea"/>
                <a:cs typeface="+mn-cs"/>
              </a:defRPr>
            </a:lvl2pPr>
            <a:lvl3pPr marL="1219140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chemeClr val="tx1">
                    <a:tint val="75000"/>
                  </a:schemeClr>
                </a:solidFill>
                <a:latin typeface="Franklin Gothic Book Standard" charset="0"/>
                <a:ea typeface="+mn-ea"/>
                <a:cs typeface="+mn-cs"/>
              </a:defRPr>
            </a:lvl3pPr>
            <a:lvl4pPr marL="1828709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chemeClr val="tx1">
                    <a:tint val="75000"/>
                  </a:schemeClr>
                </a:solidFill>
                <a:latin typeface="Franklin Gothic Book Standard" charset="0"/>
                <a:ea typeface="+mn-ea"/>
                <a:cs typeface="+mn-cs"/>
              </a:defRPr>
            </a:lvl4pPr>
            <a:lvl5pPr marL="243827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chemeClr val="tx1">
                    <a:tint val="75000"/>
                  </a:schemeClr>
                </a:solidFill>
                <a:latin typeface="Franklin Gothic Book Standard" charset="0"/>
                <a:ea typeface="+mn-ea"/>
                <a:cs typeface="+mn-cs"/>
              </a:defRPr>
            </a:lvl5pPr>
            <a:lvl6pPr marL="304784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Capitalisation Advisory Greece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r>
              <a:rPr lang="en-GB" dirty="0" smtClean="0"/>
              <a:t>26</a:t>
            </a:r>
            <a:r>
              <a:rPr lang="en-GB" dirty="0" smtClean="0"/>
              <a:t> </a:t>
            </a:r>
            <a:r>
              <a:rPr lang="en-GB" dirty="0" smtClean="0"/>
              <a:t>June </a:t>
            </a:r>
            <a:r>
              <a:rPr lang="en-GB" dirty="0"/>
              <a:t>2018 I  </a:t>
            </a:r>
            <a:r>
              <a:rPr lang="en-GB" dirty="0" smtClean="0"/>
              <a:t>Thessaloniki, Greece</a:t>
            </a:r>
            <a:endParaRPr lang="en-GB" dirty="0"/>
          </a:p>
        </p:txBody>
      </p:sp>
      <p:sp>
        <p:nvSpPr>
          <p:cNvPr id="22" name="Textplatzhalter 11"/>
          <p:cNvSpPr txBox="1">
            <a:spLocks/>
          </p:cNvSpPr>
          <p:nvPr/>
        </p:nvSpPr>
        <p:spPr>
          <a:xfrm>
            <a:off x="468313" y="4866606"/>
            <a:ext cx="4932362" cy="384721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marL="457178" indent="-457178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200" b="0" i="0" kern="1200" baseline="0">
                <a:solidFill>
                  <a:schemeClr val="accent2"/>
                </a:solidFill>
                <a:latin typeface="Franklin Gothic Demi" charset="0"/>
                <a:ea typeface="+mn-ea"/>
                <a:cs typeface="+mn-cs"/>
              </a:defRPr>
            </a:lvl1pPr>
            <a:lvl2pPr marL="990550" indent="-380981" algn="l" defTabSz="60957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 baseline="0">
                <a:solidFill>
                  <a:schemeClr val="tx1"/>
                </a:solidFill>
                <a:latin typeface="Franklin Gothic Book Standard" charset="0"/>
                <a:ea typeface="+mn-ea"/>
                <a:cs typeface="+mn-cs"/>
              </a:defRPr>
            </a:lvl2pPr>
            <a:lvl3pPr marL="1523925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1500" b="0" i="0" kern="1200" baseline="0">
                <a:solidFill>
                  <a:schemeClr val="tx1"/>
                </a:solidFill>
                <a:latin typeface="Franklin Gothic Book Standard" charset="0"/>
                <a:ea typeface="+mn-ea"/>
                <a:cs typeface="+mn-cs"/>
              </a:defRPr>
            </a:lvl3pPr>
            <a:lvl4pPr marL="2133493" indent="-304784" algn="l" defTabSz="60957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 baseline="0">
                <a:solidFill>
                  <a:schemeClr val="tx1"/>
                </a:solidFill>
                <a:latin typeface="Franklin Gothic Book Standard" charset="0"/>
                <a:ea typeface="+mn-ea"/>
                <a:cs typeface="+mn-cs"/>
              </a:defRPr>
            </a:lvl4pPr>
            <a:lvl5pPr marL="2743062" indent="-304784" algn="l" defTabSz="60957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 baseline="0">
                <a:solidFill>
                  <a:schemeClr val="tx1"/>
                </a:solidFill>
                <a:latin typeface="Franklin Gothic Book Standard" charset="0"/>
                <a:ea typeface="+mn-ea"/>
                <a:cs typeface="+mn-cs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smtClean="0">
                <a:ln>
                  <a:noFill/>
                </a:ln>
                <a:solidFill>
                  <a:srgbClr val="007BA1"/>
                </a:solidFill>
                <a:effectLst/>
                <a:uLnTx/>
                <a:uFillTx/>
                <a:latin typeface="Franklin Gothic Demi" charset="0"/>
                <a:ea typeface="+mn-ea"/>
                <a:cs typeface="+mn-cs"/>
              </a:rPr>
              <a:t>Interact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7BA1"/>
              </a:solidFill>
              <a:effectLst/>
              <a:uLnTx/>
              <a:uFillTx/>
              <a:latin typeface="Franklin Gothic Demi" charset="0"/>
              <a:ea typeface="+mn-ea"/>
              <a:cs typeface="+mn-cs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68313" y="3465817"/>
            <a:ext cx="4932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3403313" cy="17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62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 smtClean="0"/>
              <a:t>Capitalisation approaches and practices – </a:t>
            </a:r>
            <a:r>
              <a:rPr lang="en-GB" sz="2500" dirty="0" smtClean="0">
                <a:solidFill>
                  <a:srgbClr val="007BA1"/>
                </a:solidFill>
              </a:rPr>
              <a:t>key features</a:t>
            </a:r>
            <a:endParaRPr lang="en-GB" sz="2500" dirty="0">
              <a:solidFill>
                <a:srgbClr val="007BA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2" y="1944203"/>
            <a:ext cx="8207375" cy="471411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Immersive, long-term analysis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Well processed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A LOT of practical examples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Explains:</a:t>
            </a: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“What” – state of play</a:t>
            </a: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“How” – to apply</a:t>
            </a: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“Why” – it matters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Links to Communication and </a:t>
            </a:r>
            <a:r>
              <a:rPr lang="en-GB" sz="2000" dirty="0" smtClean="0"/>
              <a:t>Evaluation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Recognizes </a:t>
            </a:r>
            <a:r>
              <a:rPr lang="en-GB" sz="2000" dirty="0"/>
              <a:t>and addresses </a:t>
            </a:r>
            <a:r>
              <a:rPr lang="en-GB" sz="2000" dirty="0" smtClean="0"/>
              <a:t>challenges and specificities of Interreg world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40" y="2134702"/>
            <a:ext cx="5103760" cy="34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346249"/>
          </a:xfrm>
        </p:spPr>
        <p:txBody>
          <a:bodyPr/>
          <a:lstStyle/>
          <a:p>
            <a:r>
              <a:rPr lang="en-GB" sz="2500" dirty="0" smtClean="0"/>
              <a:t>Capitalisation approaches and practices – </a:t>
            </a:r>
            <a:r>
              <a:rPr lang="en-GB" sz="2500" dirty="0" smtClean="0">
                <a:solidFill>
                  <a:srgbClr val="007BA1"/>
                </a:solidFill>
              </a:rPr>
              <a:t>bonus</a:t>
            </a:r>
            <a:endParaRPr lang="en-GB" sz="2500" dirty="0">
              <a:solidFill>
                <a:srgbClr val="007BA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2915799"/>
            <a:ext cx="8207375" cy="34431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8312" y="1456292"/>
            <a:ext cx="5544590" cy="128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Repository of practices and approaches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20 programmes so far – be a part of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Excel format: filter, sort and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2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346249"/>
          </a:xfrm>
        </p:spPr>
        <p:txBody>
          <a:bodyPr/>
          <a:lstStyle/>
          <a:p>
            <a:r>
              <a:rPr lang="en-GB" sz="2500" dirty="0" smtClean="0"/>
              <a:t>Capitalisation approaches and practices – </a:t>
            </a:r>
            <a:r>
              <a:rPr lang="en-GB" sz="2500" dirty="0" smtClean="0">
                <a:solidFill>
                  <a:srgbClr val="007BA1"/>
                </a:solidFill>
              </a:rPr>
              <a:t>get it here:</a:t>
            </a:r>
            <a:endParaRPr lang="en-GB" sz="2500" dirty="0">
              <a:solidFill>
                <a:srgbClr val="007BA1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774935"/>
            <a:ext cx="8207375" cy="3700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8312" y="5636030"/>
            <a:ext cx="820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Capitalisation Approaches: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goo.gl/74uEDA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Repository: 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goo.gl/sFnKgi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1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4250" y="2378290"/>
            <a:ext cx="4958688" cy="2492990"/>
          </a:xfrm>
        </p:spPr>
        <p:txBody>
          <a:bodyPr/>
          <a:lstStyle/>
          <a:p>
            <a:r>
              <a:rPr lang="en-GB" sz="4500" dirty="0" smtClean="0">
                <a:solidFill>
                  <a:srgbClr val="00517D"/>
                </a:solidFill>
              </a:rPr>
              <a:t>Price:</a:t>
            </a:r>
            <a:br>
              <a:rPr lang="en-GB" sz="4500" dirty="0" smtClean="0">
                <a:solidFill>
                  <a:srgbClr val="00517D"/>
                </a:solidFill>
              </a:rPr>
            </a:br>
            <a:r>
              <a:rPr lang="en-GB" sz="4500" dirty="0">
                <a:solidFill>
                  <a:srgbClr val="00517D"/>
                </a:solidFill>
              </a:rPr>
              <a:t/>
            </a:r>
            <a:br>
              <a:rPr lang="en-GB" sz="4500" dirty="0">
                <a:solidFill>
                  <a:srgbClr val="00517D"/>
                </a:solidFill>
              </a:rPr>
            </a:br>
            <a:r>
              <a:rPr lang="en-GB" sz="4500" dirty="0" smtClean="0">
                <a:solidFill>
                  <a:srgbClr val="00517D"/>
                </a:solidFill>
              </a:rPr>
              <a:t>Around 90 minutes</a:t>
            </a:r>
            <a:br>
              <a:rPr lang="en-GB" sz="4500" dirty="0" smtClean="0">
                <a:solidFill>
                  <a:srgbClr val="00517D"/>
                </a:solidFill>
              </a:rPr>
            </a:br>
            <a:r>
              <a:rPr lang="en-GB" sz="4500" dirty="0" smtClean="0">
                <a:solidFill>
                  <a:srgbClr val="00517D"/>
                </a:solidFill>
              </a:rPr>
              <a:t>of your time</a:t>
            </a:r>
            <a:endParaRPr lang="en-GB" sz="450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0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3" y="1153792"/>
            <a:ext cx="5126152" cy="1723549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Communication </a:t>
            </a:r>
            <a:r>
              <a:rPr lang="en-GB" sz="3600" dirty="0"/>
              <a:t>of capitalisation in Interreg 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54617" y="3341692"/>
            <a:ext cx="2835942" cy="2901633"/>
            <a:chOff x="2406332" y="1213168"/>
            <a:chExt cx="4331335" cy="4431665"/>
          </a:xfrm>
        </p:grpSpPr>
        <p:pic>
          <p:nvPicPr>
            <p:cNvPr id="11" name="Picture 10"/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287" y="1213168"/>
              <a:ext cx="2659380" cy="2659380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332" y="3477578"/>
              <a:ext cx="2710815" cy="2167255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92407" y="3469323"/>
              <a:ext cx="1400810" cy="1960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0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817943"/>
          </a:xfrm>
        </p:spPr>
        <p:txBody>
          <a:bodyPr/>
          <a:lstStyle/>
          <a:p>
            <a:r>
              <a:rPr lang="en-GB" sz="2500" dirty="0" smtClean="0"/>
              <a:t>Communication of Capitalisation </a:t>
            </a:r>
            <a:r>
              <a:rPr lang="en-GB" sz="2500" dirty="0"/>
              <a:t/>
            </a:r>
            <a:br>
              <a:rPr lang="en-GB" sz="2500" dirty="0"/>
            </a:br>
            <a:r>
              <a:rPr lang="en-GB" sz="2500" dirty="0" smtClean="0">
                <a:solidFill>
                  <a:srgbClr val="007BA1"/>
                </a:solidFill>
              </a:rPr>
              <a:t>About </a:t>
            </a:r>
            <a:r>
              <a:rPr lang="en-GB" sz="2500" dirty="0" smtClean="0">
                <a:solidFill>
                  <a:srgbClr val="007BA1"/>
                </a:solidFill>
              </a:rPr>
              <a:t>the </a:t>
            </a:r>
            <a:r>
              <a:rPr lang="en-GB" sz="2500" dirty="0" smtClean="0">
                <a:solidFill>
                  <a:srgbClr val="007BA1"/>
                </a:solidFill>
              </a:rPr>
              <a:t>content</a:t>
            </a:r>
            <a:endParaRPr lang="en-GB" sz="2500" dirty="0">
              <a:solidFill>
                <a:srgbClr val="007BA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5732" y="2119745"/>
            <a:ext cx="469253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500" b="0" i="0" baseline="0">
                <a:latin typeface="Franklin Gothic Demi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rgbClr val="007BA1"/>
                </a:solidFill>
              </a:rPr>
              <a:t>STRAIGHTFORWARD</a:t>
            </a:r>
            <a:endParaRPr lang="en-GB" sz="4000" dirty="0">
              <a:solidFill>
                <a:srgbClr val="007BA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21" y="2319519"/>
            <a:ext cx="4898146" cy="45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346249"/>
          </a:xfrm>
        </p:spPr>
        <p:txBody>
          <a:bodyPr/>
          <a:lstStyle/>
          <a:p>
            <a:r>
              <a:rPr lang="en-GB" sz="2500" dirty="0" smtClean="0"/>
              <a:t>Communication of Capitalisation – </a:t>
            </a:r>
            <a:r>
              <a:rPr lang="en-GB" sz="2500" dirty="0" smtClean="0">
                <a:solidFill>
                  <a:srgbClr val="007BA1"/>
                </a:solidFill>
              </a:rPr>
              <a:t>selling “pitch”</a:t>
            </a:r>
            <a:endParaRPr lang="en-GB" sz="2500" dirty="0">
              <a:solidFill>
                <a:srgbClr val="007BA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348" y="1766701"/>
            <a:ext cx="82933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>
                <a:solidFill>
                  <a:srgbClr val="007BA1"/>
                </a:solidFill>
              </a:rPr>
              <a:t>Get practical solutions for communicating capitalisation</a:t>
            </a:r>
            <a:endParaRPr lang="en-GB" sz="2300" b="1" dirty="0">
              <a:solidFill>
                <a:srgbClr val="007BA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17" y="2526927"/>
            <a:ext cx="2880366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346249"/>
          </a:xfrm>
        </p:spPr>
        <p:txBody>
          <a:bodyPr/>
          <a:lstStyle/>
          <a:p>
            <a:r>
              <a:rPr lang="en-GB" sz="2500" dirty="0"/>
              <a:t>Communication of </a:t>
            </a:r>
            <a:r>
              <a:rPr lang="en-GB" sz="2500" dirty="0" smtClean="0"/>
              <a:t>Capitalisation – </a:t>
            </a:r>
            <a:r>
              <a:rPr lang="en-GB" sz="2500" dirty="0" smtClean="0">
                <a:solidFill>
                  <a:srgbClr val="007BA1"/>
                </a:solidFill>
              </a:rPr>
              <a:t>key features</a:t>
            </a:r>
            <a:endParaRPr lang="en-GB" sz="2500" dirty="0">
              <a:solidFill>
                <a:srgbClr val="007BA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2002394"/>
            <a:ext cx="8368116" cy="460382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Rooted in practical issues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Identifies real challenges:</a:t>
            </a: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Complex terminology</a:t>
            </a: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Lack of resources</a:t>
            </a: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Lack of experience</a:t>
            </a: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The competition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Offers a set of solutions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Plain language – easy to understand, for both experience and new experts.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475" y="2167494"/>
            <a:ext cx="5000954" cy="3128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55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346249"/>
          </a:xfrm>
        </p:spPr>
        <p:txBody>
          <a:bodyPr/>
          <a:lstStyle/>
          <a:p>
            <a:r>
              <a:rPr lang="en-GB" sz="2500" dirty="0"/>
              <a:t>Communication of </a:t>
            </a:r>
            <a:r>
              <a:rPr lang="en-GB" sz="2500" dirty="0" smtClean="0"/>
              <a:t>Capitalisation – </a:t>
            </a:r>
            <a:r>
              <a:rPr lang="en-GB" sz="2500" dirty="0" smtClean="0">
                <a:solidFill>
                  <a:srgbClr val="007BA1"/>
                </a:solidFill>
              </a:rPr>
              <a:t>get it here:</a:t>
            </a:r>
            <a:endParaRPr lang="en-GB" sz="2500" dirty="0">
              <a:solidFill>
                <a:srgbClr val="007BA1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0" y="1774935"/>
            <a:ext cx="8196599" cy="3700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8312" y="5636030"/>
            <a:ext cx="820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Communication of Capitalisation: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goo.gl/2cYNRT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6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4250" y="2378290"/>
            <a:ext cx="6006092" cy="2492990"/>
          </a:xfrm>
        </p:spPr>
        <p:txBody>
          <a:bodyPr/>
          <a:lstStyle/>
          <a:p>
            <a:r>
              <a:rPr lang="en-GB" sz="4500" dirty="0" smtClean="0">
                <a:solidFill>
                  <a:srgbClr val="00517D"/>
                </a:solidFill>
              </a:rPr>
              <a:t>“Price”:</a:t>
            </a:r>
            <a:br>
              <a:rPr lang="en-GB" sz="4500" dirty="0" smtClean="0">
                <a:solidFill>
                  <a:srgbClr val="00517D"/>
                </a:solidFill>
              </a:rPr>
            </a:br>
            <a:r>
              <a:rPr lang="en-GB" sz="4500" dirty="0">
                <a:solidFill>
                  <a:srgbClr val="00517D"/>
                </a:solidFill>
              </a:rPr>
              <a:t/>
            </a:r>
            <a:br>
              <a:rPr lang="en-GB" sz="4500" dirty="0">
                <a:solidFill>
                  <a:srgbClr val="00517D"/>
                </a:solidFill>
              </a:rPr>
            </a:br>
            <a:r>
              <a:rPr lang="en-GB" sz="4500" dirty="0" smtClean="0">
                <a:solidFill>
                  <a:srgbClr val="00517D"/>
                </a:solidFill>
              </a:rPr>
              <a:t>Around 30 minutes</a:t>
            </a:r>
            <a:br>
              <a:rPr lang="en-GB" sz="4500" dirty="0" smtClean="0">
                <a:solidFill>
                  <a:srgbClr val="00517D"/>
                </a:solidFill>
              </a:rPr>
            </a:br>
            <a:r>
              <a:rPr lang="en-GB" sz="4500" dirty="0" smtClean="0">
                <a:solidFill>
                  <a:srgbClr val="00517D"/>
                </a:solidFill>
              </a:rPr>
              <a:t>of your time</a:t>
            </a:r>
            <a:endParaRPr lang="en-GB" sz="450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3052606"/>
            <a:ext cx="2720339" cy="1938992"/>
          </a:xfrm>
        </p:spPr>
        <p:txBody>
          <a:bodyPr/>
          <a:lstStyle/>
          <a:p>
            <a:r>
              <a:rPr lang="es-ES" sz="2800" dirty="0" err="1" smtClean="0">
                <a:latin typeface="Franklin Gothic Medium" panose="020B0603020102020204" pitchFamily="34" charset="0"/>
              </a:rPr>
              <a:t>What</a:t>
            </a:r>
            <a:r>
              <a:rPr lang="es-ES" sz="2800" dirty="0" smtClean="0">
                <a:latin typeface="Franklin Gothic Medium" panose="020B0603020102020204" pitchFamily="34" charset="0"/>
              </a:rPr>
              <a:t> </a:t>
            </a:r>
            <a:r>
              <a:rPr lang="es-ES" sz="2800" dirty="0" err="1" smtClean="0">
                <a:latin typeface="Franklin Gothic Medium" panose="020B0603020102020204" pitchFamily="34" charset="0"/>
              </a:rPr>
              <a:t>is</a:t>
            </a:r>
            <a:r>
              <a:rPr lang="es-ES" sz="2800" dirty="0" smtClean="0">
                <a:latin typeface="Franklin Gothic Medium" panose="020B0603020102020204" pitchFamily="34" charset="0"/>
              </a:rPr>
              <a:t> </a:t>
            </a:r>
            <a:r>
              <a:rPr lang="es-ES" sz="2800" dirty="0" err="1" smtClean="0">
                <a:latin typeface="Franklin Gothic Medium" panose="020B0603020102020204" pitchFamily="34" charset="0"/>
              </a:rPr>
              <a:t>capitalisation</a:t>
            </a:r>
            <a:r>
              <a:rPr lang="es-ES" sz="2800" dirty="0" smtClean="0">
                <a:latin typeface="Franklin Gothic Medium" panose="020B0603020102020204" pitchFamily="34" charset="0"/>
              </a:rPr>
              <a:t> in </a:t>
            </a:r>
            <a:r>
              <a:rPr lang="es-ES" sz="2800" dirty="0" err="1" smtClean="0">
                <a:latin typeface="Franklin Gothic Medium" panose="020B0603020102020204" pitchFamily="34" charset="0"/>
              </a:rPr>
              <a:t>Interreg</a:t>
            </a:r>
            <a:r>
              <a:rPr lang="es-ES" sz="2800" dirty="0" smtClean="0">
                <a:latin typeface="Franklin Gothic Medium" panose="020B0603020102020204" pitchFamily="34" charset="0"/>
              </a:rPr>
              <a:t> </a:t>
            </a:r>
            <a:r>
              <a:rPr lang="es-ES" sz="2800" dirty="0" err="1" smtClean="0">
                <a:latin typeface="Franklin Gothic Medium" panose="020B0603020102020204" pitchFamily="34" charset="0"/>
              </a:rPr>
              <a:t>programmes</a:t>
            </a:r>
            <a:r>
              <a:rPr lang="es-ES" sz="2800" dirty="0" smtClean="0">
                <a:latin typeface="Franklin Gothic Medium" panose="020B0603020102020204" pitchFamily="34" charset="0"/>
              </a:rPr>
              <a:t>? 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2057400" y="1519579"/>
          <a:ext cx="7921562" cy="500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468313" y="921957"/>
            <a:ext cx="8207375" cy="148194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baseline="0">
                <a:solidFill>
                  <a:schemeClr val="tx1"/>
                </a:solidFill>
                <a:latin typeface="Franklin Gothic Demi" charset="0"/>
                <a:ea typeface="+mj-ea"/>
                <a:cs typeface="+mj-cs"/>
              </a:defRPr>
            </a:lvl1pPr>
          </a:lstStyle>
          <a:p>
            <a:r>
              <a:rPr lang="es-ES" sz="3600" smtClean="0">
                <a:solidFill>
                  <a:sysClr val="windowText" lastClr="000000"/>
                </a:solidFill>
                <a:latin typeface="Franklin Gothic Demi" pitchFamily="34" charset="0"/>
              </a:rPr>
              <a:t>Capitalisation, do we all have the same understanding?</a:t>
            </a:r>
            <a:br>
              <a:rPr lang="es-ES" sz="3600" smtClean="0">
                <a:solidFill>
                  <a:sysClr val="windowText" lastClr="000000"/>
                </a:solidFill>
                <a:latin typeface="Franklin Gothic Demi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39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464757"/>
            <a:ext cx="8207375" cy="484748"/>
          </a:xfrm>
        </p:spPr>
        <p:txBody>
          <a:bodyPr/>
          <a:lstStyle/>
          <a:p>
            <a:r>
              <a:rPr lang="en-GB" dirty="0" smtClean="0"/>
              <a:t>Capitalisation Toolkit</a:t>
            </a:r>
            <a:endParaRPr lang="es-ES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362352"/>
            <a:ext cx="1965325" cy="3130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4" y="1167370"/>
            <a:ext cx="8995116" cy="529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1537200"/>
            <a:ext cx="4572000" cy="1395254"/>
          </a:xfrm>
        </p:spPr>
        <p:txBody>
          <a:bodyPr/>
          <a:lstStyle/>
          <a:p>
            <a:r>
              <a:rPr lang="de-DE" dirty="0"/>
              <a:t>Cooperation works</a:t>
            </a:r>
          </a:p>
          <a:p>
            <a:pPr lvl="1"/>
            <a:r>
              <a:rPr lang="de-DE" spc="80" dirty="0"/>
              <a:t>All materials will be available on:</a:t>
            </a:r>
          </a:p>
          <a:p>
            <a:pPr lvl="1"/>
            <a:r>
              <a:rPr lang="de-DE" spc="70" dirty="0" smtClean="0">
                <a:solidFill>
                  <a:srgbClr val="003399"/>
                </a:solidFill>
                <a:latin typeface="Franklin Gothic Demi" panose="020B0703020102020204" pitchFamily="34" charset="0"/>
              </a:rPr>
              <a:t>www.interact-eu.net</a:t>
            </a:r>
            <a:endParaRPr lang="de-DE" dirty="0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2" y="536195"/>
            <a:ext cx="1970553" cy="3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983346"/>
          </a:xfrm>
        </p:spPr>
        <p:txBody>
          <a:bodyPr/>
          <a:lstStyle/>
          <a:p>
            <a:pPr lvl="0"/>
            <a:r>
              <a:rPr lang="es-ES" sz="3600" dirty="0" err="1" smtClean="0">
                <a:solidFill>
                  <a:sysClr val="windowText" lastClr="000000"/>
                </a:solidFill>
                <a:latin typeface="Franklin Gothic Demi" pitchFamily="34" charset="0"/>
              </a:rPr>
              <a:t>Potential</a:t>
            </a:r>
            <a:r>
              <a:rPr lang="es-ES" sz="3600" dirty="0" smtClean="0">
                <a:solidFill>
                  <a:sysClr val="windowText" lastClr="000000"/>
                </a:solidFill>
                <a:latin typeface="Franklin Gothic Demi" pitchFamily="34" charset="0"/>
              </a:rPr>
              <a:t> </a:t>
            </a:r>
            <a:r>
              <a:rPr lang="es-ES" sz="3600" dirty="0" err="1" smtClean="0">
                <a:solidFill>
                  <a:sysClr val="windowText" lastClr="000000"/>
                </a:solidFill>
                <a:latin typeface="Franklin Gothic Demi" pitchFamily="34" charset="0"/>
              </a:rPr>
              <a:t>definition</a:t>
            </a:r>
            <a:r>
              <a:rPr lang="es-ES" sz="3600" dirty="0" smtClean="0">
                <a:solidFill>
                  <a:sysClr val="windowText" lastClr="000000"/>
                </a:solidFill>
                <a:latin typeface="Franklin Gothic Demi" pitchFamily="34" charset="0"/>
              </a:rPr>
              <a:t>…</a:t>
            </a:r>
            <a:r>
              <a:rPr lang="es-ES" sz="3600" dirty="0">
                <a:solidFill>
                  <a:sysClr val="windowText" lastClr="000000"/>
                </a:solidFill>
                <a:latin typeface="Franklin Gothic Demi" pitchFamily="34" charset="0"/>
              </a:rPr>
              <a:t/>
            </a:r>
            <a:br>
              <a:rPr lang="es-ES" sz="3600" dirty="0">
                <a:solidFill>
                  <a:sysClr val="windowText" lastClr="000000"/>
                </a:solidFill>
                <a:latin typeface="Franklin Gothic Demi" pitchFamily="34" charset="0"/>
              </a:rPr>
            </a:br>
            <a:endParaRPr lang="es-ES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274638"/>
            <a:ext cx="8064000" cy="9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4083133" y="1600200"/>
            <a:ext cx="4608885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400" indent="-17640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32800" indent="-2304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1200"/>
              </a:spcAft>
              <a:buFont typeface="Symbol" pitchFamily="18" charset="2"/>
              <a:buChar char="-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sz="1600" dirty="0">
                <a:latin typeface="+mn-lt"/>
              </a:rPr>
              <a:t>Capitalisation (of results) looks into specific results in thematic fields in order to  obtain additional improved results, to boost performance, delivery and to multiply the effects of achievements delivered.</a:t>
            </a:r>
            <a:endParaRPr lang="es-ES" sz="1600" dirty="0">
              <a:latin typeface="+mn-lt"/>
            </a:endParaRP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600" dirty="0" smtClean="0">
                <a:latin typeface="+mn-lt"/>
              </a:rPr>
              <a:t>Capitalisation </a:t>
            </a:r>
            <a:r>
              <a:rPr lang="en-GB" sz="1600" dirty="0">
                <a:latin typeface="+mn-lt"/>
              </a:rPr>
              <a:t>is about gathering, organising and building upon existing programme and projects results, within specific fields.</a:t>
            </a:r>
            <a:endParaRPr lang="es-ES" sz="1600" dirty="0">
              <a:latin typeface="+mn-lt"/>
            </a:endParaRP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600" dirty="0">
                <a:latin typeface="+mn-lt"/>
              </a:rPr>
              <a:t>Capitalisation could concern data about the implementation of programmes, projects, impacts and methods used in order to make this knowledge generated by </a:t>
            </a:r>
            <a:r>
              <a:rPr lang="en-GB" sz="1600" dirty="0" err="1">
                <a:latin typeface="+mn-lt"/>
              </a:rPr>
              <a:t>Interreg</a:t>
            </a:r>
            <a:r>
              <a:rPr lang="en-GB" sz="1600" dirty="0">
                <a:latin typeface="+mn-lt"/>
              </a:rPr>
              <a:t> (capital) more accessible and usable for other programmes, projects or stakeholder groups</a:t>
            </a:r>
            <a:r>
              <a:rPr lang="en-GB" sz="1600" dirty="0" smtClean="0">
                <a:latin typeface="+mn-lt"/>
              </a:rPr>
              <a:t>.</a:t>
            </a:r>
          </a:p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GB" sz="1800" dirty="0" smtClean="0">
                <a:latin typeface="+mn-lt"/>
              </a:rPr>
              <a:t>=</a:t>
            </a:r>
          </a:p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GB" sz="1800" b="1" dirty="0" smtClean="0">
                <a:latin typeface="+mj-lt"/>
              </a:rPr>
              <a:t>Knowledge Management</a:t>
            </a:r>
            <a:endParaRPr lang="es-ES" sz="1800" b="1" dirty="0">
              <a:latin typeface="+mj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0"/>
            <a:ext cx="3393441" cy="17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Interact </a:t>
            </a:r>
            <a:r>
              <a:rPr lang="es-ES" dirty="0" err="1" smtClean="0"/>
              <a:t>Capitalisation</a:t>
            </a:r>
            <a:r>
              <a:rPr lang="es-ES" dirty="0" smtClean="0"/>
              <a:t> Plan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719"/>
          <a:stretch/>
        </p:blipFill>
        <p:spPr>
          <a:xfrm>
            <a:off x="457200" y="4061503"/>
            <a:ext cx="4467722" cy="2402600"/>
          </a:xfrm>
          <a:prstGeom prst="rect">
            <a:avLst/>
          </a:prstGeom>
        </p:spPr>
      </p:pic>
      <p:sp>
        <p:nvSpPr>
          <p:cNvPr id="7" name="Marcador de texto 2"/>
          <p:cNvSpPr txBox="1">
            <a:spLocks/>
          </p:cNvSpPr>
          <p:nvPr/>
        </p:nvSpPr>
        <p:spPr>
          <a:xfrm>
            <a:off x="468313" y="1515061"/>
            <a:ext cx="4484687" cy="25464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kern="1200" baseline="0">
                <a:solidFill>
                  <a:schemeClr val="accent2">
                    <a:lumMod val="75000"/>
                  </a:schemeClr>
                </a:solidFill>
                <a:latin typeface="Franklin Gothic Dem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err="1" smtClean="0">
                <a:solidFill>
                  <a:schemeClr val="tx1"/>
                </a:solidFill>
              </a:rPr>
              <a:t>Objectives</a:t>
            </a:r>
            <a:endParaRPr lang="es-ES" sz="1800" b="1" dirty="0" smtClean="0">
              <a:solidFill>
                <a:schemeClr val="tx1"/>
              </a:solidFill>
            </a:endParaRPr>
          </a:p>
          <a:p>
            <a:endParaRPr lang="es-ES" sz="18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define the main actions and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Identification, analysis and promotion of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capitalisation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approaches;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Set-up and implementation of thematic networks;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Promotion of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Interreg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results.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939" y="1406705"/>
            <a:ext cx="3790275" cy="2978834"/>
          </a:xfrm>
          <a:prstGeom prst="rect">
            <a:avLst/>
          </a:prstGeom>
        </p:spPr>
      </p:pic>
      <p:sp>
        <p:nvSpPr>
          <p:cNvPr id="9" name="Marcador de texto 2"/>
          <p:cNvSpPr txBox="1">
            <a:spLocks/>
          </p:cNvSpPr>
          <p:nvPr/>
        </p:nvSpPr>
        <p:spPr>
          <a:xfrm>
            <a:off x="5357518" y="4882515"/>
            <a:ext cx="3405482" cy="130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400" indent="-17640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32800" indent="-2304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1200"/>
              </a:spcAft>
              <a:buFont typeface="Symbol" pitchFamily="18" charset="2"/>
              <a:buChar char="-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Clear </a:t>
            </a:r>
            <a:r>
              <a:rPr kumimoji="0" lang="es-ES" sz="1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identification</a:t>
            </a: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of </a:t>
            </a:r>
            <a:r>
              <a:rPr kumimoji="0" lang="es-ES" sz="1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themes</a:t>
            </a:r>
            <a:endParaRPr kumimoji="0" lang="es-ES" sz="17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6400" marR="0" lvl="0" indent="-176400" algn="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Specific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r>
              <a:rPr kumimoji="0" lang="es-E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survey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to </a:t>
            </a:r>
            <a:r>
              <a:rPr kumimoji="0" lang="es-E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Programmes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, </a:t>
            </a:r>
            <a:r>
              <a:rPr kumimoji="0" lang="es-E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according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to </a:t>
            </a:r>
            <a:r>
              <a:rPr kumimoji="0" lang="es-E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thematic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r>
              <a:rPr kumimoji="0" lang="es-E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choises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10" name="Bild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362352"/>
            <a:ext cx="1965325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464757"/>
            <a:ext cx="8207375" cy="484748"/>
          </a:xfrm>
        </p:spPr>
        <p:txBody>
          <a:bodyPr/>
          <a:lstStyle/>
          <a:p>
            <a:r>
              <a:rPr lang="en-GB" dirty="0"/>
              <a:t>Support to Capitalisation </a:t>
            </a: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60838"/>
              </p:ext>
            </p:extLst>
          </p:nvPr>
        </p:nvGraphicFramePr>
        <p:xfrm>
          <a:off x="468313" y="1188720"/>
          <a:ext cx="8207374" cy="54862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03687">
                  <a:extLst>
                    <a:ext uri="{9D8B030D-6E8A-4147-A177-3AD203B41FA5}">
                      <a16:colId xmlns:a16="http://schemas.microsoft.com/office/drawing/2014/main" val="1177750565"/>
                    </a:ext>
                  </a:extLst>
                </a:gridCol>
                <a:gridCol w="4103687">
                  <a:extLst>
                    <a:ext uri="{9D8B030D-6E8A-4147-A177-3AD203B41FA5}">
                      <a16:colId xmlns:a16="http://schemas.microsoft.com/office/drawing/2014/main" val="993403597"/>
                    </a:ext>
                  </a:extLst>
                </a:gridCol>
              </a:tblGrid>
              <a:tr h="1204298">
                <a:tc>
                  <a:txBody>
                    <a:bodyPr/>
                    <a:lstStyle/>
                    <a:p>
                      <a:r>
                        <a:rPr lang="es-E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Capitalisation</a:t>
                      </a:r>
                      <a:r>
                        <a:rPr lang="es-E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as </a:t>
                      </a:r>
                      <a:r>
                        <a:rPr lang="es-ES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management</a:t>
                      </a:r>
                      <a:r>
                        <a:rPr lang="es-E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practice</a:t>
                      </a:r>
                      <a:r>
                        <a:rPr lang="es-ES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s-ES" baseline="0" dirty="0" smtClean="0"/>
                        <a:t>Workshops, trainings, </a:t>
                      </a:r>
                      <a:r>
                        <a:rPr lang="es-ES" baseline="0" dirty="0" err="1" smtClean="0"/>
                        <a:t>publications</a:t>
                      </a:r>
                      <a:r>
                        <a:rPr lang="es-ES" baseline="0" dirty="0" smtClean="0"/>
                        <a:t> and </a:t>
                      </a:r>
                      <a:r>
                        <a:rPr lang="es-ES" baseline="0" dirty="0" err="1" smtClean="0"/>
                        <a:t>tools</a:t>
                      </a:r>
                      <a:endParaRPr lang="es-ES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Increasing</a:t>
                      </a:r>
                      <a:r>
                        <a:rPr lang="es-ES" sz="20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Thematic</a:t>
                      </a:r>
                      <a:r>
                        <a:rPr lang="es-ES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expertise</a:t>
                      </a:r>
                      <a:r>
                        <a:rPr lang="es-ES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Meetings,</a:t>
                      </a:r>
                      <a:r>
                        <a:rPr lang="es-ES" baseline="0" dirty="0" smtClean="0"/>
                        <a:t> on-line </a:t>
                      </a:r>
                      <a:r>
                        <a:rPr lang="es-ES" baseline="0" dirty="0" err="1" smtClean="0"/>
                        <a:t>platforms</a:t>
                      </a:r>
                      <a:r>
                        <a:rPr lang="es-ES" baseline="0" dirty="0" smtClean="0"/>
                        <a:t>, </a:t>
                      </a:r>
                      <a:r>
                        <a:rPr lang="es-ES" baseline="0" dirty="0" err="1" smtClean="0"/>
                        <a:t>pubications</a:t>
                      </a:r>
                      <a:endParaRPr lang="es-ES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79858"/>
                  </a:ext>
                </a:extLst>
              </a:tr>
              <a:tr h="926383">
                <a:tc>
                  <a:txBody>
                    <a:bodyPr/>
                    <a:lstStyle/>
                    <a:p>
                      <a:r>
                        <a:rPr lang="es-ES" sz="1800" kern="1200" dirty="0" err="1" smtClean="0">
                          <a:effectLst/>
                        </a:rPr>
                        <a:t>Events</a:t>
                      </a:r>
                      <a:r>
                        <a:rPr lang="es-ES" sz="1800" kern="1200" dirty="0" smtClean="0">
                          <a:effectLst/>
                        </a:rPr>
                        <a:t> </a:t>
                      </a:r>
                      <a:r>
                        <a:rPr lang="es-ES" sz="1800" kern="1200" dirty="0" err="1" smtClean="0">
                          <a:effectLst/>
                        </a:rPr>
                        <a:t>on</a:t>
                      </a:r>
                      <a:r>
                        <a:rPr lang="es-ES" sz="1800" kern="1200" dirty="0" smtClean="0">
                          <a:effectLst/>
                        </a:rPr>
                        <a:t> </a:t>
                      </a:r>
                      <a:r>
                        <a:rPr lang="es-ES" sz="1800" kern="1200" dirty="0" err="1" smtClean="0">
                          <a:effectLst/>
                        </a:rPr>
                        <a:t>Capitalisation</a:t>
                      </a:r>
                      <a:r>
                        <a:rPr lang="es-ES" sz="1800" kern="1200" dirty="0" smtClean="0">
                          <a:effectLst/>
                        </a:rPr>
                        <a:t> </a:t>
                      </a:r>
                      <a:r>
                        <a:rPr lang="es-ES" sz="1800" kern="1200" dirty="0" err="1" smtClean="0">
                          <a:effectLst/>
                        </a:rPr>
                        <a:t>practices</a:t>
                      </a:r>
                      <a:r>
                        <a:rPr lang="es-ES" sz="1800" kern="1200" dirty="0" smtClean="0">
                          <a:effectLst/>
                        </a:rPr>
                        <a:t> and </a:t>
                      </a:r>
                      <a:r>
                        <a:rPr lang="es-ES" sz="1800" kern="1200" dirty="0" err="1" smtClean="0">
                          <a:effectLst/>
                        </a:rPr>
                        <a:t>approaches</a:t>
                      </a:r>
                      <a:r>
                        <a:rPr lang="es-ES" sz="1800" kern="1200" dirty="0" smtClean="0">
                          <a:effectLst/>
                        </a:rPr>
                        <a:t> (2014-2020) </a:t>
                      </a:r>
                      <a:endParaRPr lang="es-ES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Interreg</a:t>
                      </a:r>
                      <a:r>
                        <a:rPr lang="es-ES" dirty="0" smtClean="0"/>
                        <a:t> response to </a:t>
                      </a:r>
                      <a:r>
                        <a:rPr lang="es-ES" dirty="0" err="1" smtClean="0"/>
                        <a:t>migration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network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 </a:t>
                      </a:r>
                      <a:endParaRPr lang="es-ES" dirty="0">
                        <a:solidFill>
                          <a:srgbClr val="00B05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586813"/>
                  </a:ext>
                </a:extLst>
              </a:tr>
              <a:tr h="9263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ComCap</a:t>
                      </a:r>
                      <a:r>
                        <a:rPr lang="en-US" dirty="0" smtClean="0"/>
                        <a:t> workshops - hints to promote </a:t>
                      </a:r>
                      <a:r>
                        <a:rPr lang="en-US" dirty="0" err="1" smtClean="0"/>
                        <a:t>Interreg</a:t>
                      </a:r>
                      <a:r>
                        <a:rPr lang="en-US" dirty="0" smtClean="0"/>
                        <a:t> results</a:t>
                      </a:r>
                      <a:r>
                        <a:rPr lang="en-US" baseline="0" dirty="0" smtClean="0"/>
                        <a:t> and trainings on communication of results (story telling, social media)</a:t>
                      </a:r>
                      <a:endParaRPr lang="en-US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Sustainable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transport</a:t>
                      </a:r>
                      <a:r>
                        <a:rPr lang="es-ES" dirty="0" smtClean="0"/>
                        <a:t> </a:t>
                      </a:r>
                      <a:endParaRPr lang="es-ES" dirty="0">
                        <a:solidFill>
                          <a:srgbClr val="00B05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446281"/>
                  </a:ext>
                </a:extLst>
              </a:tr>
              <a:tr h="37570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Interreg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Talks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baseline="0" dirty="0" err="1" smtClean="0"/>
                        <a:t>promotion</a:t>
                      </a:r>
                      <a:r>
                        <a:rPr lang="es-ES" baseline="0" dirty="0" smtClean="0"/>
                        <a:t> of </a:t>
                      </a:r>
                      <a:r>
                        <a:rPr lang="es-ES" baseline="0" dirty="0" err="1" smtClean="0"/>
                        <a:t>results</a:t>
                      </a:r>
                      <a:r>
                        <a:rPr lang="es-ES" baseline="0" dirty="0" smtClean="0"/>
                        <a:t>) </a:t>
                      </a:r>
                      <a:endParaRPr lang="es-ES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Knowledge</a:t>
                      </a:r>
                      <a:r>
                        <a:rPr lang="es-ES" baseline="0" dirty="0" smtClean="0"/>
                        <a:t> of </a:t>
                      </a:r>
                      <a:r>
                        <a:rPr lang="es-ES" baseline="0" dirty="0" err="1" smtClean="0"/>
                        <a:t>the</a:t>
                      </a:r>
                      <a:r>
                        <a:rPr lang="es-ES" baseline="0" dirty="0" smtClean="0"/>
                        <a:t> seas </a:t>
                      </a:r>
                      <a:r>
                        <a:rPr lang="es-ES" baseline="0" dirty="0" err="1" smtClean="0"/>
                        <a:t>network</a:t>
                      </a:r>
                      <a:endParaRPr lang="es-ES" dirty="0">
                        <a:solidFill>
                          <a:srgbClr val="00B05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309159"/>
                  </a:ext>
                </a:extLst>
              </a:tr>
              <a:tr h="648468">
                <a:tc>
                  <a:txBody>
                    <a:bodyPr/>
                    <a:lstStyle/>
                    <a:p>
                      <a:r>
                        <a:rPr lang="es-E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Publication</a:t>
                      </a:r>
                      <a:r>
                        <a:rPr lang="es-E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</a:t>
                      </a:r>
                      <a:r>
                        <a:rPr lang="es-E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repository</a:t>
                      </a:r>
                      <a:r>
                        <a:rPr lang="es-E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</a:t>
                      </a:r>
                      <a:r>
                        <a:rPr lang="es-E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capitalisation</a:t>
                      </a:r>
                      <a:r>
                        <a:rPr lang="es-ES" sz="2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practices</a:t>
                      </a:r>
                      <a:endParaRPr lang="es-E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Climate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change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network</a:t>
                      </a:r>
                      <a:endParaRPr lang="es-ES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094073"/>
                  </a:ext>
                </a:extLst>
              </a:tr>
              <a:tr h="648468">
                <a:tc>
                  <a:txBody>
                    <a:bodyPr/>
                    <a:lstStyle/>
                    <a:p>
                      <a:r>
                        <a:rPr lang="es-E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Publication</a:t>
                      </a:r>
                      <a:r>
                        <a:rPr lang="es-E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</a:t>
                      </a:r>
                      <a:r>
                        <a:rPr lang="es-E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promotion</a:t>
                      </a:r>
                      <a:r>
                        <a:rPr lang="es-E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</a:t>
                      </a:r>
                      <a:r>
                        <a:rPr lang="es-E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results</a:t>
                      </a:r>
                      <a:endParaRPr lang="es-E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Inclusive </a:t>
                      </a:r>
                      <a:r>
                        <a:rPr lang="es-ES" dirty="0" err="1" smtClean="0"/>
                        <a:t>growth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network</a:t>
                      </a:r>
                      <a:r>
                        <a:rPr lang="es-ES" dirty="0" smtClean="0"/>
                        <a:t> </a:t>
                      </a:r>
                      <a:endParaRPr lang="es-ES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865057"/>
                  </a:ext>
                </a:extLst>
              </a:tr>
              <a:tr h="375700">
                <a:tc>
                  <a:txBody>
                    <a:bodyPr/>
                    <a:lstStyle/>
                    <a:p>
                      <a:r>
                        <a:rPr lang="es-E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Capitalisation</a:t>
                      </a:r>
                      <a:r>
                        <a:rPr lang="es-E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s-E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Toolkit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Institutional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capacity</a:t>
                      </a:r>
                      <a:endParaRPr lang="es-ES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5158947"/>
                  </a:ext>
                </a:extLst>
              </a:tr>
            </a:tbl>
          </a:graphicData>
        </a:graphic>
      </p:graphicFrame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362352"/>
            <a:ext cx="1965325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publications: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8312" y="2196350"/>
            <a:ext cx="8207375" cy="2077492"/>
          </a:xfrm>
        </p:spPr>
        <p:txBody>
          <a:bodyPr/>
          <a:lstStyle/>
          <a:p>
            <a:endParaRPr lang="en-GB" dirty="0"/>
          </a:p>
          <a:p>
            <a:r>
              <a:rPr lang="en-GB" i="1" dirty="0" smtClean="0"/>
              <a:t>Capitalisation </a:t>
            </a:r>
            <a:r>
              <a:rPr lang="en-GB" i="1" dirty="0"/>
              <a:t>approaches and practices in Interreg. </a:t>
            </a:r>
            <a:r>
              <a:rPr lang="en-GB" i="1" dirty="0" smtClean="0"/>
              <a:t>                  From </a:t>
            </a:r>
            <a:r>
              <a:rPr lang="en-GB" i="1" dirty="0"/>
              <a:t>concept to </a:t>
            </a:r>
            <a:r>
              <a:rPr lang="en-GB" i="1" dirty="0" smtClean="0"/>
              <a:t>practice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i="1" dirty="0" smtClean="0"/>
              <a:t>Communication </a:t>
            </a:r>
            <a:r>
              <a:rPr lang="en-GB" i="1" dirty="0"/>
              <a:t>of capitalisation in </a:t>
            </a:r>
            <a:r>
              <a:rPr lang="en-GB" i="1" dirty="0" smtClean="0"/>
              <a:t>Interreg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137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3" y="1400012"/>
            <a:ext cx="4932362" cy="1477328"/>
          </a:xfrm>
        </p:spPr>
        <p:txBody>
          <a:bodyPr/>
          <a:lstStyle/>
          <a:p>
            <a:r>
              <a:rPr lang="en-GB" sz="3200" i="1" dirty="0"/>
              <a:t>Capitalisation approaches and practices in Interreg.                   From concept to practice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67" y="3429000"/>
            <a:ext cx="3376852" cy="2700339"/>
          </a:xfrm>
        </p:spPr>
      </p:pic>
    </p:spTree>
    <p:extLst>
      <p:ext uri="{BB962C8B-B14F-4D97-AF65-F5344CB8AC3E}">
        <p14:creationId xmlns:p14="http://schemas.microsoft.com/office/powerpoint/2010/main" val="21839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921956"/>
            <a:ext cx="8207375" cy="805243"/>
          </a:xfrm>
        </p:spPr>
        <p:txBody>
          <a:bodyPr/>
          <a:lstStyle/>
          <a:p>
            <a:r>
              <a:rPr lang="en-GB" sz="2500" dirty="0" smtClean="0"/>
              <a:t>Capitalisation approaches and practices </a:t>
            </a:r>
            <a:r>
              <a:rPr lang="en-GB" sz="2500" dirty="0"/>
              <a:t/>
            </a:r>
            <a:br>
              <a:rPr lang="en-GB" sz="2500" dirty="0"/>
            </a:br>
            <a:r>
              <a:rPr lang="en-GB" sz="2500" dirty="0" smtClean="0">
                <a:solidFill>
                  <a:srgbClr val="007BA1"/>
                </a:solidFill>
              </a:rPr>
              <a:t>About </a:t>
            </a:r>
            <a:r>
              <a:rPr lang="en-GB" sz="2500" dirty="0" smtClean="0">
                <a:solidFill>
                  <a:srgbClr val="007BA1"/>
                </a:solidFill>
              </a:rPr>
              <a:t>the </a:t>
            </a:r>
            <a:r>
              <a:rPr lang="en-GB" sz="2500" dirty="0" smtClean="0">
                <a:solidFill>
                  <a:srgbClr val="007BA1"/>
                </a:solidFill>
              </a:rPr>
              <a:t>content</a:t>
            </a:r>
            <a:endParaRPr lang="en-GB" sz="2500" dirty="0">
              <a:solidFill>
                <a:srgbClr val="007BA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105" y="2119745"/>
            <a:ext cx="371579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500" b="0" i="0" baseline="0">
                <a:latin typeface="Franklin Gothic Demi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rgbClr val="007BA1"/>
                </a:solidFill>
              </a:rPr>
              <a:t>PRAGMATIC</a:t>
            </a:r>
            <a:endParaRPr lang="en-GB" sz="4000" dirty="0">
              <a:solidFill>
                <a:srgbClr val="007BA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64" y="3386782"/>
            <a:ext cx="3987182" cy="31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921957"/>
            <a:ext cx="8207375" cy="346249"/>
          </a:xfrm>
        </p:spPr>
        <p:txBody>
          <a:bodyPr/>
          <a:lstStyle/>
          <a:p>
            <a:r>
              <a:rPr lang="en-GB" sz="2500" dirty="0" smtClean="0"/>
              <a:t>Capitalisation approaches and practices – </a:t>
            </a:r>
            <a:r>
              <a:rPr lang="en-GB" sz="2500" dirty="0" smtClean="0">
                <a:solidFill>
                  <a:srgbClr val="007BA1"/>
                </a:solidFill>
              </a:rPr>
              <a:t>selling “pitch”</a:t>
            </a:r>
            <a:endParaRPr lang="en-GB" sz="2500" dirty="0">
              <a:solidFill>
                <a:srgbClr val="007BA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276" y="1573238"/>
            <a:ext cx="7215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Get a comprehensive answer to the question:</a:t>
            </a:r>
          </a:p>
          <a:p>
            <a:pPr algn="ctr"/>
            <a:r>
              <a:rPr lang="en-GB" sz="2200" b="1" dirty="0" smtClean="0">
                <a:solidFill>
                  <a:srgbClr val="007BA1"/>
                </a:solidFill>
              </a:rPr>
              <a:t> “What is ´Capitalisation´ anyway and why should I care?”</a:t>
            </a:r>
          </a:p>
          <a:p>
            <a:pPr algn="ctr"/>
            <a:endParaRPr lang="en-GB" sz="2200" b="1" dirty="0">
              <a:solidFill>
                <a:srgbClr val="007BA1"/>
              </a:solidFill>
            </a:endParaRPr>
          </a:p>
          <a:p>
            <a:pPr algn="ctr"/>
            <a:r>
              <a:rPr lang="en-GB" sz="2200" dirty="0" smtClean="0"/>
              <a:t>Short answer:</a:t>
            </a:r>
          </a:p>
          <a:p>
            <a:pPr algn="ctr"/>
            <a:r>
              <a:rPr lang="en-GB" sz="2200" b="1" dirty="0" smtClean="0">
                <a:solidFill>
                  <a:srgbClr val="007BA1"/>
                </a:solidFill>
              </a:rPr>
              <a:t>To make your job easier, relevant, and sustainable.  </a:t>
            </a:r>
            <a:endParaRPr lang="en-GB" sz="2200" b="1" dirty="0">
              <a:solidFill>
                <a:srgbClr val="007BA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65" y="3358342"/>
            <a:ext cx="4078270" cy="326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- S">
  <a:themeElements>
    <a:clrScheme name="InteractColours2">
      <a:dk1>
        <a:sysClr val="windowText" lastClr="000000"/>
      </a:dk1>
      <a:lt1>
        <a:sysClr val="window" lastClr="FFFFFF"/>
      </a:lt1>
      <a:dk2>
        <a:srgbClr val="003A5D"/>
      </a:dk2>
      <a:lt2>
        <a:srgbClr val="E0DEDC"/>
      </a:lt2>
      <a:accent1>
        <a:srgbClr val="41614A"/>
      </a:accent1>
      <a:accent2>
        <a:srgbClr val="44765A"/>
      </a:accent2>
      <a:accent3>
        <a:srgbClr val="97B877"/>
      </a:accent3>
      <a:accent4>
        <a:srgbClr val="E1C08C"/>
      </a:accent4>
      <a:accent5>
        <a:srgbClr val="F6D15E"/>
      </a:accent5>
      <a:accent6>
        <a:srgbClr val="E7E8D1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E1E7F7"/>
        </a:solidFill>
      </a:spPr>
      <a:bodyPr wrap="square" lIns="36000" tIns="0" rIns="36000" bIns="0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80BAEAF3-0F11-455A-8607-197F7BC42FE9}" vid="{7C6CF679-112F-4281-B1C5-D229660D2E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act_Farbpalette">
    <a:dk1>
      <a:srgbClr val="000000"/>
    </a:dk1>
    <a:lt1>
      <a:srgbClr val="FFFFFF"/>
    </a:lt1>
    <a:dk2>
      <a:srgbClr val="000000"/>
    </a:dk2>
    <a:lt2>
      <a:srgbClr val="FFFFFF"/>
    </a:lt2>
    <a:accent1>
      <a:srgbClr val="E1E7F7"/>
    </a:accent1>
    <a:accent2>
      <a:srgbClr val="007BA1"/>
    </a:accent2>
    <a:accent3>
      <a:srgbClr val="FBB900"/>
    </a:accent3>
    <a:accent4>
      <a:srgbClr val="E1BF8C"/>
    </a:accent4>
    <a:accent5>
      <a:srgbClr val="706D67"/>
    </a:accent5>
    <a:accent6>
      <a:srgbClr val="BDBCB6"/>
    </a:accent6>
    <a:hlink>
      <a:srgbClr val="8EBED1"/>
    </a:hlink>
    <a:folHlink>
      <a:srgbClr val="918C88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- S</Template>
  <TotalTime>348</TotalTime>
  <Words>468</Words>
  <Application>Microsoft Office PowerPoint</Application>
  <PresentationFormat>Presentación en pantalla (4:3)</PresentationFormat>
  <Paragraphs>98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Franklin Gothic Book</vt:lpstr>
      <vt:lpstr>Franklin Gothic Demi</vt:lpstr>
      <vt:lpstr>Franklin Gothic Medium</vt:lpstr>
      <vt:lpstr>Symbol</vt:lpstr>
      <vt:lpstr>Trebuchet MS</vt:lpstr>
      <vt:lpstr>Presentation template - S</vt:lpstr>
      <vt:lpstr>Presentación de PowerPoint</vt:lpstr>
      <vt:lpstr>What is capitalisation in Interreg programmes? </vt:lpstr>
      <vt:lpstr>Potential definition… </vt:lpstr>
      <vt:lpstr>Interact Capitalisation Plan</vt:lpstr>
      <vt:lpstr>Support to Capitalisation </vt:lpstr>
      <vt:lpstr>The publications:</vt:lpstr>
      <vt:lpstr>Capitalisation approaches and practices in Interreg.                   From concept to practice</vt:lpstr>
      <vt:lpstr>Capitalisation approaches and practices  About the content</vt:lpstr>
      <vt:lpstr>Capitalisation approaches and practices – selling “pitch”</vt:lpstr>
      <vt:lpstr>Capitalisation approaches and practices – key features</vt:lpstr>
      <vt:lpstr>Capitalisation approaches and practices – bonus</vt:lpstr>
      <vt:lpstr>Capitalisation approaches and practices – get it here:</vt:lpstr>
      <vt:lpstr>Price:  Around 90 minutes of your time</vt:lpstr>
      <vt:lpstr> Communication of capitalisation in Interreg </vt:lpstr>
      <vt:lpstr>Communication of Capitalisation  About the content</vt:lpstr>
      <vt:lpstr>Communication of Capitalisation – selling “pitch”</vt:lpstr>
      <vt:lpstr>Communication of Capitalisation – key features</vt:lpstr>
      <vt:lpstr>Communication of Capitalisation – get it here:</vt:lpstr>
      <vt:lpstr>“Price”:  Around 30 minutes of your time</vt:lpstr>
      <vt:lpstr>Capitalisation Toolkit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Development</dc:title>
  <dc:creator>Delovni</dc:creator>
  <cp:lastModifiedBy>Ivano Magazzu</cp:lastModifiedBy>
  <cp:revision>159</cp:revision>
  <cp:lastPrinted>2017-09-04T12:29:20Z</cp:lastPrinted>
  <dcterms:created xsi:type="dcterms:W3CDTF">2016-11-18T23:38:05Z</dcterms:created>
  <dcterms:modified xsi:type="dcterms:W3CDTF">2018-06-26T04:53:16Z</dcterms:modified>
</cp:coreProperties>
</file>