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8" r:id="rId2"/>
    <p:sldId id="305" r:id="rId3"/>
    <p:sldId id="306" r:id="rId4"/>
    <p:sldId id="309" r:id="rId5"/>
    <p:sldId id="308" r:id="rId6"/>
    <p:sldId id="311" r:id="rId7"/>
    <p:sldId id="312" r:id="rId8"/>
    <p:sldId id="294" r:id="rId9"/>
    <p:sldId id="295" r:id="rId10"/>
    <p:sldId id="296" r:id="rId11"/>
    <p:sldId id="297" r:id="rId12"/>
    <p:sldId id="313" r:id="rId13"/>
    <p:sldId id="314" r:id="rId14"/>
    <p:sldId id="316" r:id="rId15"/>
    <p:sldId id="302" r:id="rId16"/>
    <p:sldId id="303" r:id="rId17"/>
    <p:sldId id="317" r:id="rId18"/>
    <p:sldId id="318" r:id="rId19"/>
    <p:sldId id="275" r:id="rId20"/>
    <p:sldId id="258" r:id="rId21"/>
    <p:sldId id="259" r:id="rId22"/>
  </p:sldIdLst>
  <p:sldSz cx="9144000" cy="6858000" type="screen4x3"/>
  <p:notesSz cx="6670675" cy="9777413"/>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2C9"/>
    <a:srgbClr val="2B2DD5"/>
    <a:srgbClr val="0000F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napToObjects="1">
      <p:cViewPr varScale="1">
        <p:scale>
          <a:sx n="114" d="100"/>
          <a:sy n="114" d="100"/>
        </p:scale>
        <p:origin x="15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C51F41DC-E853-4AFC-977C-2E6D626BE8BF}">
      <dgm:prSet custT="1"/>
      <dgm:spPr>
        <a:solidFill>
          <a:schemeClr val="tx2">
            <a:lumMod val="40000"/>
            <a:lumOff val="60000"/>
          </a:schemeClr>
        </a:solidFill>
      </dgm:spPr>
      <dgm:t>
        <a:bodyPr/>
        <a:lstStyle/>
        <a:p>
          <a:endParaRPr lang="en-US" sz="2200" baseline="0" dirty="0">
            <a:solidFill>
              <a:schemeClr val="tx1"/>
            </a:solidFill>
          </a:endParaRPr>
        </a:p>
        <a:p>
          <a:r>
            <a:rPr lang="en-US" sz="2200" baseline="0" dirty="0">
              <a:solidFill>
                <a:schemeClr val="tx1"/>
              </a:solidFill>
            </a:rPr>
            <a:t>The Responsible Body of First Level Control System in the ETC Interreg V A Greece-Italy 2014-2020 Programme for Italy is </a:t>
          </a:r>
          <a:r>
            <a:rPr lang="en-US" sz="2200" baseline="0">
              <a:solidFill>
                <a:schemeClr val="tx1"/>
              </a:solidFill>
            </a:rPr>
            <a:t>Puglia Region.</a:t>
          </a:r>
          <a:endParaRPr lang="en-US" sz="2200" baseline="0" dirty="0">
            <a:solidFill>
              <a:schemeClr val="tx1"/>
            </a:solidFill>
          </a:endParaRPr>
        </a:p>
        <a:p>
          <a:endParaRPr lang="en-US" sz="2200" baseline="0" dirty="0">
            <a:solidFill>
              <a:schemeClr val="tx1"/>
            </a:solidFill>
          </a:endParaRPr>
        </a:p>
        <a:p>
          <a:r>
            <a:rPr lang="en-US" sz="2200" baseline="0" dirty="0">
              <a:solidFill>
                <a:schemeClr val="tx1"/>
              </a:solidFill>
            </a:rPr>
            <a:t>The System will be decentralized and the procedure for the designation of FLCs will take place on the proposal made by the project partner and can be carried out according to 2 possible procedures</a:t>
          </a:r>
        </a:p>
        <a:p>
          <a:endParaRPr lang="it-IT" sz="2800" dirty="0">
            <a:solidFill>
              <a:schemeClr val="tx1"/>
            </a:solidFill>
          </a:endParaRPr>
        </a:p>
      </dgm:t>
    </dgm:pt>
    <dgm:pt modelId="{EE0B3239-0EFB-4C5F-895B-7A03096B84BF}" type="parTrans" cxnId="{0E6FB181-6E0C-4003-9A41-76815A835043}">
      <dgm:prSet/>
      <dgm:spPr/>
      <dgm:t>
        <a:bodyPr/>
        <a:lstStyle/>
        <a:p>
          <a:endParaRPr lang="it-IT"/>
        </a:p>
      </dgm:t>
    </dgm:pt>
    <dgm:pt modelId="{29BA3D8F-437D-4557-833A-248E613DC6EC}" type="sibTrans" cxnId="{0E6FB181-6E0C-4003-9A41-76815A835043}">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CF6D0141-1F2E-4903-96A7-409FC32820E8}" type="pres">
      <dgm:prSet presAssocID="{C51F41DC-E853-4AFC-977C-2E6D626BE8BF}" presName="node" presStyleLbl="node1" presStyleIdx="0" presStyleCnt="1" custScaleX="136898" custLinFactNeighborX="-158" custLinFactNeighborY="-24671">
        <dgm:presLayoutVars>
          <dgm:bulletEnabled val="1"/>
        </dgm:presLayoutVars>
      </dgm:prSet>
      <dgm:spPr/>
    </dgm:pt>
  </dgm:ptLst>
  <dgm:cxnLst>
    <dgm:cxn modelId="{0E6FB181-6E0C-4003-9A41-76815A835043}" srcId="{7791E856-3CB6-49A4-B100-CCEEFC53E5A0}" destId="{C51F41DC-E853-4AFC-977C-2E6D626BE8BF}" srcOrd="0" destOrd="0" parTransId="{EE0B3239-0EFB-4C5F-895B-7A03096B84BF}" sibTransId="{29BA3D8F-437D-4557-833A-248E613DC6EC}"/>
    <dgm:cxn modelId="{549ED0C5-01EE-44A8-9656-99CF6F5FCDE1}" type="presOf" srcId="{7791E856-3CB6-49A4-B100-CCEEFC53E5A0}" destId="{08832045-BEEC-47B5-88C2-6C1F6973C046}" srcOrd="0" destOrd="0" presId="urn:microsoft.com/office/officeart/2005/8/layout/default"/>
    <dgm:cxn modelId="{80CB50E0-C706-4887-9CD7-F948C44D9A4F}" type="presOf" srcId="{C51F41DC-E853-4AFC-977C-2E6D626BE8BF}" destId="{CF6D0141-1F2E-4903-96A7-409FC32820E8}" srcOrd="0" destOrd="0" presId="urn:microsoft.com/office/officeart/2005/8/layout/default"/>
    <dgm:cxn modelId="{E885817A-8159-4C16-AFCB-37720CB793B4}" type="presParOf" srcId="{08832045-BEEC-47B5-88C2-6C1F6973C046}" destId="{CF6D0141-1F2E-4903-96A7-409FC32820E8}"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4" csCatId="colorful" phldr="1"/>
      <dgm:spPr/>
      <dgm:t>
        <a:bodyPr/>
        <a:lstStyle/>
        <a:p>
          <a:endParaRPr lang="it-IT"/>
        </a:p>
      </dgm:t>
    </dgm:pt>
    <dgm:pt modelId="{B8715C99-E4C7-4BF4-8115-4905365C69C0}">
      <dgm:prSet phldrT="[Testo]" custT="1"/>
      <dgm:spPr>
        <a:solidFill>
          <a:schemeClr val="accent6">
            <a:lumMod val="75000"/>
          </a:schemeClr>
        </a:solidFill>
      </dgm:spPr>
      <dgm:t>
        <a:bodyPr/>
        <a:lstStyle/>
        <a:p>
          <a:r>
            <a:rPr lang="it-IT" sz="1600" dirty="0"/>
            <a:t>Compliance of cofinanced works, goods or services with EU and national legislation, the Programme, etc.</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93FAADE0-C026-4087-A59E-004DB35A97C0}">
      <dgm:prSet phldrT="[Testo]" custT="1"/>
      <dgm:spPr>
        <a:solidFill>
          <a:schemeClr val="accent3">
            <a:lumMod val="75000"/>
          </a:schemeClr>
        </a:solidFill>
      </dgm:spPr>
      <dgm:t>
        <a:bodyPr/>
        <a:lstStyle/>
        <a:p>
          <a:r>
            <a:rPr lang="it-IT" sz="1600" dirty="0"/>
            <a:t>Reliability of the data collection, storage and quality system and Correctness of the data reported</a:t>
          </a:r>
        </a:p>
      </dgm:t>
    </dgm:pt>
    <dgm:pt modelId="{4FFAC549-FBC8-49E6-9707-7DD0B2801803}" type="parTrans" cxnId="{58DA9409-EBC8-43AA-955E-3A64D5A6B768}">
      <dgm:prSet/>
      <dgm:spPr/>
      <dgm:t>
        <a:bodyPr/>
        <a:lstStyle/>
        <a:p>
          <a:endParaRPr lang="it-IT"/>
        </a:p>
      </dgm:t>
    </dgm:pt>
    <dgm:pt modelId="{369C4EAC-3084-4F31-8052-608111F0E8BF}" type="sibTrans" cxnId="{58DA9409-EBC8-43AA-955E-3A64D5A6B768}">
      <dgm:prSet/>
      <dgm:spPr>
        <a:ln w="19050">
          <a:solidFill>
            <a:srgbClr val="00B0F0"/>
          </a:solidFill>
        </a:ln>
      </dgm:spPr>
      <dgm:t>
        <a:bodyPr/>
        <a:lstStyle/>
        <a:p>
          <a:endParaRPr lang="it-IT"/>
        </a:p>
      </dgm:t>
    </dgm:pt>
    <dgm:pt modelId="{055C270A-A89D-482C-AC96-2692AE993F72}">
      <dgm:prSet phldrT="[Testo]" custT="1"/>
      <dgm:spPr>
        <a:solidFill>
          <a:schemeClr val="accent2">
            <a:lumMod val="75000"/>
          </a:schemeClr>
        </a:solidFill>
      </dgm:spPr>
      <dgm:t>
        <a:bodyPr/>
        <a:lstStyle/>
        <a:p>
          <a:r>
            <a:rPr lang="it-IT" sz="1600" dirty="0"/>
            <a:t>Compliance of the operation with State  Aid Rules</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a:solidFill>
          <a:schemeClr val="accent5">
            <a:lumMod val="50000"/>
          </a:schemeClr>
        </a:solidFill>
      </dgm:spPr>
      <dgm:t>
        <a:bodyPr/>
        <a:lstStyle/>
        <a:p>
          <a:r>
            <a:rPr lang="it-IT" sz="1600" dirty="0"/>
            <a:t>Fulfillment of the obligations regarding information and publicity</a:t>
          </a:r>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B0AC83A2-50A1-49CF-BA55-7F185D9CEE76}" type="pres">
      <dgm:prSet presAssocID="{B8715C99-E4C7-4BF4-8115-4905365C69C0}" presName="node" presStyleLbl="node1" presStyleIdx="0" presStyleCnt="4" custScaleX="132791" custScaleY="94737">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0" presStyleCnt="4"/>
      <dgm:spPr/>
    </dgm:pt>
    <dgm:pt modelId="{8C0DEE46-6626-42E4-A977-8359E73DBC42}" type="pres">
      <dgm:prSet presAssocID="{93FAADE0-C026-4087-A59E-004DB35A97C0}" presName="node" presStyleLbl="node1" presStyleIdx="1" presStyleCnt="4" custScaleX="143526" custScaleY="100008" custRadScaleRad="101050" custRadScaleInc="11837">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1" presStyleCnt="4"/>
      <dgm:spPr/>
    </dgm:pt>
    <dgm:pt modelId="{4F9F7F35-19A3-4877-91BD-551A38EB424C}" type="pres">
      <dgm:prSet presAssocID="{055C270A-A89D-482C-AC96-2692AE993F72}" presName="node" presStyleLbl="node1" presStyleIdx="2" presStyleCnt="4" custScaleX="129960" custScaleY="100498" custRadScaleRad="97432" custRadScaleInc="170">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2" presStyleCnt="4"/>
      <dgm:spPr/>
    </dgm:pt>
    <dgm:pt modelId="{CE2FFE5A-2415-4BE3-99EA-AEF2FFC4B6F6}" type="pres">
      <dgm:prSet presAssocID="{355000A4-0A16-49B1-AD90-90A0CBE5D376}" presName="node" presStyleLbl="node1" presStyleIdx="3" presStyleCnt="4" custScaleX="145887" custScaleY="100008" custRadScaleRad="95576" custRadScaleInc="-12516">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3" presStyleCnt="4"/>
      <dgm:spPr/>
    </dgm:pt>
  </dgm:ptLst>
  <dgm:cxnLst>
    <dgm:cxn modelId="{58DA9409-EBC8-43AA-955E-3A64D5A6B768}" srcId="{F2766222-8FE6-4F94-9A92-C1CB42C94109}" destId="{93FAADE0-C026-4087-A59E-004DB35A97C0}" srcOrd="1"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3"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0" destOrd="0" parTransId="{99C4945C-E13A-4343-97FC-B7143956839E}" sibTransId="{EFA80D8A-FE8A-4876-BE84-323DC4D7B40D}"/>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2" destOrd="0" parTransId="{829AF733-BB29-427F-8AB5-DDC727A12F26}" sibTransId="{1617520A-6A86-4D9E-B76E-FAB12578AF0B}"/>
    <dgm:cxn modelId="{B2C310EA-8E7E-45A9-B676-C474E7C21E22}" type="presOf" srcId="{369C4EAC-3084-4F31-8052-608111F0E8BF}" destId="{4BE9C3D6-38BE-47F8-8876-50E9CE8CABED}" srcOrd="0" destOrd="0" presId="urn:microsoft.com/office/officeart/2005/8/layout/cycle6"/>
    <dgm:cxn modelId="{692DBA51-CE09-496A-920D-DD60A543B581}" type="presParOf" srcId="{0910566A-B315-4918-A49E-ACC3C837620E}" destId="{B0AC83A2-50A1-49CF-BA55-7F185D9CEE76}" srcOrd="0" destOrd="0" presId="urn:microsoft.com/office/officeart/2005/8/layout/cycle6"/>
    <dgm:cxn modelId="{0E4379CD-E3ED-43A9-A9DB-BD3521F6CD31}" type="presParOf" srcId="{0910566A-B315-4918-A49E-ACC3C837620E}" destId="{A9EF6B51-B54F-44C0-9455-50552FC64E0D}" srcOrd="1" destOrd="0" presId="urn:microsoft.com/office/officeart/2005/8/layout/cycle6"/>
    <dgm:cxn modelId="{60FCC1E3-CA1A-4FE8-80AE-BC635DCFF6BC}" type="presParOf" srcId="{0910566A-B315-4918-A49E-ACC3C837620E}" destId="{30EF4546-84F6-4DBE-9028-452629D1C945}" srcOrd="2" destOrd="0" presId="urn:microsoft.com/office/officeart/2005/8/layout/cycle6"/>
    <dgm:cxn modelId="{1CA52C70-5A8A-4488-90D0-8F55C5529419}" type="presParOf" srcId="{0910566A-B315-4918-A49E-ACC3C837620E}" destId="{8C0DEE46-6626-42E4-A977-8359E73DBC42}" srcOrd="3" destOrd="0" presId="urn:microsoft.com/office/officeart/2005/8/layout/cycle6"/>
    <dgm:cxn modelId="{FCDECE81-9133-4274-853A-DFF6C9FB9EE8}" type="presParOf" srcId="{0910566A-B315-4918-A49E-ACC3C837620E}" destId="{0030FD8B-26A2-42D7-8AF6-1949C0FADC05}" srcOrd="4" destOrd="0" presId="urn:microsoft.com/office/officeart/2005/8/layout/cycle6"/>
    <dgm:cxn modelId="{6946BC72-1A74-4CAB-8B6F-90038A8B8599}" type="presParOf" srcId="{0910566A-B315-4918-A49E-ACC3C837620E}" destId="{4BE9C3D6-38BE-47F8-8876-50E9CE8CABED}" srcOrd="5" destOrd="0" presId="urn:microsoft.com/office/officeart/2005/8/layout/cycle6"/>
    <dgm:cxn modelId="{22CEADAE-5671-4311-B84B-54AD58636840}" type="presParOf" srcId="{0910566A-B315-4918-A49E-ACC3C837620E}" destId="{4F9F7F35-19A3-4877-91BD-551A38EB424C}" srcOrd="6" destOrd="0" presId="urn:microsoft.com/office/officeart/2005/8/layout/cycle6"/>
    <dgm:cxn modelId="{5FF7711D-62FB-42EA-B158-9BD985E765E4}" type="presParOf" srcId="{0910566A-B315-4918-A49E-ACC3C837620E}" destId="{5C6BDF60-F790-49FF-BA90-DEC6E8093781}" srcOrd="7" destOrd="0" presId="urn:microsoft.com/office/officeart/2005/8/layout/cycle6"/>
    <dgm:cxn modelId="{2EF3BF4D-D21B-4696-9475-36038AD84130}" type="presParOf" srcId="{0910566A-B315-4918-A49E-ACC3C837620E}" destId="{37B73225-4EF1-4A24-91F5-77E589FA3A91}" srcOrd="8" destOrd="0" presId="urn:microsoft.com/office/officeart/2005/8/layout/cycle6"/>
    <dgm:cxn modelId="{83856773-7152-4181-9773-FC3A919BF7E4}" type="presParOf" srcId="{0910566A-B315-4918-A49E-ACC3C837620E}" destId="{CE2FFE5A-2415-4BE3-99EA-AEF2FFC4B6F6}" srcOrd="9" destOrd="0" presId="urn:microsoft.com/office/officeart/2005/8/layout/cycle6"/>
    <dgm:cxn modelId="{2965D701-EFB8-4638-A8A6-85CB620CA540}" type="presParOf" srcId="{0910566A-B315-4918-A49E-ACC3C837620E}" destId="{23219987-EBCF-4E22-9362-DDBDCC4470C9}" srcOrd="10" destOrd="0" presId="urn:microsoft.com/office/officeart/2005/8/layout/cycle6"/>
    <dgm:cxn modelId="{E2D4308C-ED0C-47FD-ACCB-1721D7DB9558}" type="presParOf" srcId="{0910566A-B315-4918-A49E-ACC3C837620E}" destId="{6B9F2AA3-1F6E-41B4-9099-CD660D9814A5}" srcOrd="11"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3AC31366-1425-4140-82E0-D07244F15D09}">
      <dgm:prSet custT="1"/>
      <dgm:spPr>
        <a:solidFill>
          <a:schemeClr val="accent1">
            <a:lumMod val="60000"/>
            <a:lumOff val="40000"/>
          </a:schemeClr>
        </a:solidFill>
      </dgm:spPr>
      <dgm:t>
        <a:bodyPr/>
        <a:lstStyle/>
        <a:p>
          <a:r>
            <a:rPr lang="en-US" sz="2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At the end of the </a:t>
          </a:r>
          <a:r>
            <a:rPr lang="en-US" sz="2200" b="1"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administrative</a:t>
          </a:r>
          <a:r>
            <a:rPr lang="en-US" sz="2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and </a:t>
          </a:r>
          <a:r>
            <a:rPr lang="en-US" sz="2200" b="1"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“on-the-spot” checks</a:t>
          </a:r>
          <a:r>
            <a:rPr lang="en-US" sz="2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the first level controller sends the Beneficiary and the Lead Beneficiary a </a:t>
          </a:r>
          <a:r>
            <a:rPr lang="en-US" sz="2200" b="1"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detailed description of the work performed</a:t>
          </a:r>
          <a:r>
            <a:rPr lang="en-US" sz="2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highlighting any irregularities found and the expenses considered ineligible.</a:t>
          </a:r>
        </a:p>
        <a:p>
          <a:r>
            <a:rPr lang="en-US" sz="2200" u="sng" baseline="0" dirty="0">
              <a:solidFill>
                <a:schemeClr val="tx1"/>
              </a:solidFill>
              <a:latin typeface="Calibri" panose="020F0502020204030204" pitchFamily="34" charset="0"/>
              <a:cs typeface="Calibri" panose="020F0502020204030204" pitchFamily="34" charset="0"/>
            </a:rPr>
            <a:t>This description  will also be made available to the controller of the Lead Beneficiary and to the Managing Authority</a:t>
          </a:r>
          <a:r>
            <a:rPr lang="en-US" sz="2200" baseline="0" dirty="0">
              <a:solidFill>
                <a:schemeClr val="tx1"/>
              </a:solidFill>
              <a:latin typeface="Calibri" panose="020F0502020204030204" pitchFamily="34" charset="0"/>
              <a:cs typeface="Calibri" panose="020F0502020204030204" pitchFamily="34" charset="0"/>
            </a:rPr>
            <a:t>. </a:t>
          </a:r>
          <a:endParaRPr lang="it-IT" sz="2200" baseline="0" dirty="0">
            <a:solidFill>
              <a:schemeClr val="tx1"/>
            </a:solidFill>
          </a:endParaRPr>
        </a:p>
      </dgm:t>
    </dgm:pt>
    <dgm:pt modelId="{A087DFC8-E150-47A4-9286-D8BC215130D8}" type="parTrans" cxnId="{2D172AA3-5263-4529-AB65-F31F7B970D4A}">
      <dgm:prSet/>
      <dgm:spPr/>
      <dgm:t>
        <a:bodyPr/>
        <a:lstStyle/>
        <a:p>
          <a:endParaRPr lang="it-IT"/>
        </a:p>
      </dgm:t>
    </dgm:pt>
    <dgm:pt modelId="{9B5BAAE5-3E08-4EAC-B9FB-3EACED05FB6B}" type="sibTrans" cxnId="{2D172AA3-5263-4529-AB65-F31F7B970D4A}">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6F944AED-EF38-491F-932F-519911930AEC}" type="pres">
      <dgm:prSet presAssocID="{3AC31366-1425-4140-82E0-D07244F15D09}" presName="node" presStyleLbl="node1" presStyleIdx="0" presStyleCnt="1" custScaleX="133784" custLinFactNeighborY="-53">
        <dgm:presLayoutVars>
          <dgm:bulletEnabled val="1"/>
        </dgm:presLayoutVars>
      </dgm:prSet>
      <dgm:spPr/>
    </dgm:pt>
  </dgm:ptLst>
  <dgm:cxnLst>
    <dgm:cxn modelId="{2D172AA3-5263-4529-AB65-F31F7B970D4A}" srcId="{7791E856-3CB6-49A4-B100-CCEEFC53E5A0}" destId="{3AC31366-1425-4140-82E0-D07244F15D09}" srcOrd="0" destOrd="0" parTransId="{A087DFC8-E150-47A4-9286-D8BC215130D8}" sibTransId="{9B5BAAE5-3E08-4EAC-B9FB-3EACED05FB6B}"/>
    <dgm:cxn modelId="{549ED0C5-01EE-44A8-9656-99CF6F5FCDE1}" type="presOf" srcId="{7791E856-3CB6-49A4-B100-CCEEFC53E5A0}" destId="{08832045-BEEC-47B5-88C2-6C1F6973C046}" srcOrd="0" destOrd="0" presId="urn:microsoft.com/office/officeart/2005/8/layout/default"/>
    <dgm:cxn modelId="{F9BFD8CD-1E17-437A-B70C-7EC7C1B56F20}" type="presOf" srcId="{3AC31366-1425-4140-82E0-D07244F15D09}" destId="{6F944AED-EF38-491F-932F-519911930AEC}" srcOrd="0" destOrd="0" presId="urn:microsoft.com/office/officeart/2005/8/layout/default"/>
    <dgm:cxn modelId="{97024FFE-E887-4EF5-962E-E459A5A40C0F}" type="presParOf" srcId="{08832045-BEEC-47B5-88C2-6C1F6973C046}" destId="{6F944AED-EF38-491F-932F-519911930AEC}"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B8A48EB0-BEE0-4F35-975D-B4EC0C2F3436}">
      <dgm:prSet custT="1"/>
      <dgm:spPr>
        <a:solidFill>
          <a:schemeClr val="accent1">
            <a:lumMod val="60000"/>
            <a:lumOff val="40000"/>
          </a:schemeClr>
        </a:solidFill>
      </dgm:spPr>
      <dgm:t>
        <a:bodyPr/>
        <a:lstStyle/>
        <a:p>
          <a:pPr algn="ctr"/>
          <a:endParaRPr lang="it-IT" sz="2100" dirty="0">
            <a:solidFill>
              <a:schemeClr val="tx1"/>
            </a:solidFill>
          </a:endParaRPr>
        </a:p>
        <a:p>
          <a:pPr algn="just"/>
          <a:endParaRPr lang="it-IT" sz="2000" dirty="0">
            <a:solidFill>
              <a:schemeClr val="tx1"/>
            </a:solidFill>
          </a:endParaRPr>
        </a:p>
        <a:p>
          <a:pPr algn="just"/>
          <a:r>
            <a:rPr lang="it-IT" sz="2200" baseline="0" dirty="0">
              <a:solidFill>
                <a:schemeClr val="tx1"/>
              </a:solidFill>
            </a:rPr>
            <a:t>Puglia Region will ensure the supervision of the FLCs activity, in order to understand if the Controller has implemented the correct activities and thus the level of effectiveness  of the first level controls, through a </a:t>
          </a:r>
          <a:r>
            <a:rPr lang="it-IT" sz="2200" b="1" baseline="0" dirty="0">
              <a:solidFill>
                <a:schemeClr val="tx1"/>
              </a:solidFill>
            </a:rPr>
            <a:t>qualitative check </a:t>
          </a:r>
          <a:r>
            <a:rPr lang="it-IT" sz="2200" baseline="0" dirty="0">
              <a:solidFill>
                <a:schemeClr val="tx1"/>
              </a:solidFill>
            </a:rPr>
            <a:t>that will be carried out on the certification of expenses and the related annexes and made on the basis of </a:t>
          </a:r>
          <a:r>
            <a:rPr lang="it-IT" sz="2200" b="1" baseline="0" dirty="0">
              <a:solidFill>
                <a:schemeClr val="tx1"/>
              </a:solidFill>
            </a:rPr>
            <a:t>1</a:t>
          </a:r>
          <a:r>
            <a:rPr lang="it-IT" sz="2200" baseline="0" dirty="0">
              <a:solidFill>
                <a:schemeClr val="tx1"/>
              </a:solidFill>
            </a:rPr>
            <a:t> </a:t>
          </a:r>
          <a:r>
            <a:rPr lang="it-IT" sz="2200" b="1" baseline="0" dirty="0">
              <a:solidFill>
                <a:schemeClr val="tx1"/>
              </a:solidFill>
            </a:rPr>
            <a:t>annual sampling plan </a:t>
          </a:r>
          <a:r>
            <a:rPr lang="it-IT" sz="2200" baseline="0" dirty="0">
              <a:solidFill>
                <a:schemeClr val="tx1"/>
              </a:solidFill>
            </a:rPr>
            <a:t>to be approved by the M.A and by means of </a:t>
          </a:r>
          <a:r>
            <a:rPr lang="it-IT" sz="2200" b="1" baseline="0" dirty="0">
              <a:solidFill>
                <a:schemeClr val="tx1"/>
              </a:solidFill>
            </a:rPr>
            <a:t>special check lists and minutes </a:t>
          </a:r>
          <a:r>
            <a:rPr lang="it-IT" sz="2200" baseline="0" dirty="0">
              <a:solidFill>
                <a:schemeClr val="tx1"/>
              </a:solidFill>
            </a:rPr>
            <a:t>which will include n. 8 verifications sections.</a:t>
          </a:r>
        </a:p>
        <a:p>
          <a:pPr algn="just"/>
          <a:r>
            <a:rPr lang="it-IT" sz="2200" baseline="0" dirty="0">
              <a:solidFill>
                <a:schemeClr val="tx1"/>
              </a:solidFill>
            </a:rPr>
            <a:t>The qualitative check lists will provide </a:t>
          </a:r>
          <a:r>
            <a:rPr lang="it-IT" sz="2200" b="1" baseline="0" dirty="0">
              <a:solidFill>
                <a:schemeClr val="tx1"/>
              </a:solidFill>
            </a:rPr>
            <a:t>not </a:t>
          </a:r>
          <a:r>
            <a:rPr lang="it-IT" sz="2200" baseline="0" dirty="0">
              <a:solidFill>
                <a:schemeClr val="tx1"/>
              </a:solidFill>
            </a:rPr>
            <a:t>a </a:t>
          </a:r>
          <a:r>
            <a:rPr lang="it-IT" sz="2200" b="1" baseline="0" dirty="0">
              <a:solidFill>
                <a:schemeClr val="tx1"/>
              </a:solidFill>
            </a:rPr>
            <a:t>scoring evaluation </a:t>
          </a:r>
          <a:r>
            <a:rPr lang="it-IT" sz="2200" baseline="0" dirty="0">
              <a:solidFill>
                <a:schemeClr val="tx1"/>
              </a:solidFill>
            </a:rPr>
            <a:t>but, for each section, the quality controller will have to indicate his own evaluation (positive, negative or partially positive) on the work of the FLC with the due motivation.</a:t>
          </a:r>
          <a:br>
            <a:rPr lang="it-IT" sz="2200" baseline="0" dirty="0">
              <a:solidFill>
                <a:schemeClr val="tx1"/>
              </a:solidFill>
            </a:rPr>
          </a:br>
          <a:br>
            <a:rPr lang="it-IT" sz="2000" dirty="0">
              <a:solidFill>
                <a:schemeClr val="tx1"/>
              </a:solidFill>
            </a:rPr>
          </a:br>
          <a:br>
            <a:rPr lang="it-IT" sz="2000" dirty="0">
              <a:solidFill>
                <a:schemeClr val="tx1"/>
              </a:solidFill>
            </a:rPr>
          </a:br>
          <a:endParaRPr lang="it-IT" sz="2000" dirty="0">
            <a:solidFill>
              <a:schemeClr val="tx1"/>
            </a:solidFill>
          </a:endParaRPr>
        </a:p>
      </dgm:t>
    </dgm:pt>
    <dgm:pt modelId="{E50472B0-1BB3-4E36-8492-81768F6608A7}" type="parTrans" cxnId="{41E8013B-0F50-46D8-BC4A-8EE7D42CAAAB}">
      <dgm:prSet/>
      <dgm:spPr/>
      <dgm:t>
        <a:bodyPr/>
        <a:lstStyle/>
        <a:p>
          <a:endParaRPr lang="it-IT"/>
        </a:p>
      </dgm:t>
    </dgm:pt>
    <dgm:pt modelId="{E720A108-23ED-4BC2-8212-7D00401F7563}" type="sibTrans" cxnId="{41E8013B-0F50-46D8-BC4A-8EE7D42CAAAB}">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2AF3A264-A16E-47E4-A26B-119BAF32F6DB}" type="pres">
      <dgm:prSet presAssocID="{B8A48EB0-BEE0-4F35-975D-B4EC0C2F3436}" presName="node" presStyleLbl="node1" presStyleIdx="0" presStyleCnt="1" custScaleX="118656" custScaleY="109547">
        <dgm:presLayoutVars>
          <dgm:bulletEnabled val="1"/>
        </dgm:presLayoutVars>
      </dgm:prSet>
      <dgm:spPr/>
    </dgm:pt>
  </dgm:ptLst>
  <dgm:cxnLst>
    <dgm:cxn modelId="{41E8013B-0F50-46D8-BC4A-8EE7D42CAAAB}" srcId="{7791E856-3CB6-49A4-B100-CCEEFC53E5A0}" destId="{B8A48EB0-BEE0-4F35-975D-B4EC0C2F3436}" srcOrd="0" destOrd="0" parTransId="{E50472B0-1BB3-4E36-8492-81768F6608A7}" sibTransId="{E720A108-23ED-4BC2-8212-7D00401F7563}"/>
    <dgm:cxn modelId="{549ED0C5-01EE-44A8-9656-99CF6F5FCDE1}" type="presOf" srcId="{7791E856-3CB6-49A4-B100-CCEEFC53E5A0}" destId="{08832045-BEEC-47B5-88C2-6C1F6973C046}" srcOrd="0" destOrd="0" presId="urn:microsoft.com/office/officeart/2005/8/layout/default"/>
    <dgm:cxn modelId="{BEFDF2C5-86C0-4932-87F2-A1FF005D3B20}" type="presOf" srcId="{B8A48EB0-BEE0-4F35-975D-B4EC0C2F3436}" destId="{2AF3A264-A16E-47E4-A26B-119BAF32F6DB}" srcOrd="0" destOrd="0" presId="urn:microsoft.com/office/officeart/2005/8/layout/default"/>
    <dgm:cxn modelId="{3A726ABD-971B-4B77-A257-1F151F935D90}" type="presParOf" srcId="{08832045-BEEC-47B5-88C2-6C1F6973C046}" destId="{2AF3A264-A16E-47E4-A26B-119BAF32F6DB}"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3AA6E03D-9A39-4045-82C4-5A52F7C448A6}">
      <dgm:prSet custT="1"/>
      <dgm:spPr>
        <a:solidFill>
          <a:schemeClr val="accent1">
            <a:lumMod val="60000"/>
            <a:lumOff val="40000"/>
          </a:schemeClr>
        </a:solidFill>
      </dgm:spPr>
      <dgm:t>
        <a:bodyPr/>
        <a:lstStyle/>
        <a:p>
          <a:r>
            <a:rPr lang="en-US" sz="2200" baseline="0" dirty="0">
              <a:solidFill>
                <a:schemeClr val="tx1"/>
              </a:solidFill>
              <a:latin typeface="Calibri" panose="020F0502020204030204" pitchFamily="34" charset="0"/>
              <a:cs typeface="Calibri" panose="020F0502020204030204" pitchFamily="34" charset="0"/>
            </a:rPr>
            <a:t>Each FLC will receive </a:t>
          </a:r>
          <a:r>
            <a:rPr lang="en-US" sz="2200" b="1" baseline="0" dirty="0">
              <a:solidFill>
                <a:schemeClr val="tx1"/>
              </a:solidFill>
              <a:latin typeface="Calibri" panose="020F0502020204030204" pitchFamily="34" charset="0"/>
              <a:cs typeface="Calibri" panose="020F0502020204030204" pitchFamily="34" charset="0"/>
            </a:rPr>
            <a:t>at least 1 qualitative check </a:t>
          </a:r>
          <a:r>
            <a:rPr lang="en-US" sz="2200" baseline="0" dirty="0">
              <a:solidFill>
                <a:schemeClr val="tx1"/>
              </a:solidFill>
              <a:latin typeface="Calibri" panose="020F0502020204030204" pitchFamily="34" charset="0"/>
              <a:cs typeface="Calibri" panose="020F0502020204030204" pitchFamily="34" charset="0"/>
            </a:rPr>
            <a:t>in the course of his/her activities.</a:t>
          </a:r>
        </a:p>
        <a:p>
          <a:r>
            <a:rPr lang="en-US" sz="2200" baseline="0" dirty="0">
              <a:solidFill>
                <a:schemeClr val="tx1"/>
              </a:solidFill>
              <a:latin typeface="Calibri" panose="020F0502020204030204" pitchFamily="34" charset="0"/>
              <a:cs typeface="Calibri" panose="020F0502020204030204" pitchFamily="34" charset="0"/>
            </a:rPr>
            <a:t>An </a:t>
          </a:r>
          <a:r>
            <a:rPr lang="en-US" sz="2200" b="1" baseline="0" dirty="0">
              <a:solidFill>
                <a:schemeClr val="tx1"/>
              </a:solidFill>
              <a:latin typeface="Calibri" panose="020F0502020204030204" pitchFamily="34" charset="0"/>
              <a:cs typeface="Calibri" panose="020F0502020204030204" pitchFamily="34" charset="0"/>
            </a:rPr>
            <a:t>overall negative evaluation</a:t>
          </a:r>
          <a:r>
            <a:rPr lang="en-US" sz="2200" baseline="0" dirty="0">
              <a:solidFill>
                <a:schemeClr val="tx1"/>
              </a:solidFill>
              <a:latin typeface="Calibri" panose="020F0502020204030204" pitchFamily="34" charset="0"/>
              <a:cs typeface="Calibri" panose="020F0502020204030204" pitchFamily="34" charset="0"/>
            </a:rPr>
            <a:t>, accompanied by the due motivation, will not involve administrative consequences on the project but may be useful to the first level controller in order to improve his performance.</a:t>
          </a:r>
        </a:p>
        <a:p>
          <a:br>
            <a:rPr lang="en-US" sz="2200" baseline="0" dirty="0">
              <a:solidFill>
                <a:schemeClr val="tx1"/>
              </a:solidFill>
              <a:latin typeface="Calibri" panose="020F0502020204030204" pitchFamily="34" charset="0"/>
              <a:cs typeface="Calibri" panose="020F0502020204030204" pitchFamily="34" charset="0"/>
            </a:rPr>
          </a:br>
          <a:r>
            <a:rPr lang="en-US" sz="2200" baseline="0" dirty="0">
              <a:solidFill>
                <a:schemeClr val="tx1"/>
              </a:solidFill>
              <a:latin typeface="Calibri" panose="020F0502020204030204" pitchFamily="34" charset="0"/>
              <a:cs typeface="Calibri" panose="020F0502020204030204" pitchFamily="34" charset="0"/>
            </a:rPr>
            <a:t>In case of a </a:t>
          </a:r>
          <a:r>
            <a:rPr lang="en-US" sz="2200" b="1" baseline="0" dirty="0">
              <a:solidFill>
                <a:schemeClr val="tx1"/>
              </a:solidFill>
              <a:latin typeface="Calibri" panose="020F0502020204030204" pitchFamily="34" charset="0"/>
              <a:cs typeface="Calibri" panose="020F0502020204030204" pitchFamily="34" charset="0"/>
            </a:rPr>
            <a:t>strongly negative assessment</a:t>
          </a:r>
          <a:r>
            <a:rPr lang="en-US" sz="2200" baseline="0" dirty="0">
              <a:solidFill>
                <a:schemeClr val="tx1"/>
              </a:solidFill>
              <a:latin typeface="Calibri" panose="020F0502020204030204" pitchFamily="34" charset="0"/>
              <a:cs typeface="Calibri" panose="020F0502020204030204" pitchFamily="34" charset="0"/>
            </a:rPr>
            <a:t>, Puglia Region reserves the right to </a:t>
          </a:r>
          <a:r>
            <a:rPr lang="en-GB" sz="2200" baseline="0" dirty="0">
              <a:solidFill>
                <a:schemeClr val="tx1"/>
              </a:solidFill>
            </a:rPr>
            <a:t>withdraw</a:t>
          </a:r>
          <a:r>
            <a:rPr lang="en-US" sz="2200" baseline="0" dirty="0">
              <a:solidFill>
                <a:schemeClr val="tx1"/>
              </a:solidFill>
              <a:latin typeface="Calibri" panose="020F0502020204030204" pitchFamily="34" charset="0"/>
              <a:cs typeface="Calibri" panose="020F0502020204030204" pitchFamily="34" charset="0"/>
            </a:rPr>
            <a:t> </a:t>
          </a:r>
          <a:r>
            <a:rPr lang="en-GB" sz="2200" baseline="0" dirty="0">
              <a:solidFill>
                <a:schemeClr val="tx1"/>
              </a:solidFill>
            </a:rPr>
            <a:t>the "Nulla Osta" and the beneficiary will be forced to appoint a new FLC.</a:t>
          </a:r>
          <a:br>
            <a:rPr lang="en-US" sz="2200" baseline="0" dirty="0">
              <a:solidFill>
                <a:schemeClr val="tx1"/>
              </a:solidFill>
              <a:latin typeface="Calibri" panose="020F0502020204030204" pitchFamily="34" charset="0"/>
              <a:cs typeface="Calibri" panose="020F0502020204030204" pitchFamily="34" charset="0"/>
            </a:rPr>
          </a:br>
          <a:endParaRPr lang="it-IT" sz="2200" baseline="0" dirty="0">
            <a:solidFill>
              <a:schemeClr val="tx1"/>
            </a:solidFill>
          </a:endParaRPr>
        </a:p>
      </dgm:t>
    </dgm:pt>
    <dgm:pt modelId="{99D425BA-1F8D-4D98-84D7-50389DD91B90}" type="parTrans" cxnId="{BAF2CBCB-F5A1-44FF-81DC-976ED1761BF8}">
      <dgm:prSet/>
      <dgm:spPr/>
      <dgm:t>
        <a:bodyPr/>
        <a:lstStyle/>
        <a:p>
          <a:endParaRPr lang="it-IT"/>
        </a:p>
      </dgm:t>
    </dgm:pt>
    <dgm:pt modelId="{1424ED3C-6B9D-4E73-AA6B-E50540F574D3}" type="sibTrans" cxnId="{BAF2CBCB-F5A1-44FF-81DC-976ED1761BF8}">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62C6E79F-2703-408F-BEF5-AEC521DDBC16}" type="pres">
      <dgm:prSet presAssocID="{3AA6E03D-9A39-4045-82C4-5A52F7C448A6}" presName="node" presStyleLbl="node1" presStyleIdx="0" presStyleCnt="1" custScaleX="118656" custScaleY="107076">
        <dgm:presLayoutVars>
          <dgm:bulletEnabled val="1"/>
        </dgm:presLayoutVars>
      </dgm:prSet>
      <dgm:spPr/>
    </dgm:pt>
  </dgm:ptLst>
  <dgm:cxnLst>
    <dgm:cxn modelId="{F5DA0F8B-30A8-4D35-BC36-328C472729C7}" type="presOf" srcId="{3AA6E03D-9A39-4045-82C4-5A52F7C448A6}" destId="{62C6E79F-2703-408F-BEF5-AEC521DDBC16}" srcOrd="0" destOrd="0" presId="urn:microsoft.com/office/officeart/2005/8/layout/default"/>
    <dgm:cxn modelId="{549ED0C5-01EE-44A8-9656-99CF6F5FCDE1}" type="presOf" srcId="{7791E856-3CB6-49A4-B100-CCEEFC53E5A0}" destId="{08832045-BEEC-47B5-88C2-6C1F6973C046}" srcOrd="0" destOrd="0" presId="urn:microsoft.com/office/officeart/2005/8/layout/default"/>
    <dgm:cxn modelId="{BAF2CBCB-F5A1-44FF-81DC-976ED1761BF8}" srcId="{7791E856-3CB6-49A4-B100-CCEEFC53E5A0}" destId="{3AA6E03D-9A39-4045-82C4-5A52F7C448A6}" srcOrd="0" destOrd="0" parTransId="{99D425BA-1F8D-4D98-84D7-50389DD91B90}" sibTransId="{1424ED3C-6B9D-4E73-AA6B-E50540F574D3}"/>
    <dgm:cxn modelId="{F0588351-E633-4AC6-85D3-9E6DF94EB0BF}" type="presParOf" srcId="{08832045-BEEC-47B5-88C2-6C1F6973C046}" destId="{62C6E79F-2703-408F-BEF5-AEC521DDBC16}"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4" csCatId="colorful" phldr="1"/>
      <dgm:spPr/>
      <dgm:t>
        <a:bodyPr/>
        <a:lstStyle/>
        <a:p>
          <a:endParaRPr lang="it-IT"/>
        </a:p>
      </dgm:t>
    </dgm:pt>
    <dgm:pt modelId="{B8715C99-E4C7-4BF4-8115-4905365C69C0}">
      <dgm:prSet phldrT="[Testo]" custT="1"/>
      <dgm:spPr>
        <a:solidFill>
          <a:schemeClr val="accent3"/>
        </a:solidFill>
      </dgm:spPr>
      <dgm:t>
        <a:bodyPr/>
        <a:lstStyle/>
        <a:p>
          <a:r>
            <a:rPr lang="it-IT" sz="1600" dirty="0"/>
            <a:t>1) F.L.C. Activity </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055C270A-A89D-482C-AC96-2692AE993F72}">
      <dgm:prSet phldrT="[Testo]" custT="1"/>
      <dgm:spPr>
        <a:solidFill>
          <a:schemeClr val="accent5">
            <a:lumMod val="50000"/>
          </a:schemeClr>
        </a:solidFill>
      </dgm:spPr>
      <dgm:t>
        <a:bodyPr/>
        <a:lstStyle/>
        <a:p>
          <a:r>
            <a:rPr lang="it-IT" sz="1600" dirty="0"/>
            <a:t>3) F.L.C.  Activity in case of assignments</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a:solidFill>
          <a:schemeClr val="accent6">
            <a:lumMod val="75000"/>
          </a:schemeClr>
        </a:solidFill>
      </dgm:spPr>
      <dgm:t>
        <a:bodyPr/>
        <a:lstStyle/>
        <a:p>
          <a:r>
            <a:rPr lang="it-IT" sz="1600" dirty="0"/>
            <a:t>2) F.L.C.  Activity in case of Public </a:t>
          </a:r>
          <a:r>
            <a:rPr lang="it-IT" sz="1600" dirty="0" err="1"/>
            <a:t>Tenders</a:t>
          </a:r>
          <a:endParaRPr lang="it-IT" sz="1600" dirty="0"/>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93FAADE0-C026-4087-A59E-004DB35A97C0}">
      <dgm:prSet phldrT="[Testo]" custT="1"/>
      <dgm:spPr>
        <a:solidFill>
          <a:schemeClr val="accent3">
            <a:lumMod val="50000"/>
          </a:schemeClr>
        </a:solidFill>
      </dgm:spPr>
      <dgm:t>
        <a:bodyPr/>
        <a:lstStyle/>
        <a:p>
          <a:r>
            <a:rPr lang="it-IT" sz="1600" u="none" dirty="0"/>
            <a:t>4) F.L.C.  Activity in case of aid delivery  </a:t>
          </a:r>
        </a:p>
      </dgm:t>
    </dgm:pt>
    <dgm:pt modelId="{369C4EAC-3084-4F31-8052-608111F0E8BF}" type="sibTrans" cxnId="{58DA9409-EBC8-43AA-955E-3A64D5A6B768}">
      <dgm:prSet/>
      <dgm:spPr>
        <a:ln w="19050">
          <a:solidFill>
            <a:srgbClr val="00B0F0"/>
          </a:solidFill>
        </a:ln>
      </dgm:spPr>
      <dgm:t>
        <a:bodyPr/>
        <a:lstStyle/>
        <a:p>
          <a:endParaRPr lang="it-IT"/>
        </a:p>
      </dgm:t>
    </dgm:pt>
    <dgm:pt modelId="{4FFAC549-FBC8-49E6-9707-7DD0B2801803}" type="parTrans" cxnId="{58DA9409-EBC8-43AA-955E-3A64D5A6B768}">
      <dgm:prSet/>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B0AC83A2-50A1-49CF-BA55-7F185D9CEE76}" type="pres">
      <dgm:prSet presAssocID="{B8715C99-E4C7-4BF4-8115-4905365C69C0}" presName="node" presStyleLbl="node1" presStyleIdx="0" presStyleCnt="4" custScaleX="102513" custScaleY="103882">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0" presStyleCnt="4"/>
      <dgm:spPr/>
    </dgm:pt>
    <dgm:pt modelId="{8C0DEE46-6626-42E4-A977-8359E73DBC42}" type="pres">
      <dgm:prSet presAssocID="{93FAADE0-C026-4087-A59E-004DB35A97C0}" presName="node" presStyleLbl="node1" presStyleIdx="1" presStyleCnt="4" custScaleX="127689" custScaleY="118484" custRadScaleRad="102212" custRadScaleInc="30255">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1" presStyleCnt="4"/>
      <dgm:spPr/>
    </dgm:pt>
    <dgm:pt modelId="{4F9F7F35-19A3-4877-91BD-551A38EB424C}" type="pres">
      <dgm:prSet presAssocID="{055C270A-A89D-482C-AC96-2692AE993F72}" presName="node" presStyleLbl="node1" presStyleIdx="2" presStyleCnt="4" custScaleX="106541" custScaleY="101695">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2" presStyleCnt="4"/>
      <dgm:spPr/>
    </dgm:pt>
    <dgm:pt modelId="{CE2FFE5A-2415-4BE3-99EA-AEF2FFC4B6F6}" type="pres">
      <dgm:prSet presAssocID="{355000A4-0A16-49B1-AD90-90A0CBE5D376}" presName="node" presStyleLbl="node1" presStyleIdx="3" presStyleCnt="4" custAng="0" custScaleX="123573" custScaleY="114696" custRadScaleRad="101024" custRadScaleInc="-28421">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3" presStyleCnt="4"/>
      <dgm:spPr/>
    </dgm:pt>
  </dgm:ptLst>
  <dgm:cxnLst>
    <dgm:cxn modelId="{58DA9409-EBC8-43AA-955E-3A64D5A6B768}" srcId="{F2766222-8FE6-4F94-9A92-C1CB42C94109}" destId="{93FAADE0-C026-4087-A59E-004DB35A97C0}" srcOrd="1"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3"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0" destOrd="0" parTransId="{99C4945C-E13A-4343-97FC-B7143956839E}" sibTransId="{EFA80D8A-FE8A-4876-BE84-323DC4D7B40D}"/>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2" destOrd="0" parTransId="{829AF733-BB29-427F-8AB5-DDC727A12F26}" sibTransId="{1617520A-6A86-4D9E-B76E-FAB12578AF0B}"/>
    <dgm:cxn modelId="{B2C310EA-8E7E-45A9-B676-C474E7C21E22}" type="presOf" srcId="{369C4EAC-3084-4F31-8052-608111F0E8BF}" destId="{4BE9C3D6-38BE-47F8-8876-50E9CE8CABED}" srcOrd="0" destOrd="0" presId="urn:microsoft.com/office/officeart/2005/8/layout/cycle6"/>
    <dgm:cxn modelId="{692DBA51-CE09-496A-920D-DD60A543B581}" type="presParOf" srcId="{0910566A-B315-4918-A49E-ACC3C837620E}" destId="{B0AC83A2-50A1-49CF-BA55-7F185D9CEE76}" srcOrd="0" destOrd="0" presId="urn:microsoft.com/office/officeart/2005/8/layout/cycle6"/>
    <dgm:cxn modelId="{0E4379CD-E3ED-43A9-A9DB-BD3521F6CD31}" type="presParOf" srcId="{0910566A-B315-4918-A49E-ACC3C837620E}" destId="{A9EF6B51-B54F-44C0-9455-50552FC64E0D}" srcOrd="1" destOrd="0" presId="urn:microsoft.com/office/officeart/2005/8/layout/cycle6"/>
    <dgm:cxn modelId="{60FCC1E3-CA1A-4FE8-80AE-BC635DCFF6BC}" type="presParOf" srcId="{0910566A-B315-4918-A49E-ACC3C837620E}" destId="{30EF4546-84F6-4DBE-9028-452629D1C945}" srcOrd="2" destOrd="0" presId="urn:microsoft.com/office/officeart/2005/8/layout/cycle6"/>
    <dgm:cxn modelId="{1CA52C70-5A8A-4488-90D0-8F55C5529419}" type="presParOf" srcId="{0910566A-B315-4918-A49E-ACC3C837620E}" destId="{8C0DEE46-6626-42E4-A977-8359E73DBC42}" srcOrd="3" destOrd="0" presId="urn:microsoft.com/office/officeart/2005/8/layout/cycle6"/>
    <dgm:cxn modelId="{FCDECE81-9133-4274-853A-DFF6C9FB9EE8}" type="presParOf" srcId="{0910566A-B315-4918-A49E-ACC3C837620E}" destId="{0030FD8B-26A2-42D7-8AF6-1949C0FADC05}" srcOrd="4" destOrd="0" presId="urn:microsoft.com/office/officeart/2005/8/layout/cycle6"/>
    <dgm:cxn modelId="{6946BC72-1A74-4CAB-8B6F-90038A8B8599}" type="presParOf" srcId="{0910566A-B315-4918-A49E-ACC3C837620E}" destId="{4BE9C3D6-38BE-47F8-8876-50E9CE8CABED}" srcOrd="5" destOrd="0" presId="urn:microsoft.com/office/officeart/2005/8/layout/cycle6"/>
    <dgm:cxn modelId="{22CEADAE-5671-4311-B84B-54AD58636840}" type="presParOf" srcId="{0910566A-B315-4918-A49E-ACC3C837620E}" destId="{4F9F7F35-19A3-4877-91BD-551A38EB424C}" srcOrd="6" destOrd="0" presId="urn:microsoft.com/office/officeart/2005/8/layout/cycle6"/>
    <dgm:cxn modelId="{5FF7711D-62FB-42EA-B158-9BD985E765E4}" type="presParOf" srcId="{0910566A-B315-4918-A49E-ACC3C837620E}" destId="{5C6BDF60-F790-49FF-BA90-DEC6E8093781}" srcOrd="7" destOrd="0" presId="urn:microsoft.com/office/officeart/2005/8/layout/cycle6"/>
    <dgm:cxn modelId="{2EF3BF4D-D21B-4696-9475-36038AD84130}" type="presParOf" srcId="{0910566A-B315-4918-A49E-ACC3C837620E}" destId="{37B73225-4EF1-4A24-91F5-77E589FA3A91}" srcOrd="8" destOrd="0" presId="urn:microsoft.com/office/officeart/2005/8/layout/cycle6"/>
    <dgm:cxn modelId="{83856773-7152-4181-9773-FC3A919BF7E4}" type="presParOf" srcId="{0910566A-B315-4918-A49E-ACC3C837620E}" destId="{CE2FFE5A-2415-4BE3-99EA-AEF2FFC4B6F6}" srcOrd="9" destOrd="0" presId="urn:microsoft.com/office/officeart/2005/8/layout/cycle6"/>
    <dgm:cxn modelId="{2965D701-EFB8-4638-A8A6-85CB620CA540}" type="presParOf" srcId="{0910566A-B315-4918-A49E-ACC3C837620E}" destId="{23219987-EBCF-4E22-9362-DDBDCC4470C9}" srcOrd="10" destOrd="0" presId="urn:microsoft.com/office/officeart/2005/8/layout/cycle6"/>
    <dgm:cxn modelId="{E2D4308C-ED0C-47FD-ACCB-1721D7DB9558}" type="presParOf" srcId="{0910566A-B315-4918-A49E-ACC3C837620E}" destId="{6B9F2AA3-1F6E-41B4-9099-CD660D9814A5}" srcOrd="11"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4" csCatId="colorful" phldr="1"/>
      <dgm:spPr/>
      <dgm:t>
        <a:bodyPr/>
        <a:lstStyle/>
        <a:p>
          <a:endParaRPr lang="it-IT"/>
        </a:p>
      </dgm:t>
    </dgm:pt>
    <dgm:pt modelId="{B8715C99-E4C7-4BF4-8115-4905365C69C0}">
      <dgm:prSet phldrT="[Testo]" custT="1"/>
      <dgm:spPr>
        <a:solidFill>
          <a:schemeClr val="bg2">
            <a:lumMod val="50000"/>
          </a:schemeClr>
        </a:solidFill>
      </dgm:spPr>
      <dgm:t>
        <a:bodyPr/>
        <a:lstStyle/>
        <a:p>
          <a:r>
            <a:rPr lang="it-IT" sz="1600" dirty="0"/>
            <a:t>5) Compliance with the eligibility and fairness requirements</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055C270A-A89D-482C-AC96-2692AE993F72}">
      <dgm:prSet phldrT="[Testo]" custT="1"/>
      <dgm:spPr>
        <a:solidFill>
          <a:schemeClr val="accent6">
            <a:lumMod val="75000"/>
          </a:schemeClr>
        </a:solidFill>
      </dgm:spPr>
      <dgm:t>
        <a:bodyPr/>
        <a:lstStyle/>
        <a:p>
          <a:r>
            <a:rPr lang="it-IT" sz="1600" dirty="0"/>
            <a:t>7) Compliance with EU publicity and information rules   </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a:solidFill>
          <a:schemeClr val="accent1">
            <a:lumMod val="50000"/>
          </a:schemeClr>
        </a:solidFill>
      </dgm:spPr>
      <dgm:t>
        <a:bodyPr/>
        <a:lstStyle/>
        <a:p>
          <a:r>
            <a:rPr lang="it-IT" sz="1600" dirty="0"/>
            <a:t>6) Accuracy and suitability of the process</a:t>
          </a:r>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93FAADE0-C026-4087-A59E-004DB35A97C0}">
      <dgm:prSet phldrT="[Testo]" custT="1"/>
      <dgm:spPr>
        <a:solidFill>
          <a:schemeClr val="accent2">
            <a:lumMod val="75000"/>
          </a:schemeClr>
        </a:solidFill>
      </dgm:spPr>
      <dgm:t>
        <a:bodyPr/>
        <a:lstStyle/>
        <a:p>
          <a:r>
            <a:rPr lang="it-IT" sz="1600" u="none" dirty="0"/>
            <a:t>8) Cost </a:t>
          </a:r>
          <a:r>
            <a:rPr lang="it-IT" sz="1600" u="none"/>
            <a:t>of controller </a:t>
          </a:r>
          <a:r>
            <a:rPr lang="it-IT" sz="1600" u="none" dirty="0"/>
            <a:t>required by the Programme and Project Manual </a:t>
          </a:r>
        </a:p>
      </dgm:t>
    </dgm:pt>
    <dgm:pt modelId="{369C4EAC-3084-4F31-8052-608111F0E8BF}" type="sibTrans" cxnId="{58DA9409-EBC8-43AA-955E-3A64D5A6B768}">
      <dgm:prSet/>
      <dgm:spPr>
        <a:ln w="19050">
          <a:solidFill>
            <a:srgbClr val="00B0F0"/>
          </a:solidFill>
        </a:ln>
      </dgm:spPr>
      <dgm:t>
        <a:bodyPr/>
        <a:lstStyle/>
        <a:p>
          <a:endParaRPr lang="it-IT"/>
        </a:p>
      </dgm:t>
    </dgm:pt>
    <dgm:pt modelId="{4FFAC549-FBC8-49E6-9707-7DD0B2801803}" type="parTrans" cxnId="{58DA9409-EBC8-43AA-955E-3A64D5A6B768}">
      <dgm:prSet/>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B0AC83A2-50A1-49CF-BA55-7F185D9CEE76}" type="pres">
      <dgm:prSet presAssocID="{B8715C99-E4C7-4BF4-8115-4905365C69C0}" presName="node" presStyleLbl="node1" presStyleIdx="0" presStyleCnt="4" custScaleX="102513" custScaleY="103882">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0" presStyleCnt="4"/>
      <dgm:spPr/>
    </dgm:pt>
    <dgm:pt modelId="{8C0DEE46-6626-42E4-A977-8359E73DBC42}" type="pres">
      <dgm:prSet presAssocID="{93FAADE0-C026-4087-A59E-004DB35A97C0}" presName="node" presStyleLbl="node1" presStyleIdx="1" presStyleCnt="4" custScaleX="127689" custScaleY="118484" custRadScaleRad="102212" custRadScaleInc="30255">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1" presStyleCnt="4"/>
      <dgm:spPr/>
    </dgm:pt>
    <dgm:pt modelId="{4F9F7F35-19A3-4877-91BD-551A38EB424C}" type="pres">
      <dgm:prSet presAssocID="{055C270A-A89D-482C-AC96-2692AE993F72}" presName="node" presStyleLbl="node1" presStyleIdx="2" presStyleCnt="4" custScaleX="106541" custScaleY="101695">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2" presStyleCnt="4"/>
      <dgm:spPr/>
    </dgm:pt>
    <dgm:pt modelId="{CE2FFE5A-2415-4BE3-99EA-AEF2FFC4B6F6}" type="pres">
      <dgm:prSet presAssocID="{355000A4-0A16-49B1-AD90-90A0CBE5D376}" presName="node" presStyleLbl="node1" presStyleIdx="3" presStyleCnt="4" custAng="0" custScaleX="123573" custScaleY="114696" custRadScaleRad="101447" custRadScaleInc="-28302">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3" presStyleCnt="4"/>
      <dgm:spPr/>
    </dgm:pt>
  </dgm:ptLst>
  <dgm:cxnLst>
    <dgm:cxn modelId="{58DA9409-EBC8-43AA-955E-3A64D5A6B768}" srcId="{F2766222-8FE6-4F94-9A92-C1CB42C94109}" destId="{93FAADE0-C026-4087-A59E-004DB35A97C0}" srcOrd="1"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3"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0" destOrd="0" parTransId="{99C4945C-E13A-4343-97FC-B7143956839E}" sibTransId="{EFA80D8A-FE8A-4876-BE84-323DC4D7B40D}"/>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2" destOrd="0" parTransId="{829AF733-BB29-427F-8AB5-DDC727A12F26}" sibTransId="{1617520A-6A86-4D9E-B76E-FAB12578AF0B}"/>
    <dgm:cxn modelId="{B2C310EA-8E7E-45A9-B676-C474E7C21E22}" type="presOf" srcId="{369C4EAC-3084-4F31-8052-608111F0E8BF}" destId="{4BE9C3D6-38BE-47F8-8876-50E9CE8CABED}" srcOrd="0" destOrd="0" presId="urn:microsoft.com/office/officeart/2005/8/layout/cycle6"/>
    <dgm:cxn modelId="{692DBA51-CE09-496A-920D-DD60A543B581}" type="presParOf" srcId="{0910566A-B315-4918-A49E-ACC3C837620E}" destId="{B0AC83A2-50A1-49CF-BA55-7F185D9CEE76}" srcOrd="0" destOrd="0" presId="urn:microsoft.com/office/officeart/2005/8/layout/cycle6"/>
    <dgm:cxn modelId="{0E4379CD-E3ED-43A9-A9DB-BD3521F6CD31}" type="presParOf" srcId="{0910566A-B315-4918-A49E-ACC3C837620E}" destId="{A9EF6B51-B54F-44C0-9455-50552FC64E0D}" srcOrd="1" destOrd="0" presId="urn:microsoft.com/office/officeart/2005/8/layout/cycle6"/>
    <dgm:cxn modelId="{60FCC1E3-CA1A-4FE8-80AE-BC635DCFF6BC}" type="presParOf" srcId="{0910566A-B315-4918-A49E-ACC3C837620E}" destId="{30EF4546-84F6-4DBE-9028-452629D1C945}" srcOrd="2" destOrd="0" presId="urn:microsoft.com/office/officeart/2005/8/layout/cycle6"/>
    <dgm:cxn modelId="{1CA52C70-5A8A-4488-90D0-8F55C5529419}" type="presParOf" srcId="{0910566A-B315-4918-A49E-ACC3C837620E}" destId="{8C0DEE46-6626-42E4-A977-8359E73DBC42}" srcOrd="3" destOrd="0" presId="urn:microsoft.com/office/officeart/2005/8/layout/cycle6"/>
    <dgm:cxn modelId="{FCDECE81-9133-4274-853A-DFF6C9FB9EE8}" type="presParOf" srcId="{0910566A-B315-4918-A49E-ACC3C837620E}" destId="{0030FD8B-26A2-42D7-8AF6-1949C0FADC05}" srcOrd="4" destOrd="0" presId="urn:microsoft.com/office/officeart/2005/8/layout/cycle6"/>
    <dgm:cxn modelId="{6946BC72-1A74-4CAB-8B6F-90038A8B8599}" type="presParOf" srcId="{0910566A-B315-4918-A49E-ACC3C837620E}" destId="{4BE9C3D6-38BE-47F8-8876-50E9CE8CABED}" srcOrd="5" destOrd="0" presId="urn:microsoft.com/office/officeart/2005/8/layout/cycle6"/>
    <dgm:cxn modelId="{22CEADAE-5671-4311-B84B-54AD58636840}" type="presParOf" srcId="{0910566A-B315-4918-A49E-ACC3C837620E}" destId="{4F9F7F35-19A3-4877-91BD-551A38EB424C}" srcOrd="6" destOrd="0" presId="urn:microsoft.com/office/officeart/2005/8/layout/cycle6"/>
    <dgm:cxn modelId="{5FF7711D-62FB-42EA-B158-9BD985E765E4}" type="presParOf" srcId="{0910566A-B315-4918-A49E-ACC3C837620E}" destId="{5C6BDF60-F790-49FF-BA90-DEC6E8093781}" srcOrd="7" destOrd="0" presId="urn:microsoft.com/office/officeart/2005/8/layout/cycle6"/>
    <dgm:cxn modelId="{2EF3BF4D-D21B-4696-9475-36038AD84130}" type="presParOf" srcId="{0910566A-B315-4918-A49E-ACC3C837620E}" destId="{37B73225-4EF1-4A24-91F5-77E589FA3A91}" srcOrd="8" destOrd="0" presId="urn:microsoft.com/office/officeart/2005/8/layout/cycle6"/>
    <dgm:cxn modelId="{83856773-7152-4181-9773-FC3A919BF7E4}" type="presParOf" srcId="{0910566A-B315-4918-A49E-ACC3C837620E}" destId="{CE2FFE5A-2415-4BE3-99EA-AEF2FFC4B6F6}" srcOrd="9" destOrd="0" presId="urn:microsoft.com/office/officeart/2005/8/layout/cycle6"/>
    <dgm:cxn modelId="{2965D701-EFB8-4638-A8A6-85CB620CA540}" type="presParOf" srcId="{0910566A-B315-4918-A49E-ACC3C837620E}" destId="{23219987-EBCF-4E22-9362-DDBDCC4470C9}" srcOrd="10" destOrd="0" presId="urn:microsoft.com/office/officeart/2005/8/layout/cycle6"/>
    <dgm:cxn modelId="{E2D4308C-ED0C-47FD-ACCB-1721D7DB9558}" type="presParOf" srcId="{0910566A-B315-4918-A49E-ACC3C837620E}" destId="{6B9F2AA3-1F6E-41B4-9099-CD660D9814A5}" srcOrd="11"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A226364A-8553-4BF3-8DCA-3FA18B6CA9A1}">
      <dgm:prSet custT="1"/>
      <dgm:spPr>
        <a:solidFill>
          <a:schemeClr val="accent1">
            <a:lumMod val="60000"/>
            <a:lumOff val="40000"/>
          </a:schemeClr>
        </a:solidFill>
      </dgm:spPr>
      <dgm:t>
        <a:bodyPr/>
        <a:lstStyle/>
        <a:p>
          <a:endParaRPr lang="it-IT" sz="2200" baseline="0" dirty="0">
            <a:solidFill>
              <a:schemeClr val="tx1"/>
            </a:solidFill>
          </a:endParaRPr>
        </a:p>
        <a:p>
          <a:r>
            <a:rPr lang="it-IT" sz="2200" baseline="0" dirty="0">
              <a:solidFill>
                <a:schemeClr val="tx1"/>
              </a:solidFill>
            </a:rPr>
            <a:t>Puglia Region will provide, in cooperation with the M.A. and the J.S., </a:t>
          </a:r>
          <a:r>
            <a:rPr lang="it-IT" sz="2200" b="1" baseline="0" dirty="0">
              <a:solidFill>
                <a:schemeClr val="tx1"/>
              </a:solidFill>
            </a:rPr>
            <a:t>2 seminars per year until 2023</a:t>
          </a:r>
          <a:r>
            <a:rPr lang="it-IT" sz="2200" baseline="0" dirty="0">
              <a:solidFill>
                <a:schemeClr val="tx1"/>
              </a:solidFill>
            </a:rPr>
            <a:t>, on the eligibility and reporting expenditures, public procurement, VAT reimbursement, State aid, desk and «on the spot» checks. </a:t>
          </a:r>
          <a:br>
            <a:rPr lang="it-IT" sz="2200" baseline="0" dirty="0">
              <a:solidFill>
                <a:schemeClr val="tx1"/>
              </a:solidFill>
            </a:rPr>
          </a:br>
          <a:br>
            <a:rPr lang="en-GB" sz="2200" baseline="0" dirty="0">
              <a:solidFill>
                <a:schemeClr val="tx1"/>
              </a:solidFill>
            </a:rPr>
          </a:br>
          <a:r>
            <a:rPr lang="en-GB" sz="2200" baseline="0" dirty="0">
              <a:solidFill>
                <a:schemeClr val="tx1"/>
              </a:solidFill>
            </a:rPr>
            <a:t>Each FLC is required to attend </a:t>
          </a:r>
          <a:r>
            <a:rPr lang="en-GB" sz="2200" b="1" baseline="0" dirty="0">
              <a:solidFill>
                <a:schemeClr val="tx1"/>
              </a:solidFill>
            </a:rPr>
            <a:t>at least one seminar a year.</a:t>
          </a:r>
          <a:r>
            <a:rPr lang="en-GB" sz="2200" baseline="0" dirty="0">
              <a:solidFill>
                <a:schemeClr val="tx1"/>
              </a:solidFill>
            </a:rPr>
            <a:t> </a:t>
          </a:r>
          <a:br>
            <a:rPr lang="en-GB" sz="2200" baseline="0" dirty="0">
              <a:solidFill>
                <a:schemeClr val="tx1"/>
              </a:solidFill>
            </a:rPr>
          </a:br>
          <a:br>
            <a:rPr lang="it-IT" sz="2200" baseline="0" dirty="0">
              <a:solidFill>
                <a:schemeClr val="tx1"/>
              </a:solidFill>
            </a:rPr>
          </a:br>
          <a:r>
            <a:rPr lang="en-GB" sz="2200" baseline="0" dirty="0">
              <a:solidFill>
                <a:schemeClr val="tx1"/>
              </a:solidFill>
            </a:rPr>
            <a:t>In case the FLC does not participate in any of the seminars planned during the year, Puglia Region will withdraw the "Nulla Osta" and the beneficiary will be forced to appoint a new FLC. It is obvious that Puglia Region will provide the registration of the participants in order to ensure the effective participation of the FLCs to the seminars.</a:t>
          </a:r>
          <a:br>
            <a:rPr lang="it-IT" sz="2200" baseline="0" dirty="0">
              <a:solidFill>
                <a:schemeClr val="tx1"/>
              </a:solidFill>
            </a:rPr>
          </a:br>
          <a:endParaRPr lang="it-IT" sz="2200" baseline="0" dirty="0">
            <a:solidFill>
              <a:schemeClr val="tx1"/>
            </a:solidFill>
          </a:endParaRPr>
        </a:p>
      </dgm:t>
    </dgm:pt>
    <dgm:pt modelId="{2780073F-484E-43AC-AC0A-1C0003484344}" type="parTrans" cxnId="{1F9478AD-FDFC-47E7-8B5B-79E533715F0C}">
      <dgm:prSet/>
      <dgm:spPr/>
      <dgm:t>
        <a:bodyPr/>
        <a:lstStyle/>
        <a:p>
          <a:endParaRPr lang="it-IT"/>
        </a:p>
      </dgm:t>
    </dgm:pt>
    <dgm:pt modelId="{664EF254-2592-412F-A722-E521A7864020}" type="sibTrans" cxnId="{1F9478AD-FDFC-47E7-8B5B-79E533715F0C}">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4967B27C-07DC-4CEA-A7A5-22DFC67BE97E}" type="pres">
      <dgm:prSet presAssocID="{A226364A-8553-4BF3-8DCA-3FA18B6CA9A1}" presName="node" presStyleLbl="node1" presStyleIdx="0" presStyleCnt="1" custScaleX="118656" custScaleY="121390">
        <dgm:presLayoutVars>
          <dgm:bulletEnabled val="1"/>
        </dgm:presLayoutVars>
      </dgm:prSet>
      <dgm:spPr/>
    </dgm:pt>
  </dgm:ptLst>
  <dgm:cxnLst>
    <dgm:cxn modelId="{9539984B-E67E-4EBA-B1E3-B8B4A7F807B9}" type="presOf" srcId="{A226364A-8553-4BF3-8DCA-3FA18B6CA9A1}" destId="{4967B27C-07DC-4CEA-A7A5-22DFC67BE97E}" srcOrd="0" destOrd="0" presId="urn:microsoft.com/office/officeart/2005/8/layout/default"/>
    <dgm:cxn modelId="{1F9478AD-FDFC-47E7-8B5B-79E533715F0C}" srcId="{7791E856-3CB6-49A4-B100-CCEEFC53E5A0}" destId="{A226364A-8553-4BF3-8DCA-3FA18B6CA9A1}" srcOrd="0" destOrd="0" parTransId="{2780073F-484E-43AC-AC0A-1C0003484344}" sibTransId="{664EF254-2592-412F-A722-E521A7864020}"/>
    <dgm:cxn modelId="{549ED0C5-01EE-44A8-9656-99CF6F5FCDE1}" type="presOf" srcId="{7791E856-3CB6-49A4-B100-CCEEFC53E5A0}" destId="{08832045-BEEC-47B5-88C2-6C1F6973C046}" srcOrd="0" destOrd="0" presId="urn:microsoft.com/office/officeart/2005/8/layout/default"/>
    <dgm:cxn modelId="{11E7B6D4-6CBF-44BB-BC24-DD1C6FFBEA86}" type="presParOf" srcId="{08832045-BEEC-47B5-88C2-6C1F6973C046}" destId="{4967B27C-07DC-4CEA-A7A5-22DFC67BE97E}"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A226364A-8553-4BF3-8DCA-3FA18B6CA9A1}">
      <dgm:prSet custT="1"/>
      <dgm:spPr>
        <a:solidFill>
          <a:schemeClr val="accent1">
            <a:lumMod val="60000"/>
            <a:lumOff val="40000"/>
          </a:schemeClr>
        </a:solidFill>
      </dgm:spPr>
      <dgm:t>
        <a:bodyPr/>
        <a:lstStyle/>
        <a:p>
          <a:r>
            <a:rPr lang="en-US" sz="2000" dirty="0">
              <a:solidFill>
                <a:schemeClr val="tx1"/>
              </a:solidFill>
            </a:rPr>
            <a:t>The Programme Reporting and Control Manual is currently being defined.</a:t>
          </a:r>
          <a:br>
            <a:rPr lang="en-US" sz="2000" dirty="0">
              <a:solidFill>
                <a:schemeClr val="tx1"/>
              </a:solidFill>
            </a:rPr>
          </a:br>
          <a:br>
            <a:rPr lang="en-US" sz="2000" dirty="0">
              <a:solidFill>
                <a:schemeClr val="tx1"/>
              </a:solidFill>
            </a:rPr>
          </a:br>
          <a:r>
            <a:rPr lang="en-US" sz="2000" dirty="0">
              <a:solidFill>
                <a:schemeClr val="tx1"/>
              </a:solidFill>
            </a:rPr>
            <a:t>The reference documents are those prepared by  the Italian Ministry of Economy and Finance concerning the general characteristics of the European Territorial Cooperation Programmes 2014-2020 National Control System and the expenditures reporting procedures:</a:t>
          </a:r>
          <a:br>
            <a:rPr lang="en-US" sz="2000" dirty="0">
              <a:solidFill>
                <a:schemeClr val="tx1"/>
              </a:solidFill>
            </a:rPr>
          </a:br>
          <a:br>
            <a:rPr lang="en-US" sz="2000" dirty="0">
              <a:solidFill>
                <a:schemeClr val="tx1"/>
              </a:solidFill>
            </a:rPr>
          </a:br>
          <a:r>
            <a:rPr lang="en-US" sz="2000" dirty="0">
              <a:solidFill>
                <a:schemeClr val="tx1"/>
              </a:solidFill>
            </a:rPr>
            <a:t>1) </a:t>
          </a:r>
          <a:r>
            <a:rPr lang="en-US" sz="2000" i="1" dirty="0">
              <a:solidFill>
                <a:schemeClr val="tx1"/>
              </a:solidFill>
            </a:rPr>
            <a:t>“</a:t>
          </a:r>
          <a:r>
            <a:rPr lang="it-IT" sz="2000" i="1" dirty="0">
              <a:solidFill>
                <a:schemeClr val="tx1"/>
              </a:solidFill>
            </a:rPr>
            <a:t>General characteristics of the National Control System of European Territorial Cooperation objective programmes 2014-2020» </a:t>
          </a:r>
          <a:r>
            <a:rPr lang="it-IT" sz="2000" dirty="0">
              <a:solidFill>
                <a:schemeClr val="tx1"/>
              </a:solidFill>
            </a:rPr>
            <a:t>and</a:t>
          </a:r>
          <a:br>
            <a:rPr lang="it-IT" sz="2000" dirty="0">
              <a:solidFill>
                <a:schemeClr val="tx1"/>
              </a:solidFill>
            </a:rPr>
          </a:br>
          <a:br>
            <a:rPr lang="it-IT" sz="2000" dirty="0">
              <a:solidFill>
                <a:schemeClr val="tx1"/>
              </a:solidFill>
            </a:rPr>
          </a:br>
          <a:r>
            <a:rPr lang="it-IT" sz="2000" dirty="0">
              <a:solidFill>
                <a:schemeClr val="tx1"/>
              </a:solidFill>
            </a:rPr>
            <a:t>2) </a:t>
          </a:r>
          <a:r>
            <a:rPr lang="it-IT" sz="2000" i="1" dirty="0">
              <a:solidFill>
                <a:schemeClr val="tx1"/>
              </a:solidFill>
            </a:rPr>
            <a:t>«Manual for the reporting and </a:t>
          </a:r>
          <a:r>
            <a:rPr lang="it-IT" sz="2200" i="1" dirty="0">
              <a:solidFill>
                <a:schemeClr val="tx1"/>
              </a:solidFill>
            </a:rPr>
            <a:t>the</a:t>
          </a:r>
          <a:r>
            <a:rPr lang="it-IT" sz="2000" i="1" dirty="0">
              <a:solidFill>
                <a:schemeClr val="tx1"/>
              </a:solidFill>
            </a:rPr>
            <a:t> controls of the expenditures incurred within the European Territorial Cooperation Programmes»</a:t>
          </a:r>
          <a:br>
            <a:rPr lang="en-US" sz="2000" i="1" dirty="0">
              <a:solidFill>
                <a:schemeClr val="tx1"/>
              </a:solidFill>
            </a:rPr>
          </a:br>
          <a:endParaRPr lang="it-IT" sz="2000" dirty="0">
            <a:solidFill>
              <a:schemeClr val="tx1"/>
            </a:solidFill>
          </a:endParaRPr>
        </a:p>
      </dgm:t>
    </dgm:pt>
    <dgm:pt modelId="{2780073F-484E-43AC-AC0A-1C0003484344}" type="parTrans" cxnId="{1F9478AD-FDFC-47E7-8B5B-79E533715F0C}">
      <dgm:prSet/>
      <dgm:spPr/>
      <dgm:t>
        <a:bodyPr/>
        <a:lstStyle/>
        <a:p>
          <a:endParaRPr lang="it-IT"/>
        </a:p>
      </dgm:t>
    </dgm:pt>
    <dgm:pt modelId="{664EF254-2592-412F-A722-E521A7864020}" type="sibTrans" cxnId="{1F9478AD-FDFC-47E7-8B5B-79E533715F0C}">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4967B27C-07DC-4CEA-A7A5-22DFC67BE97E}" type="pres">
      <dgm:prSet presAssocID="{A226364A-8553-4BF3-8DCA-3FA18B6CA9A1}" presName="node" presStyleLbl="node1" presStyleIdx="0" presStyleCnt="1" custScaleX="118656" custScaleY="121390">
        <dgm:presLayoutVars>
          <dgm:bulletEnabled val="1"/>
        </dgm:presLayoutVars>
      </dgm:prSet>
      <dgm:spPr/>
    </dgm:pt>
  </dgm:ptLst>
  <dgm:cxnLst>
    <dgm:cxn modelId="{9539984B-E67E-4EBA-B1E3-B8B4A7F807B9}" type="presOf" srcId="{A226364A-8553-4BF3-8DCA-3FA18B6CA9A1}" destId="{4967B27C-07DC-4CEA-A7A5-22DFC67BE97E}" srcOrd="0" destOrd="0" presId="urn:microsoft.com/office/officeart/2005/8/layout/default"/>
    <dgm:cxn modelId="{1F9478AD-FDFC-47E7-8B5B-79E533715F0C}" srcId="{7791E856-3CB6-49A4-B100-CCEEFC53E5A0}" destId="{A226364A-8553-4BF3-8DCA-3FA18B6CA9A1}" srcOrd="0" destOrd="0" parTransId="{2780073F-484E-43AC-AC0A-1C0003484344}" sibTransId="{664EF254-2592-412F-A722-E521A7864020}"/>
    <dgm:cxn modelId="{549ED0C5-01EE-44A8-9656-99CF6F5FCDE1}" type="presOf" srcId="{7791E856-3CB6-49A4-B100-CCEEFC53E5A0}" destId="{08832045-BEEC-47B5-88C2-6C1F6973C046}" srcOrd="0" destOrd="0" presId="urn:microsoft.com/office/officeart/2005/8/layout/default"/>
    <dgm:cxn modelId="{11E7B6D4-6CBF-44BB-BC24-DD1C6FFBEA86}" type="presParOf" srcId="{08832045-BEEC-47B5-88C2-6C1F6973C046}" destId="{4967B27C-07DC-4CEA-A7A5-22DFC67BE97E}"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F26C219D-2F1B-47D5-BCE0-20636412A6E7}">
      <dgm:prSet custT="1"/>
      <dgm:spPr>
        <a:solidFill>
          <a:srgbClr val="00B0F0"/>
        </a:solidFill>
      </dgm:spPr>
      <dgm:t>
        <a:bodyPr/>
        <a:lstStyle/>
        <a:p>
          <a:r>
            <a:rPr lang="en-US" sz="1500" dirty="0">
              <a:solidFill>
                <a:srgbClr val="2B2DD5"/>
              </a:solidFill>
            </a:rPr>
            <a:t> </a:t>
          </a:r>
          <a:r>
            <a:rPr lang="en-US" sz="1800" dirty="0">
              <a:solidFill>
                <a:schemeClr val="tx1"/>
              </a:solidFill>
            </a:rPr>
            <a:t>Italian Beneficiaries identify first-level controllers among highly qualified experts, who meet the requirements of professionalism, integrity and independence, registered for at least three years in the Register of Chartered Accountants and Accounting Experts or, alternatively, in the Register of Auditors lawyers as referred to in Legislative Decree 27 January 2010, n. 39</a:t>
          </a:r>
          <a:r>
            <a:rPr lang="en-US" sz="1500" dirty="0">
              <a:solidFill>
                <a:schemeClr val="tx1"/>
              </a:solidFill>
            </a:rPr>
            <a:t>;</a:t>
          </a:r>
          <a:br>
            <a:rPr lang="en-US" sz="1500" dirty="0">
              <a:solidFill>
                <a:schemeClr val="tx1"/>
              </a:solidFill>
            </a:rPr>
          </a:br>
          <a:endParaRPr lang="it-IT" sz="1500" dirty="0">
            <a:solidFill>
              <a:schemeClr val="tx1"/>
            </a:solidFill>
          </a:endParaRPr>
        </a:p>
      </dgm:t>
    </dgm:pt>
    <dgm:pt modelId="{A8ABA70D-CE60-4EEE-B14D-C3E63E0137B1}" type="parTrans" cxnId="{D1D56D17-36D1-4DDC-99D3-6DD64A6F4BEC}">
      <dgm:prSet/>
      <dgm:spPr/>
      <dgm:t>
        <a:bodyPr/>
        <a:lstStyle/>
        <a:p>
          <a:endParaRPr lang="it-IT"/>
        </a:p>
      </dgm:t>
    </dgm:pt>
    <dgm:pt modelId="{2DAAF25A-B456-4A90-815E-BEA136992A26}" type="sibTrans" cxnId="{D1D56D17-36D1-4DDC-99D3-6DD64A6F4BEC}">
      <dgm:prSet/>
      <dgm:spPr/>
      <dgm:t>
        <a:bodyPr/>
        <a:lstStyle/>
        <a:p>
          <a:endParaRPr lang="it-IT"/>
        </a:p>
      </dgm:t>
    </dgm:pt>
    <dgm:pt modelId="{B8389C96-A249-4B11-805D-D06AE17FCBDD}">
      <dgm:prSet custT="1"/>
      <dgm:spPr/>
      <dgm:t>
        <a:bodyPr/>
        <a:lstStyle/>
        <a:p>
          <a:endParaRPr lang="en-US" sz="1500" dirty="0">
            <a:solidFill>
              <a:schemeClr val="tx1"/>
            </a:solidFill>
          </a:endParaRPr>
        </a:p>
        <a:p>
          <a:r>
            <a:rPr lang="en-US" sz="1800" dirty="0">
              <a:solidFill>
                <a:schemeClr val="tx1"/>
              </a:solidFill>
            </a:rPr>
            <a:t>Italian Beneficiaries, having legal status as a public body, where they do not opt for the solution described above, delegate the control activities according to Article 125, paragraph 4, letter a) of Regulation (EU) no. 1303/2013, to special internal structures within the Institutions themselves, on condition that functional separation is assured with the Offices responsible for carrying out the operations.</a:t>
          </a:r>
          <a:br>
            <a:rPr lang="en-US" sz="1800" dirty="0">
              <a:solidFill>
                <a:schemeClr val="tx1"/>
              </a:solidFill>
            </a:rPr>
          </a:br>
          <a:br>
            <a:rPr lang="en-US" sz="1500" u="sng" dirty="0">
              <a:solidFill>
                <a:srgbClr val="2B2DD5"/>
              </a:solidFill>
            </a:rPr>
          </a:br>
          <a:endParaRPr lang="it-IT" sz="1500" dirty="0"/>
        </a:p>
      </dgm:t>
    </dgm:pt>
    <dgm:pt modelId="{FE741783-BD76-40B6-86DB-E97398FD40A4}" type="parTrans" cxnId="{1AC2A14E-08DD-492B-A6D2-AC667282CF07}">
      <dgm:prSet/>
      <dgm:spPr/>
      <dgm:t>
        <a:bodyPr/>
        <a:lstStyle/>
        <a:p>
          <a:endParaRPr lang="it-IT"/>
        </a:p>
      </dgm:t>
    </dgm:pt>
    <dgm:pt modelId="{3BE12829-DDAE-4475-8C08-F9391523E928}" type="sibTrans" cxnId="{1AC2A14E-08DD-492B-A6D2-AC667282CF07}">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76652568-818F-465D-827D-2C8AA5A03BC2}" type="pres">
      <dgm:prSet presAssocID="{F26C219D-2F1B-47D5-BCE0-20636412A6E7}" presName="node" presStyleLbl="node1" presStyleIdx="0" presStyleCnt="2" custScaleY="150781">
        <dgm:presLayoutVars>
          <dgm:bulletEnabled val="1"/>
        </dgm:presLayoutVars>
      </dgm:prSet>
      <dgm:spPr/>
    </dgm:pt>
    <dgm:pt modelId="{31A5B2BB-8FA1-42A0-BF6E-8C9EDEDDA26D}" type="pres">
      <dgm:prSet presAssocID="{2DAAF25A-B456-4A90-815E-BEA136992A26}" presName="sibTrans" presStyleCnt="0"/>
      <dgm:spPr/>
    </dgm:pt>
    <dgm:pt modelId="{9AE09EAE-D8D0-440D-B819-0B09BA93C7CC}" type="pres">
      <dgm:prSet presAssocID="{B8389C96-A249-4B11-805D-D06AE17FCBDD}" presName="node" presStyleLbl="node1" presStyleIdx="1" presStyleCnt="2" custScaleY="150008">
        <dgm:presLayoutVars>
          <dgm:bulletEnabled val="1"/>
        </dgm:presLayoutVars>
      </dgm:prSet>
      <dgm:spPr/>
    </dgm:pt>
  </dgm:ptLst>
  <dgm:cxnLst>
    <dgm:cxn modelId="{69938201-9510-4460-8D6A-E64EC490C185}" type="presOf" srcId="{B8389C96-A249-4B11-805D-D06AE17FCBDD}" destId="{9AE09EAE-D8D0-440D-B819-0B09BA93C7CC}" srcOrd="0" destOrd="0" presId="urn:microsoft.com/office/officeart/2005/8/layout/default"/>
    <dgm:cxn modelId="{D1D56D17-36D1-4DDC-99D3-6DD64A6F4BEC}" srcId="{7791E856-3CB6-49A4-B100-CCEEFC53E5A0}" destId="{F26C219D-2F1B-47D5-BCE0-20636412A6E7}" srcOrd="0" destOrd="0" parTransId="{A8ABA70D-CE60-4EEE-B14D-C3E63E0137B1}" sibTransId="{2DAAF25A-B456-4A90-815E-BEA136992A26}"/>
    <dgm:cxn modelId="{1AC2A14E-08DD-492B-A6D2-AC667282CF07}" srcId="{7791E856-3CB6-49A4-B100-CCEEFC53E5A0}" destId="{B8389C96-A249-4B11-805D-D06AE17FCBDD}" srcOrd="1" destOrd="0" parTransId="{FE741783-BD76-40B6-86DB-E97398FD40A4}" sibTransId="{3BE12829-DDAE-4475-8C08-F9391523E928}"/>
    <dgm:cxn modelId="{549ED0C5-01EE-44A8-9656-99CF6F5FCDE1}" type="presOf" srcId="{7791E856-3CB6-49A4-B100-CCEEFC53E5A0}" destId="{08832045-BEEC-47B5-88C2-6C1F6973C046}" srcOrd="0" destOrd="0" presId="urn:microsoft.com/office/officeart/2005/8/layout/default"/>
    <dgm:cxn modelId="{29F408EB-DC08-4413-AF5C-73293D394A28}" type="presOf" srcId="{F26C219D-2F1B-47D5-BCE0-20636412A6E7}" destId="{76652568-818F-465D-827D-2C8AA5A03BC2}" srcOrd="0" destOrd="0" presId="urn:microsoft.com/office/officeart/2005/8/layout/default"/>
    <dgm:cxn modelId="{194ADCA1-BA3D-499F-8B94-C1371A046820}" type="presParOf" srcId="{08832045-BEEC-47B5-88C2-6C1F6973C046}" destId="{76652568-818F-465D-827D-2C8AA5A03BC2}" srcOrd="0" destOrd="0" presId="urn:microsoft.com/office/officeart/2005/8/layout/default"/>
    <dgm:cxn modelId="{37C860E9-F276-47F1-B568-DF0B1C624D6C}" type="presParOf" srcId="{08832045-BEEC-47B5-88C2-6C1F6973C046}" destId="{31A5B2BB-8FA1-42A0-BF6E-8C9EDEDDA26D}" srcOrd="1" destOrd="0" presId="urn:microsoft.com/office/officeart/2005/8/layout/default"/>
    <dgm:cxn modelId="{51BDF293-E0D5-41F0-AFCD-CADB62B2AA8C}" type="presParOf" srcId="{08832045-BEEC-47B5-88C2-6C1F6973C046}" destId="{9AE09EAE-D8D0-440D-B819-0B09BA93C7CC}" srcOrd="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2992CBA8-476A-4C12-9B0D-6B85C917EF13}">
      <dgm:prSet custT="1"/>
      <dgm:spPr>
        <a:solidFill>
          <a:schemeClr val="tx2">
            <a:lumMod val="40000"/>
            <a:lumOff val="60000"/>
          </a:schemeClr>
        </a:solidFill>
      </dgm:spPr>
      <dgm:t>
        <a:bodyPr/>
        <a:lstStyle/>
        <a:p>
          <a:r>
            <a:rPr lang="en-US" sz="2600" dirty="0">
              <a:solidFill>
                <a:schemeClr val="tx1"/>
              </a:solidFill>
            </a:rPr>
            <a:t>•</a:t>
          </a:r>
          <a:r>
            <a:rPr lang="en-US" sz="2200" baseline="0" dirty="0">
              <a:solidFill>
                <a:schemeClr val="tx1"/>
              </a:solidFill>
            </a:rPr>
            <a:t>Minimum 3 years experience in financial management or in the control / auditing of projects co-financed by the Structural Funds or other European Funds;</a:t>
          </a:r>
          <a:br>
            <a:rPr lang="en-US" sz="2200" baseline="0" dirty="0">
              <a:solidFill>
                <a:schemeClr val="tx1"/>
              </a:solidFill>
            </a:rPr>
          </a:br>
          <a:br>
            <a:rPr lang="en-US" sz="2200" baseline="0" dirty="0">
              <a:solidFill>
                <a:schemeClr val="tx1"/>
              </a:solidFill>
            </a:rPr>
          </a:br>
          <a:r>
            <a:rPr lang="en-US" sz="2200" baseline="0" dirty="0">
              <a:solidFill>
                <a:schemeClr val="tx1"/>
              </a:solidFill>
            </a:rPr>
            <a:t>• Sufficient knowledge of the English language;</a:t>
          </a:r>
          <a:br>
            <a:rPr lang="en-US" sz="2200" baseline="0" dirty="0">
              <a:solidFill>
                <a:schemeClr val="tx1"/>
              </a:solidFill>
            </a:rPr>
          </a:br>
          <a:br>
            <a:rPr lang="en-US" sz="2200" baseline="0" dirty="0">
              <a:solidFill>
                <a:schemeClr val="tx1"/>
              </a:solidFill>
            </a:rPr>
          </a:br>
          <a:r>
            <a:rPr lang="en-US" sz="2200" baseline="0" dirty="0">
              <a:solidFill>
                <a:schemeClr val="tx1"/>
              </a:solidFill>
            </a:rPr>
            <a:t>• Sufficient knowledge of the relevant Community Regulations, National and Programme rules.</a:t>
          </a:r>
          <a:br>
            <a:rPr lang="en-US" sz="2200" baseline="0" dirty="0">
              <a:solidFill>
                <a:schemeClr val="tx1"/>
              </a:solidFill>
            </a:rPr>
          </a:br>
          <a:endParaRPr lang="it-IT" sz="2200" baseline="0" dirty="0">
            <a:solidFill>
              <a:schemeClr val="tx1"/>
            </a:solidFill>
          </a:endParaRPr>
        </a:p>
      </dgm:t>
    </dgm:pt>
    <dgm:pt modelId="{166165D6-50DF-4A69-8AFB-053E07C3DC98}" type="parTrans" cxnId="{244943DB-FC9E-4690-BD3C-55E828F42AC3}">
      <dgm:prSet/>
      <dgm:spPr/>
      <dgm:t>
        <a:bodyPr/>
        <a:lstStyle/>
        <a:p>
          <a:endParaRPr lang="it-IT"/>
        </a:p>
      </dgm:t>
    </dgm:pt>
    <dgm:pt modelId="{4B0E6F6E-7771-4E06-B842-36FF14B4E240}" type="sibTrans" cxnId="{244943DB-FC9E-4690-BD3C-55E828F42AC3}">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94A6964B-3376-4F7E-82F6-F42123AB4B1C}" type="pres">
      <dgm:prSet presAssocID="{2992CBA8-476A-4C12-9B0D-6B85C917EF13}" presName="node" presStyleLbl="node1" presStyleIdx="0" presStyleCnt="1" custScaleX="192120" custScaleY="162064">
        <dgm:presLayoutVars>
          <dgm:bulletEnabled val="1"/>
        </dgm:presLayoutVars>
      </dgm:prSet>
      <dgm:spPr/>
    </dgm:pt>
  </dgm:ptLst>
  <dgm:cxnLst>
    <dgm:cxn modelId="{549ED0C5-01EE-44A8-9656-99CF6F5FCDE1}" type="presOf" srcId="{7791E856-3CB6-49A4-B100-CCEEFC53E5A0}" destId="{08832045-BEEC-47B5-88C2-6C1F6973C046}" srcOrd="0" destOrd="0" presId="urn:microsoft.com/office/officeart/2005/8/layout/default"/>
    <dgm:cxn modelId="{565655D6-FF72-418B-97B3-580BD686CEAB}" type="presOf" srcId="{2992CBA8-476A-4C12-9B0D-6B85C917EF13}" destId="{94A6964B-3376-4F7E-82F6-F42123AB4B1C}" srcOrd="0" destOrd="0" presId="urn:microsoft.com/office/officeart/2005/8/layout/default"/>
    <dgm:cxn modelId="{244943DB-FC9E-4690-BD3C-55E828F42AC3}" srcId="{7791E856-3CB6-49A4-B100-CCEEFC53E5A0}" destId="{2992CBA8-476A-4C12-9B0D-6B85C917EF13}" srcOrd="0" destOrd="0" parTransId="{166165D6-50DF-4A69-8AFB-053E07C3DC98}" sibTransId="{4B0E6F6E-7771-4E06-B842-36FF14B4E240}"/>
    <dgm:cxn modelId="{5881F394-85B6-4EEA-88AF-743CA3290F22}" type="presParOf" srcId="{08832045-BEEC-47B5-88C2-6C1F6973C046}" destId="{94A6964B-3376-4F7E-82F6-F42123AB4B1C}"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1A21141D-CA7C-429E-9F4E-07E3CB76AD92}">
      <dgm:prSet/>
      <dgm:spPr>
        <a:solidFill>
          <a:schemeClr val="tx2">
            <a:lumMod val="40000"/>
            <a:lumOff val="60000"/>
          </a:schemeClr>
        </a:solidFill>
      </dgm:spPr>
      <dgm:t>
        <a:bodyPr/>
        <a:lstStyle/>
        <a:p>
          <a:r>
            <a:rPr lang="en-US" b="1" dirty="0">
              <a:solidFill>
                <a:schemeClr val="tx1"/>
              </a:solidFill>
            </a:rPr>
            <a:t>No shortlist </a:t>
          </a:r>
          <a:r>
            <a:rPr lang="en-US" dirty="0">
              <a:solidFill>
                <a:schemeClr val="tx1"/>
              </a:solidFill>
            </a:rPr>
            <a:t>will be provided by Puglia Region.</a:t>
          </a:r>
          <a:br>
            <a:rPr lang="en-US" dirty="0">
              <a:solidFill>
                <a:schemeClr val="tx1"/>
              </a:solidFill>
            </a:rPr>
          </a:br>
          <a:br>
            <a:rPr lang="en-US" dirty="0">
              <a:solidFill>
                <a:schemeClr val="tx1"/>
              </a:solidFill>
            </a:rPr>
          </a:br>
          <a:r>
            <a:rPr lang="en-US" dirty="0">
              <a:solidFill>
                <a:schemeClr val="tx1"/>
              </a:solidFill>
            </a:rPr>
            <a:t>After verifying the possession of the requirements of professionalism, integrity and independence of the controllers, Puglia Region issues its approval to the assignment, giving notice to the Beneficiary and the Managing Authority.</a:t>
          </a:r>
          <a:br>
            <a:rPr lang="en-US" dirty="0">
              <a:solidFill>
                <a:schemeClr val="tx1"/>
              </a:solidFill>
            </a:rPr>
          </a:br>
          <a:br>
            <a:rPr lang="en-US" dirty="0">
              <a:solidFill>
                <a:schemeClr val="tx1"/>
              </a:solidFill>
            </a:rPr>
          </a:br>
          <a:r>
            <a:rPr lang="en-US" dirty="0">
              <a:solidFill>
                <a:schemeClr val="tx1"/>
              </a:solidFill>
            </a:rPr>
            <a:t>If the controller has been identified in a </a:t>
          </a:r>
          <a:r>
            <a:rPr lang="en-US" b="1" dirty="0">
              <a:solidFill>
                <a:schemeClr val="tx1"/>
              </a:solidFill>
            </a:rPr>
            <a:t>control structure within a public body,</a:t>
          </a:r>
          <a:r>
            <a:rPr lang="en-US" dirty="0">
              <a:solidFill>
                <a:schemeClr val="tx1"/>
              </a:solidFill>
            </a:rPr>
            <a:t> Puglia Region ensures that the identified structure guarantees compliance with the functional separation.</a:t>
          </a:r>
          <a:br>
            <a:rPr lang="en-US" dirty="0">
              <a:solidFill>
                <a:schemeClr val="tx1"/>
              </a:solidFill>
            </a:rPr>
          </a:br>
          <a:br>
            <a:rPr lang="en-US" dirty="0">
              <a:solidFill>
                <a:schemeClr val="tx1"/>
              </a:solidFill>
            </a:rPr>
          </a:br>
          <a:r>
            <a:rPr lang="en-US" dirty="0">
              <a:solidFill>
                <a:schemeClr val="tx1"/>
              </a:solidFill>
            </a:rPr>
            <a:t>The names of the FLCs who received the </a:t>
          </a:r>
          <a:r>
            <a:rPr lang="en-US" b="1" dirty="0">
              <a:solidFill>
                <a:schemeClr val="tx1"/>
              </a:solidFill>
            </a:rPr>
            <a:t>“Nulla Osta” </a:t>
          </a:r>
          <a:r>
            <a:rPr lang="en-US" i="1" dirty="0">
              <a:solidFill>
                <a:schemeClr val="tx1"/>
              </a:solidFill>
            </a:rPr>
            <a:t>(authorization) </a:t>
          </a:r>
          <a:r>
            <a:rPr lang="en-US" dirty="0">
              <a:solidFill>
                <a:schemeClr val="tx1"/>
              </a:solidFill>
            </a:rPr>
            <a:t>will be published in a special section of Europuglia website.</a:t>
          </a:r>
          <a:endParaRPr lang="it-IT" dirty="0">
            <a:solidFill>
              <a:schemeClr val="tx1"/>
            </a:solidFill>
          </a:endParaRPr>
        </a:p>
      </dgm:t>
    </dgm:pt>
    <dgm:pt modelId="{297B726F-DDE6-4BE8-955A-FC8C9725E28D}" type="parTrans" cxnId="{FC6C4000-D619-46EB-AFE5-2496C652F794}">
      <dgm:prSet/>
      <dgm:spPr/>
      <dgm:t>
        <a:bodyPr/>
        <a:lstStyle/>
        <a:p>
          <a:endParaRPr lang="it-IT"/>
        </a:p>
      </dgm:t>
    </dgm:pt>
    <dgm:pt modelId="{92AB1EF8-6F38-40E4-B63B-0E486B2E1464}" type="sibTrans" cxnId="{FC6C4000-D619-46EB-AFE5-2496C652F794}">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0E25EA9C-47F1-45E1-8C51-FB9C5B9D8F41}" type="pres">
      <dgm:prSet presAssocID="{1A21141D-CA7C-429E-9F4E-07E3CB76AD92}" presName="node" presStyleLbl="node1" presStyleIdx="0" presStyleCnt="1" custScaleX="106667" custLinFactNeighborX="3333" custLinFactNeighborY="33">
        <dgm:presLayoutVars>
          <dgm:bulletEnabled val="1"/>
        </dgm:presLayoutVars>
      </dgm:prSet>
      <dgm:spPr/>
    </dgm:pt>
  </dgm:ptLst>
  <dgm:cxnLst>
    <dgm:cxn modelId="{FC6C4000-D619-46EB-AFE5-2496C652F794}" srcId="{7791E856-3CB6-49A4-B100-CCEEFC53E5A0}" destId="{1A21141D-CA7C-429E-9F4E-07E3CB76AD92}" srcOrd="0" destOrd="0" parTransId="{297B726F-DDE6-4BE8-955A-FC8C9725E28D}" sibTransId="{92AB1EF8-6F38-40E4-B63B-0E486B2E1464}"/>
    <dgm:cxn modelId="{549ED0C5-01EE-44A8-9656-99CF6F5FCDE1}" type="presOf" srcId="{7791E856-3CB6-49A4-B100-CCEEFC53E5A0}" destId="{08832045-BEEC-47B5-88C2-6C1F6973C046}" srcOrd="0" destOrd="0" presId="urn:microsoft.com/office/officeart/2005/8/layout/default"/>
    <dgm:cxn modelId="{E4D7D6F6-DF22-4EFB-90E3-284C5969F5FE}" type="presOf" srcId="{1A21141D-CA7C-429E-9F4E-07E3CB76AD92}" destId="{0E25EA9C-47F1-45E1-8C51-FB9C5B9D8F41}" srcOrd="0" destOrd="0" presId="urn:microsoft.com/office/officeart/2005/8/layout/default"/>
    <dgm:cxn modelId="{61F0E90F-7030-4880-B0EA-8525751CDF07}" type="presParOf" srcId="{08832045-BEEC-47B5-88C2-6C1F6973C046}" destId="{0E25EA9C-47F1-45E1-8C51-FB9C5B9D8F41}"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F5351385-0D07-4D92-890A-E1E7A713607A}">
      <dgm:prSet custT="1"/>
      <dgm:spPr>
        <a:solidFill>
          <a:schemeClr val="accent1">
            <a:lumMod val="60000"/>
            <a:lumOff val="40000"/>
          </a:schemeClr>
        </a:solidFill>
      </dgm:spPr>
      <dgm:t>
        <a:bodyPr/>
        <a:lstStyle/>
        <a:p>
          <a:r>
            <a:rPr lang="it-IT" sz="2200" baseline="0" dirty="0">
              <a:solidFill>
                <a:schemeClr val="tx1"/>
              </a:solidFill>
            </a:rPr>
            <a:t>Puglia Region will verify that the appointed FLC meets the requirements </a:t>
          </a:r>
          <a:r>
            <a:rPr lang="it-IT" sz="2200" b="1" baseline="0" dirty="0">
              <a:solidFill>
                <a:schemeClr val="tx1"/>
              </a:solidFill>
            </a:rPr>
            <a:t>within 10 working days </a:t>
          </a:r>
          <a:r>
            <a:rPr lang="it-IT" sz="2200" baseline="0" dirty="0">
              <a:solidFill>
                <a:schemeClr val="tx1"/>
              </a:solidFill>
            </a:rPr>
            <a:t>from the request submitted by the Beneficiary and before the issue of the «Nulla Osta» </a:t>
          </a:r>
          <a:r>
            <a:rPr lang="it-IT" sz="2200" i="1" baseline="0" dirty="0">
              <a:solidFill>
                <a:schemeClr val="tx1"/>
              </a:solidFill>
            </a:rPr>
            <a:t>(authorization).</a:t>
          </a:r>
          <a:br>
            <a:rPr lang="it-IT" sz="2200" baseline="0" dirty="0">
              <a:solidFill>
                <a:schemeClr val="tx1"/>
              </a:solidFill>
            </a:rPr>
          </a:br>
          <a:br>
            <a:rPr lang="it-IT" sz="2200" baseline="0" dirty="0">
              <a:solidFill>
                <a:schemeClr val="tx1"/>
              </a:solidFill>
            </a:rPr>
          </a:br>
          <a:r>
            <a:rPr lang="it-IT" sz="2200" baseline="0" dirty="0">
              <a:solidFill>
                <a:schemeClr val="tx1"/>
              </a:solidFill>
            </a:rPr>
            <a:t>The Beneficiary must declare which </a:t>
          </a:r>
          <a:r>
            <a:rPr lang="it-IT" sz="2200" b="1" baseline="0" dirty="0">
              <a:solidFill>
                <a:schemeClr val="tx1"/>
              </a:solidFill>
            </a:rPr>
            <a:t>public procedure </a:t>
          </a:r>
          <a:r>
            <a:rPr lang="it-IT" sz="2200" baseline="0" dirty="0">
              <a:solidFill>
                <a:schemeClr val="tx1"/>
              </a:solidFill>
            </a:rPr>
            <a:t>has been implemented for the selection of the FLC.</a:t>
          </a:r>
          <a:br>
            <a:rPr lang="it-IT" sz="2200" baseline="0" dirty="0">
              <a:solidFill>
                <a:schemeClr val="tx1"/>
              </a:solidFill>
            </a:rPr>
          </a:br>
          <a:endParaRPr lang="it-IT" sz="2200" baseline="0" dirty="0">
            <a:solidFill>
              <a:schemeClr val="tx1"/>
            </a:solidFill>
          </a:endParaRPr>
        </a:p>
      </dgm:t>
    </dgm:pt>
    <dgm:pt modelId="{AE2ED779-A898-4872-8496-8B83EBCD5E1A}" type="parTrans" cxnId="{58FC31AB-1632-408D-8AC9-97050C58FCD0}">
      <dgm:prSet/>
      <dgm:spPr/>
      <dgm:t>
        <a:bodyPr/>
        <a:lstStyle/>
        <a:p>
          <a:endParaRPr lang="it-IT"/>
        </a:p>
      </dgm:t>
    </dgm:pt>
    <dgm:pt modelId="{0DB45E37-0761-48F0-84C2-29986A066DC1}" type="sibTrans" cxnId="{58FC31AB-1632-408D-8AC9-97050C58FCD0}">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6D3FF89C-EC13-4F8A-8D6C-B5E5F125BF97}" type="pres">
      <dgm:prSet presAssocID="{F5351385-0D07-4D92-890A-E1E7A713607A}" presName="node" presStyleLbl="node1" presStyleIdx="0" presStyleCnt="1" custScaleX="118656" custLinFactNeighborX="69" custLinFactNeighborY="7532">
        <dgm:presLayoutVars>
          <dgm:bulletEnabled val="1"/>
        </dgm:presLayoutVars>
      </dgm:prSet>
      <dgm:spPr/>
    </dgm:pt>
  </dgm:ptLst>
  <dgm:cxnLst>
    <dgm:cxn modelId="{52C7C296-70B8-4C98-9134-9FC56C7B3878}" type="presOf" srcId="{F5351385-0D07-4D92-890A-E1E7A713607A}" destId="{6D3FF89C-EC13-4F8A-8D6C-B5E5F125BF97}" srcOrd="0" destOrd="0" presId="urn:microsoft.com/office/officeart/2005/8/layout/default"/>
    <dgm:cxn modelId="{58FC31AB-1632-408D-8AC9-97050C58FCD0}" srcId="{7791E856-3CB6-49A4-B100-CCEEFC53E5A0}" destId="{F5351385-0D07-4D92-890A-E1E7A713607A}" srcOrd="0" destOrd="0" parTransId="{AE2ED779-A898-4872-8496-8B83EBCD5E1A}" sibTransId="{0DB45E37-0761-48F0-84C2-29986A066DC1}"/>
    <dgm:cxn modelId="{549ED0C5-01EE-44A8-9656-99CF6F5FCDE1}" type="presOf" srcId="{7791E856-3CB6-49A4-B100-CCEEFC53E5A0}" destId="{08832045-BEEC-47B5-88C2-6C1F6973C046}" srcOrd="0" destOrd="0" presId="urn:microsoft.com/office/officeart/2005/8/layout/default"/>
    <dgm:cxn modelId="{68778603-717C-4F19-825D-274466402F29}" type="presParOf" srcId="{08832045-BEEC-47B5-88C2-6C1F6973C046}" destId="{6D3FF89C-EC13-4F8A-8D6C-B5E5F125BF97}"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91E856-3CB6-49A4-B100-CCEEFC53E5A0}"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it-IT"/>
        </a:p>
      </dgm:t>
    </dgm:pt>
    <dgm:pt modelId="{A88A6C1F-798B-435E-8999-CC8303CB2A43}">
      <dgm:prSet custT="1"/>
      <dgm:spPr>
        <a:solidFill>
          <a:schemeClr val="accent1">
            <a:lumMod val="60000"/>
            <a:lumOff val="40000"/>
          </a:schemeClr>
        </a:solidFill>
      </dgm:spPr>
      <dgm:t>
        <a:bodyPr/>
        <a:lstStyle/>
        <a:p>
          <a:endParaRPr lang="it-IT" sz="2200" baseline="0" dirty="0">
            <a:solidFill>
              <a:schemeClr val="tx1"/>
            </a:solidFill>
          </a:endParaRPr>
        </a:p>
        <a:p>
          <a:r>
            <a:rPr lang="it-IT" sz="2200" baseline="0" dirty="0">
              <a:solidFill>
                <a:schemeClr val="tx1"/>
              </a:solidFill>
            </a:rPr>
            <a:t>The FLC will have to carry out, using </a:t>
          </a:r>
          <a:r>
            <a:rPr lang="it-IT" sz="2200" b="1" baseline="0" dirty="0">
              <a:solidFill>
                <a:schemeClr val="tx1"/>
              </a:solidFill>
            </a:rPr>
            <a:t>special check lists and minutes</a:t>
          </a:r>
          <a:r>
            <a:rPr lang="it-IT" sz="2200" baseline="0" dirty="0">
              <a:solidFill>
                <a:schemeClr val="tx1"/>
              </a:solidFill>
            </a:rPr>
            <a:t>, 2 kinds of verifications:</a:t>
          </a:r>
          <a:br>
            <a:rPr lang="it-IT" sz="2200" baseline="0" dirty="0">
              <a:solidFill>
                <a:schemeClr val="tx1"/>
              </a:solidFill>
            </a:rPr>
          </a:br>
          <a:r>
            <a:rPr lang="it-IT" sz="2200" baseline="0" dirty="0">
              <a:solidFill>
                <a:schemeClr val="tx1"/>
              </a:solidFill>
            </a:rPr>
            <a:t>1</a:t>
          </a:r>
          <a:r>
            <a:rPr lang="it-IT" sz="2200" b="1" baseline="0" dirty="0">
              <a:solidFill>
                <a:schemeClr val="tx1"/>
              </a:solidFill>
            </a:rPr>
            <a:t>) administrative checks </a:t>
          </a:r>
          <a:r>
            <a:rPr lang="it-IT" sz="2200" baseline="0" dirty="0">
              <a:solidFill>
                <a:schemeClr val="tx1"/>
              </a:solidFill>
            </a:rPr>
            <a:t>concerning </a:t>
          </a:r>
          <a:r>
            <a:rPr lang="it-IT" sz="2200" b="0" u="sng" baseline="0" dirty="0">
              <a:solidFill>
                <a:schemeClr val="tx1"/>
              </a:solidFill>
            </a:rPr>
            <a:t>all the payment claims </a:t>
          </a:r>
          <a:r>
            <a:rPr lang="it-IT" sz="2200" baseline="0" dirty="0">
              <a:solidFill>
                <a:schemeClr val="tx1"/>
              </a:solidFill>
            </a:rPr>
            <a:t>submitted by the Beneficiaries and connected supporting expenditure documentation;</a:t>
          </a:r>
          <a:br>
            <a:rPr lang="it-IT" sz="2200" baseline="0" dirty="0">
              <a:solidFill>
                <a:schemeClr val="tx1"/>
              </a:solidFill>
            </a:rPr>
          </a:br>
          <a:r>
            <a:rPr lang="it-IT" sz="2200" baseline="0" dirty="0">
              <a:solidFill>
                <a:schemeClr val="tx1"/>
              </a:solidFill>
            </a:rPr>
            <a:t>2) </a:t>
          </a:r>
          <a:r>
            <a:rPr lang="it-IT" sz="2200" b="1" baseline="0" dirty="0">
              <a:solidFill>
                <a:schemeClr val="tx1"/>
              </a:solidFill>
            </a:rPr>
            <a:t>on the spot checks </a:t>
          </a:r>
          <a:r>
            <a:rPr lang="it-IT" sz="2200" b="0" baseline="0" dirty="0">
              <a:solidFill>
                <a:schemeClr val="tx1"/>
              </a:solidFill>
            </a:rPr>
            <a:t>of individual operations</a:t>
          </a:r>
          <a:r>
            <a:rPr lang="it-IT" sz="2200" b="1" baseline="0" dirty="0">
              <a:solidFill>
                <a:schemeClr val="tx1"/>
              </a:solidFill>
            </a:rPr>
            <a:t>, </a:t>
          </a:r>
          <a:r>
            <a:rPr lang="it-IT" sz="2200" b="0" u="sng" baseline="0" dirty="0">
              <a:solidFill>
                <a:schemeClr val="tx1"/>
              </a:solidFill>
            </a:rPr>
            <a:t>at least two </a:t>
          </a:r>
          <a:r>
            <a:rPr lang="it-IT" sz="2200" u="sng" baseline="0" dirty="0">
              <a:solidFill>
                <a:schemeClr val="tx1"/>
              </a:solidFill>
            </a:rPr>
            <a:t>per each Beneficiary, </a:t>
          </a:r>
          <a:r>
            <a:rPr lang="it-IT" sz="2200" baseline="0" dirty="0">
              <a:solidFill>
                <a:schemeClr val="tx1"/>
              </a:solidFill>
            </a:rPr>
            <a:t>during the project lifetime, and </a:t>
          </a:r>
          <a:r>
            <a:rPr lang="it-IT" sz="2200" u="sng" baseline="0" dirty="0">
              <a:solidFill>
                <a:schemeClr val="tx1"/>
              </a:solidFill>
            </a:rPr>
            <a:t>on a sample basis </a:t>
          </a:r>
          <a:r>
            <a:rPr lang="it-IT" sz="2200" baseline="0" dirty="0">
              <a:solidFill>
                <a:schemeClr val="tx1"/>
              </a:solidFill>
            </a:rPr>
            <a:t>just </a:t>
          </a:r>
          <a:r>
            <a:rPr lang="it-IT" sz="2200" u="none" baseline="0" dirty="0">
              <a:solidFill>
                <a:schemeClr val="tx1"/>
              </a:solidFill>
            </a:rPr>
            <a:t>to verify the physical realization of expenditures and its compliance with EU and national legislation</a:t>
          </a:r>
          <a:r>
            <a:rPr lang="it-IT" sz="2200" baseline="0" dirty="0">
              <a:solidFill>
                <a:schemeClr val="tx1"/>
              </a:solidFill>
            </a:rPr>
            <a:t>. If the realization of cofinanced services or products can be verified only with respect to an entire operation, the verification is carried out at the Lead Beneficiary premises.</a:t>
          </a:r>
        </a:p>
        <a:p>
          <a:endParaRPr lang="it-IT" sz="2400" dirty="0">
            <a:solidFill>
              <a:schemeClr val="tx1"/>
            </a:solidFill>
          </a:endParaRPr>
        </a:p>
      </dgm:t>
    </dgm:pt>
    <dgm:pt modelId="{CE33EB48-ED04-445A-97DF-6F0CD65C5422}" type="parTrans" cxnId="{6D3E7930-E451-42D2-990C-80978B2B9A41}">
      <dgm:prSet/>
      <dgm:spPr/>
      <dgm:t>
        <a:bodyPr/>
        <a:lstStyle/>
        <a:p>
          <a:endParaRPr lang="it-IT"/>
        </a:p>
      </dgm:t>
    </dgm:pt>
    <dgm:pt modelId="{6C6F5A0A-6F25-43B4-95D6-BE7D449501B0}" type="sibTrans" cxnId="{6D3E7930-E451-42D2-990C-80978B2B9A41}">
      <dgm:prSet/>
      <dgm:spPr/>
      <dgm:t>
        <a:bodyPr/>
        <a:lstStyle/>
        <a:p>
          <a:endParaRPr lang="it-IT"/>
        </a:p>
      </dgm:t>
    </dgm:pt>
    <dgm:pt modelId="{08832045-BEEC-47B5-88C2-6C1F6973C046}" type="pres">
      <dgm:prSet presAssocID="{7791E856-3CB6-49A4-B100-CCEEFC53E5A0}" presName="diagram" presStyleCnt="0">
        <dgm:presLayoutVars>
          <dgm:dir/>
          <dgm:resizeHandles val="exact"/>
        </dgm:presLayoutVars>
      </dgm:prSet>
      <dgm:spPr/>
    </dgm:pt>
    <dgm:pt modelId="{5334C6C2-C797-4726-A532-2EFBABD71B0A}" type="pres">
      <dgm:prSet presAssocID="{A88A6C1F-798B-435E-8999-CC8303CB2A43}" presName="node" presStyleLbl="node1" presStyleIdx="0" presStyleCnt="1" custScaleX="109519" custScaleY="104262" custLinFactNeighborX="2511" custLinFactNeighborY="2180">
        <dgm:presLayoutVars>
          <dgm:bulletEnabled val="1"/>
        </dgm:presLayoutVars>
      </dgm:prSet>
      <dgm:spPr/>
    </dgm:pt>
  </dgm:ptLst>
  <dgm:cxnLst>
    <dgm:cxn modelId="{6D3E7930-E451-42D2-990C-80978B2B9A41}" srcId="{7791E856-3CB6-49A4-B100-CCEEFC53E5A0}" destId="{A88A6C1F-798B-435E-8999-CC8303CB2A43}" srcOrd="0" destOrd="0" parTransId="{CE33EB48-ED04-445A-97DF-6F0CD65C5422}" sibTransId="{6C6F5A0A-6F25-43B4-95D6-BE7D449501B0}"/>
    <dgm:cxn modelId="{9D3BEF8F-92FF-4BC6-9EFA-C0728A01AF80}" type="presOf" srcId="{A88A6C1F-798B-435E-8999-CC8303CB2A43}" destId="{5334C6C2-C797-4726-A532-2EFBABD71B0A}" srcOrd="0" destOrd="0" presId="urn:microsoft.com/office/officeart/2005/8/layout/default"/>
    <dgm:cxn modelId="{549ED0C5-01EE-44A8-9656-99CF6F5FCDE1}" type="presOf" srcId="{7791E856-3CB6-49A4-B100-CCEEFC53E5A0}" destId="{08832045-BEEC-47B5-88C2-6C1F6973C046}" srcOrd="0" destOrd="0" presId="urn:microsoft.com/office/officeart/2005/8/layout/default"/>
    <dgm:cxn modelId="{5790C6C1-834E-4AE3-9C48-AF94733E2366}" type="presParOf" srcId="{08832045-BEEC-47B5-88C2-6C1F6973C046}" destId="{5334C6C2-C797-4726-A532-2EFBABD71B0A}"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1" csCatId="colorful" phldr="1"/>
      <dgm:spPr/>
      <dgm:t>
        <a:bodyPr/>
        <a:lstStyle/>
        <a:p>
          <a:endParaRPr lang="it-IT"/>
        </a:p>
      </dgm:t>
    </dgm:pt>
    <dgm:pt modelId="{9F3E5055-6A26-47F9-9304-EFA446E630B1}">
      <dgm:prSet phldrT="[Testo]" custT="1"/>
      <dgm:spPr/>
      <dgm:t>
        <a:bodyPr/>
        <a:lstStyle/>
        <a:p>
          <a:r>
            <a:rPr lang="it-IT" sz="1600" dirty="0">
              <a:effectLst>
                <a:glow rad="63500">
                  <a:schemeClr val="accent2">
                    <a:satMod val="175000"/>
                    <a:alpha val="40000"/>
                  </a:schemeClr>
                </a:glow>
              </a:effectLst>
            </a:rPr>
            <a:t>Completeness of the supporting documentation</a:t>
          </a:r>
        </a:p>
      </dgm:t>
    </dgm:pt>
    <dgm:pt modelId="{70058384-8234-496F-B6DF-539CF90DFF8E}" type="parTrans" cxnId="{44A0F39C-5F1D-40E1-B257-6D9EC532168C}">
      <dgm:prSet/>
      <dgm:spPr/>
      <dgm:t>
        <a:bodyPr/>
        <a:lstStyle/>
        <a:p>
          <a:endParaRPr lang="it-IT"/>
        </a:p>
      </dgm:t>
    </dgm:pt>
    <dgm:pt modelId="{5188490E-86A7-4F1E-B781-2FBADEE0AAE6}" type="sibTrans" cxnId="{44A0F39C-5F1D-40E1-B257-6D9EC532168C}">
      <dgm:prSet/>
      <dgm:spPr>
        <a:ln w="19050">
          <a:solidFill>
            <a:srgbClr val="00B0F0"/>
          </a:solidFill>
        </a:ln>
      </dgm:spPr>
      <dgm:t>
        <a:bodyPr/>
        <a:lstStyle/>
        <a:p>
          <a:endParaRPr lang="it-IT"/>
        </a:p>
      </dgm:t>
    </dgm:pt>
    <dgm:pt modelId="{B8715C99-E4C7-4BF4-8115-4905365C69C0}">
      <dgm:prSet phldrT="[Testo]" custT="1"/>
      <dgm:spPr/>
      <dgm:t>
        <a:bodyPr/>
        <a:lstStyle/>
        <a:p>
          <a:r>
            <a:rPr lang="it-IT" sz="1600" dirty="0"/>
            <a:t>Exact traceability of the expenditure</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93FAADE0-C026-4087-A59E-004DB35A97C0}">
      <dgm:prSet phldrT="[Testo]" custT="1"/>
      <dgm:spPr/>
      <dgm:t>
        <a:bodyPr/>
        <a:lstStyle/>
        <a:p>
          <a:r>
            <a:rPr lang="it-IT" sz="1600" dirty="0"/>
            <a:t>Compliance with the eligible expenditure limits set by EU and national legislation</a:t>
          </a:r>
        </a:p>
      </dgm:t>
    </dgm:pt>
    <dgm:pt modelId="{4FFAC549-FBC8-49E6-9707-7DD0B2801803}" type="parTrans" cxnId="{58DA9409-EBC8-43AA-955E-3A64D5A6B768}">
      <dgm:prSet/>
      <dgm:spPr/>
      <dgm:t>
        <a:bodyPr/>
        <a:lstStyle/>
        <a:p>
          <a:endParaRPr lang="it-IT"/>
        </a:p>
      </dgm:t>
    </dgm:pt>
    <dgm:pt modelId="{369C4EAC-3084-4F31-8052-608111F0E8BF}" type="sibTrans" cxnId="{58DA9409-EBC8-43AA-955E-3A64D5A6B768}">
      <dgm:prSet/>
      <dgm:spPr/>
      <dgm:t>
        <a:bodyPr/>
        <a:lstStyle/>
        <a:p>
          <a:endParaRPr lang="it-IT"/>
        </a:p>
      </dgm:t>
    </dgm:pt>
    <dgm:pt modelId="{055C270A-A89D-482C-AC96-2692AE993F72}">
      <dgm:prSet phldrT="[Testo]" custT="1"/>
      <dgm:spPr/>
      <dgm:t>
        <a:bodyPr/>
        <a:lstStyle/>
        <a:p>
          <a:r>
            <a:rPr lang="it-IT" sz="1600" dirty="0"/>
            <a:t>Eligibility of the expenditure in relation to the Eligibility period </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dgm:t>
        <a:bodyPr/>
        <a:lstStyle/>
        <a:p>
          <a:r>
            <a:rPr lang="it-IT" sz="1600" dirty="0"/>
            <a:t>Legality and Regularity of the expenditure</a:t>
          </a:r>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51CC8C52-416C-49A5-A23F-A54D918DC583}" type="pres">
      <dgm:prSet presAssocID="{9F3E5055-6A26-47F9-9304-EFA446E630B1}" presName="node" presStyleLbl="node1" presStyleIdx="0" presStyleCnt="5">
        <dgm:presLayoutVars>
          <dgm:bulletEnabled val="1"/>
        </dgm:presLayoutVars>
      </dgm:prSet>
      <dgm:spPr/>
    </dgm:pt>
    <dgm:pt modelId="{09CF00EC-CC4B-4A9C-9884-72E4373F4D9D}" type="pres">
      <dgm:prSet presAssocID="{9F3E5055-6A26-47F9-9304-EFA446E630B1}" presName="spNode" presStyleCnt="0"/>
      <dgm:spPr/>
    </dgm:pt>
    <dgm:pt modelId="{DB0F8C24-0002-4266-BA92-3499041E76BD}" type="pres">
      <dgm:prSet presAssocID="{5188490E-86A7-4F1E-B781-2FBADEE0AAE6}" presName="sibTrans" presStyleLbl="sibTrans1D1" presStyleIdx="0" presStyleCnt="5"/>
      <dgm:spPr/>
    </dgm:pt>
    <dgm:pt modelId="{B0AC83A2-50A1-49CF-BA55-7F185D9CEE76}" type="pres">
      <dgm:prSet presAssocID="{B8715C99-E4C7-4BF4-8115-4905365C69C0}" presName="node" presStyleLbl="node1" presStyleIdx="1" presStyleCnt="5">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1" presStyleCnt="5"/>
      <dgm:spPr/>
    </dgm:pt>
    <dgm:pt modelId="{8C0DEE46-6626-42E4-A977-8359E73DBC42}" type="pres">
      <dgm:prSet presAssocID="{93FAADE0-C026-4087-A59E-004DB35A97C0}" presName="node" presStyleLbl="node1" presStyleIdx="2" presStyleCnt="5" custScaleX="117132" custScaleY="139662">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2" presStyleCnt="5"/>
      <dgm:spPr/>
    </dgm:pt>
    <dgm:pt modelId="{4F9F7F35-19A3-4877-91BD-551A38EB424C}" type="pres">
      <dgm:prSet presAssocID="{055C270A-A89D-482C-AC96-2692AE993F72}" presName="node" presStyleLbl="node1" presStyleIdx="3" presStyleCnt="5" custScaleX="115758" custScaleY="134127">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3" presStyleCnt="5"/>
      <dgm:spPr/>
    </dgm:pt>
    <dgm:pt modelId="{CE2FFE5A-2415-4BE3-99EA-AEF2FFC4B6F6}" type="pres">
      <dgm:prSet presAssocID="{355000A4-0A16-49B1-AD90-90A0CBE5D376}" presName="node" presStyleLbl="node1" presStyleIdx="4" presStyleCnt="5">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4" presStyleCnt="5"/>
      <dgm:spPr/>
    </dgm:pt>
  </dgm:ptLst>
  <dgm:cxnLst>
    <dgm:cxn modelId="{58DA9409-EBC8-43AA-955E-3A64D5A6B768}" srcId="{F2766222-8FE6-4F94-9A92-C1CB42C94109}" destId="{93FAADE0-C026-4087-A59E-004DB35A97C0}" srcOrd="2"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4"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1" destOrd="0" parTransId="{99C4945C-E13A-4343-97FC-B7143956839E}" sibTransId="{EFA80D8A-FE8A-4876-BE84-323DC4D7B40D}"/>
    <dgm:cxn modelId="{D1D9F36A-1315-4810-A1C4-70F192932F1A}" type="presOf" srcId="{9F3E5055-6A26-47F9-9304-EFA446E630B1}" destId="{51CC8C52-416C-49A5-A23F-A54D918DC583}" srcOrd="0" destOrd="0" presId="urn:microsoft.com/office/officeart/2005/8/layout/cycle6"/>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4A0F39C-5F1D-40E1-B257-6D9EC532168C}" srcId="{F2766222-8FE6-4F94-9A92-C1CB42C94109}" destId="{9F3E5055-6A26-47F9-9304-EFA446E630B1}" srcOrd="0" destOrd="0" parTransId="{70058384-8234-496F-B6DF-539CF90DFF8E}" sibTransId="{5188490E-86A7-4F1E-B781-2FBADEE0AA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3" destOrd="0" parTransId="{829AF733-BB29-427F-8AB5-DDC727A12F26}" sibTransId="{1617520A-6A86-4D9E-B76E-FAB12578AF0B}"/>
    <dgm:cxn modelId="{E0538DE2-A758-41D5-93EA-BD952F5AF993}" type="presOf" srcId="{5188490E-86A7-4F1E-B781-2FBADEE0AAE6}" destId="{DB0F8C24-0002-4266-BA92-3499041E76BD}" srcOrd="0" destOrd="0" presId="urn:microsoft.com/office/officeart/2005/8/layout/cycle6"/>
    <dgm:cxn modelId="{B2C310EA-8E7E-45A9-B676-C474E7C21E22}" type="presOf" srcId="{369C4EAC-3084-4F31-8052-608111F0E8BF}" destId="{4BE9C3D6-38BE-47F8-8876-50E9CE8CABED}" srcOrd="0" destOrd="0" presId="urn:microsoft.com/office/officeart/2005/8/layout/cycle6"/>
    <dgm:cxn modelId="{F07FA8F4-42E3-4AE9-BE0D-283E23BC9BAA}" type="presParOf" srcId="{0910566A-B315-4918-A49E-ACC3C837620E}" destId="{51CC8C52-416C-49A5-A23F-A54D918DC583}" srcOrd="0" destOrd="0" presId="urn:microsoft.com/office/officeart/2005/8/layout/cycle6"/>
    <dgm:cxn modelId="{BE80F2CF-2E57-44FA-933A-9E29A10F3700}" type="presParOf" srcId="{0910566A-B315-4918-A49E-ACC3C837620E}" destId="{09CF00EC-CC4B-4A9C-9884-72E4373F4D9D}" srcOrd="1" destOrd="0" presId="urn:microsoft.com/office/officeart/2005/8/layout/cycle6"/>
    <dgm:cxn modelId="{C5AABCD8-CB22-449B-9C8C-78446E51164A}" type="presParOf" srcId="{0910566A-B315-4918-A49E-ACC3C837620E}" destId="{DB0F8C24-0002-4266-BA92-3499041E76BD}" srcOrd="2" destOrd="0" presId="urn:microsoft.com/office/officeart/2005/8/layout/cycle6"/>
    <dgm:cxn modelId="{692DBA51-CE09-496A-920D-DD60A543B581}" type="presParOf" srcId="{0910566A-B315-4918-A49E-ACC3C837620E}" destId="{B0AC83A2-50A1-49CF-BA55-7F185D9CEE76}" srcOrd="3" destOrd="0" presId="urn:microsoft.com/office/officeart/2005/8/layout/cycle6"/>
    <dgm:cxn modelId="{0E4379CD-E3ED-43A9-A9DB-BD3521F6CD31}" type="presParOf" srcId="{0910566A-B315-4918-A49E-ACC3C837620E}" destId="{A9EF6B51-B54F-44C0-9455-50552FC64E0D}" srcOrd="4" destOrd="0" presId="urn:microsoft.com/office/officeart/2005/8/layout/cycle6"/>
    <dgm:cxn modelId="{60FCC1E3-CA1A-4FE8-80AE-BC635DCFF6BC}" type="presParOf" srcId="{0910566A-B315-4918-A49E-ACC3C837620E}" destId="{30EF4546-84F6-4DBE-9028-452629D1C945}" srcOrd="5" destOrd="0" presId="urn:microsoft.com/office/officeart/2005/8/layout/cycle6"/>
    <dgm:cxn modelId="{1CA52C70-5A8A-4488-90D0-8F55C5529419}" type="presParOf" srcId="{0910566A-B315-4918-A49E-ACC3C837620E}" destId="{8C0DEE46-6626-42E4-A977-8359E73DBC42}" srcOrd="6" destOrd="0" presId="urn:microsoft.com/office/officeart/2005/8/layout/cycle6"/>
    <dgm:cxn modelId="{FCDECE81-9133-4274-853A-DFF6C9FB9EE8}" type="presParOf" srcId="{0910566A-B315-4918-A49E-ACC3C837620E}" destId="{0030FD8B-26A2-42D7-8AF6-1949C0FADC05}" srcOrd="7" destOrd="0" presId="urn:microsoft.com/office/officeart/2005/8/layout/cycle6"/>
    <dgm:cxn modelId="{6946BC72-1A74-4CAB-8B6F-90038A8B8599}" type="presParOf" srcId="{0910566A-B315-4918-A49E-ACC3C837620E}" destId="{4BE9C3D6-38BE-47F8-8876-50E9CE8CABED}" srcOrd="8" destOrd="0" presId="urn:microsoft.com/office/officeart/2005/8/layout/cycle6"/>
    <dgm:cxn modelId="{22CEADAE-5671-4311-B84B-54AD58636840}" type="presParOf" srcId="{0910566A-B315-4918-A49E-ACC3C837620E}" destId="{4F9F7F35-19A3-4877-91BD-551A38EB424C}" srcOrd="9" destOrd="0" presId="urn:microsoft.com/office/officeart/2005/8/layout/cycle6"/>
    <dgm:cxn modelId="{5FF7711D-62FB-42EA-B158-9BD985E765E4}" type="presParOf" srcId="{0910566A-B315-4918-A49E-ACC3C837620E}" destId="{5C6BDF60-F790-49FF-BA90-DEC6E8093781}" srcOrd="10" destOrd="0" presId="urn:microsoft.com/office/officeart/2005/8/layout/cycle6"/>
    <dgm:cxn modelId="{2EF3BF4D-D21B-4696-9475-36038AD84130}" type="presParOf" srcId="{0910566A-B315-4918-A49E-ACC3C837620E}" destId="{37B73225-4EF1-4A24-91F5-77E589FA3A91}" srcOrd="11" destOrd="0" presId="urn:microsoft.com/office/officeart/2005/8/layout/cycle6"/>
    <dgm:cxn modelId="{83856773-7152-4181-9773-FC3A919BF7E4}" type="presParOf" srcId="{0910566A-B315-4918-A49E-ACC3C837620E}" destId="{CE2FFE5A-2415-4BE3-99EA-AEF2FFC4B6F6}" srcOrd="12" destOrd="0" presId="urn:microsoft.com/office/officeart/2005/8/layout/cycle6"/>
    <dgm:cxn modelId="{2965D701-EFB8-4638-A8A6-85CB620CA540}" type="presParOf" srcId="{0910566A-B315-4918-A49E-ACC3C837620E}" destId="{23219987-EBCF-4E22-9362-DDBDCC4470C9}" srcOrd="13" destOrd="0" presId="urn:microsoft.com/office/officeart/2005/8/layout/cycle6"/>
    <dgm:cxn modelId="{E2D4308C-ED0C-47FD-ACCB-1721D7DB9558}" type="presParOf" srcId="{0910566A-B315-4918-A49E-ACC3C837620E}" destId="{6B9F2AA3-1F6E-41B4-9099-CD660D9814A5}" srcOrd="14" destOrd="0" presId="urn:microsoft.com/office/officeart/2005/8/layout/cycle6"/>
  </dgm:cxnLst>
  <dgm:bg>
    <a:solidFill>
      <a:schemeClr val="bg1"/>
    </a:solid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1" csCatId="colorful" phldr="1"/>
      <dgm:spPr/>
      <dgm:t>
        <a:bodyPr/>
        <a:lstStyle/>
        <a:p>
          <a:endParaRPr lang="it-IT"/>
        </a:p>
      </dgm:t>
    </dgm:pt>
    <dgm:pt modelId="{9F3E5055-6A26-47F9-9304-EFA446E630B1}">
      <dgm:prSet phldrT="[Testo]" custT="1"/>
      <dgm:spPr/>
      <dgm:t>
        <a:bodyPr/>
        <a:lstStyle/>
        <a:p>
          <a:r>
            <a:rPr lang="it-IT" sz="1600" dirty="0"/>
            <a:t>Absence of contribution cumulation</a:t>
          </a:r>
          <a:endParaRPr lang="it-IT" sz="1600" dirty="0">
            <a:effectLst>
              <a:glow rad="63500">
                <a:schemeClr val="accent2">
                  <a:satMod val="175000"/>
                  <a:alpha val="40000"/>
                </a:schemeClr>
              </a:glow>
            </a:effectLst>
          </a:endParaRPr>
        </a:p>
      </dgm:t>
    </dgm:pt>
    <dgm:pt modelId="{70058384-8234-496F-B6DF-539CF90DFF8E}" type="parTrans" cxnId="{44A0F39C-5F1D-40E1-B257-6D9EC532168C}">
      <dgm:prSet/>
      <dgm:spPr/>
      <dgm:t>
        <a:bodyPr/>
        <a:lstStyle/>
        <a:p>
          <a:endParaRPr lang="it-IT"/>
        </a:p>
      </dgm:t>
    </dgm:pt>
    <dgm:pt modelId="{5188490E-86A7-4F1E-B781-2FBADEE0AAE6}" type="sibTrans" cxnId="{44A0F39C-5F1D-40E1-B257-6D9EC532168C}">
      <dgm:prSet/>
      <dgm:spPr>
        <a:ln w="19050">
          <a:solidFill>
            <a:srgbClr val="00B0F0"/>
          </a:solidFill>
        </a:ln>
      </dgm:spPr>
      <dgm:t>
        <a:bodyPr/>
        <a:lstStyle/>
        <a:p>
          <a:endParaRPr lang="it-IT"/>
        </a:p>
      </dgm:t>
    </dgm:pt>
    <dgm:pt modelId="{B8715C99-E4C7-4BF4-8115-4905365C69C0}">
      <dgm:prSet phldrT="[Testo]" custT="1"/>
      <dgm:spPr/>
      <dgm:t>
        <a:bodyPr/>
        <a:lstStyle/>
        <a:p>
          <a:r>
            <a:rPr lang="it-IT" sz="1600" dirty="0"/>
            <a:t>Pertinence and completeness of the information received by the Beneficiary with reference to indicators</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93FAADE0-C026-4087-A59E-004DB35A97C0}">
      <dgm:prSet phldrT="[Testo]" custT="1"/>
      <dgm:spPr/>
      <dgm:t>
        <a:bodyPr/>
        <a:lstStyle/>
        <a:p>
          <a:r>
            <a:rPr lang="it-IT" sz="1600" dirty="0"/>
            <a:t>Correct application of the cost simplification method</a:t>
          </a:r>
        </a:p>
      </dgm:t>
    </dgm:pt>
    <dgm:pt modelId="{4FFAC549-FBC8-49E6-9707-7DD0B2801803}" type="parTrans" cxnId="{58DA9409-EBC8-43AA-955E-3A64D5A6B768}">
      <dgm:prSet/>
      <dgm:spPr/>
      <dgm:t>
        <a:bodyPr/>
        <a:lstStyle/>
        <a:p>
          <a:endParaRPr lang="it-IT"/>
        </a:p>
      </dgm:t>
    </dgm:pt>
    <dgm:pt modelId="{369C4EAC-3084-4F31-8052-608111F0E8BF}" type="sibTrans" cxnId="{58DA9409-EBC8-43AA-955E-3A64D5A6B768}">
      <dgm:prSet/>
      <dgm:spPr/>
      <dgm:t>
        <a:bodyPr/>
        <a:lstStyle/>
        <a:p>
          <a:endParaRPr lang="it-IT"/>
        </a:p>
      </dgm:t>
    </dgm:pt>
    <dgm:pt modelId="{055C270A-A89D-482C-AC96-2692AE993F72}">
      <dgm:prSet phldrT="[Testo]" custT="1"/>
      <dgm:spPr/>
      <dgm:t>
        <a:bodyPr/>
        <a:lstStyle/>
        <a:p>
          <a:r>
            <a:rPr lang="it-IT" sz="1600" dirty="0"/>
            <a:t>Congruity of the expenditure with respect to the  reference parameters  </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dgm:t>
        <a:bodyPr/>
        <a:lstStyle/>
        <a:p>
          <a:r>
            <a:rPr lang="it-IT" sz="1600" dirty="0"/>
            <a:t>Compliance with State Aid Rules and public procurements</a:t>
          </a:r>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51CC8C52-416C-49A5-A23F-A54D918DC583}" type="pres">
      <dgm:prSet presAssocID="{9F3E5055-6A26-47F9-9304-EFA446E630B1}" presName="node" presStyleLbl="node1" presStyleIdx="0" presStyleCnt="5">
        <dgm:presLayoutVars>
          <dgm:bulletEnabled val="1"/>
        </dgm:presLayoutVars>
      </dgm:prSet>
      <dgm:spPr/>
    </dgm:pt>
    <dgm:pt modelId="{09CF00EC-CC4B-4A9C-9884-72E4373F4D9D}" type="pres">
      <dgm:prSet presAssocID="{9F3E5055-6A26-47F9-9304-EFA446E630B1}" presName="spNode" presStyleCnt="0"/>
      <dgm:spPr/>
    </dgm:pt>
    <dgm:pt modelId="{DB0F8C24-0002-4266-BA92-3499041E76BD}" type="pres">
      <dgm:prSet presAssocID="{5188490E-86A7-4F1E-B781-2FBADEE0AAE6}" presName="sibTrans" presStyleLbl="sibTrans1D1" presStyleIdx="0" presStyleCnt="5"/>
      <dgm:spPr/>
    </dgm:pt>
    <dgm:pt modelId="{B0AC83A2-50A1-49CF-BA55-7F185D9CEE76}" type="pres">
      <dgm:prSet presAssocID="{B8715C99-E4C7-4BF4-8115-4905365C69C0}" presName="node" presStyleLbl="node1" presStyleIdx="1" presStyleCnt="5" custScaleX="111501" custScaleY="141787" custRadScaleRad="102449" custRadScaleInc="-24367">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1" presStyleCnt="5"/>
      <dgm:spPr/>
    </dgm:pt>
    <dgm:pt modelId="{8C0DEE46-6626-42E4-A977-8359E73DBC42}" type="pres">
      <dgm:prSet presAssocID="{93FAADE0-C026-4087-A59E-004DB35A97C0}" presName="node" presStyleLbl="node1" presStyleIdx="2" presStyleCnt="5">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2" presStyleCnt="5"/>
      <dgm:spPr/>
    </dgm:pt>
    <dgm:pt modelId="{4F9F7F35-19A3-4877-91BD-551A38EB424C}" type="pres">
      <dgm:prSet presAssocID="{055C270A-A89D-482C-AC96-2692AE993F72}" presName="node" presStyleLbl="node1" presStyleIdx="3" presStyleCnt="5">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3" presStyleCnt="5"/>
      <dgm:spPr/>
    </dgm:pt>
    <dgm:pt modelId="{CE2FFE5A-2415-4BE3-99EA-AEF2FFC4B6F6}" type="pres">
      <dgm:prSet presAssocID="{355000A4-0A16-49B1-AD90-90A0CBE5D376}" presName="node" presStyleLbl="node1" presStyleIdx="4" presStyleCnt="5">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4" presStyleCnt="5"/>
      <dgm:spPr/>
    </dgm:pt>
  </dgm:ptLst>
  <dgm:cxnLst>
    <dgm:cxn modelId="{58DA9409-EBC8-43AA-955E-3A64D5A6B768}" srcId="{F2766222-8FE6-4F94-9A92-C1CB42C94109}" destId="{93FAADE0-C026-4087-A59E-004DB35A97C0}" srcOrd="2"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4"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1" destOrd="0" parTransId="{99C4945C-E13A-4343-97FC-B7143956839E}" sibTransId="{EFA80D8A-FE8A-4876-BE84-323DC4D7B40D}"/>
    <dgm:cxn modelId="{D1D9F36A-1315-4810-A1C4-70F192932F1A}" type="presOf" srcId="{9F3E5055-6A26-47F9-9304-EFA446E630B1}" destId="{51CC8C52-416C-49A5-A23F-A54D918DC583}" srcOrd="0" destOrd="0" presId="urn:microsoft.com/office/officeart/2005/8/layout/cycle6"/>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4A0F39C-5F1D-40E1-B257-6D9EC532168C}" srcId="{F2766222-8FE6-4F94-9A92-C1CB42C94109}" destId="{9F3E5055-6A26-47F9-9304-EFA446E630B1}" srcOrd="0" destOrd="0" parTransId="{70058384-8234-496F-B6DF-539CF90DFF8E}" sibTransId="{5188490E-86A7-4F1E-B781-2FBADEE0AA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3" destOrd="0" parTransId="{829AF733-BB29-427F-8AB5-DDC727A12F26}" sibTransId="{1617520A-6A86-4D9E-B76E-FAB12578AF0B}"/>
    <dgm:cxn modelId="{E0538DE2-A758-41D5-93EA-BD952F5AF993}" type="presOf" srcId="{5188490E-86A7-4F1E-B781-2FBADEE0AAE6}" destId="{DB0F8C24-0002-4266-BA92-3499041E76BD}" srcOrd="0" destOrd="0" presId="urn:microsoft.com/office/officeart/2005/8/layout/cycle6"/>
    <dgm:cxn modelId="{B2C310EA-8E7E-45A9-B676-C474E7C21E22}" type="presOf" srcId="{369C4EAC-3084-4F31-8052-608111F0E8BF}" destId="{4BE9C3D6-38BE-47F8-8876-50E9CE8CABED}" srcOrd="0" destOrd="0" presId="urn:microsoft.com/office/officeart/2005/8/layout/cycle6"/>
    <dgm:cxn modelId="{F07FA8F4-42E3-4AE9-BE0D-283E23BC9BAA}" type="presParOf" srcId="{0910566A-B315-4918-A49E-ACC3C837620E}" destId="{51CC8C52-416C-49A5-A23F-A54D918DC583}" srcOrd="0" destOrd="0" presId="urn:microsoft.com/office/officeart/2005/8/layout/cycle6"/>
    <dgm:cxn modelId="{BE80F2CF-2E57-44FA-933A-9E29A10F3700}" type="presParOf" srcId="{0910566A-B315-4918-A49E-ACC3C837620E}" destId="{09CF00EC-CC4B-4A9C-9884-72E4373F4D9D}" srcOrd="1" destOrd="0" presId="urn:microsoft.com/office/officeart/2005/8/layout/cycle6"/>
    <dgm:cxn modelId="{C5AABCD8-CB22-449B-9C8C-78446E51164A}" type="presParOf" srcId="{0910566A-B315-4918-A49E-ACC3C837620E}" destId="{DB0F8C24-0002-4266-BA92-3499041E76BD}" srcOrd="2" destOrd="0" presId="urn:microsoft.com/office/officeart/2005/8/layout/cycle6"/>
    <dgm:cxn modelId="{692DBA51-CE09-496A-920D-DD60A543B581}" type="presParOf" srcId="{0910566A-B315-4918-A49E-ACC3C837620E}" destId="{B0AC83A2-50A1-49CF-BA55-7F185D9CEE76}" srcOrd="3" destOrd="0" presId="urn:microsoft.com/office/officeart/2005/8/layout/cycle6"/>
    <dgm:cxn modelId="{0E4379CD-E3ED-43A9-A9DB-BD3521F6CD31}" type="presParOf" srcId="{0910566A-B315-4918-A49E-ACC3C837620E}" destId="{A9EF6B51-B54F-44C0-9455-50552FC64E0D}" srcOrd="4" destOrd="0" presId="urn:microsoft.com/office/officeart/2005/8/layout/cycle6"/>
    <dgm:cxn modelId="{60FCC1E3-CA1A-4FE8-80AE-BC635DCFF6BC}" type="presParOf" srcId="{0910566A-B315-4918-A49E-ACC3C837620E}" destId="{30EF4546-84F6-4DBE-9028-452629D1C945}" srcOrd="5" destOrd="0" presId="urn:microsoft.com/office/officeart/2005/8/layout/cycle6"/>
    <dgm:cxn modelId="{1CA52C70-5A8A-4488-90D0-8F55C5529419}" type="presParOf" srcId="{0910566A-B315-4918-A49E-ACC3C837620E}" destId="{8C0DEE46-6626-42E4-A977-8359E73DBC42}" srcOrd="6" destOrd="0" presId="urn:microsoft.com/office/officeart/2005/8/layout/cycle6"/>
    <dgm:cxn modelId="{FCDECE81-9133-4274-853A-DFF6C9FB9EE8}" type="presParOf" srcId="{0910566A-B315-4918-A49E-ACC3C837620E}" destId="{0030FD8B-26A2-42D7-8AF6-1949C0FADC05}" srcOrd="7" destOrd="0" presId="urn:microsoft.com/office/officeart/2005/8/layout/cycle6"/>
    <dgm:cxn modelId="{6946BC72-1A74-4CAB-8B6F-90038A8B8599}" type="presParOf" srcId="{0910566A-B315-4918-A49E-ACC3C837620E}" destId="{4BE9C3D6-38BE-47F8-8876-50E9CE8CABED}" srcOrd="8" destOrd="0" presId="urn:microsoft.com/office/officeart/2005/8/layout/cycle6"/>
    <dgm:cxn modelId="{22CEADAE-5671-4311-B84B-54AD58636840}" type="presParOf" srcId="{0910566A-B315-4918-A49E-ACC3C837620E}" destId="{4F9F7F35-19A3-4877-91BD-551A38EB424C}" srcOrd="9" destOrd="0" presId="urn:microsoft.com/office/officeart/2005/8/layout/cycle6"/>
    <dgm:cxn modelId="{5FF7711D-62FB-42EA-B158-9BD985E765E4}" type="presParOf" srcId="{0910566A-B315-4918-A49E-ACC3C837620E}" destId="{5C6BDF60-F790-49FF-BA90-DEC6E8093781}" srcOrd="10" destOrd="0" presId="urn:microsoft.com/office/officeart/2005/8/layout/cycle6"/>
    <dgm:cxn modelId="{2EF3BF4D-D21B-4696-9475-36038AD84130}" type="presParOf" srcId="{0910566A-B315-4918-A49E-ACC3C837620E}" destId="{37B73225-4EF1-4A24-91F5-77E589FA3A91}" srcOrd="11" destOrd="0" presId="urn:microsoft.com/office/officeart/2005/8/layout/cycle6"/>
    <dgm:cxn modelId="{83856773-7152-4181-9773-FC3A919BF7E4}" type="presParOf" srcId="{0910566A-B315-4918-A49E-ACC3C837620E}" destId="{CE2FFE5A-2415-4BE3-99EA-AEF2FFC4B6F6}" srcOrd="12" destOrd="0" presId="urn:microsoft.com/office/officeart/2005/8/layout/cycle6"/>
    <dgm:cxn modelId="{2965D701-EFB8-4638-A8A6-85CB620CA540}" type="presParOf" srcId="{0910566A-B315-4918-A49E-ACC3C837620E}" destId="{23219987-EBCF-4E22-9362-DDBDCC4470C9}" srcOrd="13" destOrd="0" presId="urn:microsoft.com/office/officeart/2005/8/layout/cycle6"/>
    <dgm:cxn modelId="{E2D4308C-ED0C-47FD-ACCB-1721D7DB9558}" type="presParOf" srcId="{0910566A-B315-4918-A49E-ACC3C837620E}" destId="{6B9F2AA3-1F6E-41B4-9099-CD660D9814A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2766222-8FE6-4F94-9A92-C1CB42C94109}" type="doc">
      <dgm:prSet loTypeId="urn:microsoft.com/office/officeart/2005/8/layout/cycle6" loCatId="cycle" qsTypeId="urn:microsoft.com/office/officeart/2005/8/quickstyle/3d3" qsCatId="3D" csTypeId="urn:microsoft.com/office/officeart/2005/8/colors/colorful4" csCatId="colorful" phldr="1"/>
      <dgm:spPr/>
      <dgm:t>
        <a:bodyPr/>
        <a:lstStyle/>
        <a:p>
          <a:endParaRPr lang="it-IT"/>
        </a:p>
      </dgm:t>
    </dgm:pt>
    <dgm:pt modelId="{B8715C99-E4C7-4BF4-8115-4905365C69C0}">
      <dgm:prSet phldrT="[Testo]" custT="1"/>
      <dgm:spPr/>
      <dgm:t>
        <a:bodyPr/>
        <a:lstStyle/>
        <a:p>
          <a:r>
            <a:rPr lang="it-IT" sz="1600" dirty="0"/>
            <a:t>Existence and operation of the Beneficiary selected within the Programme</a:t>
          </a:r>
        </a:p>
      </dgm:t>
    </dgm:pt>
    <dgm:pt modelId="{99C4945C-E13A-4343-97FC-B7143956839E}" type="parTrans" cxnId="{B5C87368-8799-44B7-A2EF-7029702FBC8D}">
      <dgm:prSet/>
      <dgm:spPr/>
      <dgm:t>
        <a:bodyPr/>
        <a:lstStyle/>
        <a:p>
          <a:endParaRPr lang="it-IT"/>
        </a:p>
      </dgm:t>
    </dgm:pt>
    <dgm:pt modelId="{EFA80D8A-FE8A-4876-BE84-323DC4D7B40D}" type="sibTrans" cxnId="{B5C87368-8799-44B7-A2EF-7029702FBC8D}">
      <dgm:prSet/>
      <dgm:spPr>
        <a:ln w="19050">
          <a:solidFill>
            <a:srgbClr val="00B0F0"/>
          </a:solidFill>
        </a:ln>
      </dgm:spPr>
      <dgm:t>
        <a:bodyPr/>
        <a:lstStyle/>
        <a:p>
          <a:endParaRPr lang="it-IT"/>
        </a:p>
      </dgm:t>
    </dgm:pt>
    <dgm:pt modelId="{93FAADE0-C026-4087-A59E-004DB35A97C0}">
      <dgm:prSet phldrT="[Testo]" custT="1"/>
      <dgm:spPr/>
      <dgm:t>
        <a:bodyPr/>
        <a:lstStyle/>
        <a:p>
          <a:r>
            <a:rPr lang="it-IT" sz="1600" dirty="0"/>
            <a:t>Correct implementation or completion of the cofinanced operation</a:t>
          </a:r>
        </a:p>
      </dgm:t>
    </dgm:pt>
    <dgm:pt modelId="{4FFAC549-FBC8-49E6-9707-7DD0B2801803}" type="parTrans" cxnId="{58DA9409-EBC8-43AA-955E-3A64D5A6B768}">
      <dgm:prSet/>
      <dgm:spPr/>
      <dgm:t>
        <a:bodyPr/>
        <a:lstStyle/>
        <a:p>
          <a:endParaRPr lang="it-IT"/>
        </a:p>
      </dgm:t>
    </dgm:pt>
    <dgm:pt modelId="{369C4EAC-3084-4F31-8052-608111F0E8BF}" type="sibTrans" cxnId="{58DA9409-EBC8-43AA-955E-3A64D5A6B768}">
      <dgm:prSet/>
      <dgm:spPr>
        <a:ln w="19050">
          <a:solidFill>
            <a:srgbClr val="00B0F0"/>
          </a:solidFill>
        </a:ln>
      </dgm:spPr>
      <dgm:t>
        <a:bodyPr/>
        <a:lstStyle/>
        <a:p>
          <a:endParaRPr lang="it-IT"/>
        </a:p>
      </dgm:t>
    </dgm:pt>
    <dgm:pt modelId="{055C270A-A89D-482C-AC96-2692AE993F72}">
      <dgm:prSet phldrT="[Testo]" custT="1"/>
      <dgm:spPr/>
      <dgm:t>
        <a:bodyPr/>
        <a:lstStyle/>
        <a:p>
          <a:r>
            <a:rPr lang="it-IT" sz="1600" dirty="0"/>
            <a:t>Existence of a separate accounting system or an adequate accounting code</a:t>
          </a:r>
        </a:p>
      </dgm:t>
    </dgm:pt>
    <dgm:pt modelId="{829AF733-BB29-427F-8AB5-DDC727A12F26}" type="parTrans" cxnId="{68C992C4-E8A3-4798-A0F8-2BEB92DA914A}">
      <dgm:prSet/>
      <dgm:spPr/>
      <dgm:t>
        <a:bodyPr/>
        <a:lstStyle/>
        <a:p>
          <a:endParaRPr lang="it-IT"/>
        </a:p>
      </dgm:t>
    </dgm:pt>
    <dgm:pt modelId="{1617520A-6A86-4D9E-B76E-FAB12578AF0B}" type="sibTrans" cxnId="{68C992C4-E8A3-4798-A0F8-2BEB92DA914A}">
      <dgm:prSet/>
      <dgm:spPr>
        <a:ln w="19050">
          <a:solidFill>
            <a:srgbClr val="00B0F0"/>
          </a:solidFill>
        </a:ln>
      </dgm:spPr>
      <dgm:t>
        <a:bodyPr/>
        <a:lstStyle/>
        <a:p>
          <a:endParaRPr lang="it-IT"/>
        </a:p>
      </dgm:t>
    </dgm:pt>
    <dgm:pt modelId="{355000A4-0A16-49B1-AD90-90A0CBE5D376}">
      <dgm:prSet phldrT="[Testo]" custT="1"/>
      <dgm:spPr/>
      <dgm:t>
        <a:bodyPr/>
        <a:lstStyle/>
        <a:p>
          <a:r>
            <a:rPr lang="it-IT" sz="1600" dirty="0"/>
            <a:t>Existence of all administrative-accounting documentation</a:t>
          </a:r>
        </a:p>
      </dgm:t>
    </dgm:pt>
    <dgm:pt modelId="{D54D0086-E137-449E-9E71-5EA77415E211}" type="parTrans" cxnId="{83FF2226-0B3C-48A3-8696-03D2892F7660}">
      <dgm:prSet/>
      <dgm:spPr/>
      <dgm:t>
        <a:bodyPr/>
        <a:lstStyle/>
        <a:p>
          <a:endParaRPr lang="it-IT"/>
        </a:p>
      </dgm:t>
    </dgm:pt>
    <dgm:pt modelId="{C3080A02-A3B3-4870-A6BB-0A042286F36E}" type="sibTrans" cxnId="{83FF2226-0B3C-48A3-8696-03D2892F7660}">
      <dgm:prSet/>
      <dgm:spPr>
        <a:ln w="19050">
          <a:solidFill>
            <a:srgbClr val="00B0F0"/>
          </a:solidFill>
        </a:ln>
      </dgm:spPr>
      <dgm:t>
        <a:bodyPr/>
        <a:lstStyle/>
        <a:p>
          <a:endParaRPr lang="it-IT"/>
        </a:p>
      </dgm:t>
    </dgm:pt>
    <dgm:pt modelId="{0910566A-B315-4918-A49E-ACC3C837620E}" type="pres">
      <dgm:prSet presAssocID="{F2766222-8FE6-4F94-9A92-C1CB42C94109}" presName="cycle" presStyleCnt="0">
        <dgm:presLayoutVars>
          <dgm:dir/>
          <dgm:resizeHandles val="exact"/>
        </dgm:presLayoutVars>
      </dgm:prSet>
      <dgm:spPr/>
    </dgm:pt>
    <dgm:pt modelId="{B0AC83A2-50A1-49CF-BA55-7F185D9CEE76}" type="pres">
      <dgm:prSet presAssocID="{B8715C99-E4C7-4BF4-8115-4905365C69C0}" presName="node" presStyleLbl="node1" presStyleIdx="0" presStyleCnt="4" custScaleX="102513" custScaleY="103882">
        <dgm:presLayoutVars>
          <dgm:bulletEnabled val="1"/>
        </dgm:presLayoutVars>
      </dgm:prSet>
      <dgm:spPr/>
    </dgm:pt>
    <dgm:pt modelId="{A9EF6B51-B54F-44C0-9455-50552FC64E0D}" type="pres">
      <dgm:prSet presAssocID="{B8715C99-E4C7-4BF4-8115-4905365C69C0}" presName="spNode" presStyleCnt="0"/>
      <dgm:spPr/>
    </dgm:pt>
    <dgm:pt modelId="{30EF4546-84F6-4DBE-9028-452629D1C945}" type="pres">
      <dgm:prSet presAssocID="{EFA80D8A-FE8A-4876-BE84-323DC4D7B40D}" presName="sibTrans" presStyleLbl="sibTrans1D1" presStyleIdx="0" presStyleCnt="4"/>
      <dgm:spPr/>
    </dgm:pt>
    <dgm:pt modelId="{8C0DEE46-6626-42E4-A977-8359E73DBC42}" type="pres">
      <dgm:prSet presAssocID="{93FAADE0-C026-4087-A59E-004DB35A97C0}" presName="node" presStyleLbl="node1" presStyleIdx="1" presStyleCnt="4" custScaleX="97283" custScaleY="101773">
        <dgm:presLayoutVars>
          <dgm:bulletEnabled val="1"/>
        </dgm:presLayoutVars>
      </dgm:prSet>
      <dgm:spPr/>
    </dgm:pt>
    <dgm:pt modelId="{0030FD8B-26A2-42D7-8AF6-1949C0FADC05}" type="pres">
      <dgm:prSet presAssocID="{93FAADE0-C026-4087-A59E-004DB35A97C0}" presName="spNode" presStyleCnt="0"/>
      <dgm:spPr/>
    </dgm:pt>
    <dgm:pt modelId="{4BE9C3D6-38BE-47F8-8876-50E9CE8CABED}" type="pres">
      <dgm:prSet presAssocID="{369C4EAC-3084-4F31-8052-608111F0E8BF}" presName="sibTrans" presStyleLbl="sibTrans1D1" presStyleIdx="1" presStyleCnt="4"/>
      <dgm:spPr/>
    </dgm:pt>
    <dgm:pt modelId="{4F9F7F35-19A3-4877-91BD-551A38EB424C}" type="pres">
      <dgm:prSet presAssocID="{055C270A-A89D-482C-AC96-2692AE993F72}" presName="node" presStyleLbl="node1" presStyleIdx="2" presStyleCnt="4" custScaleX="106541" custScaleY="101695">
        <dgm:presLayoutVars>
          <dgm:bulletEnabled val="1"/>
        </dgm:presLayoutVars>
      </dgm:prSet>
      <dgm:spPr/>
    </dgm:pt>
    <dgm:pt modelId="{5C6BDF60-F790-49FF-BA90-DEC6E8093781}" type="pres">
      <dgm:prSet presAssocID="{055C270A-A89D-482C-AC96-2692AE993F72}" presName="spNode" presStyleCnt="0"/>
      <dgm:spPr/>
    </dgm:pt>
    <dgm:pt modelId="{37B73225-4EF1-4A24-91F5-77E589FA3A91}" type="pres">
      <dgm:prSet presAssocID="{1617520A-6A86-4D9E-B76E-FAB12578AF0B}" presName="sibTrans" presStyleLbl="sibTrans1D1" presStyleIdx="2" presStyleCnt="4"/>
      <dgm:spPr/>
    </dgm:pt>
    <dgm:pt modelId="{CE2FFE5A-2415-4BE3-99EA-AEF2FFC4B6F6}" type="pres">
      <dgm:prSet presAssocID="{355000A4-0A16-49B1-AD90-90A0CBE5D376}" presName="node" presStyleLbl="node1" presStyleIdx="3" presStyleCnt="4" custScaleX="94067" custScaleY="101773">
        <dgm:presLayoutVars>
          <dgm:bulletEnabled val="1"/>
        </dgm:presLayoutVars>
      </dgm:prSet>
      <dgm:spPr/>
    </dgm:pt>
    <dgm:pt modelId="{23219987-EBCF-4E22-9362-DDBDCC4470C9}" type="pres">
      <dgm:prSet presAssocID="{355000A4-0A16-49B1-AD90-90A0CBE5D376}" presName="spNode" presStyleCnt="0"/>
      <dgm:spPr/>
    </dgm:pt>
    <dgm:pt modelId="{6B9F2AA3-1F6E-41B4-9099-CD660D9814A5}" type="pres">
      <dgm:prSet presAssocID="{C3080A02-A3B3-4870-A6BB-0A042286F36E}" presName="sibTrans" presStyleLbl="sibTrans1D1" presStyleIdx="3" presStyleCnt="4"/>
      <dgm:spPr/>
    </dgm:pt>
  </dgm:ptLst>
  <dgm:cxnLst>
    <dgm:cxn modelId="{58DA9409-EBC8-43AA-955E-3A64D5A6B768}" srcId="{F2766222-8FE6-4F94-9A92-C1CB42C94109}" destId="{93FAADE0-C026-4087-A59E-004DB35A97C0}" srcOrd="1" destOrd="0" parTransId="{4FFAC549-FBC8-49E6-9707-7DD0B2801803}" sibTransId="{369C4EAC-3084-4F31-8052-608111F0E8BF}"/>
    <dgm:cxn modelId="{B5B2E411-E31F-4874-8D73-45C1B1E27A98}" type="presOf" srcId="{F2766222-8FE6-4F94-9A92-C1CB42C94109}" destId="{0910566A-B315-4918-A49E-ACC3C837620E}" srcOrd="0" destOrd="0" presId="urn:microsoft.com/office/officeart/2005/8/layout/cycle6"/>
    <dgm:cxn modelId="{83FF2226-0B3C-48A3-8696-03D2892F7660}" srcId="{F2766222-8FE6-4F94-9A92-C1CB42C94109}" destId="{355000A4-0A16-49B1-AD90-90A0CBE5D376}" srcOrd="3" destOrd="0" parTransId="{D54D0086-E137-449E-9E71-5EA77415E211}" sibTransId="{C3080A02-A3B3-4870-A6BB-0A042286F36E}"/>
    <dgm:cxn modelId="{D73DA037-6715-41B7-9494-912D43E6A85B}" type="presOf" srcId="{B8715C99-E4C7-4BF4-8115-4905365C69C0}" destId="{B0AC83A2-50A1-49CF-BA55-7F185D9CEE76}" srcOrd="0" destOrd="0" presId="urn:microsoft.com/office/officeart/2005/8/layout/cycle6"/>
    <dgm:cxn modelId="{1B3A735B-174F-4C2A-A151-61C66C937223}" type="presOf" srcId="{055C270A-A89D-482C-AC96-2692AE993F72}" destId="{4F9F7F35-19A3-4877-91BD-551A38EB424C}" srcOrd="0" destOrd="0" presId="urn:microsoft.com/office/officeart/2005/8/layout/cycle6"/>
    <dgm:cxn modelId="{B5C87368-8799-44B7-A2EF-7029702FBC8D}" srcId="{F2766222-8FE6-4F94-9A92-C1CB42C94109}" destId="{B8715C99-E4C7-4BF4-8115-4905365C69C0}" srcOrd="0" destOrd="0" parTransId="{99C4945C-E13A-4343-97FC-B7143956839E}" sibTransId="{EFA80D8A-FE8A-4876-BE84-323DC4D7B40D}"/>
    <dgm:cxn modelId="{793A2685-5112-4E1C-9B3B-23852C9F7CA7}" type="presOf" srcId="{355000A4-0A16-49B1-AD90-90A0CBE5D376}" destId="{CE2FFE5A-2415-4BE3-99EA-AEF2FFC4B6F6}" srcOrd="0" destOrd="0" presId="urn:microsoft.com/office/officeart/2005/8/layout/cycle6"/>
    <dgm:cxn modelId="{B3F56B9C-9DED-41EA-A050-565F5BA117B3}" type="presOf" srcId="{1617520A-6A86-4D9E-B76E-FAB12578AF0B}" destId="{37B73225-4EF1-4A24-91F5-77E589FA3A91}" srcOrd="0" destOrd="0" presId="urn:microsoft.com/office/officeart/2005/8/layout/cycle6"/>
    <dgm:cxn modelId="{4F7D6E9D-7341-4B41-AD30-2A357CE4912B}" type="presOf" srcId="{EFA80D8A-FE8A-4876-BE84-323DC4D7B40D}" destId="{30EF4546-84F6-4DBE-9028-452629D1C945}" srcOrd="0" destOrd="0" presId="urn:microsoft.com/office/officeart/2005/8/layout/cycle6"/>
    <dgm:cxn modelId="{0734F5AE-1C52-4DDB-A7DE-6E07A203398B}" type="presOf" srcId="{93FAADE0-C026-4087-A59E-004DB35A97C0}" destId="{8C0DEE46-6626-42E4-A977-8359E73DBC42}" srcOrd="0" destOrd="0" presId="urn:microsoft.com/office/officeart/2005/8/layout/cycle6"/>
    <dgm:cxn modelId="{66CE8DBD-84CB-4582-BC7D-64811904B59A}" type="presOf" srcId="{C3080A02-A3B3-4870-A6BB-0A042286F36E}" destId="{6B9F2AA3-1F6E-41B4-9099-CD660D9814A5}" srcOrd="0" destOrd="0" presId="urn:microsoft.com/office/officeart/2005/8/layout/cycle6"/>
    <dgm:cxn modelId="{68C992C4-E8A3-4798-A0F8-2BEB92DA914A}" srcId="{F2766222-8FE6-4F94-9A92-C1CB42C94109}" destId="{055C270A-A89D-482C-AC96-2692AE993F72}" srcOrd="2" destOrd="0" parTransId="{829AF733-BB29-427F-8AB5-DDC727A12F26}" sibTransId="{1617520A-6A86-4D9E-B76E-FAB12578AF0B}"/>
    <dgm:cxn modelId="{B2C310EA-8E7E-45A9-B676-C474E7C21E22}" type="presOf" srcId="{369C4EAC-3084-4F31-8052-608111F0E8BF}" destId="{4BE9C3D6-38BE-47F8-8876-50E9CE8CABED}" srcOrd="0" destOrd="0" presId="urn:microsoft.com/office/officeart/2005/8/layout/cycle6"/>
    <dgm:cxn modelId="{692DBA51-CE09-496A-920D-DD60A543B581}" type="presParOf" srcId="{0910566A-B315-4918-A49E-ACC3C837620E}" destId="{B0AC83A2-50A1-49CF-BA55-7F185D9CEE76}" srcOrd="0" destOrd="0" presId="urn:microsoft.com/office/officeart/2005/8/layout/cycle6"/>
    <dgm:cxn modelId="{0E4379CD-E3ED-43A9-A9DB-BD3521F6CD31}" type="presParOf" srcId="{0910566A-B315-4918-A49E-ACC3C837620E}" destId="{A9EF6B51-B54F-44C0-9455-50552FC64E0D}" srcOrd="1" destOrd="0" presId="urn:microsoft.com/office/officeart/2005/8/layout/cycle6"/>
    <dgm:cxn modelId="{60FCC1E3-CA1A-4FE8-80AE-BC635DCFF6BC}" type="presParOf" srcId="{0910566A-B315-4918-A49E-ACC3C837620E}" destId="{30EF4546-84F6-4DBE-9028-452629D1C945}" srcOrd="2" destOrd="0" presId="urn:microsoft.com/office/officeart/2005/8/layout/cycle6"/>
    <dgm:cxn modelId="{1CA52C70-5A8A-4488-90D0-8F55C5529419}" type="presParOf" srcId="{0910566A-B315-4918-A49E-ACC3C837620E}" destId="{8C0DEE46-6626-42E4-A977-8359E73DBC42}" srcOrd="3" destOrd="0" presId="urn:microsoft.com/office/officeart/2005/8/layout/cycle6"/>
    <dgm:cxn modelId="{FCDECE81-9133-4274-853A-DFF6C9FB9EE8}" type="presParOf" srcId="{0910566A-B315-4918-A49E-ACC3C837620E}" destId="{0030FD8B-26A2-42D7-8AF6-1949C0FADC05}" srcOrd="4" destOrd="0" presId="urn:microsoft.com/office/officeart/2005/8/layout/cycle6"/>
    <dgm:cxn modelId="{6946BC72-1A74-4CAB-8B6F-90038A8B8599}" type="presParOf" srcId="{0910566A-B315-4918-A49E-ACC3C837620E}" destId="{4BE9C3D6-38BE-47F8-8876-50E9CE8CABED}" srcOrd="5" destOrd="0" presId="urn:microsoft.com/office/officeart/2005/8/layout/cycle6"/>
    <dgm:cxn modelId="{22CEADAE-5671-4311-B84B-54AD58636840}" type="presParOf" srcId="{0910566A-B315-4918-A49E-ACC3C837620E}" destId="{4F9F7F35-19A3-4877-91BD-551A38EB424C}" srcOrd="6" destOrd="0" presId="urn:microsoft.com/office/officeart/2005/8/layout/cycle6"/>
    <dgm:cxn modelId="{5FF7711D-62FB-42EA-B158-9BD985E765E4}" type="presParOf" srcId="{0910566A-B315-4918-A49E-ACC3C837620E}" destId="{5C6BDF60-F790-49FF-BA90-DEC6E8093781}" srcOrd="7" destOrd="0" presId="urn:microsoft.com/office/officeart/2005/8/layout/cycle6"/>
    <dgm:cxn modelId="{2EF3BF4D-D21B-4696-9475-36038AD84130}" type="presParOf" srcId="{0910566A-B315-4918-A49E-ACC3C837620E}" destId="{37B73225-4EF1-4A24-91F5-77E589FA3A91}" srcOrd="8" destOrd="0" presId="urn:microsoft.com/office/officeart/2005/8/layout/cycle6"/>
    <dgm:cxn modelId="{83856773-7152-4181-9773-FC3A919BF7E4}" type="presParOf" srcId="{0910566A-B315-4918-A49E-ACC3C837620E}" destId="{CE2FFE5A-2415-4BE3-99EA-AEF2FFC4B6F6}" srcOrd="9" destOrd="0" presId="urn:microsoft.com/office/officeart/2005/8/layout/cycle6"/>
    <dgm:cxn modelId="{2965D701-EFB8-4638-A8A6-85CB620CA540}" type="presParOf" srcId="{0910566A-B315-4918-A49E-ACC3C837620E}" destId="{23219987-EBCF-4E22-9362-DDBDCC4470C9}" srcOrd="10" destOrd="0" presId="urn:microsoft.com/office/officeart/2005/8/layout/cycle6"/>
    <dgm:cxn modelId="{E2D4308C-ED0C-47FD-ACCB-1721D7DB9558}" type="presParOf" srcId="{0910566A-B315-4918-A49E-ACC3C837620E}" destId="{6B9F2AA3-1F6E-41B4-9099-CD660D9814A5}" srcOrd="11"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6D0141-1F2E-4903-96A7-409FC32820E8}">
      <dsp:nvSpPr>
        <dsp:cNvPr id="0" name=""/>
        <dsp:cNvSpPr/>
      </dsp:nvSpPr>
      <dsp:spPr>
        <a:xfrm>
          <a:off x="0" y="0"/>
          <a:ext cx="7717632" cy="3382503"/>
        </a:xfrm>
        <a:prstGeom prst="rect">
          <a:avLst/>
        </a:prstGeom>
        <a:solidFill>
          <a:schemeClr val="tx2">
            <a:lumMod val="40000"/>
            <a:lumOff val="6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en-US" sz="2200" kern="1200" baseline="0" dirty="0">
            <a:solidFill>
              <a:schemeClr val="tx1"/>
            </a:solidFill>
          </a:endParaRPr>
        </a:p>
        <a:p>
          <a:pPr marL="0" lvl="0" indent="0" algn="ctr" defTabSz="977900">
            <a:lnSpc>
              <a:spcPct val="90000"/>
            </a:lnSpc>
            <a:spcBef>
              <a:spcPct val="0"/>
            </a:spcBef>
            <a:spcAft>
              <a:spcPct val="35000"/>
            </a:spcAft>
            <a:buNone/>
          </a:pPr>
          <a:r>
            <a:rPr lang="en-US" sz="2200" kern="1200" baseline="0" dirty="0">
              <a:solidFill>
                <a:schemeClr val="tx1"/>
              </a:solidFill>
            </a:rPr>
            <a:t>The Responsible Body of First Level Control System in the ETC Interreg V A Greece-Italy 2014-2020 Programme for Italy is </a:t>
          </a:r>
          <a:r>
            <a:rPr lang="en-US" sz="2200" kern="1200" baseline="0">
              <a:solidFill>
                <a:schemeClr val="tx1"/>
              </a:solidFill>
            </a:rPr>
            <a:t>Puglia Region.</a:t>
          </a:r>
          <a:endParaRPr lang="en-US" sz="2200" kern="1200" baseline="0" dirty="0">
            <a:solidFill>
              <a:schemeClr val="tx1"/>
            </a:solidFill>
          </a:endParaRPr>
        </a:p>
        <a:p>
          <a:pPr marL="0" lvl="0" indent="0" algn="ctr" defTabSz="977900">
            <a:lnSpc>
              <a:spcPct val="90000"/>
            </a:lnSpc>
            <a:spcBef>
              <a:spcPct val="0"/>
            </a:spcBef>
            <a:spcAft>
              <a:spcPct val="35000"/>
            </a:spcAft>
            <a:buNone/>
          </a:pPr>
          <a:endParaRPr lang="en-US" sz="2200" kern="1200" baseline="0" dirty="0">
            <a:solidFill>
              <a:schemeClr val="tx1"/>
            </a:solidFill>
          </a:endParaRPr>
        </a:p>
        <a:p>
          <a:pPr marL="0" lvl="0" indent="0" algn="ctr" defTabSz="977900">
            <a:lnSpc>
              <a:spcPct val="90000"/>
            </a:lnSpc>
            <a:spcBef>
              <a:spcPct val="0"/>
            </a:spcBef>
            <a:spcAft>
              <a:spcPct val="35000"/>
            </a:spcAft>
            <a:buNone/>
          </a:pPr>
          <a:r>
            <a:rPr lang="en-US" sz="2200" kern="1200" baseline="0" dirty="0">
              <a:solidFill>
                <a:schemeClr val="tx1"/>
              </a:solidFill>
            </a:rPr>
            <a:t>The System will be decentralized and the procedure for the designation of FLCs will take place on the proposal made by the project partner and can be carried out according to 2 possible procedures</a:t>
          </a:r>
        </a:p>
        <a:p>
          <a:pPr marL="0" lvl="0" indent="0" algn="ctr" defTabSz="977900">
            <a:lnSpc>
              <a:spcPct val="90000"/>
            </a:lnSpc>
            <a:spcBef>
              <a:spcPct val="0"/>
            </a:spcBef>
            <a:spcAft>
              <a:spcPct val="35000"/>
            </a:spcAft>
            <a:buNone/>
          </a:pPr>
          <a:endParaRPr lang="it-IT" sz="2800" kern="1200" dirty="0">
            <a:solidFill>
              <a:schemeClr val="tx1"/>
            </a:solidFill>
          </a:endParaRPr>
        </a:p>
      </dsp:txBody>
      <dsp:txXfrm>
        <a:off x="0" y="0"/>
        <a:ext cx="7717632" cy="33825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C83A2-50A1-49CF-BA55-7F185D9CEE76}">
      <dsp:nvSpPr>
        <dsp:cNvPr id="0" name=""/>
        <dsp:cNvSpPr/>
      </dsp:nvSpPr>
      <dsp:spPr>
        <a:xfrm>
          <a:off x="3037261" y="16664"/>
          <a:ext cx="2564212" cy="118910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Compliance of cofinanced works, goods or services with EU and national legislation, the Programme, etc.</a:t>
          </a:r>
        </a:p>
      </dsp:txBody>
      <dsp:txXfrm>
        <a:off x="3095308" y="74711"/>
        <a:ext cx="2448118" cy="1073006"/>
      </dsp:txXfrm>
    </dsp:sp>
    <dsp:sp modelId="{30EF4546-84F6-4DBE-9028-452629D1C945}">
      <dsp:nvSpPr>
        <dsp:cNvPr id="0" name=""/>
        <dsp:cNvSpPr/>
      </dsp:nvSpPr>
      <dsp:spPr>
        <a:xfrm>
          <a:off x="2272771" y="632748"/>
          <a:ext cx="4148943" cy="4148943"/>
        </a:xfrm>
        <a:custGeom>
          <a:avLst/>
          <a:gdLst/>
          <a:ahLst/>
          <a:cxnLst/>
          <a:rect l="0" t="0" r="0" b="0"/>
          <a:pathLst>
            <a:path>
              <a:moveTo>
                <a:pt x="3339516" y="430362"/>
              </a:moveTo>
              <a:arcTo wR="2074471" hR="2074471" stAng="18454569" swAng="2253014"/>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5025843" y="2187895"/>
          <a:ext cx="2771507" cy="1255259"/>
        </a:xfrm>
        <a:prstGeom prst="roundRect">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Reliability of the data collection, storage and quality system and Correctness of the data reported</a:t>
          </a:r>
        </a:p>
      </dsp:txBody>
      <dsp:txXfrm>
        <a:off x="5087120" y="2249172"/>
        <a:ext cx="2648953" cy="1132705"/>
      </dsp:txXfrm>
    </dsp:sp>
    <dsp:sp modelId="{4BE9C3D6-38BE-47F8-8876-50E9CE8CABED}">
      <dsp:nvSpPr>
        <dsp:cNvPr id="0" name=""/>
        <dsp:cNvSpPr/>
      </dsp:nvSpPr>
      <dsp:spPr>
        <a:xfrm>
          <a:off x="2320794" y="488990"/>
          <a:ext cx="4148943" cy="4148943"/>
        </a:xfrm>
        <a:custGeom>
          <a:avLst/>
          <a:gdLst/>
          <a:ahLst/>
          <a:cxnLst/>
          <a:rect l="0" t="0" r="0" b="0"/>
          <a:pathLst>
            <a:path>
              <a:moveTo>
                <a:pt x="3948558" y="2963984"/>
              </a:moveTo>
              <a:arcTo wR="2074471" hR="2074471" stAng="1523448" swAng="1784375"/>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3062795" y="4076179"/>
          <a:ext cx="2509545" cy="1261409"/>
        </a:xfrm>
        <a:prstGeom prst="roundRect">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Compliance of the operation with State  Aid Rules</a:t>
          </a:r>
        </a:p>
      </dsp:txBody>
      <dsp:txXfrm>
        <a:off x="3124372" y="4137756"/>
        <a:ext cx="2386391" cy="1138255"/>
      </dsp:txXfrm>
    </dsp:sp>
    <dsp:sp modelId="{37B73225-4EF1-4A24-91F5-77E589FA3A91}">
      <dsp:nvSpPr>
        <dsp:cNvPr id="0" name=""/>
        <dsp:cNvSpPr/>
      </dsp:nvSpPr>
      <dsp:spPr>
        <a:xfrm>
          <a:off x="2351249" y="630409"/>
          <a:ext cx="4148943" cy="4148943"/>
        </a:xfrm>
        <a:custGeom>
          <a:avLst/>
          <a:gdLst/>
          <a:ahLst/>
          <a:cxnLst/>
          <a:rect l="0" t="0" r="0" b="0"/>
          <a:pathLst>
            <a:path>
              <a:moveTo>
                <a:pt x="703973" y="3631767"/>
              </a:moveTo>
              <a:arcTo wR="2074471" hR="2074471" stAng="7880964" swAng="1651491"/>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932377" y="2187896"/>
          <a:ext cx="2817098" cy="1255259"/>
        </a:xfrm>
        <a:prstGeom prst="roundRect">
          <a:avLst/>
        </a:prstGeom>
        <a:solidFill>
          <a:schemeClr val="accent5">
            <a:lumMod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Fulfillment of the obligations regarding information and publicity</a:t>
          </a:r>
        </a:p>
      </dsp:txBody>
      <dsp:txXfrm>
        <a:off x="993654" y="2249173"/>
        <a:ext cx="2694544" cy="1132705"/>
      </dsp:txXfrm>
    </dsp:sp>
    <dsp:sp modelId="{6B9F2AA3-1F6E-41B4-9099-CD660D9814A5}">
      <dsp:nvSpPr>
        <dsp:cNvPr id="0" name=""/>
        <dsp:cNvSpPr/>
      </dsp:nvSpPr>
      <dsp:spPr>
        <a:xfrm>
          <a:off x="2361441" y="512433"/>
          <a:ext cx="4148943" cy="4148943"/>
        </a:xfrm>
        <a:custGeom>
          <a:avLst/>
          <a:gdLst/>
          <a:ahLst/>
          <a:cxnLst/>
          <a:rect l="0" t="0" r="0" b="0"/>
          <a:pathLst>
            <a:path>
              <a:moveTo>
                <a:pt x="41275" y="1662714"/>
              </a:moveTo>
              <a:arcTo wR="2074471" hR="2074471" stAng="11486912" swAng="2147926"/>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944AED-EF38-491F-932F-519911930AEC}">
      <dsp:nvSpPr>
        <dsp:cNvPr id="0" name=""/>
        <dsp:cNvSpPr/>
      </dsp:nvSpPr>
      <dsp:spPr>
        <a:xfrm>
          <a:off x="115420" y="0"/>
          <a:ext cx="7652528" cy="3432037"/>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At the end of the </a:t>
          </a:r>
          <a:r>
            <a:rPr lang="en-US" sz="2200" b="1"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administrative</a:t>
          </a:r>
          <a:r>
            <a:rPr lang="en-US" sz="2200"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and </a:t>
          </a:r>
          <a:r>
            <a:rPr lang="en-US" sz="2200" b="1"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“on-the-spot” checks</a:t>
          </a:r>
          <a:r>
            <a:rPr lang="en-US" sz="2200"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the first level controller sends the Beneficiary and the Lead Beneficiary a </a:t>
          </a:r>
          <a:r>
            <a:rPr lang="en-US" sz="2200" b="1"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detailed description of the work performed</a:t>
          </a:r>
          <a:r>
            <a:rPr lang="en-US" sz="2200" kern="1200" baseline="0" dirty="0">
              <a:solidFill>
                <a:schemeClr val="tx1"/>
              </a:solidFill>
              <a:latin typeface="Calibri" panose="020F0502020204030204" pitchFamily="34" charset="0"/>
              <a:ea typeface="Times New Roman" panose="02020603050405020304" pitchFamily="18" charset="0"/>
              <a:cs typeface="Calibri" panose="020F0502020204030204" pitchFamily="34" charset="0"/>
            </a:rPr>
            <a:t>, highlighting any irregularities found and the expenses considered ineligible.</a:t>
          </a:r>
        </a:p>
        <a:p>
          <a:pPr marL="0" lvl="0" indent="0" algn="ctr" defTabSz="977900">
            <a:lnSpc>
              <a:spcPct val="90000"/>
            </a:lnSpc>
            <a:spcBef>
              <a:spcPct val="0"/>
            </a:spcBef>
            <a:spcAft>
              <a:spcPct val="35000"/>
            </a:spcAft>
            <a:buNone/>
          </a:pPr>
          <a:r>
            <a:rPr lang="en-US" sz="2200" u="sng" kern="1200" baseline="0" dirty="0">
              <a:solidFill>
                <a:schemeClr val="tx1"/>
              </a:solidFill>
              <a:latin typeface="Calibri" panose="020F0502020204030204" pitchFamily="34" charset="0"/>
              <a:cs typeface="Calibri" panose="020F0502020204030204" pitchFamily="34" charset="0"/>
            </a:rPr>
            <a:t>This description  will also be made available to the controller of the Lead Beneficiary and to the Managing Authority</a:t>
          </a:r>
          <a:r>
            <a:rPr lang="en-US" sz="2200" kern="1200" baseline="0" dirty="0">
              <a:solidFill>
                <a:schemeClr val="tx1"/>
              </a:solidFill>
              <a:latin typeface="Calibri" panose="020F0502020204030204" pitchFamily="34" charset="0"/>
              <a:cs typeface="Calibri" panose="020F0502020204030204" pitchFamily="34" charset="0"/>
            </a:rPr>
            <a:t>. </a:t>
          </a:r>
          <a:endParaRPr lang="it-IT" sz="2200" kern="1200" baseline="0" dirty="0">
            <a:solidFill>
              <a:schemeClr val="tx1"/>
            </a:solidFill>
          </a:endParaRPr>
        </a:p>
      </dsp:txBody>
      <dsp:txXfrm>
        <a:off x="115420" y="0"/>
        <a:ext cx="7652528" cy="34320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F3A264-A16E-47E4-A26B-119BAF32F6DB}">
      <dsp:nvSpPr>
        <dsp:cNvPr id="0" name=""/>
        <dsp:cNvSpPr/>
      </dsp:nvSpPr>
      <dsp:spPr>
        <a:xfrm>
          <a:off x="4466" y="190868"/>
          <a:ext cx="7708721" cy="4270162"/>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endParaRPr lang="it-IT" sz="2100" kern="1200" dirty="0">
            <a:solidFill>
              <a:schemeClr val="tx1"/>
            </a:solidFill>
          </a:endParaRPr>
        </a:p>
        <a:p>
          <a:pPr marL="0" lvl="0" indent="0" algn="just" defTabSz="933450">
            <a:lnSpc>
              <a:spcPct val="90000"/>
            </a:lnSpc>
            <a:spcBef>
              <a:spcPct val="0"/>
            </a:spcBef>
            <a:spcAft>
              <a:spcPct val="35000"/>
            </a:spcAft>
            <a:buNone/>
          </a:pPr>
          <a:endParaRPr lang="it-IT" sz="2000" kern="1200" dirty="0">
            <a:solidFill>
              <a:schemeClr val="tx1"/>
            </a:solidFill>
          </a:endParaRPr>
        </a:p>
        <a:p>
          <a:pPr marL="0" lvl="0" indent="0" algn="just" defTabSz="933450">
            <a:lnSpc>
              <a:spcPct val="90000"/>
            </a:lnSpc>
            <a:spcBef>
              <a:spcPct val="0"/>
            </a:spcBef>
            <a:spcAft>
              <a:spcPct val="35000"/>
            </a:spcAft>
            <a:buNone/>
          </a:pPr>
          <a:r>
            <a:rPr lang="it-IT" sz="2200" kern="1200" baseline="0" dirty="0">
              <a:solidFill>
                <a:schemeClr val="tx1"/>
              </a:solidFill>
            </a:rPr>
            <a:t>Puglia Region will ensure the supervision of the FLCs activity, in order to understand if the Controller has implemented the correct activities and thus the level of effectiveness  of the first level controls, through a </a:t>
          </a:r>
          <a:r>
            <a:rPr lang="it-IT" sz="2200" b="1" kern="1200" baseline="0" dirty="0">
              <a:solidFill>
                <a:schemeClr val="tx1"/>
              </a:solidFill>
            </a:rPr>
            <a:t>qualitative check </a:t>
          </a:r>
          <a:r>
            <a:rPr lang="it-IT" sz="2200" kern="1200" baseline="0" dirty="0">
              <a:solidFill>
                <a:schemeClr val="tx1"/>
              </a:solidFill>
            </a:rPr>
            <a:t>that will be carried out on the certification of expenses and the related annexes and made on the basis of </a:t>
          </a:r>
          <a:r>
            <a:rPr lang="it-IT" sz="2200" b="1" kern="1200" baseline="0" dirty="0">
              <a:solidFill>
                <a:schemeClr val="tx1"/>
              </a:solidFill>
            </a:rPr>
            <a:t>1</a:t>
          </a:r>
          <a:r>
            <a:rPr lang="it-IT" sz="2200" kern="1200" baseline="0" dirty="0">
              <a:solidFill>
                <a:schemeClr val="tx1"/>
              </a:solidFill>
            </a:rPr>
            <a:t> </a:t>
          </a:r>
          <a:r>
            <a:rPr lang="it-IT" sz="2200" b="1" kern="1200" baseline="0" dirty="0">
              <a:solidFill>
                <a:schemeClr val="tx1"/>
              </a:solidFill>
            </a:rPr>
            <a:t>annual sampling plan </a:t>
          </a:r>
          <a:r>
            <a:rPr lang="it-IT" sz="2200" kern="1200" baseline="0" dirty="0">
              <a:solidFill>
                <a:schemeClr val="tx1"/>
              </a:solidFill>
            </a:rPr>
            <a:t>to be approved by the M.A and by means of </a:t>
          </a:r>
          <a:r>
            <a:rPr lang="it-IT" sz="2200" b="1" kern="1200" baseline="0" dirty="0">
              <a:solidFill>
                <a:schemeClr val="tx1"/>
              </a:solidFill>
            </a:rPr>
            <a:t>special check lists and minutes </a:t>
          </a:r>
          <a:r>
            <a:rPr lang="it-IT" sz="2200" kern="1200" baseline="0" dirty="0">
              <a:solidFill>
                <a:schemeClr val="tx1"/>
              </a:solidFill>
            </a:rPr>
            <a:t>which will include n. 8 verifications sections.</a:t>
          </a:r>
        </a:p>
        <a:p>
          <a:pPr marL="0" lvl="0" indent="0" algn="just" defTabSz="933450">
            <a:lnSpc>
              <a:spcPct val="90000"/>
            </a:lnSpc>
            <a:spcBef>
              <a:spcPct val="0"/>
            </a:spcBef>
            <a:spcAft>
              <a:spcPct val="35000"/>
            </a:spcAft>
            <a:buNone/>
          </a:pPr>
          <a:r>
            <a:rPr lang="it-IT" sz="2200" kern="1200" baseline="0" dirty="0">
              <a:solidFill>
                <a:schemeClr val="tx1"/>
              </a:solidFill>
            </a:rPr>
            <a:t>The qualitative check lists will provide </a:t>
          </a:r>
          <a:r>
            <a:rPr lang="it-IT" sz="2200" b="1" kern="1200" baseline="0" dirty="0">
              <a:solidFill>
                <a:schemeClr val="tx1"/>
              </a:solidFill>
            </a:rPr>
            <a:t>not </a:t>
          </a:r>
          <a:r>
            <a:rPr lang="it-IT" sz="2200" kern="1200" baseline="0" dirty="0">
              <a:solidFill>
                <a:schemeClr val="tx1"/>
              </a:solidFill>
            </a:rPr>
            <a:t>a </a:t>
          </a:r>
          <a:r>
            <a:rPr lang="it-IT" sz="2200" b="1" kern="1200" baseline="0" dirty="0">
              <a:solidFill>
                <a:schemeClr val="tx1"/>
              </a:solidFill>
            </a:rPr>
            <a:t>scoring evaluation </a:t>
          </a:r>
          <a:r>
            <a:rPr lang="it-IT" sz="2200" kern="1200" baseline="0" dirty="0">
              <a:solidFill>
                <a:schemeClr val="tx1"/>
              </a:solidFill>
            </a:rPr>
            <a:t>but, for each section, the quality controller will have to indicate his own evaluation (positive, negative or partially positive) on the work of the FLC with the due motivation.</a:t>
          </a:r>
          <a:br>
            <a:rPr lang="it-IT" sz="2200" kern="1200" baseline="0" dirty="0">
              <a:solidFill>
                <a:schemeClr val="tx1"/>
              </a:solidFill>
            </a:rPr>
          </a:br>
          <a:br>
            <a:rPr lang="it-IT" sz="2000" kern="1200" dirty="0">
              <a:solidFill>
                <a:schemeClr val="tx1"/>
              </a:solidFill>
            </a:rPr>
          </a:br>
          <a:br>
            <a:rPr lang="it-IT" sz="2000" kern="1200" dirty="0">
              <a:solidFill>
                <a:schemeClr val="tx1"/>
              </a:solidFill>
            </a:rPr>
          </a:br>
          <a:endParaRPr lang="it-IT" sz="2000" kern="1200" dirty="0">
            <a:solidFill>
              <a:schemeClr val="tx1"/>
            </a:solidFill>
          </a:endParaRPr>
        </a:p>
      </dsp:txBody>
      <dsp:txXfrm>
        <a:off x="4466" y="190868"/>
        <a:ext cx="7708721" cy="427016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C6E79F-2703-408F-BEF5-AEC521DDBC16}">
      <dsp:nvSpPr>
        <dsp:cNvPr id="0" name=""/>
        <dsp:cNvSpPr/>
      </dsp:nvSpPr>
      <dsp:spPr>
        <a:xfrm>
          <a:off x="9068" y="2451"/>
          <a:ext cx="7811967" cy="4229744"/>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baseline="0" dirty="0">
              <a:solidFill>
                <a:schemeClr val="tx1"/>
              </a:solidFill>
              <a:latin typeface="Calibri" panose="020F0502020204030204" pitchFamily="34" charset="0"/>
              <a:cs typeface="Calibri" panose="020F0502020204030204" pitchFamily="34" charset="0"/>
            </a:rPr>
            <a:t>Each FLC will receive </a:t>
          </a:r>
          <a:r>
            <a:rPr lang="en-US" sz="2200" b="1" kern="1200" baseline="0" dirty="0">
              <a:solidFill>
                <a:schemeClr val="tx1"/>
              </a:solidFill>
              <a:latin typeface="Calibri" panose="020F0502020204030204" pitchFamily="34" charset="0"/>
              <a:cs typeface="Calibri" panose="020F0502020204030204" pitchFamily="34" charset="0"/>
            </a:rPr>
            <a:t>at least 1 qualitative check </a:t>
          </a:r>
          <a:r>
            <a:rPr lang="en-US" sz="2200" kern="1200" baseline="0" dirty="0">
              <a:solidFill>
                <a:schemeClr val="tx1"/>
              </a:solidFill>
              <a:latin typeface="Calibri" panose="020F0502020204030204" pitchFamily="34" charset="0"/>
              <a:cs typeface="Calibri" panose="020F0502020204030204" pitchFamily="34" charset="0"/>
            </a:rPr>
            <a:t>in the course of his/her activities.</a:t>
          </a:r>
        </a:p>
        <a:p>
          <a:pPr marL="0" lvl="0" indent="0" algn="ctr" defTabSz="977900">
            <a:lnSpc>
              <a:spcPct val="90000"/>
            </a:lnSpc>
            <a:spcBef>
              <a:spcPct val="0"/>
            </a:spcBef>
            <a:spcAft>
              <a:spcPct val="35000"/>
            </a:spcAft>
            <a:buNone/>
          </a:pPr>
          <a:r>
            <a:rPr lang="en-US" sz="2200" kern="1200" baseline="0" dirty="0">
              <a:solidFill>
                <a:schemeClr val="tx1"/>
              </a:solidFill>
              <a:latin typeface="Calibri" panose="020F0502020204030204" pitchFamily="34" charset="0"/>
              <a:cs typeface="Calibri" panose="020F0502020204030204" pitchFamily="34" charset="0"/>
            </a:rPr>
            <a:t>An </a:t>
          </a:r>
          <a:r>
            <a:rPr lang="en-US" sz="2200" b="1" kern="1200" baseline="0" dirty="0">
              <a:solidFill>
                <a:schemeClr val="tx1"/>
              </a:solidFill>
              <a:latin typeface="Calibri" panose="020F0502020204030204" pitchFamily="34" charset="0"/>
              <a:cs typeface="Calibri" panose="020F0502020204030204" pitchFamily="34" charset="0"/>
            </a:rPr>
            <a:t>overall negative evaluation</a:t>
          </a:r>
          <a:r>
            <a:rPr lang="en-US" sz="2200" kern="1200" baseline="0" dirty="0">
              <a:solidFill>
                <a:schemeClr val="tx1"/>
              </a:solidFill>
              <a:latin typeface="Calibri" panose="020F0502020204030204" pitchFamily="34" charset="0"/>
              <a:cs typeface="Calibri" panose="020F0502020204030204" pitchFamily="34" charset="0"/>
            </a:rPr>
            <a:t>, accompanied by the due motivation, will not involve administrative consequences on the project but may be useful to the first level controller in order to improve his performance.</a:t>
          </a:r>
        </a:p>
        <a:p>
          <a:pPr marL="0" lvl="0" indent="0" algn="ctr" defTabSz="977900">
            <a:lnSpc>
              <a:spcPct val="90000"/>
            </a:lnSpc>
            <a:spcBef>
              <a:spcPct val="0"/>
            </a:spcBef>
            <a:spcAft>
              <a:spcPct val="35000"/>
            </a:spcAft>
            <a:buNone/>
          </a:pPr>
          <a:br>
            <a:rPr lang="en-US" sz="2200" kern="1200" baseline="0" dirty="0">
              <a:solidFill>
                <a:schemeClr val="tx1"/>
              </a:solidFill>
              <a:latin typeface="Calibri" panose="020F0502020204030204" pitchFamily="34" charset="0"/>
              <a:cs typeface="Calibri" panose="020F0502020204030204" pitchFamily="34" charset="0"/>
            </a:rPr>
          </a:br>
          <a:r>
            <a:rPr lang="en-US" sz="2200" kern="1200" baseline="0" dirty="0">
              <a:solidFill>
                <a:schemeClr val="tx1"/>
              </a:solidFill>
              <a:latin typeface="Calibri" panose="020F0502020204030204" pitchFamily="34" charset="0"/>
              <a:cs typeface="Calibri" panose="020F0502020204030204" pitchFamily="34" charset="0"/>
            </a:rPr>
            <a:t>In case of a </a:t>
          </a:r>
          <a:r>
            <a:rPr lang="en-US" sz="2200" b="1" kern="1200" baseline="0" dirty="0">
              <a:solidFill>
                <a:schemeClr val="tx1"/>
              </a:solidFill>
              <a:latin typeface="Calibri" panose="020F0502020204030204" pitchFamily="34" charset="0"/>
              <a:cs typeface="Calibri" panose="020F0502020204030204" pitchFamily="34" charset="0"/>
            </a:rPr>
            <a:t>strongly negative assessment</a:t>
          </a:r>
          <a:r>
            <a:rPr lang="en-US" sz="2200" kern="1200" baseline="0" dirty="0">
              <a:solidFill>
                <a:schemeClr val="tx1"/>
              </a:solidFill>
              <a:latin typeface="Calibri" panose="020F0502020204030204" pitchFamily="34" charset="0"/>
              <a:cs typeface="Calibri" panose="020F0502020204030204" pitchFamily="34" charset="0"/>
            </a:rPr>
            <a:t>, Puglia Region reserves the right to </a:t>
          </a:r>
          <a:r>
            <a:rPr lang="en-GB" sz="2200" kern="1200" baseline="0" dirty="0">
              <a:solidFill>
                <a:schemeClr val="tx1"/>
              </a:solidFill>
            </a:rPr>
            <a:t>withdraw</a:t>
          </a:r>
          <a:r>
            <a:rPr lang="en-US" sz="2200" kern="1200" baseline="0" dirty="0">
              <a:solidFill>
                <a:schemeClr val="tx1"/>
              </a:solidFill>
              <a:latin typeface="Calibri" panose="020F0502020204030204" pitchFamily="34" charset="0"/>
              <a:cs typeface="Calibri" panose="020F0502020204030204" pitchFamily="34" charset="0"/>
            </a:rPr>
            <a:t> </a:t>
          </a:r>
          <a:r>
            <a:rPr lang="en-GB" sz="2200" kern="1200" baseline="0" dirty="0">
              <a:solidFill>
                <a:schemeClr val="tx1"/>
              </a:solidFill>
            </a:rPr>
            <a:t>the "Nulla Osta" and the beneficiary will be forced to appoint a new FLC.</a:t>
          </a:r>
          <a:br>
            <a:rPr lang="en-US" sz="2200" kern="1200" baseline="0" dirty="0">
              <a:solidFill>
                <a:schemeClr val="tx1"/>
              </a:solidFill>
              <a:latin typeface="Calibri" panose="020F0502020204030204" pitchFamily="34" charset="0"/>
              <a:cs typeface="Calibri" panose="020F0502020204030204" pitchFamily="34" charset="0"/>
            </a:rPr>
          </a:br>
          <a:endParaRPr lang="it-IT" sz="2200" kern="1200" baseline="0" dirty="0">
            <a:solidFill>
              <a:schemeClr val="tx1"/>
            </a:solidFill>
          </a:endParaRPr>
        </a:p>
      </dsp:txBody>
      <dsp:txXfrm>
        <a:off x="9068" y="2451"/>
        <a:ext cx="7811967" cy="422974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C83A2-50A1-49CF-BA55-7F185D9CEE76}">
      <dsp:nvSpPr>
        <dsp:cNvPr id="0" name=""/>
        <dsp:cNvSpPr/>
      </dsp:nvSpPr>
      <dsp:spPr>
        <a:xfrm>
          <a:off x="3298329" y="-15788"/>
          <a:ext cx="1979540" cy="1303884"/>
        </a:xfrm>
        <a:prstGeom prst="roundRect">
          <a:avLst/>
        </a:prstGeom>
        <a:solidFill>
          <a:schemeClr val="accent3"/>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1) F.L.C. Activity </a:t>
          </a:r>
        </a:p>
      </dsp:txBody>
      <dsp:txXfrm>
        <a:off x="3361979" y="47862"/>
        <a:ext cx="1852240" cy="1176584"/>
      </dsp:txXfrm>
    </dsp:sp>
    <dsp:sp modelId="{30EF4546-84F6-4DBE-9028-452629D1C945}">
      <dsp:nvSpPr>
        <dsp:cNvPr id="0" name=""/>
        <dsp:cNvSpPr/>
      </dsp:nvSpPr>
      <dsp:spPr>
        <a:xfrm>
          <a:off x="2266150" y="663703"/>
          <a:ext cx="4148943" cy="4148943"/>
        </a:xfrm>
        <a:custGeom>
          <a:avLst/>
          <a:gdLst/>
          <a:ahLst/>
          <a:cxnLst/>
          <a:rect l="0" t="0" r="0" b="0"/>
          <a:pathLst>
            <a:path>
              <a:moveTo>
                <a:pt x="3027616" y="231933"/>
              </a:moveTo>
              <a:arcTo wR="2074471" hR="2074471" stAng="17841151" swAng="3000221"/>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5149063" y="2301537"/>
          <a:ext cx="2465692" cy="1487162"/>
        </a:xfrm>
        <a:prstGeom prst="round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u="none" kern="1200" dirty="0"/>
            <a:t>4) F.L.C.  Activity in case of aid delivery  </a:t>
          </a:r>
        </a:p>
      </dsp:txBody>
      <dsp:txXfrm>
        <a:off x="5221660" y="2374134"/>
        <a:ext cx="2320498" cy="1341968"/>
      </dsp:txXfrm>
    </dsp:sp>
    <dsp:sp modelId="{4BE9C3D6-38BE-47F8-8876-50E9CE8CABED}">
      <dsp:nvSpPr>
        <dsp:cNvPr id="0" name=""/>
        <dsp:cNvSpPr/>
      </dsp:nvSpPr>
      <dsp:spPr>
        <a:xfrm>
          <a:off x="2294558" y="592293"/>
          <a:ext cx="4148943" cy="4148943"/>
        </a:xfrm>
        <a:custGeom>
          <a:avLst/>
          <a:gdLst/>
          <a:ahLst/>
          <a:cxnLst/>
          <a:rect l="0" t="0" r="0" b="0"/>
          <a:pathLst>
            <a:path>
              <a:moveTo>
                <a:pt x="3813532" y="3205446"/>
              </a:moveTo>
              <a:arcTo wR="2074471" hR="2074471" stAng="1982246" swAng="1768860"/>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3259439" y="4146881"/>
          <a:ext cx="2057321" cy="1276433"/>
        </a:xfrm>
        <a:prstGeom prst="roundRect">
          <a:avLst/>
        </a:prstGeom>
        <a:solidFill>
          <a:schemeClr val="accent5">
            <a:lumMod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3) F.L.C.  Activity in case of assignments</a:t>
          </a:r>
        </a:p>
      </dsp:txBody>
      <dsp:txXfrm>
        <a:off x="3321749" y="4209191"/>
        <a:ext cx="1932701" cy="1151813"/>
      </dsp:txXfrm>
    </dsp:sp>
    <dsp:sp modelId="{37B73225-4EF1-4A24-91F5-77E589FA3A91}">
      <dsp:nvSpPr>
        <dsp:cNvPr id="0" name=""/>
        <dsp:cNvSpPr/>
      </dsp:nvSpPr>
      <dsp:spPr>
        <a:xfrm>
          <a:off x="2177507" y="616003"/>
          <a:ext cx="4148943" cy="4148943"/>
        </a:xfrm>
        <a:custGeom>
          <a:avLst/>
          <a:gdLst/>
          <a:ahLst/>
          <a:cxnLst/>
          <a:rect l="0" t="0" r="0" b="0"/>
          <a:pathLst>
            <a:path>
              <a:moveTo>
                <a:pt x="1072213" y="3890762"/>
              </a:moveTo>
              <a:arcTo wR="2074471" hR="2074471" stAng="7133437" swAng="1822422"/>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1022441" y="2301535"/>
          <a:ext cx="2386211" cy="1439617"/>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2) F.L.C.  Activity in case of Public </a:t>
          </a:r>
          <a:r>
            <a:rPr lang="it-IT" sz="1600" kern="1200" dirty="0" err="1"/>
            <a:t>Tenders</a:t>
          </a:r>
          <a:endParaRPr lang="it-IT" sz="1600" kern="1200" dirty="0"/>
        </a:p>
      </dsp:txBody>
      <dsp:txXfrm>
        <a:off x="1092717" y="2371811"/>
        <a:ext cx="2245659" cy="1299065"/>
      </dsp:txXfrm>
    </dsp:sp>
    <dsp:sp modelId="{6B9F2AA3-1F6E-41B4-9099-CD660D9814A5}">
      <dsp:nvSpPr>
        <dsp:cNvPr id="0" name=""/>
        <dsp:cNvSpPr/>
      </dsp:nvSpPr>
      <dsp:spPr>
        <a:xfrm>
          <a:off x="2189306" y="649149"/>
          <a:ext cx="4148943" cy="4148943"/>
        </a:xfrm>
        <a:custGeom>
          <a:avLst/>
          <a:gdLst/>
          <a:ahLst/>
          <a:cxnLst/>
          <a:rect l="0" t="0" r="0" b="0"/>
          <a:pathLst>
            <a:path>
              <a:moveTo>
                <a:pt x="47070" y="1635065"/>
              </a:moveTo>
              <a:arcTo wR="2074471" hR="2074471" stAng="11533728" swAng="2972782"/>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C83A2-50A1-49CF-BA55-7F185D9CEE76}">
      <dsp:nvSpPr>
        <dsp:cNvPr id="0" name=""/>
        <dsp:cNvSpPr/>
      </dsp:nvSpPr>
      <dsp:spPr>
        <a:xfrm>
          <a:off x="3298329" y="-15788"/>
          <a:ext cx="1979540" cy="1303884"/>
        </a:xfrm>
        <a:prstGeom prst="roundRect">
          <a:avLst/>
        </a:prstGeom>
        <a:solidFill>
          <a:schemeClr val="bg2">
            <a:lumMod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5) Compliance with the eligibility and fairness requirements</a:t>
          </a:r>
        </a:p>
      </dsp:txBody>
      <dsp:txXfrm>
        <a:off x="3361979" y="47862"/>
        <a:ext cx="1852240" cy="1176584"/>
      </dsp:txXfrm>
    </dsp:sp>
    <dsp:sp modelId="{30EF4546-84F6-4DBE-9028-452629D1C945}">
      <dsp:nvSpPr>
        <dsp:cNvPr id="0" name=""/>
        <dsp:cNvSpPr/>
      </dsp:nvSpPr>
      <dsp:spPr>
        <a:xfrm>
          <a:off x="2266150" y="663703"/>
          <a:ext cx="4148943" cy="4148943"/>
        </a:xfrm>
        <a:custGeom>
          <a:avLst/>
          <a:gdLst/>
          <a:ahLst/>
          <a:cxnLst/>
          <a:rect l="0" t="0" r="0" b="0"/>
          <a:pathLst>
            <a:path>
              <a:moveTo>
                <a:pt x="3027616" y="231933"/>
              </a:moveTo>
              <a:arcTo wR="2074471" hR="2074471" stAng="17841151" swAng="3000221"/>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5149063" y="2301537"/>
          <a:ext cx="2465692" cy="1487162"/>
        </a:xfrm>
        <a:prstGeom prst="roundRect">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u="none" kern="1200" dirty="0"/>
            <a:t>8) Cost </a:t>
          </a:r>
          <a:r>
            <a:rPr lang="it-IT" sz="1600" u="none" kern="1200"/>
            <a:t>of controller </a:t>
          </a:r>
          <a:r>
            <a:rPr lang="it-IT" sz="1600" u="none" kern="1200" dirty="0"/>
            <a:t>required by the Programme and Project Manual </a:t>
          </a:r>
        </a:p>
      </dsp:txBody>
      <dsp:txXfrm>
        <a:off x="5221660" y="2374134"/>
        <a:ext cx="2320498" cy="1341968"/>
      </dsp:txXfrm>
    </dsp:sp>
    <dsp:sp modelId="{4BE9C3D6-38BE-47F8-8876-50E9CE8CABED}">
      <dsp:nvSpPr>
        <dsp:cNvPr id="0" name=""/>
        <dsp:cNvSpPr/>
      </dsp:nvSpPr>
      <dsp:spPr>
        <a:xfrm>
          <a:off x="2294558" y="592293"/>
          <a:ext cx="4148943" cy="4148943"/>
        </a:xfrm>
        <a:custGeom>
          <a:avLst/>
          <a:gdLst/>
          <a:ahLst/>
          <a:cxnLst/>
          <a:rect l="0" t="0" r="0" b="0"/>
          <a:pathLst>
            <a:path>
              <a:moveTo>
                <a:pt x="3813532" y="3205446"/>
              </a:moveTo>
              <a:arcTo wR="2074471" hR="2074471" stAng="1982246" swAng="1768860"/>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3259439" y="4146881"/>
          <a:ext cx="2057321" cy="1276433"/>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7) Compliance with EU publicity and information rules   </a:t>
          </a:r>
        </a:p>
      </dsp:txBody>
      <dsp:txXfrm>
        <a:off x="3321749" y="4209191"/>
        <a:ext cx="1932701" cy="1151813"/>
      </dsp:txXfrm>
    </dsp:sp>
    <dsp:sp modelId="{37B73225-4EF1-4A24-91F5-77E589FA3A91}">
      <dsp:nvSpPr>
        <dsp:cNvPr id="0" name=""/>
        <dsp:cNvSpPr/>
      </dsp:nvSpPr>
      <dsp:spPr>
        <a:xfrm>
          <a:off x="2162727" y="608028"/>
          <a:ext cx="4148943" cy="4148943"/>
        </a:xfrm>
        <a:custGeom>
          <a:avLst/>
          <a:gdLst/>
          <a:ahLst/>
          <a:cxnLst/>
          <a:rect l="0" t="0" r="0" b="0"/>
          <a:pathLst>
            <a:path>
              <a:moveTo>
                <a:pt x="1086886" y="3898782"/>
              </a:moveTo>
              <a:arcTo wR="2074471" hR="2074471" stAng="7105726" swAng="1834657"/>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1013569" y="2301539"/>
          <a:ext cx="2386211" cy="1439617"/>
        </a:xfrm>
        <a:prstGeom prst="roundRect">
          <a:avLst/>
        </a:prstGeom>
        <a:solidFill>
          <a:schemeClr val="accent1">
            <a:lumMod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6) Accuracy and suitability of the process</a:t>
          </a:r>
        </a:p>
      </dsp:txBody>
      <dsp:txXfrm>
        <a:off x="1083845" y="2371815"/>
        <a:ext cx="2245659" cy="1299065"/>
      </dsp:txXfrm>
    </dsp:sp>
    <dsp:sp modelId="{6B9F2AA3-1F6E-41B4-9099-CD660D9814A5}">
      <dsp:nvSpPr>
        <dsp:cNvPr id="0" name=""/>
        <dsp:cNvSpPr/>
      </dsp:nvSpPr>
      <dsp:spPr>
        <a:xfrm>
          <a:off x="2179263" y="654395"/>
          <a:ext cx="4148943" cy="4148943"/>
        </a:xfrm>
        <a:custGeom>
          <a:avLst/>
          <a:gdLst/>
          <a:ahLst/>
          <a:cxnLst/>
          <a:rect l="0" t="0" r="0" b="0"/>
          <a:pathLst>
            <a:path>
              <a:moveTo>
                <a:pt x="48223" y="1629780"/>
              </a:moveTo>
              <a:arcTo wR="2074471" hR="2074471" stAng="11542692" swAng="2982506"/>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7B27C-07DC-4CEA-A7A5-22DFC67BE97E}">
      <dsp:nvSpPr>
        <dsp:cNvPr id="0" name=""/>
        <dsp:cNvSpPr/>
      </dsp:nvSpPr>
      <dsp:spPr>
        <a:xfrm>
          <a:off x="8938" y="2741"/>
          <a:ext cx="7699778" cy="4726315"/>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it-IT" sz="2200" kern="1200" baseline="0" dirty="0">
            <a:solidFill>
              <a:schemeClr val="tx1"/>
            </a:solidFill>
          </a:endParaRPr>
        </a:p>
        <a:p>
          <a:pPr marL="0" lvl="0" indent="0" algn="ctr" defTabSz="977900">
            <a:lnSpc>
              <a:spcPct val="90000"/>
            </a:lnSpc>
            <a:spcBef>
              <a:spcPct val="0"/>
            </a:spcBef>
            <a:spcAft>
              <a:spcPct val="35000"/>
            </a:spcAft>
            <a:buNone/>
          </a:pPr>
          <a:r>
            <a:rPr lang="it-IT" sz="2200" kern="1200" baseline="0" dirty="0">
              <a:solidFill>
                <a:schemeClr val="tx1"/>
              </a:solidFill>
            </a:rPr>
            <a:t>Puglia Region will provide, in cooperation with the M.A. and the J.S., </a:t>
          </a:r>
          <a:r>
            <a:rPr lang="it-IT" sz="2200" b="1" kern="1200" baseline="0" dirty="0">
              <a:solidFill>
                <a:schemeClr val="tx1"/>
              </a:solidFill>
            </a:rPr>
            <a:t>2 seminars per year until 2023</a:t>
          </a:r>
          <a:r>
            <a:rPr lang="it-IT" sz="2200" kern="1200" baseline="0" dirty="0">
              <a:solidFill>
                <a:schemeClr val="tx1"/>
              </a:solidFill>
            </a:rPr>
            <a:t>, on the eligibility and reporting expenditures, public procurement, VAT reimbursement, State aid, desk and «on the spot» checks. </a:t>
          </a:r>
          <a:br>
            <a:rPr lang="it-IT" sz="2200" kern="1200" baseline="0" dirty="0">
              <a:solidFill>
                <a:schemeClr val="tx1"/>
              </a:solidFill>
            </a:rPr>
          </a:br>
          <a:br>
            <a:rPr lang="en-GB" sz="2200" kern="1200" baseline="0" dirty="0">
              <a:solidFill>
                <a:schemeClr val="tx1"/>
              </a:solidFill>
            </a:rPr>
          </a:br>
          <a:r>
            <a:rPr lang="en-GB" sz="2200" kern="1200" baseline="0" dirty="0">
              <a:solidFill>
                <a:schemeClr val="tx1"/>
              </a:solidFill>
            </a:rPr>
            <a:t>Each FLC is required to attend </a:t>
          </a:r>
          <a:r>
            <a:rPr lang="en-GB" sz="2200" b="1" kern="1200" baseline="0" dirty="0">
              <a:solidFill>
                <a:schemeClr val="tx1"/>
              </a:solidFill>
            </a:rPr>
            <a:t>at least one seminar a year.</a:t>
          </a:r>
          <a:r>
            <a:rPr lang="en-GB" sz="2200" kern="1200" baseline="0" dirty="0">
              <a:solidFill>
                <a:schemeClr val="tx1"/>
              </a:solidFill>
            </a:rPr>
            <a:t> </a:t>
          </a:r>
          <a:br>
            <a:rPr lang="en-GB" sz="2200" kern="1200" baseline="0" dirty="0">
              <a:solidFill>
                <a:schemeClr val="tx1"/>
              </a:solidFill>
            </a:rPr>
          </a:br>
          <a:br>
            <a:rPr lang="it-IT" sz="2200" kern="1200" baseline="0" dirty="0">
              <a:solidFill>
                <a:schemeClr val="tx1"/>
              </a:solidFill>
            </a:rPr>
          </a:br>
          <a:r>
            <a:rPr lang="en-GB" sz="2200" kern="1200" baseline="0" dirty="0">
              <a:solidFill>
                <a:schemeClr val="tx1"/>
              </a:solidFill>
            </a:rPr>
            <a:t>In case the FLC does not participate in any of the seminars planned during the year, Puglia Region will withdraw the "Nulla Osta" and the beneficiary will be forced to appoint a new FLC. It is obvious that Puglia Region will provide the registration of the participants in order to ensure the effective participation of the FLCs to the seminars.</a:t>
          </a:r>
          <a:br>
            <a:rPr lang="it-IT" sz="2200" kern="1200" baseline="0" dirty="0">
              <a:solidFill>
                <a:schemeClr val="tx1"/>
              </a:solidFill>
            </a:rPr>
          </a:br>
          <a:endParaRPr lang="it-IT" sz="2200" kern="1200" baseline="0" dirty="0">
            <a:solidFill>
              <a:schemeClr val="tx1"/>
            </a:solidFill>
          </a:endParaRPr>
        </a:p>
      </dsp:txBody>
      <dsp:txXfrm>
        <a:off x="8938" y="2741"/>
        <a:ext cx="7699778" cy="472631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7B27C-07DC-4CEA-A7A5-22DFC67BE97E}">
      <dsp:nvSpPr>
        <dsp:cNvPr id="0" name=""/>
        <dsp:cNvSpPr/>
      </dsp:nvSpPr>
      <dsp:spPr>
        <a:xfrm>
          <a:off x="8938" y="2741"/>
          <a:ext cx="7699778" cy="4726315"/>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The Programme Reporting and Control Manual is currently being defined.</a:t>
          </a:r>
          <a:br>
            <a:rPr lang="en-US" sz="2000" kern="1200" dirty="0">
              <a:solidFill>
                <a:schemeClr val="tx1"/>
              </a:solidFill>
            </a:rPr>
          </a:br>
          <a:br>
            <a:rPr lang="en-US" sz="2000" kern="1200" dirty="0">
              <a:solidFill>
                <a:schemeClr val="tx1"/>
              </a:solidFill>
            </a:rPr>
          </a:br>
          <a:r>
            <a:rPr lang="en-US" sz="2000" kern="1200" dirty="0">
              <a:solidFill>
                <a:schemeClr val="tx1"/>
              </a:solidFill>
            </a:rPr>
            <a:t>The reference documents are those prepared by  the Italian Ministry of Economy and Finance concerning the general characteristics of the European Territorial Cooperation Programmes 2014-2020 National Control System and the expenditures reporting procedures:</a:t>
          </a:r>
          <a:br>
            <a:rPr lang="en-US" sz="2000" kern="1200" dirty="0">
              <a:solidFill>
                <a:schemeClr val="tx1"/>
              </a:solidFill>
            </a:rPr>
          </a:br>
          <a:br>
            <a:rPr lang="en-US" sz="2000" kern="1200" dirty="0">
              <a:solidFill>
                <a:schemeClr val="tx1"/>
              </a:solidFill>
            </a:rPr>
          </a:br>
          <a:r>
            <a:rPr lang="en-US" sz="2000" kern="1200" dirty="0">
              <a:solidFill>
                <a:schemeClr val="tx1"/>
              </a:solidFill>
            </a:rPr>
            <a:t>1) </a:t>
          </a:r>
          <a:r>
            <a:rPr lang="en-US" sz="2000" i="1" kern="1200" dirty="0">
              <a:solidFill>
                <a:schemeClr val="tx1"/>
              </a:solidFill>
            </a:rPr>
            <a:t>“</a:t>
          </a:r>
          <a:r>
            <a:rPr lang="it-IT" sz="2000" i="1" kern="1200" dirty="0">
              <a:solidFill>
                <a:schemeClr val="tx1"/>
              </a:solidFill>
            </a:rPr>
            <a:t>General characteristics of the National Control System of European Territorial Cooperation objective programmes 2014-2020» </a:t>
          </a:r>
          <a:r>
            <a:rPr lang="it-IT" sz="2000" kern="1200" dirty="0">
              <a:solidFill>
                <a:schemeClr val="tx1"/>
              </a:solidFill>
            </a:rPr>
            <a:t>and</a:t>
          </a:r>
          <a:br>
            <a:rPr lang="it-IT" sz="2000" kern="1200" dirty="0">
              <a:solidFill>
                <a:schemeClr val="tx1"/>
              </a:solidFill>
            </a:rPr>
          </a:br>
          <a:br>
            <a:rPr lang="it-IT" sz="2000" kern="1200" dirty="0">
              <a:solidFill>
                <a:schemeClr val="tx1"/>
              </a:solidFill>
            </a:rPr>
          </a:br>
          <a:r>
            <a:rPr lang="it-IT" sz="2000" kern="1200" dirty="0">
              <a:solidFill>
                <a:schemeClr val="tx1"/>
              </a:solidFill>
            </a:rPr>
            <a:t>2) </a:t>
          </a:r>
          <a:r>
            <a:rPr lang="it-IT" sz="2000" i="1" kern="1200" dirty="0">
              <a:solidFill>
                <a:schemeClr val="tx1"/>
              </a:solidFill>
            </a:rPr>
            <a:t>«Manual for the reporting and </a:t>
          </a:r>
          <a:r>
            <a:rPr lang="it-IT" sz="2200" i="1" kern="1200" dirty="0">
              <a:solidFill>
                <a:schemeClr val="tx1"/>
              </a:solidFill>
            </a:rPr>
            <a:t>the</a:t>
          </a:r>
          <a:r>
            <a:rPr lang="it-IT" sz="2000" i="1" kern="1200" dirty="0">
              <a:solidFill>
                <a:schemeClr val="tx1"/>
              </a:solidFill>
            </a:rPr>
            <a:t> controls of the expenditures incurred within the European Territorial Cooperation Programmes»</a:t>
          </a:r>
          <a:br>
            <a:rPr lang="en-US" sz="2000" i="1" kern="1200" dirty="0">
              <a:solidFill>
                <a:schemeClr val="tx1"/>
              </a:solidFill>
            </a:rPr>
          </a:br>
          <a:endParaRPr lang="it-IT" sz="2000" kern="1200" dirty="0">
            <a:solidFill>
              <a:schemeClr val="tx1"/>
            </a:solidFill>
          </a:endParaRPr>
        </a:p>
      </dsp:txBody>
      <dsp:txXfrm>
        <a:off x="8938" y="2741"/>
        <a:ext cx="7699778" cy="47263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52568-818F-465D-827D-2C8AA5A03BC2}">
      <dsp:nvSpPr>
        <dsp:cNvPr id="0" name=""/>
        <dsp:cNvSpPr/>
      </dsp:nvSpPr>
      <dsp:spPr>
        <a:xfrm>
          <a:off x="942" y="255588"/>
          <a:ext cx="3674176" cy="3323976"/>
        </a:xfrm>
        <a:prstGeom prst="rect">
          <a:avLst/>
        </a:prstGeom>
        <a:solidFill>
          <a:srgbClr val="00B0F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rgbClr val="2B2DD5"/>
              </a:solidFill>
            </a:rPr>
            <a:t> </a:t>
          </a:r>
          <a:r>
            <a:rPr lang="en-US" sz="1800" kern="1200" dirty="0">
              <a:solidFill>
                <a:schemeClr val="tx1"/>
              </a:solidFill>
            </a:rPr>
            <a:t>Italian Beneficiaries identify first-level controllers among highly qualified experts, who meet the requirements of professionalism, integrity and independence, registered for at least three years in the Register of Chartered Accountants and Accounting Experts or, alternatively, in the Register of Auditors lawyers as referred to in Legislative Decree 27 January 2010, n. 39</a:t>
          </a:r>
          <a:r>
            <a:rPr lang="en-US" sz="1500" kern="1200" dirty="0">
              <a:solidFill>
                <a:schemeClr val="tx1"/>
              </a:solidFill>
            </a:rPr>
            <a:t>;</a:t>
          </a:r>
          <a:br>
            <a:rPr lang="en-US" sz="1500" kern="1200" dirty="0">
              <a:solidFill>
                <a:schemeClr val="tx1"/>
              </a:solidFill>
            </a:rPr>
          </a:br>
          <a:endParaRPr lang="it-IT" sz="1500" kern="1200" dirty="0">
            <a:solidFill>
              <a:schemeClr val="tx1"/>
            </a:solidFill>
          </a:endParaRPr>
        </a:p>
      </dsp:txBody>
      <dsp:txXfrm>
        <a:off x="942" y="255588"/>
        <a:ext cx="3674176" cy="3323976"/>
      </dsp:txXfrm>
    </dsp:sp>
    <dsp:sp modelId="{9AE09EAE-D8D0-440D-B819-0B09BA93C7CC}">
      <dsp:nvSpPr>
        <dsp:cNvPr id="0" name=""/>
        <dsp:cNvSpPr/>
      </dsp:nvSpPr>
      <dsp:spPr>
        <a:xfrm>
          <a:off x="4042536" y="264109"/>
          <a:ext cx="3674176" cy="3306935"/>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endParaRPr lang="en-US" sz="1500" kern="1200" dirty="0">
            <a:solidFill>
              <a:schemeClr val="tx1"/>
            </a:solidFill>
          </a:endParaRPr>
        </a:p>
        <a:p>
          <a:pPr marL="0" lvl="0" indent="0" algn="ctr" defTabSz="666750">
            <a:lnSpc>
              <a:spcPct val="90000"/>
            </a:lnSpc>
            <a:spcBef>
              <a:spcPct val="0"/>
            </a:spcBef>
            <a:spcAft>
              <a:spcPct val="35000"/>
            </a:spcAft>
            <a:buNone/>
          </a:pPr>
          <a:r>
            <a:rPr lang="en-US" sz="1800" kern="1200" dirty="0">
              <a:solidFill>
                <a:schemeClr val="tx1"/>
              </a:solidFill>
            </a:rPr>
            <a:t>Italian Beneficiaries, having legal status as a public body, where they do not opt for the solution described above, delegate the control activities according to Article 125, paragraph 4, letter a) of Regulation (EU) no. 1303/2013, to special internal structures within the Institutions themselves, on condition that functional separation is assured with the Offices responsible for carrying out the operations.</a:t>
          </a:r>
          <a:br>
            <a:rPr lang="en-US" sz="1800" kern="1200" dirty="0">
              <a:solidFill>
                <a:schemeClr val="tx1"/>
              </a:solidFill>
            </a:rPr>
          </a:br>
          <a:br>
            <a:rPr lang="en-US" sz="1500" u="sng" kern="1200" dirty="0">
              <a:solidFill>
                <a:srgbClr val="2B2DD5"/>
              </a:solidFill>
            </a:rPr>
          </a:br>
          <a:endParaRPr lang="it-IT" sz="1500" kern="1200" dirty="0"/>
        </a:p>
      </dsp:txBody>
      <dsp:txXfrm>
        <a:off x="4042536" y="264109"/>
        <a:ext cx="3674176" cy="3306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A6964B-3376-4F7E-82F6-F42123AB4B1C}">
      <dsp:nvSpPr>
        <dsp:cNvPr id="0" name=""/>
        <dsp:cNvSpPr/>
      </dsp:nvSpPr>
      <dsp:spPr>
        <a:xfrm>
          <a:off x="1" y="5"/>
          <a:ext cx="7717651" cy="3906163"/>
        </a:xfrm>
        <a:prstGeom prst="rect">
          <a:avLst/>
        </a:prstGeom>
        <a:solidFill>
          <a:schemeClr val="tx2">
            <a:lumMod val="40000"/>
            <a:lumOff val="6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1"/>
              </a:solidFill>
            </a:rPr>
            <a:t>•</a:t>
          </a:r>
          <a:r>
            <a:rPr lang="en-US" sz="2200" kern="1200" baseline="0" dirty="0">
              <a:solidFill>
                <a:schemeClr val="tx1"/>
              </a:solidFill>
            </a:rPr>
            <a:t>Minimum 3 years experience in financial management or in the control / auditing of projects co-financed by the Structural Funds or other European Funds;</a:t>
          </a:r>
          <a:br>
            <a:rPr lang="en-US" sz="2200" kern="1200" baseline="0" dirty="0">
              <a:solidFill>
                <a:schemeClr val="tx1"/>
              </a:solidFill>
            </a:rPr>
          </a:br>
          <a:br>
            <a:rPr lang="en-US" sz="2200" kern="1200" baseline="0" dirty="0">
              <a:solidFill>
                <a:schemeClr val="tx1"/>
              </a:solidFill>
            </a:rPr>
          </a:br>
          <a:r>
            <a:rPr lang="en-US" sz="2200" kern="1200" baseline="0" dirty="0">
              <a:solidFill>
                <a:schemeClr val="tx1"/>
              </a:solidFill>
            </a:rPr>
            <a:t>• Sufficient knowledge of the English language;</a:t>
          </a:r>
          <a:br>
            <a:rPr lang="en-US" sz="2200" kern="1200" baseline="0" dirty="0">
              <a:solidFill>
                <a:schemeClr val="tx1"/>
              </a:solidFill>
            </a:rPr>
          </a:br>
          <a:br>
            <a:rPr lang="en-US" sz="2200" kern="1200" baseline="0" dirty="0">
              <a:solidFill>
                <a:schemeClr val="tx1"/>
              </a:solidFill>
            </a:rPr>
          </a:br>
          <a:r>
            <a:rPr lang="en-US" sz="2200" kern="1200" baseline="0" dirty="0">
              <a:solidFill>
                <a:schemeClr val="tx1"/>
              </a:solidFill>
            </a:rPr>
            <a:t>• Sufficient knowledge of the relevant Community Regulations, National and Programme rules.</a:t>
          </a:r>
          <a:br>
            <a:rPr lang="en-US" sz="2200" kern="1200" baseline="0" dirty="0">
              <a:solidFill>
                <a:schemeClr val="tx1"/>
              </a:solidFill>
            </a:rPr>
          </a:br>
          <a:endParaRPr lang="it-IT" sz="2200" kern="1200" baseline="0" dirty="0">
            <a:solidFill>
              <a:schemeClr val="tx1"/>
            </a:solidFill>
          </a:endParaRPr>
        </a:p>
      </dsp:txBody>
      <dsp:txXfrm>
        <a:off x="1" y="5"/>
        <a:ext cx="7717651" cy="39061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25EA9C-47F1-45E1-8C51-FB9C5B9D8F41}">
      <dsp:nvSpPr>
        <dsp:cNvPr id="0" name=""/>
        <dsp:cNvSpPr/>
      </dsp:nvSpPr>
      <dsp:spPr>
        <a:xfrm>
          <a:off x="8015" y="5117"/>
          <a:ext cx="7709639" cy="4336658"/>
        </a:xfrm>
        <a:prstGeom prst="rect">
          <a:avLst/>
        </a:prstGeom>
        <a:solidFill>
          <a:schemeClr val="tx2">
            <a:lumMod val="40000"/>
            <a:lumOff val="6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solidFill>
                <a:schemeClr val="tx1"/>
              </a:solidFill>
            </a:rPr>
            <a:t>No shortlist </a:t>
          </a:r>
          <a:r>
            <a:rPr lang="en-US" sz="2100" kern="1200" dirty="0">
              <a:solidFill>
                <a:schemeClr val="tx1"/>
              </a:solidFill>
            </a:rPr>
            <a:t>will be provided by Puglia Region.</a:t>
          </a:r>
          <a:br>
            <a:rPr lang="en-US" sz="2100" kern="1200" dirty="0">
              <a:solidFill>
                <a:schemeClr val="tx1"/>
              </a:solidFill>
            </a:rPr>
          </a:br>
          <a:br>
            <a:rPr lang="en-US" sz="2100" kern="1200" dirty="0">
              <a:solidFill>
                <a:schemeClr val="tx1"/>
              </a:solidFill>
            </a:rPr>
          </a:br>
          <a:r>
            <a:rPr lang="en-US" sz="2100" kern="1200" dirty="0">
              <a:solidFill>
                <a:schemeClr val="tx1"/>
              </a:solidFill>
            </a:rPr>
            <a:t>After verifying the possession of the requirements of professionalism, integrity and independence of the controllers, Puglia Region issues its approval to the assignment, giving notice to the Beneficiary and the Managing Authority.</a:t>
          </a:r>
          <a:br>
            <a:rPr lang="en-US" sz="2100" kern="1200" dirty="0">
              <a:solidFill>
                <a:schemeClr val="tx1"/>
              </a:solidFill>
            </a:rPr>
          </a:br>
          <a:br>
            <a:rPr lang="en-US" sz="2100" kern="1200" dirty="0">
              <a:solidFill>
                <a:schemeClr val="tx1"/>
              </a:solidFill>
            </a:rPr>
          </a:br>
          <a:r>
            <a:rPr lang="en-US" sz="2100" kern="1200" dirty="0">
              <a:solidFill>
                <a:schemeClr val="tx1"/>
              </a:solidFill>
            </a:rPr>
            <a:t>If the controller has been identified in a </a:t>
          </a:r>
          <a:r>
            <a:rPr lang="en-US" sz="2100" b="1" kern="1200" dirty="0">
              <a:solidFill>
                <a:schemeClr val="tx1"/>
              </a:solidFill>
            </a:rPr>
            <a:t>control structure within a public body,</a:t>
          </a:r>
          <a:r>
            <a:rPr lang="en-US" sz="2100" kern="1200" dirty="0">
              <a:solidFill>
                <a:schemeClr val="tx1"/>
              </a:solidFill>
            </a:rPr>
            <a:t> Puglia Region ensures that the identified structure guarantees compliance with the functional separation.</a:t>
          </a:r>
          <a:br>
            <a:rPr lang="en-US" sz="2100" kern="1200" dirty="0">
              <a:solidFill>
                <a:schemeClr val="tx1"/>
              </a:solidFill>
            </a:rPr>
          </a:br>
          <a:br>
            <a:rPr lang="en-US" sz="2100" kern="1200" dirty="0">
              <a:solidFill>
                <a:schemeClr val="tx1"/>
              </a:solidFill>
            </a:rPr>
          </a:br>
          <a:r>
            <a:rPr lang="en-US" sz="2100" kern="1200" dirty="0">
              <a:solidFill>
                <a:schemeClr val="tx1"/>
              </a:solidFill>
            </a:rPr>
            <a:t>The names of the FLCs who received the </a:t>
          </a:r>
          <a:r>
            <a:rPr lang="en-US" sz="2100" b="1" kern="1200" dirty="0">
              <a:solidFill>
                <a:schemeClr val="tx1"/>
              </a:solidFill>
            </a:rPr>
            <a:t>“Nulla Osta” </a:t>
          </a:r>
          <a:r>
            <a:rPr lang="en-US" sz="2100" i="1" kern="1200" dirty="0">
              <a:solidFill>
                <a:schemeClr val="tx1"/>
              </a:solidFill>
            </a:rPr>
            <a:t>(authorization) </a:t>
          </a:r>
          <a:r>
            <a:rPr lang="en-US" sz="2100" kern="1200" dirty="0">
              <a:solidFill>
                <a:schemeClr val="tx1"/>
              </a:solidFill>
            </a:rPr>
            <a:t>will be published in a special section of Europuglia website.</a:t>
          </a:r>
          <a:endParaRPr lang="it-IT" sz="2100" kern="1200" dirty="0">
            <a:solidFill>
              <a:schemeClr val="tx1"/>
            </a:solidFill>
          </a:endParaRPr>
        </a:p>
      </dsp:txBody>
      <dsp:txXfrm>
        <a:off x="8015" y="5117"/>
        <a:ext cx="7709639" cy="43366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3FF89C-EC13-4F8A-8D6C-B5E5F125BF97}">
      <dsp:nvSpPr>
        <dsp:cNvPr id="0" name=""/>
        <dsp:cNvSpPr/>
      </dsp:nvSpPr>
      <dsp:spPr>
        <a:xfrm>
          <a:off x="8933" y="8155"/>
          <a:ext cx="7708721" cy="3898018"/>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baseline="0" dirty="0">
              <a:solidFill>
                <a:schemeClr val="tx1"/>
              </a:solidFill>
            </a:rPr>
            <a:t>Puglia Region will verify that the appointed FLC meets the requirements </a:t>
          </a:r>
          <a:r>
            <a:rPr lang="it-IT" sz="2200" b="1" kern="1200" baseline="0" dirty="0">
              <a:solidFill>
                <a:schemeClr val="tx1"/>
              </a:solidFill>
            </a:rPr>
            <a:t>within 10 working days </a:t>
          </a:r>
          <a:r>
            <a:rPr lang="it-IT" sz="2200" kern="1200" baseline="0" dirty="0">
              <a:solidFill>
                <a:schemeClr val="tx1"/>
              </a:solidFill>
            </a:rPr>
            <a:t>from the request submitted by the Beneficiary and before the issue of the «Nulla Osta» </a:t>
          </a:r>
          <a:r>
            <a:rPr lang="it-IT" sz="2200" i="1" kern="1200" baseline="0" dirty="0">
              <a:solidFill>
                <a:schemeClr val="tx1"/>
              </a:solidFill>
            </a:rPr>
            <a:t>(authorization).</a:t>
          </a:r>
          <a:br>
            <a:rPr lang="it-IT" sz="2200" kern="1200" baseline="0" dirty="0">
              <a:solidFill>
                <a:schemeClr val="tx1"/>
              </a:solidFill>
            </a:rPr>
          </a:br>
          <a:br>
            <a:rPr lang="it-IT" sz="2200" kern="1200" baseline="0" dirty="0">
              <a:solidFill>
                <a:schemeClr val="tx1"/>
              </a:solidFill>
            </a:rPr>
          </a:br>
          <a:r>
            <a:rPr lang="it-IT" sz="2200" kern="1200" baseline="0" dirty="0">
              <a:solidFill>
                <a:schemeClr val="tx1"/>
              </a:solidFill>
            </a:rPr>
            <a:t>The Beneficiary must declare which </a:t>
          </a:r>
          <a:r>
            <a:rPr lang="it-IT" sz="2200" b="1" kern="1200" baseline="0" dirty="0">
              <a:solidFill>
                <a:schemeClr val="tx1"/>
              </a:solidFill>
            </a:rPr>
            <a:t>public procedure </a:t>
          </a:r>
          <a:r>
            <a:rPr lang="it-IT" sz="2200" kern="1200" baseline="0" dirty="0">
              <a:solidFill>
                <a:schemeClr val="tx1"/>
              </a:solidFill>
            </a:rPr>
            <a:t>has been implemented for the selection of the FLC.</a:t>
          </a:r>
          <a:br>
            <a:rPr lang="it-IT" sz="2200" kern="1200" baseline="0" dirty="0">
              <a:solidFill>
                <a:schemeClr val="tx1"/>
              </a:solidFill>
            </a:rPr>
          </a:br>
          <a:endParaRPr lang="it-IT" sz="2200" kern="1200" baseline="0" dirty="0">
            <a:solidFill>
              <a:schemeClr val="tx1"/>
            </a:solidFill>
          </a:endParaRPr>
        </a:p>
      </dsp:txBody>
      <dsp:txXfrm>
        <a:off x="8933" y="8155"/>
        <a:ext cx="7708721" cy="38980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4C6C2-C797-4726-A532-2EFBABD71B0A}">
      <dsp:nvSpPr>
        <dsp:cNvPr id="0" name=""/>
        <dsp:cNvSpPr/>
      </dsp:nvSpPr>
      <dsp:spPr>
        <a:xfrm>
          <a:off x="345655" y="464"/>
          <a:ext cx="7537701" cy="4305531"/>
        </a:xfrm>
        <a:prstGeom prst="rect">
          <a:avLst/>
        </a:prstGeom>
        <a:solidFill>
          <a:schemeClr val="accent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it-IT" sz="2200" kern="1200" baseline="0" dirty="0">
            <a:solidFill>
              <a:schemeClr val="tx1"/>
            </a:solidFill>
          </a:endParaRPr>
        </a:p>
        <a:p>
          <a:pPr marL="0" lvl="0" indent="0" algn="ctr" defTabSz="977900">
            <a:lnSpc>
              <a:spcPct val="90000"/>
            </a:lnSpc>
            <a:spcBef>
              <a:spcPct val="0"/>
            </a:spcBef>
            <a:spcAft>
              <a:spcPct val="35000"/>
            </a:spcAft>
            <a:buNone/>
          </a:pPr>
          <a:r>
            <a:rPr lang="it-IT" sz="2200" kern="1200" baseline="0" dirty="0">
              <a:solidFill>
                <a:schemeClr val="tx1"/>
              </a:solidFill>
            </a:rPr>
            <a:t>The FLC will have to carry out, using </a:t>
          </a:r>
          <a:r>
            <a:rPr lang="it-IT" sz="2200" b="1" kern="1200" baseline="0" dirty="0">
              <a:solidFill>
                <a:schemeClr val="tx1"/>
              </a:solidFill>
            </a:rPr>
            <a:t>special check lists and minutes</a:t>
          </a:r>
          <a:r>
            <a:rPr lang="it-IT" sz="2200" kern="1200" baseline="0" dirty="0">
              <a:solidFill>
                <a:schemeClr val="tx1"/>
              </a:solidFill>
            </a:rPr>
            <a:t>, 2 kinds of verifications:</a:t>
          </a:r>
          <a:br>
            <a:rPr lang="it-IT" sz="2200" kern="1200" baseline="0" dirty="0">
              <a:solidFill>
                <a:schemeClr val="tx1"/>
              </a:solidFill>
            </a:rPr>
          </a:br>
          <a:r>
            <a:rPr lang="it-IT" sz="2200" kern="1200" baseline="0" dirty="0">
              <a:solidFill>
                <a:schemeClr val="tx1"/>
              </a:solidFill>
            </a:rPr>
            <a:t>1</a:t>
          </a:r>
          <a:r>
            <a:rPr lang="it-IT" sz="2200" b="1" kern="1200" baseline="0" dirty="0">
              <a:solidFill>
                <a:schemeClr val="tx1"/>
              </a:solidFill>
            </a:rPr>
            <a:t>) administrative checks </a:t>
          </a:r>
          <a:r>
            <a:rPr lang="it-IT" sz="2200" kern="1200" baseline="0" dirty="0">
              <a:solidFill>
                <a:schemeClr val="tx1"/>
              </a:solidFill>
            </a:rPr>
            <a:t>concerning </a:t>
          </a:r>
          <a:r>
            <a:rPr lang="it-IT" sz="2200" b="0" u="sng" kern="1200" baseline="0" dirty="0">
              <a:solidFill>
                <a:schemeClr val="tx1"/>
              </a:solidFill>
            </a:rPr>
            <a:t>all the payment claims </a:t>
          </a:r>
          <a:r>
            <a:rPr lang="it-IT" sz="2200" kern="1200" baseline="0" dirty="0">
              <a:solidFill>
                <a:schemeClr val="tx1"/>
              </a:solidFill>
            </a:rPr>
            <a:t>submitted by the Beneficiaries and connected supporting expenditure documentation;</a:t>
          </a:r>
          <a:br>
            <a:rPr lang="it-IT" sz="2200" kern="1200" baseline="0" dirty="0">
              <a:solidFill>
                <a:schemeClr val="tx1"/>
              </a:solidFill>
            </a:rPr>
          </a:br>
          <a:r>
            <a:rPr lang="it-IT" sz="2200" kern="1200" baseline="0" dirty="0">
              <a:solidFill>
                <a:schemeClr val="tx1"/>
              </a:solidFill>
            </a:rPr>
            <a:t>2) </a:t>
          </a:r>
          <a:r>
            <a:rPr lang="it-IT" sz="2200" b="1" kern="1200" baseline="0" dirty="0">
              <a:solidFill>
                <a:schemeClr val="tx1"/>
              </a:solidFill>
            </a:rPr>
            <a:t>on the spot checks </a:t>
          </a:r>
          <a:r>
            <a:rPr lang="it-IT" sz="2200" b="0" kern="1200" baseline="0" dirty="0">
              <a:solidFill>
                <a:schemeClr val="tx1"/>
              </a:solidFill>
            </a:rPr>
            <a:t>of individual operations</a:t>
          </a:r>
          <a:r>
            <a:rPr lang="it-IT" sz="2200" b="1" kern="1200" baseline="0" dirty="0">
              <a:solidFill>
                <a:schemeClr val="tx1"/>
              </a:solidFill>
            </a:rPr>
            <a:t>, </a:t>
          </a:r>
          <a:r>
            <a:rPr lang="it-IT" sz="2200" b="0" u="sng" kern="1200" baseline="0" dirty="0">
              <a:solidFill>
                <a:schemeClr val="tx1"/>
              </a:solidFill>
            </a:rPr>
            <a:t>at least two </a:t>
          </a:r>
          <a:r>
            <a:rPr lang="it-IT" sz="2200" u="sng" kern="1200" baseline="0" dirty="0">
              <a:solidFill>
                <a:schemeClr val="tx1"/>
              </a:solidFill>
            </a:rPr>
            <a:t>per each Beneficiary, </a:t>
          </a:r>
          <a:r>
            <a:rPr lang="it-IT" sz="2200" kern="1200" baseline="0" dirty="0">
              <a:solidFill>
                <a:schemeClr val="tx1"/>
              </a:solidFill>
            </a:rPr>
            <a:t>during the project lifetime, and </a:t>
          </a:r>
          <a:r>
            <a:rPr lang="it-IT" sz="2200" u="sng" kern="1200" baseline="0" dirty="0">
              <a:solidFill>
                <a:schemeClr val="tx1"/>
              </a:solidFill>
            </a:rPr>
            <a:t>on a sample basis </a:t>
          </a:r>
          <a:r>
            <a:rPr lang="it-IT" sz="2200" kern="1200" baseline="0" dirty="0">
              <a:solidFill>
                <a:schemeClr val="tx1"/>
              </a:solidFill>
            </a:rPr>
            <a:t>just </a:t>
          </a:r>
          <a:r>
            <a:rPr lang="it-IT" sz="2200" u="none" kern="1200" baseline="0" dirty="0">
              <a:solidFill>
                <a:schemeClr val="tx1"/>
              </a:solidFill>
            </a:rPr>
            <a:t>to verify the physical realization of expenditures and its compliance with EU and national legislation</a:t>
          </a:r>
          <a:r>
            <a:rPr lang="it-IT" sz="2200" kern="1200" baseline="0" dirty="0">
              <a:solidFill>
                <a:schemeClr val="tx1"/>
              </a:solidFill>
            </a:rPr>
            <a:t>. If the realization of cofinanced services or products can be verified only with respect to an entire operation, the verification is carried out at the Lead Beneficiary premises.</a:t>
          </a:r>
        </a:p>
        <a:p>
          <a:pPr marL="0" lvl="0" indent="0" algn="ctr" defTabSz="977900">
            <a:lnSpc>
              <a:spcPct val="90000"/>
            </a:lnSpc>
            <a:spcBef>
              <a:spcPct val="0"/>
            </a:spcBef>
            <a:spcAft>
              <a:spcPct val="35000"/>
            </a:spcAft>
            <a:buNone/>
          </a:pPr>
          <a:endParaRPr lang="it-IT" sz="2400" kern="1200" dirty="0">
            <a:solidFill>
              <a:schemeClr val="tx1"/>
            </a:solidFill>
          </a:endParaRPr>
        </a:p>
      </dsp:txBody>
      <dsp:txXfrm>
        <a:off x="345655" y="464"/>
        <a:ext cx="7537701" cy="43055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C8C52-416C-49A5-A23F-A54D918DC583}">
      <dsp:nvSpPr>
        <dsp:cNvPr id="0" name=""/>
        <dsp:cNvSpPr/>
      </dsp:nvSpPr>
      <dsp:spPr>
        <a:xfrm>
          <a:off x="3049058" y="-73961"/>
          <a:ext cx="1776374" cy="1154643"/>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effectLst>
                <a:glow rad="63500">
                  <a:schemeClr val="accent2">
                    <a:satMod val="175000"/>
                    <a:alpha val="40000"/>
                  </a:schemeClr>
                </a:glow>
              </a:effectLst>
            </a:rPr>
            <a:t>Completeness of the supporting documentation</a:t>
          </a:r>
        </a:p>
      </dsp:txBody>
      <dsp:txXfrm>
        <a:off x="3105423" y="-17596"/>
        <a:ext cx="1663644" cy="1041913"/>
      </dsp:txXfrm>
    </dsp:sp>
    <dsp:sp modelId="{DB0F8C24-0002-4266-BA92-3499041E76BD}">
      <dsp:nvSpPr>
        <dsp:cNvPr id="0" name=""/>
        <dsp:cNvSpPr/>
      </dsp:nvSpPr>
      <dsp:spPr>
        <a:xfrm>
          <a:off x="1631115" y="503360"/>
          <a:ext cx="4612260" cy="4612260"/>
        </a:xfrm>
        <a:custGeom>
          <a:avLst/>
          <a:gdLst/>
          <a:ahLst/>
          <a:cxnLst/>
          <a:rect l="0" t="0" r="0" b="0"/>
          <a:pathLst>
            <a:path>
              <a:moveTo>
                <a:pt x="3206511" y="183031"/>
              </a:moveTo>
              <a:arcTo wR="2306130" hR="2306130" stAng="17578874" swAng="1960716"/>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B0AC83A2-50A1-49CF-BA55-7F185D9CEE76}">
      <dsp:nvSpPr>
        <dsp:cNvPr id="0" name=""/>
        <dsp:cNvSpPr/>
      </dsp:nvSpPr>
      <dsp:spPr>
        <a:xfrm>
          <a:off x="5242318" y="1519535"/>
          <a:ext cx="1776374" cy="1154643"/>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Exact traceability of the expenditure</a:t>
          </a:r>
        </a:p>
      </dsp:txBody>
      <dsp:txXfrm>
        <a:off x="5298683" y="1575900"/>
        <a:ext cx="1663644" cy="1041913"/>
      </dsp:txXfrm>
    </dsp:sp>
    <dsp:sp modelId="{30EF4546-84F6-4DBE-9028-452629D1C945}">
      <dsp:nvSpPr>
        <dsp:cNvPr id="0" name=""/>
        <dsp:cNvSpPr/>
      </dsp:nvSpPr>
      <dsp:spPr>
        <a:xfrm>
          <a:off x="1631115" y="503360"/>
          <a:ext cx="4612260" cy="4612260"/>
        </a:xfrm>
        <a:custGeom>
          <a:avLst/>
          <a:gdLst/>
          <a:ahLst/>
          <a:cxnLst/>
          <a:rect l="0" t="0" r="0" b="0"/>
          <a:pathLst>
            <a:path>
              <a:moveTo>
                <a:pt x="4608971" y="2183012"/>
              </a:moveTo>
              <a:arcTo wR="2306130" hR="2306130" stAng="21416382" swAng="1806253"/>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4252403" y="3868889"/>
          <a:ext cx="2080703" cy="1612598"/>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Compliance with the eligible expenditure limits set by EU and national legislation</a:t>
          </a:r>
        </a:p>
      </dsp:txBody>
      <dsp:txXfrm>
        <a:off x="4331124" y="3947610"/>
        <a:ext cx="1923261" cy="1455156"/>
      </dsp:txXfrm>
    </dsp:sp>
    <dsp:sp modelId="{4BE9C3D6-38BE-47F8-8876-50E9CE8CABED}">
      <dsp:nvSpPr>
        <dsp:cNvPr id="0" name=""/>
        <dsp:cNvSpPr/>
      </dsp:nvSpPr>
      <dsp:spPr>
        <a:xfrm>
          <a:off x="1631115" y="503360"/>
          <a:ext cx="4612260" cy="4612260"/>
        </a:xfrm>
        <a:custGeom>
          <a:avLst/>
          <a:gdLst/>
          <a:ahLst/>
          <a:cxnLst/>
          <a:rect l="0" t="0" r="0" b="0"/>
          <a:pathLst>
            <a:path>
              <a:moveTo>
                <a:pt x="2614921" y="4591492"/>
              </a:moveTo>
              <a:arcTo wR="2306130" hR="2306130" stAng="4938298" swAng="941775"/>
            </a:path>
          </a:pathLst>
        </a:custGeom>
        <a:noFill/>
        <a:ln w="9525"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1553588" y="3900844"/>
          <a:ext cx="2056295" cy="1548688"/>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Eligibility of the expenditure in relation to the Eligibility period </a:t>
          </a:r>
        </a:p>
      </dsp:txBody>
      <dsp:txXfrm>
        <a:off x="1629189" y="3976445"/>
        <a:ext cx="1905093" cy="1397486"/>
      </dsp:txXfrm>
    </dsp:sp>
    <dsp:sp modelId="{37B73225-4EF1-4A24-91F5-77E589FA3A91}">
      <dsp:nvSpPr>
        <dsp:cNvPr id="0" name=""/>
        <dsp:cNvSpPr/>
      </dsp:nvSpPr>
      <dsp:spPr>
        <a:xfrm>
          <a:off x="1631115" y="503360"/>
          <a:ext cx="4612260" cy="4612260"/>
        </a:xfrm>
        <a:custGeom>
          <a:avLst/>
          <a:gdLst/>
          <a:ahLst/>
          <a:cxnLst/>
          <a:rect l="0" t="0" r="0" b="0"/>
          <a:pathLst>
            <a:path>
              <a:moveTo>
                <a:pt x="268668" y="3386401"/>
              </a:moveTo>
              <a:arcTo wR="2306130" hR="2306130" stAng="9124035" swAng="1859065"/>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855798" y="1519535"/>
          <a:ext cx="1776374" cy="1154643"/>
        </a:xfrm>
        <a:prstGeom prst="roundRect">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Legality and Regularity of the expenditure</a:t>
          </a:r>
        </a:p>
      </dsp:txBody>
      <dsp:txXfrm>
        <a:off x="912163" y="1575900"/>
        <a:ext cx="1663644" cy="1041913"/>
      </dsp:txXfrm>
    </dsp:sp>
    <dsp:sp modelId="{6B9F2AA3-1F6E-41B4-9099-CD660D9814A5}">
      <dsp:nvSpPr>
        <dsp:cNvPr id="0" name=""/>
        <dsp:cNvSpPr/>
      </dsp:nvSpPr>
      <dsp:spPr>
        <a:xfrm>
          <a:off x="1631115" y="503360"/>
          <a:ext cx="4612260" cy="4612260"/>
        </a:xfrm>
        <a:custGeom>
          <a:avLst/>
          <a:gdLst/>
          <a:ahLst/>
          <a:cxnLst/>
          <a:rect l="0" t="0" r="0" b="0"/>
          <a:pathLst>
            <a:path>
              <a:moveTo>
                <a:pt x="401951" y="1005230"/>
              </a:moveTo>
              <a:arcTo wR="2306130" hR="2306130" stAng="12860410" swAng="1960716"/>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C8C52-416C-49A5-A23F-A54D918DC583}">
      <dsp:nvSpPr>
        <dsp:cNvPr id="0" name=""/>
        <dsp:cNvSpPr/>
      </dsp:nvSpPr>
      <dsp:spPr>
        <a:xfrm>
          <a:off x="2997983" y="2390"/>
          <a:ext cx="1776374" cy="1154643"/>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Absence of contribution cumulation</a:t>
          </a:r>
          <a:endParaRPr lang="it-IT" sz="1600" kern="1200" dirty="0">
            <a:effectLst>
              <a:glow rad="63500">
                <a:schemeClr val="accent2">
                  <a:satMod val="175000"/>
                  <a:alpha val="40000"/>
                </a:schemeClr>
              </a:glow>
            </a:effectLst>
          </a:endParaRPr>
        </a:p>
      </dsp:txBody>
      <dsp:txXfrm>
        <a:off x="3054348" y="58755"/>
        <a:ext cx="1663644" cy="1041913"/>
      </dsp:txXfrm>
    </dsp:sp>
    <dsp:sp modelId="{DB0F8C24-0002-4266-BA92-3499041E76BD}">
      <dsp:nvSpPr>
        <dsp:cNvPr id="0" name=""/>
        <dsp:cNvSpPr/>
      </dsp:nvSpPr>
      <dsp:spPr>
        <a:xfrm>
          <a:off x="1743853" y="640893"/>
          <a:ext cx="4612260" cy="4612260"/>
        </a:xfrm>
        <a:custGeom>
          <a:avLst/>
          <a:gdLst/>
          <a:ahLst/>
          <a:cxnLst/>
          <a:rect l="0" t="0" r="0" b="0"/>
          <a:pathLst>
            <a:path>
              <a:moveTo>
                <a:pt x="3037716" y="119119"/>
              </a:moveTo>
              <a:arcTo wR="2306130" hR="2306130" stAng="17309750" swAng="1115649"/>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B0AC83A2-50A1-49CF-BA55-7F185D9CEE76}">
      <dsp:nvSpPr>
        <dsp:cNvPr id="0" name=""/>
        <dsp:cNvSpPr/>
      </dsp:nvSpPr>
      <dsp:spPr>
        <a:xfrm>
          <a:off x="5056722" y="1112042"/>
          <a:ext cx="1980675" cy="1637134"/>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Pertinence and completeness of the information received by the Beneficiary with reference to indicators</a:t>
          </a:r>
        </a:p>
      </dsp:txBody>
      <dsp:txXfrm>
        <a:off x="5136640" y="1191960"/>
        <a:ext cx="1820839" cy="1477298"/>
      </dsp:txXfrm>
    </dsp:sp>
    <dsp:sp modelId="{30EF4546-84F6-4DBE-9028-452629D1C945}">
      <dsp:nvSpPr>
        <dsp:cNvPr id="0" name=""/>
        <dsp:cNvSpPr/>
      </dsp:nvSpPr>
      <dsp:spPr>
        <a:xfrm>
          <a:off x="1633364" y="503884"/>
          <a:ext cx="4612260" cy="4612260"/>
        </a:xfrm>
        <a:custGeom>
          <a:avLst/>
          <a:gdLst/>
          <a:ahLst/>
          <a:cxnLst/>
          <a:rect l="0" t="0" r="0" b="0"/>
          <a:pathLst>
            <a:path>
              <a:moveTo>
                <a:pt x="4611803" y="2260219"/>
              </a:moveTo>
              <a:arcTo wR="2306130" hR="2306130" stAng="21531557" swAng="2222232"/>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4353492" y="4174218"/>
          <a:ext cx="1776374" cy="1154643"/>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Correct application of the cost simplification method</a:t>
          </a:r>
        </a:p>
      </dsp:txBody>
      <dsp:txXfrm>
        <a:off x="4409857" y="4230583"/>
        <a:ext cx="1663644" cy="1041913"/>
      </dsp:txXfrm>
    </dsp:sp>
    <dsp:sp modelId="{4BE9C3D6-38BE-47F8-8876-50E9CE8CABED}">
      <dsp:nvSpPr>
        <dsp:cNvPr id="0" name=""/>
        <dsp:cNvSpPr/>
      </dsp:nvSpPr>
      <dsp:spPr>
        <a:xfrm>
          <a:off x="1580040" y="579711"/>
          <a:ext cx="4612260" cy="4612260"/>
        </a:xfrm>
        <a:custGeom>
          <a:avLst/>
          <a:gdLst/>
          <a:ahLst/>
          <a:cxnLst/>
          <a:rect l="0" t="0" r="0" b="0"/>
          <a:pathLst>
            <a:path>
              <a:moveTo>
                <a:pt x="2764295" y="4566289"/>
              </a:moveTo>
              <a:arcTo wR="2306130" hR="2306130" stAng="4712438" swAng="1375124"/>
            </a:path>
          </a:pathLst>
        </a:custGeom>
        <a:noFill/>
        <a:ln w="9525"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1642474" y="4174218"/>
          <a:ext cx="1776374" cy="1154643"/>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Congruity of the expenditure with respect to the  reference parameters  </a:t>
          </a:r>
        </a:p>
      </dsp:txBody>
      <dsp:txXfrm>
        <a:off x="1698839" y="4230583"/>
        <a:ext cx="1663644" cy="1041913"/>
      </dsp:txXfrm>
    </dsp:sp>
    <dsp:sp modelId="{37B73225-4EF1-4A24-91F5-77E589FA3A91}">
      <dsp:nvSpPr>
        <dsp:cNvPr id="0" name=""/>
        <dsp:cNvSpPr/>
      </dsp:nvSpPr>
      <dsp:spPr>
        <a:xfrm>
          <a:off x="1580040" y="579711"/>
          <a:ext cx="4612260" cy="4612260"/>
        </a:xfrm>
        <a:custGeom>
          <a:avLst/>
          <a:gdLst/>
          <a:ahLst/>
          <a:cxnLst/>
          <a:rect l="0" t="0" r="0" b="0"/>
          <a:pathLst>
            <a:path>
              <a:moveTo>
                <a:pt x="385249" y="3582238"/>
              </a:moveTo>
              <a:arcTo wR="2306130" hR="2306130" stAng="8784151" swAng="2195671"/>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804723" y="1595886"/>
          <a:ext cx="1776374" cy="1154643"/>
        </a:xfrm>
        <a:prstGeom prst="roundRect">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Compliance with State Aid Rules and public procurements</a:t>
          </a:r>
        </a:p>
      </dsp:txBody>
      <dsp:txXfrm>
        <a:off x="861088" y="1652251"/>
        <a:ext cx="1663644" cy="1041913"/>
      </dsp:txXfrm>
    </dsp:sp>
    <dsp:sp modelId="{6B9F2AA3-1F6E-41B4-9099-CD660D9814A5}">
      <dsp:nvSpPr>
        <dsp:cNvPr id="0" name=""/>
        <dsp:cNvSpPr/>
      </dsp:nvSpPr>
      <dsp:spPr>
        <a:xfrm>
          <a:off x="1580040" y="579711"/>
          <a:ext cx="4612260" cy="4612260"/>
        </a:xfrm>
        <a:custGeom>
          <a:avLst/>
          <a:gdLst/>
          <a:ahLst/>
          <a:cxnLst/>
          <a:rect l="0" t="0" r="0" b="0"/>
          <a:pathLst>
            <a:path>
              <a:moveTo>
                <a:pt x="401951" y="1005230"/>
              </a:moveTo>
              <a:arcTo wR="2306130" hR="2306130" stAng="12860410" swAng="1960716"/>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C83A2-50A1-49CF-BA55-7F185D9CEE76}">
      <dsp:nvSpPr>
        <dsp:cNvPr id="0" name=""/>
        <dsp:cNvSpPr/>
      </dsp:nvSpPr>
      <dsp:spPr>
        <a:xfrm>
          <a:off x="3302674" y="-15788"/>
          <a:ext cx="1979540" cy="1303884"/>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Existence and operation of the Beneficiary selected within the Programme</a:t>
          </a:r>
        </a:p>
      </dsp:txBody>
      <dsp:txXfrm>
        <a:off x="3366324" y="47862"/>
        <a:ext cx="1852240" cy="1176584"/>
      </dsp:txXfrm>
    </dsp:sp>
    <dsp:sp modelId="{30EF4546-84F6-4DBE-9028-452629D1C945}">
      <dsp:nvSpPr>
        <dsp:cNvPr id="0" name=""/>
        <dsp:cNvSpPr/>
      </dsp:nvSpPr>
      <dsp:spPr>
        <a:xfrm>
          <a:off x="2217972" y="636154"/>
          <a:ext cx="4148943" cy="4148943"/>
        </a:xfrm>
        <a:custGeom>
          <a:avLst/>
          <a:gdLst/>
          <a:ahLst/>
          <a:cxnLst/>
          <a:rect l="0" t="0" r="0" b="0"/>
          <a:pathLst>
            <a:path>
              <a:moveTo>
                <a:pt x="3077746" y="258742"/>
              </a:moveTo>
              <a:arcTo wR="2074471" hR="2074471" stAng="17935362" swAng="2563199"/>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8C0DEE46-6626-42E4-A977-8359E73DBC42}">
      <dsp:nvSpPr>
        <dsp:cNvPr id="0" name=""/>
        <dsp:cNvSpPr/>
      </dsp:nvSpPr>
      <dsp:spPr>
        <a:xfrm>
          <a:off x="5427642" y="2071919"/>
          <a:ext cx="1878548" cy="1277413"/>
        </a:xfrm>
        <a:prstGeom prst="roundRect">
          <a:avLst/>
        </a:prstGeom>
        <a:solidFill>
          <a:schemeClr val="accent4">
            <a:hueOff val="-1488257"/>
            <a:satOff val="8966"/>
            <a:lumOff val="71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Correct implementation or completion of the cofinanced operation</a:t>
          </a:r>
        </a:p>
      </dsp:txBody>
      <dsp:txXfrm>
        <a:off x="5490000" y="2134277"/>
        <a:ext cx="1753832" cy="1152697"/>
      </dsp:txXfrm>
    </dsp:sp>
    <dsp:sp modelId="{4BE9C3D6-38BE-47F8-8876-50E9CE8CABED}">
      <dsp:nvSpPr>
        <dsp:cNvPr id="0" name=""/>
        <dsp:cNvSpPr/>
      </dsp:nvSpPr>
      <dsp:spPr>
        <a:xfrm>
          <a:off x="2217972" y="636154"/>
          <a:ext cx="4148943" cy="4148943"/>
        </a:xfrm>
        <a:custGeom>
          <a:avLst/>
          <a:gdLst/>
          <a:ahLst/>
          <a:cxnLst/>
          <a:rect l="0" t="0" r="0" b="0"/>
          <a:pathLst>
            <a:path>
              <a:moveTo>
                <a:pt x="4043506" y="2727417"/>
              </a:moveTo>
              <a:arcTo wR="2074471" hR="2074471" stAng="1100753" swAng="2490803"/>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F9F7F35-19A3-4877-91BD-551A38EB424C}">
      <dsp:nvSpPr>
        <dsp:cNvPr id="0" name=""/>
        <dsp:cNvSpPr/>
      </dsp:nvSpPr>
      <dsp:spPr>
        <a:xfrm>
          <a:off x="3263783" y="4146881"/>
          <a:ext cx="2057321" cy="1276433"/>
        </a:xfrm>
        <a:prstGeom prst="roundRect">
          <a:avLst/>
        </a:prstGeom>
        <a:solidFill>
          <a:schemeClr val="accent4">
            <a:hueOff val="-2976513"/>
            <a:satOff val="17933"/>
            <a:lumOff val="143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Existence of a separate accounting system or an adequate accounting code</a:t>
          </a:r>
        </a:p>
      </dsp:txBody>
      <dsp:txXfrm>
        <a:off x="3326093" y="4209191"/>
        <a:ext cx="1932701" cy="1151813"/>
      </dsp:txXfrm>
    </dsp:sp>
    <dsp:sp modelId="{37B73225-4EF1-4A24-91F5-77E589FA3A91}">
      <dsp:nvSpPr>
        <dsp:cNvPr id="0" name=""/>
        <dsp:cNvSpPr/>
      </dsp:nvSpPr>
      <dsp:spPr>
        <a:xfrm>
          <a:off x="2217972" y="636154"/>
          <a:ext cx="4148943" cy="4148943"/>
        </a:xfrm>
        <a:custGeom>
          <a:avLst/>
          <a:gdLst/>
          <a:ahLst/>
          <a:cxnLst/>
          <a:rect l="0" t="0" r="0" b="0"/>
          <a:pathLst>
            <a:path>
              <a:moveTo>
                <a:pt x="1032826" y="3868464"/>
              </a:moveTo>
              <a:arcTo wR="2074471" hR="2074471" stAng="7208444" swAng="2490803"/>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E2FFE5A-2415-4BE3-99EA-AEF2FFC4B6F6}">
      <dsp:nvSpPr>
        <dsp:cNvPr id="0" name=""/>
        <dsp:cNvSpPr/>
      </dsp:nvSpPr>
      <dsp:spPr>
        <a:xfrm>
          <a:off x="1309749" y="2071919"/>
          <a:ext cx="1816446" cy="1277413"/>
        </a:xfrm>
        <a:prstGeom prst="roundRect">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Existence of all administrative-accounting documentation</a:t>
          </a:r>
        </a:p>
      </dsp:txBody>
      <dsp:txXfrm>
        <a:off x="1372107" y="2134277"/>
        <a:ext cx="1691730" cy="1152697"/>
      </dsp:txXfrm>
    </dsp:sp>
    <dsp:sp modelId="{6B9F2AA3-1F6E-41B4-9099-CD660D9814A5}">
      <dsp:nvSpPr>
        <dsp:cNvPr id="0" name=""/>
        <dsp:cNvSpPr/>
      </dsp:nvSpPr>
      <dsp:spPr>
        <a:xfrm>
          <a:off x="2217972" y="636154"/>
          <a:ext cx="4148943" cy="4148943"/>
        </a:xfrm>
        <a:custGeom>
          <a:avLst/>
          <a:gdLst/>
          <a:ahLst/>
          <a:cxnLst/>
          <a:rect l="0" t="0" r="0" b="0"/>
          <a:pathLst>
            <a:path>
              <a:moveTo>
                <a:pt x="105568" y="1421133"/>
              </a:moveTo>
              <a:arcTo wR="2074471" hR="2074471" stAng="11901439" swAng="2563199"/>
            </a:path>
          </a:pathLst>
        </a:custGeom>
        <a:noFill/>
        <a:ln w="19050" cap="flat" cmpd="sng" algn="ctr">
          <a:solidFill>
            <a:srgbClr val="00B0F0"/>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F56076E-E915-C144-8F08-00DEFCAD9506}" type="datetimeFigureOut">
              <a:rPr lang="it-IT" smtClean="0"/>
              <a:t>16/02/2018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1258034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56076E-E915-C144-8F08-00DEFCAD9506}" type="datetimeFigureOut">
              <a:rPr lang="it-IT" smtClean="0"/>
              <a:t>16/02/2018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1515512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56076E-E915-C144-8F08-00DEFCAD9506}" type="datetimeFigureOut">
              <a:rPr lang="it-IT" smtClean="0"/>
              <a:t>16/02/2018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347033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56076E-E915-C144-8F08-00DEFCAD9506}" type="datetimeFigureOut">
              <a:rPr lang="it-IT" smtClean="0"/>
              <a:t>16/02/2018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988261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4F56076E-E915-C144-8F08-00DEFCAD9506}" type="datetimeFigureOut">
              <a:rPr lang="it-IT" smtClean="0"/>
              <a:t>16/02/2018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3520801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F56076E-E915-C144-8F08-00DEFCAD9506}" type="datetimeFigureOut">
              <a:rPr lang="it-IT" smtClean="0"/>
              <a:t>16/02/2018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1959029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F56076E-E915-C144-8F08-00DEFCAD9506}" type="datetimeFigureOut">
              <a:rPr lang="it-IT" smtClean="0"/>
              <a:t>16/02/2018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261956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4F56076E-E915-C144-8F08-00DEFCAD9506}" type="datetimeFigureOut">
              <a:rPr lang="it-IT" smtClean="0"/>
              <a:t>16/02/2018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3470912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56076E-E915-C144-8F08-00DEFCAD9506}" type="datetimeFigureOut">
              <a:rPr lang="it-IT" smtClean="0"/>
              <a:t>16/02/2018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293512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4F56076E-E915-C144-8F08-00DEFCAD9506}" type="datetimeFigureOut">
              <a:rPr lang="it-IT" smtClean="0"/>
              <a:t>16/02/2018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98538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4F56076E-E915-C144-8F08-00DEFCAD9506}" type="datetimeFigureOut">
              <a:rPr lang="it-IT" smtClean="0"/>
              <a:t>16/02/2018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E6E1D34-24BB-8243-BA6C-B9FA8AF7D8FB}" type="slidenum">
              <a:rPr lang="it-IT" smtClean="0"/>
              <a:t>‹N›</a:t>
            </a:fld>
            <a:endParaRPr lang="it-IT"/>
          </a:p>
        </p:txBody>
      </p:sp>
    </p:spTree>
    <p:extLst>
      <p:ext uri="{BB962C8B-B14F-4D97-AF65-F5344CB8AC3E}">
        <p14:creationId xmlns:p14="http://schemas.microsoft.com/office/powerpoint/2010/main" val="245773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6076E-E915-C144-8F08-00DEFCAD9506}" type="datetimeFigureOut">
              <a:rPr lang="it-IT" smtClean="0"/>
              <a:t>16/02/2018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E1D34-24BB-8243-BA6C-B9FA8AF7D8FB}" type="slidenum">
              <a:rPr lang="it-IT" smtClean="0"/>
              <a:t>‹N›</a:t>
            </a:fld>
            <a:endParaRPr lang="it-IT"/>
          </a:p>
        </p:txBody>
      </p:sp>
    </p:spTree>
    <p:extLst>
      <p:ext uri="{BB962C8B-B14F-4D97-AF65-F5344CB8AC3E}">
        <p14:creationId xmlns:p14="http://schemas.microsoft.com/office/powerpoint/2010/main" val="2915922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2.emf"/><Relationship Id="rId7" Type="http://schemas.openxmlformats.org/officeDocument/2006/relationships/diagramColors" Target="../diagrams/colors9.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2.emf"/><Relationship Id="rId7" Type="http://schemas.openxmlformats.org/officeDocument/2006/relationships/diagramColors" Target="../diagrams/colors10.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2.emf"/><Relationship Id="rId7" Type="http://schemas.openxmlformats.org/officeDocument/2006/relationships/diagramColors" Target="../diagrams/colors11.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3.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2.emf"/><Relationship Id="rId7" Type="http://schemas.openxmlformats.org/officeDocument/2006/relationships/diagramColors" Target="../diagrams/colors12.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4.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2.emf"/><Relationship Id="rId7" Type="http://schemas.openxmlformats.org/officeDocument/2006/relationships/diagramColors" Target="../diagrams/colors13.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15.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2.emf"/><Relationship Id="rId7" Type="http://schemas.openxmlformats.org/officeDocument/2006/relationships/diagramColors" Target="../diagrams/colors14.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16.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2.emf"/><Relationship Id="rId7" Type="http://schemas.openxmlformats.org/officeDocument/2006/relationships/diagramColors" Target="../diagrams/colors15.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17.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2.emf"/><Relationship Id="rId7" Type="http://schemas.openxmlformats.org/officeDocument/2006/relationships/diagramColors" Target="../diagrams/colors16.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18.xml.rels><?xml version="1.0" encoding="UTF-8" standalone="yes"?>
<Relationships xmlns="http://schemas.openxmlformats.org/package/2006/relationships"><Relationship Id="rId8" Type="http://schemas.microsoft.com/office/2007/relationships/diagramDrawing" Target="../diagrams/drawing17.xml"/><Relationship Id="rId3" Type="http://schemas.openxmlformats.org/officeDocument/2006/relationships/image" Target="../media/image2.emf"/><Relationship Id="rId7" Type="http://schemas.openxmlformats.org/officeDocument/2006/relationships/diagramColors" Target="../diagrams/colors17.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7.xml"/><Relationship Id="rId5" Type="http://schemas.openxmlformats.org/officeDocument/2006/relationships/diagramLayout" Target="../diagrams/layout17.xml"/><Relationship Id="rId4" Type="http://schemas.openxmlformats.org/officeDocument/2006/relationships/diagramData" Target="../diagrams/data17.xml"/></Relationships>
</file>

<file path=ppt/slides/_rels/slide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emf"/><Relationship Id="rId7" Type="http://schemas.openxmlformats.org/officeDocument/2006/relationships/diagramColors" Target="../diagrams/colors1.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hyperlink" Target="mailto:s.trivelli@regione.puglia.it" TargetMode="External"/><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emf"/><Relationship Id="rId7" Type="http://schemas.openxmlformats.org/officeDocument/2006/relationships/diagramColors" Target="../diagrams/colors2.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emf"/><Relationship Id="rId7" Type="http://schemas.openxmlformats.org/officeDocument/2006/relationships/diagramColors" Target="../diagrams/colors3.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emf"/><Relationship Id="rId7" Type="http://schemas.openxmlformats.org/officeDocument/2006/relationships/diagramColors" Target="../diagrams/colors4.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emf"/><Relationship Id="rId7" Type="http://schemas.openxmlformats.org/officeDocument/2006/relationships/diagramColors" Target="../diagrams/colors5.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emf"/><Relationship Id="rId7" Type="http://schemas.openxmlformats.org/officeDocument/2006/relationships/diagramColors" Target="../diagrams/colors6.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emf"/><Relationship Id="rId7" Type="http://schemas.openxmlformats.org/officeDocument/2006/relationships/diagramColors" Target="../diagrams/colors7.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emf"/><Relationship Id="rId7" Type="http://schemas.openxmlformats.org/officeDocument/2006/relationships/diagramColors" Target="../diagrams/colors8.xml"/><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207" y="-1"/>
            <a:ext cx="9469793" cy="72795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riangolo rettangolo 5"/>
          <p:cNvSpPr/>
          <p:nvPr/>
        </p:nvSpPr>
        <p:spPr>
          <a:xfrm>
            <a:off x="0" y="4548696"/>
            <a:ext cx="4640239" cy="2309303"/>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8" name="Triangolo rettangolo 7"/>
          <p:cNvSpPr/>
          <p:nvPr/>
        </p:nvSpPr>
        <p:spPr>
          <a:xfrm rot="10800000">
            <a:off x="4503761" y="0"/>
            <a:ext cx="4640239" cy="2309303"/>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p>
        </p:txBody>
      </p:sp>
      <p:sp>
        <p:nvSpPr>
          <p:cNvPr id="5" name="CasellaDiTesto 4"/>
          <p:cNvSpPr txBox="1"/>
          <p:nvPr/>
        </p:nvSpPr>
        <p:spPr>
          <a:xfrm>
            <a:off x="1469571" y="2874671"/>
            <a:ext cx="6706023" cy="2092881"/>
          </a:xfrm>
          <a:prstGeom prst="rect">
            <a:avLst/>
          </a:prstGeom>
          <a:noFill/>
        </p:spPr>
        <p:txBody>
          <a:bodyPr wrap="square" rtlCol="0">
            <a:spAutoFit/>
          </a:bodyPr>
          <a:lstStyle/>
          <a:p>
            <a:pPr algn="ctr"/>
            <a:r>
              <a:rPr lang="it-IT" dirty="0"/>
              <a:t>	</a:t>
            </a:r>
            <a:r>
              <a:rPr lang="it-IT" sz="2400" dirty="0">
                <a:solidFill>
                  <a:srgbClr val="0000F6"/>
                </a:solidFill>
              </a:rPr>
              <a:t> </a:t>
            </a:r>
          </a:p>
          <a:p>
            <a:pPr algn="ctr"/>
            <a:r>
              <a:rPr lang="en-US" sz="2400" b="1" dirty="0"/>
              <a:t>ITALIAN FIRST LEVEL CONTROL SYSTEM</a:t>
            </a:r>
          </a:p>
          <a:p>
            <a:pPr algn="ctr"/>
            <a:r>
              <a:rPr lang="en-US" sz="2400" b="1" i="1" u="sng" dirty="0"/>
              <a:t>Management verifications</a:t>
            </a:r>
          </a:p>
          <a:p>
            <a:pPr algn="ctr"/>
            <a:endParaRPr lang="en-US" sz="2000" b="1" dirty="0"/>
          </a:p>
          <a:p>
            <a:pPr algn="ctr"/>
            <a:r>
              <a:rPr lang="en-US" sz="2000" b="1" dirty="0"/>
              <a:t> </a:t>
            </a:r>
            <a:r>
              <a:rPr lang="en-US" sz="2000" b="1" u="sng" dirty="0"/>
              <a:t>Thessaloniki,</a:t>
            </a:r>
            <a:r>
              <a:rPr lang="en-US" b="1" u="sng" dirty="0"/>
              <a:t> 22</a:t>
            </a:r>
            <a:r>
              <a:rPr lang="en-US" b="1" u="sng" baseline="30000" dirty="0"/>
              <a:t>nd</a:t>
            </a:r>
            <a:r>
              <a:rPr lang="en-US" b="1" u="sng" dirty="0"/>
              <a:t>  February 2018</a:t>
            </a:r>
          </a:p>
          <a:p>
            <a:pPr algn="ctr"/>
            <a:endParaRPr lang="en-US" b="1" u="sng" dirty="0">
              <a:solidFill>
                <a:srgbClr val="0D12C9"/>
              </a:solidFill>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799" y="1248853"/>
            <a:ext cx="2510121" cy="12185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Immagine 6"/>
          <p:cNvPicPr>
            <a:picLocks noChangeAspect="1"/>
          </p:cNvPicPr>
          <p:nvPr/>
        </p:nvPicPr>
        <p:blipFill>
          <a:blip r:embed="rId4"/>
          <a:stretch>
            <a:fillRect/>
          </a:stretch>
        </p:blipFill>
        <p:spPr>
          <a:xfrm>
            <a:off x="4940300" y="1887340"/>
            <a:ext cx="2645198" cy="784839"/>
          </a:xfrm>
          <a:prstGeom prst="rect">
            <a:avLst/>
          </a:prstGeom>
        </p:spPr>
      </p:pic>
      <p:sp>
        <p:nvSpPr>
          <p:cNvPr id="9" name="CasellaDiTesto 8"/>
          <p:cNvSpPr txBox="1"/>
          <p:nvPr/>
        </p:nvSpPr>
        <p:spPr>
          <a:xfrm>
            <a:off x="1469571" y="2491732"/>
            <a:ext cx="3034190" cy="677108"/>
          </a:xfrm>
          <a:prstGeom prst="rect">
            <a:avLst/>
          </a:prstGeom>
          <a:noFill/>
        </p:spPr>
        <p:txBody>
          <a:bodyPr wrap="square" rtlCol="0">
            <a:spAutoFit/>
          </a:bodyPr>
          <a:lstStyle/>
          <a:p>
            <a:r>
              <a:rPr lang="it-IT" sz="1000" b="1" dirty="0"/>
              <a:t>COORDINAMENTO DELLE POLITICHE INTERNAZIONALI</a:t>
            </a:r>
            <a:endParaRPr lang="it-IT" sz="1000" dirty="0"/>
          </a:p>
          <a:p>
            <a:r>
              <a:rPr lang="it-IT" sz="1000" b="1" dirty="0"/>
              <a:t>SEZIONE COOPERAZIONE TERRITORIALE</a:t>
            </a:r>
            <a:endParaRPr lang="it-IT" sz="1000" dirty="0"/>
          </a:p>
          <a:p>
            <a:endParaRPr lang="it-IT" dirty="0"/>
          </a:p>
        </p:txBody>
      </p:sp>
    </p:spTree>
    <p:extLst>
      <p:ext uri="{BB962C8B-B14F-4D97-AF65-F5344CB8AC3E}">
        <p14:creationId xmlns:p14="http://schemas.microsoft.com/office/powerpoint/2010/main" val="3636585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2881228642"/>
              </p:ext>
            </p:extLst>
          </p:nvPr>
        </p:nvGraphicFramePr>
        <p:xfrm>
          <a:off x="195309" y="1127464"/>
          <a:ext cx="8615940"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ttangolo 5">
            <a:extLst>
              <a:ext uri="{FF2B5EF4-FFF2-40B4-BE49-F238E27FC236}">
                <a16:creationId xmlns:a16="http://schemas.microsoft.com/office/drawing/2014/main" id="{D4B8E753-3AAE-4842-8C9E-006B66168ADC}"/>
              </a:ext>
            </a:extLst>
          </p:cNvPr>
          <p:cNvSpPr/>
          <p:nvPr/>
        </p:nvSpPr>
        <p:spPr>
          <a:xfrm>
            <a:off x="2526252" y="2641606"/>
            <a:ext cx="3953298" cy="461665"/>
          </a:xfrm>
          <a:prstGeom prst="rect">
            <a:avLst/>
          </a:prstGeom>
        </p:spPr>
        <p:txBody>
          <a:bodyPr wrap="square">
            <a:spAutoFit/>
          </a:bodyPr>
          <a:lstStyle/>
          <a:p>
            <a:pPr algn="ctr"/>
            <a:r>
              <a:rPr lang="en-US" sz="2400" b="1" dirty="0"/>
              <a:t>ON THE SPOT CHECKS (1)</a:t>
            </a:r>
            <a:endParaRPr lang="it-IT" sz="2400" dirty="0"/>
          </a:p>
        </p:txBody>
      </p:sp>
    </p:spTree>
    <p:extLst>
      <p:ext uri="{BB962C8B-B14F-4D97-AF65-F5344CB8AC3E}">
        <p14:creationId xmlns:p14="http://schemas.microsoft.com/office/powerpoint/2010/main" val="1616639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1804202586"/>
              </p:ext>
            </p:extLst>
          </p:nvPr>
        </p:nvGraphicFramePr>
        <p:xfrm>
          <a:off x="195309" y="1127464"/>
          <a:ext cx="8615940"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ttangolo 5">
            <a:extLst>
              <a:ext uri="{FF2B5EF4-FFF2-40B4-BE49-F238E27FC236}">
                <a16:creationId xmlns:a16="http://schemas.microsoft.com/office/drawing/2014/main" id="{D4B8E753-3AAE-4842-8C9E-006B66168ADC}"/>
              </a:ext>
            </a:extLst>
          </p:cNvPr>
          <p:cNvSpPr/>
          <p:nvPr/>
        </p:nvSpPr>
        <p:spPr>
          <a:xfrm>
            <a:off x="2526252" y="2641606"/>
            <a:ext cx="3953298" cy="461665"/>
          </a:xfrm>
          <a:prstGeom prst="rect">
            <a:avLst/>
          </a:prstGeom>
        </p:spPr>
        <p:txBody>
          <a:bodyPr wrap="square">
            <a:spAutoFit/>
          </a:bodyPr>
          <a:lstStyle/>
          <a:p>
            <a:pPr algn="ctr"/>
            <a:r>
              <a:rPr lang="en-US" sz="2400" b="1" dirty="0"/>
              <a:t>ON THE SPOT CHECKS (2)</a:t>
            </a:r>
            <a:endParaRPr lang="it-IT" sz="2400" dirty="0"/>
          </a:p>
        </p:txBody>
      </p:sp>
    </p:spTree>
    <p:extLst>
      <p:ext uri="{BB962C8B-B14F-4D97-AF65-F5344CB8AC3E}">
        <p14:creationId xmlns:p14="http://schemas.microsoft.com/office/powerpoint/2010/main" val="1146153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1258587496"/>
              </p:ext>
            </p:extLst>
          </p:nvPr>
        </p:nvGraphicFramePr>
        <p:xfrm>
          <a:off x="630316" y="2139517"/>
          <a:ext cx="7883370" cy="34356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C2298409-A335-4160-824E-CB726B15A1D0}"/>
              </a:ext>
            </a:extLst>
          </p:cNvPr>
          <p:cNvSpPr/>
          <p:nvPr/>
        </p:nvSpPr>
        <p:spPr>
          <a:xfrm>
            <a:off x="1812023" y="1282824"/>
            <a:ext cx="5167618" cy="461665"/>
          </a:xfrm>
          <a:prstGeom prst="rect">
            <a:avLst/>
          </a:prstGeom>
        </p:spPr>
        <p:txBody>
          <a:bodyPr wrap="square">
            <a:spAutoFit/>
          </a:bodyPr>
          <a:lstStyle/>
          <a:p>
            <a:pPr algn="ctr"/>
            <a:r>
              <a:rPr lang="en-US" sz="2400" b="1" dirty="0"/>
              <a:t>F.L.C.s MANAGEMENT VERIFICATIONS</a:t>
            </a:r>
            <a:endParaRPr lang="it-IT" sz="2400" dirty="0"/>
          </a:p>
        </p:txBody>
      </p:sp>
    </p:spTree>
    <p:extLst>
      <p:ext uri="{BB962C8B-B14F-4D97-AF65-F5344CB8AC3E}">
        <p14:creationId xmlns:p14="http://schemas.microsoft.com/office/powerpoint/2010/main" val="373086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4146178821"/>
              </p:ext>
            </p:extLst>
          </p:nvPr>
        </p:nvGraphicFramePr>
        <p:xfrm>
          <a:off x="796030" y="1580225"/>
          <a:ext cx="7717655" cy="46518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544715" y="1312116"/>
            <a:ext cx="5566299" cy="461665"/>
          </a:xfrm>
          <a:prstGeom prst="rect">
            <a:avLst/>
          </a:prstGeom>
        </p:spPr>
        <p:txBody>
          <a:bodyPr wrap="square">
            <a:spAutoFit/>
          </a:bodyPr>
          <a:lstStyle/>
          <a:p>
            <a:pPr algn="ctr"/>
            <a:r>
              <a:rPr lang="it-IT" sz="2400" b="1" dirty="0"/>
              <a:t>QUALITY CHECK ON </a:t>
            </a:r>
            <a:r>
              <a:rPr lang="it-IT" sz="2400" b="1" dirty="0" err="1"/>
              <a:t>FLCs</a:t>
            </a:r>
            <a:endParaRPr lang="it-IT" sz="2400" dirty="0"/>
          </a:p>
        </p:txBody>
      </p:sp>
    </p:spTree>
    <p:extLst>
      <p:ext uri="{BB962C8B-B14F-4D97-AF65-F5344CB8AC3E}">
        <p14:creationId xmlns:p14="http://schemas.microsoft.com/office/powerpoint/2010/main" val="808635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4143887086"/>
              </p:ext>
            </p:extLst>
          </p:nvPr>
        </p:nvGraphicFramePr>
        <p:xfrm>
          <a:off x="683582" y="1908700"/>
          <a:ext cx="7830104" cy="42346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544715" y="1312116"/>
            <a:ext cx="5566299" cy="461665"/>
          </a:xfrm>
          <a:prstGeom prst="rect">
            <a:avLst/>
          </a:prstGeom>
        </p:spPr>
        <p:txBody>
          <a:bodyPr wrap="square">
            <a:spAutoFit/>
          </a:bodyPr>
          <a:lstStyle/>
          <a:p>
            <a:pPr algn="ctr"/>
            <a:r>
              <a:rPr lang="it-IT" sz="2400" b="1" dirty="0"/>
              <a:t>QUALITY CHECK ON </a:t>
            </a:r>
            <a:r>
              <a:rPr lang="it-IT" sz="2400" b="1" dirty="0" err="1"/>
              <a:t>FLCs</a:t>
            </a:r>
            <a:endParaRPr lang="it-IT" sz="2400" dirty="0"/>
          </a:p>
        </p:txBody>
      </p:sp>
    </p:spTree>
    <p:extLst>
      <p:ext uri="{BB962C8B-B14F-4D97-AF65-F5344CB8AC3E}">
        <p14:creationId xmlns:p14="http://schemas.microsoft.com/office/powerpoint/2010/main" val="1876570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3857610027"/>
              </p:ext>
            </p:extLst>
          </p:nvPr>
        </p:nvGraphicFramePr>
        <p:xfrm>
          <a:off x="195309" y="1127464"/>
          <a:ext cx="8615940"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ttangolo 5">
            <a:extLst>
              <a:ext uri="{FF2B5EF4-FFF2-40B4-BE49-F238E27FC236}">
                <a16:creationId xmlns:a16="http://schemas.microsoft.com/office/drawing/2014/main" id="{D4B8E753-3AAE-4842-8C9E-006B66168ADC}"/>
              </a:ext>
            </a:extLst>
          </p:cNvPr>
          <p:cNvSpPr/>
          <p:nvPr/>
        </p:nvSpPr>
        <p:spPr>
          <a:xfrm>
            <a:off x="2526252" y="2641606"/>
            <a:ext cx="3953298" cy="830997"/>
          </a:xfrm>
          <a:prstGeom prst="rect">
            <a:avLst/>
          </a:prstGeom>
        </p:spPr>
        <p:txBody>
          <a:bodyPr wrap="square">
            <a:spAutoFit/>
          </a:bodyPr>
          <a:lstStyle/>
          <a:p>
            <a:pPr algn="ctr"/>
            <a:r>
              <a:rPr lang="it-IT" sz="2400" b="1" dirty="0"/>
              <a:t>QUALITY CHECK LIST VERIFICATION SECTIONS (1)</a:t>
            </a:r>
          </a:p>
        </p:txBody>
      </p:sp>
    </p:spTree>
    <p:extLst>
      <p:ext uri="{BB962C8B-B14F-4D97-AF65-F5344CB8AC3E}">
        <p14:creationId xmlns:p14="http://schemas.microsoft.com/office/powerpoint/2010/main" val="3639895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2564282311"/>
              </p:ext>
            </p:extLst>
          </p:nvPr>
        </p:nvGraphicFramePr>
        <p:xfrm>
          <a:off x="195309" y="1127464"/>
          <a:ext cx="8615940"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ttangolo 5">
            <a:extLst>
              <a:ext uri="{FF2B5EF4-FFF2-40B4-BE49-F238E27FC236}">
                <a16:creationId xmlns:a16="http://schemas.microsoft.com/office/drawing/2014/main" id="{D4B8E753-3AAE-4842-8C9E-006B66168ADC}"/>
              </a:ext>
            </a:extLst>
          </p:cNvPr>
          <p:cNvSpPr/>
          <p:nvPr/>
        </p:nvSpPr>
        <p:spPr>
          <a:xfrm>
            <a:off x="2526252" y="2641606"/>
            <a:ext cx="3953298" cy="830997"/>
          </a:xfrm>
          <a:prstGeom prst="rect">
            <a:avLst/>
          </a:prstGeom>
        </p:spPr>
        <p:txBody>
          <a:bodyPr wrap="square">
            <a:spAutoFit/>
          </a:bodyPr>
          <a:lstStyle/>
          <a:p>
            <a:pPr algn="ctr"/>
            <a:r>
              <a:rPr lang="it-IT" sz="2400" b="1" dirty="0"/>
              <a:t>QUALITY CHECK LIST VERIFICATION SECTIONS (2)</a:t>
            </a:r>
          </a:p>
        </p:txBody>
      </p:sp>
    </p:spTree>
    <p:extLst>
      <p:ext uri="{BB962C8B-B14F-4D97-AF65-F5344CB8AC3E}">
        <p14:creationId xmlns:p14="http://schemas.microsoft.com/office/powerpoint/2010/main" val="413659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3494154170"/>
              </p:ext>
            </p:extLst>
          </p:nvPr>
        </p:nvGraphicFramePr>
        <p:xfrm>
          <a:off x="796030" y="1642370"/>
          <a:ext cx="7717655" cy="47317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544715" y="1127450"/>
            <a:ext cx="5566299" cy="830997"/>
          </a:xfrm>
          <a:prstGeom prst="rect">
            <a:avLst/>
          </a:prstGeom>
        </p:spPr>
        <p:txBody>
          <a:bodyPr wrap="square">
            <a:spAutoFit/>
          </a:bodyPr>
          <a:lstStyle/>
          <a:p>
            <a:pPr algn="ctr"/>
            <a:r>
              <a:rPr lang="it-IT" sz="2400" b="1" dirty="0"/>
              <a:t>TRAINING OF </a:t>
            </a:r>
            <a:r>
              <a:rPr lang="it-IT" sz="2400" b="1" dirty="0" err="1"/>
              <a:t>F.L.C.s</a:t>
            </a:r>
            <a:endParaRPr lang="it-IT" sz="2400" b="1" dirty="0"/>
          </a:p>
          <a:p>
            <a:pPr algn="ctr"/>
            <a:endParaRPr lang="it-IT" sz="2400" dirty="0"/>
          </a:p>
        </p:txBody>
      </p:sp>
    </p:spTree>
    <p:extLst>
      <p:ext uri="{BB962C8B-B14F-4D97-AF65-F5344CB8AC3E}">
        <p14:creationId xmlns:p14="http://schemas.microsoft.com/office/powerpoint/2010/main" val="2684355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73"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2559773781"/>
              </p:ext>
            </p:extLst>
          </p:nvPr>
        </p:nvGraphicFramePr>
        <p:xfrm>
          <a:off x="796030" y="1642370"/>
          <a:ext cx="7717655" cy="47317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544715" y="1127450"/>
            <a:ext cx="5566299" cy="830997"/>
          </a:xfrm>
          <a:prstGeom prst="rect">
            <a:avLst/>
          </a:prstGeom>
        </p:spPr>
        <p:txBody>
          <a:bodyPr wrap="square">
            <a:spAutoFit/>
          </a:bodyPr>
          <a:lstStyle/>
          <a:p>
            <a:pPr algn="ctr"/>
            <a:r>
              <a:rPr lang="it-IT" sz="2400" b="1" dirty="0"/>
              <a:t>ITALIAN SUPPORTING DOCUMENTS</a:t>
            </a:r>
          </a:p>
          <a:p>
            <a:pPr algn="ctr"/>
            <a:endParaRPr lang="it-IT" sz="2400" dirty="0"/>
          </a:p>
        </p:txBody>
      </p:sp>
    </p:spTree>
    <p:extLst>
      <p:ext uri="{BB962C8B-B14F-4D97-AF65-F5344CB8AC3E}">
        <p14:creationId xmlns:p14="http://schemas.microsoft.com/office/powerpoint/2010/main" val="888937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ctrTitle"/>
          </p:nvPr>
        </p:nvSpPr>
        <p:spPr>
          <a:xfrm>
            <a:off x="452761" y="1313895"/>
            <a:ext cx="8005439" cy="4474346"/>
          </a:xfrm>
        </p:spPr>
        <p:txBody>
          <a:bodyPr>
            <a:noAutofit/>
          </a:bodyPr>
          <a:lstStyle/>
          <a:p>
            <a:r>
              <a:rPr lang="it-IT" sz="3200" b="1" dirty="0" err="1"/>
              <a:t>Thanks</a:t>
            </a:r>
            <a:r>
              <a:rPr lang="it-IT" sz="3200" b="1" dirty="0"/>
              <a:t> for </a:t>
            </a:r>
            <a:r>
              <a:rPr lang="it-IT" sz="3200" b="1" dirty="0" err="1"/>
              <a:t>your</a:t>
            </a:r>
            <a:r>
              <a:rPr lang="it-IT" sz="3200" b="1" dirty="0"/>
              <a:t> </a:t>
            </a:r>
            <a:r>
              <a:rPr lang="it-IT" sz="3200" b="1" dirty="0" err="1"/>
              <a:t>attention</a:t>
            </a:r>
            <a:r>
              <a:rPr lang="it-IT" sz="3200" b="1" dirty="0"/>
              <a:t>!</a:t>
            </a:r>
            <a:br>
              <a:rPr lang="it-IT" sz="3200" b="1" dirty="0"/>
            </a:br>
            <a:br>
              <a:rPr lang="it-IT" sz="3200" b="1" dirty="0"/>
            </a:br>
            <a:r>
              <a:rPr lang="it-IT" sz="3200" i="1" dirty="0"/>
              <a:t>Simonetta Trivelli</a:t>
            </a:r>
            <a:endParaRPr lang="it-IT" sz="3200" b="1" i="1"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9519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2478420026"/>
              </p:ext>
            </p:extLst>
          </p:nvPr>
        </p:nvGraphicFramePr>
        <p:xfrm>
          <a:off x="796030" y="2370338"/>
          <a:ext cx="7717655" cy="33846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0658F3B3-F519-4B12-BD5F-ED55FBA5FD98}"/>
              </a:ext>
            </a:extLst>
          </p:cNvPr>
          <p:cNvSpPr/>
          <p:nvPr/>
        </p:nvSpPr>
        <p:spPr>
          <a:xfrm>
            <a:off x="1171852" y="1233996"/>
            <a:ext cx="7176117" cy="830997"/>
          </a:xfrm>
          <a:prstGeom prst="rect">
            <a:avLst/>
          </a:prstGeom>
        </p:spPr>
        <p:txBody>
          <a:bodyPr wrap="square">
            <a:spAutoFit/>
          </a:bodyPr>
          <a:lstStyle/>
          <a:p>
            <a:pPr algn="ctr"/>
            <a:endParaRPr lang="en-US" sz="2400" b="1" dirty="0"/>
          </a:p>
          <a:p>
            <a:pPr algn="ctr"/>
            <a:r>
              <a:rPr lang="en-US" sz="2400" b="1" dirty="0"/>
              <a:t>FLC ITALIAN SYSTEM -  DESIGNATION OF CONTROLLERS</a:t>
            </a:r>
            <a:endParaRPr lang="it-IT" sz="2400" dirty="0"/>
          </a:p>
        </p:txBody>
      </p:sp>
    </p:spTree>
    <p:extLst>
      <p:ext uri="{BB962C8B-B14F-4D97-AF65-F5344CB8AC3E}">
        <p14:creationId xmlns:p14="http://schemas.microsoft.com/office/powerpoint/2010/main" val="2980938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olo rettangolo 1"/>
          <p:cNvSpPr/>
          <p:nvPr/>
        </p:nvSpPr>
        <p:spPr>
          <a:xfrm>
            <a:off x="0" y="3944203"/>
            <a:ext cx="5854890" cy="2913797"/>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6" name="Triangolo rettangolo 5"/>
          <p:cNvSpPr/>
          <p:nvPr/>
        </p:nvSpPr>
        <p:spPr>
          <a:xfrm rot="10800000">
            <a:off x="3289110" y="0"/>
            <a:ext cx="5854890" cy="2913797"/>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463" y="5020620"/>
            <a:ext cx="2406650" cy="1439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ttangolo 3"/>
          <p:cNvSpPr/>
          <p:nvPr/>
        </p:nvSpPr>
        <p:spPr>
          <a:xfrm>
            <a:off x="2285999" y="2505670"/>
            <a:ext cx="5188857" cy="3139321"/>
          </a:xfrm>
          <a:prstGeom prst="rect">
            <a:avLst/>
          </a:prstGeom>
        </p:spPr>
        <p:txBody>
          <a:bodyPr wrap="square">
            <a:spAutoFit/>
          </a:bodyPr>
          <a:lstStyle/>
          <a:p>
            <a:pPr algn="ctr"/>
            <a:r>
              <a:rPr lang="it-IT" b="1" dirty="0">
                <a:solidFill>
                  <a:srgbClr val="0D12C9"/>
                </a:solidFill>
              </a:rPr>
              <a:t>Sezione Cooperazione Territoriale</a:t>
            </a:r>
            <a:endParaRPr lang="it-IT" dirty="0">
              <a:solidFill>
                <a:srgbClr val="0D12C9"/>
              </a:solidFill>
            </a:endParaRPr>
          </a:p>
          <a:p>
            <a:pPr algn="ctr"/>
            <a:r>
              <a:rPr lang="x-none" dirty="0">
                <a:solidFill>
                  <a:srgbClr val="0D12C9"/>
                </a:solidFill>
              </a:rPr>
              <a:t>Via P. Gobetti, 26 - 70121 Bari </a:t>
            </a:r>
            <a:r>
              <a:rPr lang="mr-IN" dirty="0">
                <a:solidFill>
                  <a:srgbClr val="0D12C9"/>
                </a:solidFill>
              </a:rPr>
              <a:t>–</a:t>
            </a:r>
            <a:r>
              <a:rPr lang="x-none" dirty="0">
                <a:solidFill>
                  <a:srgbClr val="0D12C9"/>
                </a:solidFill>
              </a:rPr>
              <a:t> </a:t>
            </a:r>
            <a:endParaRPr lang="en-US" dirty="0">
              <a:solidFill>
                <a:srgbClr val="0D12C9"/>
              </a:solidFill>
            </a:endParaRPr>
          </a:p>
          <a:p>
            <a:pPr algn="ctr"/>
            <a:r>
              <a:rPr lang="x-none" dirty="0">
                <a:solidFill>
                  <a:srgbClr val="0D12C9"/>
                </a:solidFill>
              </a:rPr>
              <a:t>Tel: 080 540 6</a:t>
            </a:r>
            <a:r>
              <a:rPr lang="it-IT" dirty="0">
                <a:solidFill>
                  <a:srgbClr val="0D12C9"/>
                </a:solidFill>
              </a:rPr>
              <a:t>478</a:t>
            </a:r>
            <a:r>
              <a:rPr lang="x-none" dirty="0">
                <a:solidFill>
                  <a:srgbClr val="0D12C9"/>
                </a:solidFill>
              </a:rPr>
              <a:t> </a:t>
            </a:r>
            <a:endParaRPr lang="en-US" dirty="0">
              <a:solidFill>
                <a:srgbClr val="0D12C9"/>
              </a:solidFill>
            </a:endParaRPr>
          </a:p>
          <a:p>
            <a:pPr algn="ctr"/>
            <a:endParaRPr lang="en-US" dirty="0">
              <a:solidFill>
                <a:srgbClr val="0D12C9"/>
              </a:solidFill>
            </a:endParaRPr>
          </a:p>
          <a:p>
            <a:pPr algn="ctr"/>
            <a:r>
              <a:rPr lang="it-IT" u="sng" dirty="0">
                <a:solidFill>
                  <a:srgbClr val="0D12C9"/>
                </a:solidFill>
                <a:hlinkClick r:id="rId3"/>
              </a:rPr>
              <a:t>s.trivelli@regione.puglia.it</a:t>
            </a:r>
            <a:endParaRPr lang="it-IT" u="sng" dirty="0">
              <a:solidFill>
                <a:srgbClr val="0D12C9"/>
              </a:solidFill>
            </a:endParaRPr>
          </a:p>
          <a:p>
            <a:pPr algn="ctr"/>
            <a:endParaRPr lang="it-IT" u="sng" dirty="0">
              <a:solidFill>
                <a:srgbClr val="0D12C9"/>
              </a:solidFill>
            </a:endParaRPr>
          </a:p>
          <a:p>
            <a:pPr algn="ctr"/>
            <a:endParaRPr lang="it-IT" u="sng" dirty="0">
              <a:solidFill>
                <a:srgbClr val="0D12C9"/>
              </a:solidFill>
            </a:endParaRPr>
          </a:p>
          <a:p>
            <a:pPr algn="ctr"/>
            <a:r>
              <a:rPr lang="it-IT" b="1" dirty="0" err="1">
                <a:solidFill>
                  <a:srgbClr val="0D12C9"/>
                </a:solidFill>
              </a:rPr>
              <a:t>www.europuglia.it</a:t>
            </a:r>
            <a:r>
              <a:rPr lang="it-IT" dirty="0">
                <a:solidFill>
                  <a:srgbClr val="0D12C9"/>
                </a:solidFill>
              </a:rPr>
              <a:t> </a:t>
            </a:r>
          </a:p>
          <a:p>
            <a:pPr algn="ctr"/>
            <a:endParaRPr lang="it-IT" dirty="0">
              <a:solidFill>
                <a:srgbClr val="558ED5"/>
              </a:solidFill>
            </a:endParaRPr>
          </a:p>
          <a:p>
            <a:pPr algn="ctr"/>
            <a:endParaRPr lang="it-IT" dirty="0">
              <a:solidFill>
                <a:srgbClr val="558ED5"/>
              </a:solidFill>
            </a:endParaRPr>
          </a:p>
          <a:p>
            <a:pPr algn="ctr"/>
            <a:endParaRPr lang="it-IT" dirty="0">
              <a:solidFill>
                <a:srgbClr val="558ED5"/>
              </a:solidFill>
            </a:endParaRPr>
          </a:p>
        </p:txBody>
      </p:sp>
    </p:spTree>
    <p:extLst>
      <p:ext uri="{BB962C8B-B14F-4D97-AF65-F5344CB8AC3E}">
        <p14:creationId xmlns:p14="http://schemas.microsoft.com/office/powerpoint/2010/main" val="4241739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944" y="2626953"/>
            <a:ext cx="7138774" cy="239366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riangolo rettangolo 1"/>
          <p:cNvSpPr/>
          <p:nvPr/>
        </p:nvSpPr>
        <p:spPr>
          <a:xfrm>
            <a:off x="0" y="3944203"/>
            <a:ext cx="5854890" cy="2913797"/>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6" name="Triangolo rettangolo 5"/>
          <p:cNvSpPr/>
          <p:nvPr/>
        </p:nvSpPr>
        <p:spPr>
          <a:xfrm rot="10800000">
            <a:off x="3289110" y="0"/>
            <a:ext cx="5854890" cy="2913797"/>
          </a:xfrm>
          <a:prstGeom prst="rtTriangle">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463" y="5020620"/>
            <a:ext cx="2406650" cy="1439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4313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740565089"/>
              </p:ext>
            </p:extLst>
          </p:nvPr>
        </p:nvGraphicFramePr>
        <p:xfrm>
          <a:off x="796030" y="1919796"/>
          <a:ext cx="7717655" cy="38351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979720" y="1312116"/>
            <a:ext cx="5131294" cy="461665"/>
          </a:xfrm>
          <a:prstGeom prst="rect">
            <a:avLst/>
          </a:prstGeom>
        </p:spPr>
        <p:txBody>
          <a:bodyPr wrap="square">
            <a:spAutoFit/>
          </a:bodyPr>
          <a:lstStyle/>
          <a:p>
            <a:pPr algn="ctr"/>
            <a:r>
              <a:rPr lang="en-US" sz="2400" b="1" dirty="0"/>
              <a:t>FLCs DESIGNATION PROCEDURES</a:t>
            </a:r>
            <a:endParaRPr lang="it-IT" sz="2400" dirty="0"/>
          </a:p>
        </p:txBody>
      </p:sp>
      <p:sp>
        <p:nvSpPr>
          <p:cNvPr id="3" name="CasellaDiTesto 2">
            <a:extLst>
              <a:ext uri="{FF2B5EF4-FFF2-40B4-BE49-F238E27FC236}">
                <a16:creationId xmlns:a16="http://schemas.microsoft.com/office/drawing/2014/main" id="{8EAB0FA9-D60A-46CF-901F-7FD94D85A9A1}"/>
              </a:ext>
            </a:extLst>
          </p:cNvPr>
          <p:cNvSpPr txBox="1"/>
          <p:nvPr/>
        </p:nvSpPr>
        <p:spPr>
          <a:xfrm>
            <a:off x="4461535" y="3764131"/>
            <a:ext cx="386644" cy="369332"/>
          </a:xfrm>
          <a:prstGeom prst="rect">
            <a:avLst/>
          </a:prstGeom>
          <a:noFill/>
        </p:spPr>
        <p:txBody>
          <a:bodyPr wrap="none" rtlCol="0">
            <a:spAutoFit/>
          </a:bodyPr>
          <a:lstStyle/>
          <a:p>
            <a:r>
              <a:rPr lang="it-IT" b="1" dirty="0"/>
              <a:t>or</a:t>
            </a:r>
          </a:p>
        </p:txBody>
      </p:sp>
    </p:spTree>
    <p:extLst>
      <p:ext uri="{BB962C8B-B14F-4D97-AF65-F5344CB8AC3E}">
        <p14:creationId xmlns:p14="http://schemas.microsoft.com/office/powerpoint/2010/main" val="427159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1513782118"/>
              </p:ext>
            </p:extLst>
          </p:nvPr>
        </p:nvGraphicFramePr>
        <p:xfrm>
          <a:off x="796030" y="1908700"/>
          <a:ext cx="7717655" cy="39061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8EC84189-E21C-4649-977C-B2CCD1ACD0BA}"/>
              </a:ext>
            </a:extLst>
          </p:cNvPr>
          <p:cNvSpPr/>
          <p:nvPr/>
        </p:nvSpPr>
        <p:spPr>
          <a:xfrm rot="10800000" flipV="1">
            <a:off x="1544715" y="1312116"/>
            <a:ext cx="5566299" cy="461665"/>
          </a:xfrm>
          <a:prstGeom prst="rect">
            <a:avLst/>
          </a:prstGeom>
        </p:spPr>
        <p:txBody>
          <a:bodyPr wrap="square">
            <a:spAutoFit/>
          </a:bodyPr>
          <a:lstStyle/>
          <a:p>
            <a:pPr algn="ctr"/>
            <a:r>
              <a:rPr lang="en-US" sz="2400" b="1" dirty="0"/>
              <a:t>ADDITIONAL REQUIREMENTS OF F.L.C.s</a:t>
            </a:r>
            <a:endParaRPr lang="it-IT" sz="2400" dirty="0"/>
          </a:p>
        </p:txBody>
      </p:sp>
    </p:spTree>
    <p:extLst>
      <p:ext uri="{BB962C8B-B14F-4D97-AF65-F5344CB8AC3E}">
        <p14:creationId xmlns:p14="http://schemas.microsoft.com/office/powerpoint/2010/main" val="1376680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1302528972"/>
              </p:ext>
            </p:extLst>
          </p:nvPr>
        </p:nvGraphicFramePr>
        <p:xfrm>
          <a:off x="796030" y="2030135"/>
          <a:ext cx="7717655" cy="43440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29ECF6A2-577D-48BF-A7AA-F7B38AF73797}"/>
              </a:ext>
            </a:extLst>
          </p:cNvPr>
          <p:cNvSpPr/>
          <p:nvPr/>
        </p:nvSpPr>
        <p:spPr>
          <a:xfrm>
            <a:off x="1904301" y="1191237"/>
            <a:ext cx="4882393" cy="461665"/>
          </a:xfrm>
          <a:prstGeom prst="rect">
            <a:avLst/>
          </a:prstGeom>
        </p:spPr>
        <p:txBody>
          <a:bodyPr wrap="square">
            <a:spAutoFit/>
          </a:bodyPr>
          <a:lstStyle/>
          <a:p>
            <a:pPr algn="ctr"/>
            <a:r>
              <a:rPr lang="en-US" sz="2400" b="1" dirty="0"/>
              <a:t>FLCs DESIGNATION PROCEDURES</a:t>
            </a:r>
            <a:endParaRPr lang="it-IT" sz="2400" dirty="0"/>
          </a:p>
        </p:txBody>
      </p:sp>
    </p:spTree>
    <p:extLst>
      <p:ext uri="{BB962C8B-B14F-4D97-AF65-F5344CB8AC3E}">
        <p14:creationId xmlns:p14="http://schemas.microsoft.com/office/powerpoint/2010/main" val="208727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1083486253"/>
              </p:ext>
            </p:extLst>
          </p:nvPr>
        </p:nvGraphicFramePr>
        <p:xfrm>
          <a:off x="796030" y="1908700"/>
          <a:ext cx="7717655" cy="39061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6B7D92E4-A79D-49F4-9AE3-2B10F79ADDA7}"/>
              </a:ext>
            </a:extLst>
          </p:cNvPr>
          <p:cNvSpPr/>
          <p:nvPr/>
        </p:nvSpPr>
        <p:spPr>
          <a:xfrm>
            <a:off x="1635853" y="1140903"/>
            <a:ext cx="5855516" cy="461665"/>
          </a:xfrm>
          <a:prstGeom prst="rect">
            <a:avLst/>
          </a:prstGeom>
        </p:spPr>
        <p:txBody>
          <a:bodyPr wrap="square">
            <a:spAutoFit/>
          </a:bodyPr>
          <a:lstStyle/>
          <a:p>
            <a:pPr algn="ctr"/>
            <a:r>
              <a:rPr lang="en-US" sz="2400" b="1" dirty="0"/>
              <a:t>FLCs DESIGNATION PROCEDURES</a:t>
            </a:r>
            <a:endParaRPr lang="it-IT" sz="2400" dirty="0"/>
          </a:p>
        </p:txBody>
      </p:sp>
    </p:spTree>
    <p:extLst>
      <p:ext uri="{BB962C8B-B14F-4D97-AF65-F5344CB8AC3E}">
        <p14:creationId xmlns:p14="http://schemas.microsoft.com/office/powerpoint/2010/main" val="3575523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 name="Diagramma 5">
            <a:extLst>
              <a:ext uri="{FF2B5EF4-FFF2-40B4-BE49-F238E27FC236}">
                <a16:creationId xmlns:a16="http://schemas.microsoft.com/office/drawing/2014/main" id="{3BE1F4BD-ED84-488D-8CFE-05A103C008B9}"/>
              </a:ext>
            </a:extLst>
          </p:cNvPr>
          <p:cNvGraphicFramePr/>
          <p:nvPr>
            <p:extLst>
              <p:ext uri="{D42A27DB-BD31-4B8C-83A1-F6EECF244321}">
                <p14:modId xmlns:p14="http://schemas.microsoft.com/office/powerpoint/2010/main" val="419029743"/>
              </p:ext>
            </p:extLst>
          </p:nvPr>
        </p:nvGraphicFramePr>
        <p:xfrm>
          <a:off x="529648" y="2021747"/>
          <a:ext cx="7883370" cy="43059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ttangolo 1">
            <a:extLst>
              <a:ext uri="{FF2B5EF4-FFF2-40B4-BE49-F238E27FC236}">
                <a16:creationId xmlns:a16="http://schemas.microsoft.com/office/drawing/2014/main" id="{21028070-3D46-42D3-BE42-1FE7CE6C0E5B}"/>
              </a:ext>
            </a:extLst>
          </p:cNvPr>
          <p:cNvSpPr/>
          <p:nvPr/>
        </p:nvSpPr>
        <p:spPr>
          <a:xfrm>
            <a:off x="2086429" y="1269694"/>
            <a:ext cx="5362995" cy="461665"/>
          </a:xfrm>
          <a:prstGeom prst="rect">
            <a:avLst/>
          </a:prstGeom>
        </p:spPr>
        <p:txBody>
          <a:bodyPr wrap="square">
            <a:spAutoFit/>
          </a:bodyPr>
          <a:lstStyle/>
          <a:p>
            <a:pPr algn="ctr"/>
            <a:r>
              <a:rPr lang="en-US" sz="2400" b="1" dirty="0"/>
              <a:t>FLCs MANAGEMENT VERIFICATIONS</a:t>
            </a:r>
            <a:endParaRPr lang="it-IT" sz="2400" dirty="0"/>
          </a:p>
        </p:txBody>
      </p:sp>
    </p:spTree>
    <p:extLst>
      <p:ext uri="{BB962C8B-B14F-4D97-AF65-F5344CB8AC3E}">
        <p14:creationId xmlns:p14="http://schemas.microsoft.com/office/powerpoint/2010/main" val="1593701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1296027385"/>
              </p:ext>
            </p:extLst>
          </p:nvPr>
        </p:nvGraphicFramePr>
        <p:xfrm>
          <a:off x="630316" y="1127464"/>
          <a:ext cx="7874492"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Rettangolo 10">
            <a:extLst>
              <a:ext uri="{FF2B5EF4-FFF2-40B4-BE49-F238E27FC236}">
                <a16:creationId xmlns:a16="http://schemas.microsoft.com/office/drawing/2014/main" id="{E92690BA-B1D2-4FCD-B7A7-88F7D0D49955}"/>
              </a:ext>
            </a:extLst>
          </p:cNvPr>
          <p:cNvSpPr/>
          <p:nvPr/>
        </p:nvSpPr>
        <p:spPr>
          <a:xfrm>
            <a:off x="2724078" y="3876637"/>
            <a:ext cx="3953298" cy="461665"/>
          </a:xfrm>
          <a:prstGeom prst="rect">
            <a:avLst/>
          </a:prstGeom>
        </p:spPr>
        <p:txBody>
          <a:bodyPr wrap="square">
            <a:spAutoFit/>
          </a:bodyPr>
          <a:lstStyle/>
          <a:p>
            <a:pPr algn="ctr"/>
            <a:r>
              <a:rPr lang="en-US" sz="2400" b="1" dirty="0"/>
              <a:t>ADMINISTRATIVE CHECKS (1)</a:t>
            </a:r>
            <a:endParaRPr lang="it-IT" sz="2400" dirty="0"/>
          </a:p>
        </p:txBody>
      </p:sp>
    </p:spTree>
    <p:extLst>
      <p:ext uri="{BB962C8B-B14F-4D97-AF65-F5344CB8AC3E}">
        <p14:creationId xmlns:p14="http://schemas.microsoft.com/office/powerpoint/2010/main" val="14838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9550" y="323009"/>
            <a:ext cx="2331699" cy="688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548"/>
            <a:ext cx="2086429" cy="10128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 name="Diagramma 7">
            <a:extLst>
              <a:ext uri="{FF2B5EF4-FFF2-40B4-BE49-F238E27FC236}">
                <a16:creationId xmlns:a16="http://schemas.microsoft.com/office/drawing/2014/main" id="{A436CAB3-A192-45E7-83D1-F45C47678B99}"/>
              </a:ext>
            </a:extLst>
          </p:cNvPr>
          <p:cNvGraphicFramePr/>
          <p:nvPr>
            <p:extLst>
              <p:ext uri="{D42A27DB-BD31-4B8C-83A1-F6EECF244321}">
                <p14:modId xmlns:p14="http://schemas.microsoft.com/office/powerpoint/2010/main" val="29659795"/>
              </p:ext>
            </p:extLst>
          </p:nvPr>
        </p:nvGraphicFramePr>
        <p:xfrm>
          <a:off x="630316" y="1127464"/>
          <a:ext cx="7874492" cy="5407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Rettangolo 10">
            <a:extLst>
              <a:ext uri="{FF2B5EF4-FFF2-40B4-BE49-F238E27FC236}">
                <a16:creationId xmlns:a16="http://schemas.microsoft.com/office/drawing/2014/main" id="{E92690BA-B1D2-4FCD-B7A7-88F7D0D49955}"/>
              </a:ext>
            </a:extLst>
          </p:cNvPr>
          <p:cNvSpPr/>
          <p:nvPr/>
        </p:nvSpPr>
        <p:spPr>
          <a:xfrm>
            <a:off x="2724078" y="3876637"/>
            <a:ext cx="3953298" cy="461665"/>
          </a:xfrm>
          <a:prstGeom prst="rect">
            <a:avLst/>
          </a:prstGeom>
        </p:spPr>
        <p:txBody>
          <a:bodyPr wrap="square">
            <a:spAutoFit/>
          </a:bodyPr>
          <a:lstStyle/>
          <a:p>
            <a:pPr algn="ctr"/>
            <a:r>
              <a:rPr lang="en-US" sz="2400" b="1" dirty="0"/>
              <a:t>ADMINISTRATIVE CHECKS (2)</a:t>
            </a:r>
            <a:endParaRPr lang="it-IT" sz="2400" dirty="0"/>
          </a:p>
        </p:txBody>
      </p:sp>
    </p:spTree>
    <p:extLst>
      <p:ext uri="{BB962C8B-B14F-4D97-AF65-F5344CB8AC3E}">
        <p14:creationId xmlns:p14="http://schemas.microsoft.com/office/powerpoint/2010/main" val="1939662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3315</TotalTime>
  <Words>988</Words>
  <Application>Microsoft Office PowerPoint</Application>
  <PresentationFormat>Presentazione su schermo (4:3)</PresentationFormat>
  <Paragraphs>86</Paragraphs>
  <Slides>21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21</vt:i4>
      </vt:variant>
    </vt:vector>
  </HeadingPairs>
  <TitlesOfParts>
    <vt:vector size="26" baseType="lpstr">
      <vt:lpstr>Arial</vt:lpstr>
      <vt:lpstr>Calibri</vt:lpstr>
      <vt:lpstr>Mangal</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Thanks for your attention!  Simonetta Trivelli</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pippo</dc:creator>
  <cp:lastModifiedBy>Simonetta Trivelli</cp:lastModifiedBy>
  <cp:revision>241</cp:revision>
  <cp:lastPrinted>2018-02-15T12:11:42Z</cp:lastPrinted>
  <dcterms:created xsi:type="dcterms:W3CDTF">2017-06-16T11:08:50Z</dcterms:created>
  <dcterms:modified xsi:type="dcterms:W3CDTF">2018-02-16T09:07:05Z</dcterms:modified>
</cp:coreProperties>
</file>