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3" r:id="rId1"/>
  </p:sldMasterIdLst>
  <p:notesMasterIdLst>
    <p:notesMasterId r:id="rId21"/>
  </p:notesMasterIdLst>
  <p:sldIdLst>
    <p:sldId id="321" r:id="rId2"/>
    <p:sldId id="372" r:id="rId3"/>
    <p:sldId id="374" r:id="rId4"/>
    <p:sldId id="376" r:id="rId5"/>
    <p:sldId id="370" r:id="rId6"/>
    <p:sldId id="373" r:id="rId7"/>
    <p:sldId id="377" r:id="rId8"/>
    <p:sldId id="381" r:id="rId9"/>
    <p:sldId id="340" r:id="rId10"/>
    <p:sldId id="382" r:id="rId11"/>
    <p:sldId id="371" r:id="rId12"/>
    <p:sldId id="383" r:id="rId13"/>
    <p:sldId id="384" r:id="rId14"/>
    <p:sldId id="385" r:id="rId15"/>
    <p:sldId id="378" r:id="rId16"/>
    <p:sldId id="386" r:id="rId17"/>
    <p:sldId id="379" r:id="rId18"/>
    <p:sldId id="380" r:id="rId19"/>
    <p:sldId id="375" r:id="rId20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F8F"/>
    <a:srgbClr val="C2DCDB"/>
    <a:srgbClr val="EBECB2"/>
    <a:srgbClr val="EBFFFF"/>
    <a:srgbClr val="A94195"/>
    <a:srgbClr val="93D050"/>
    <a:srgbClr val="92D050"/>
    <a:srgbClr val="85E260"/>
    <a:srgbClr val="00FF00"/>
    <a:srgbClr val="FF12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Μεσαίο στυλ 4 - Έμφασ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95429" autoAdjust="0"/>
  </p:normalViewPr>
  <p:slideViewPr>
    <p:cSldViewPr>
      <p:cViewPr>
        <p:scale>
          <a:sx n="116" d="100"/>
          <a:sy n="116" d="100"/>
        </p:scale>
        <p:origin x="-1904" y="-25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65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0818" tIns="45409" rIns="90818" bIns="45409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0818" tIns="45409" rIns="90818" bIns="45409" rtlCol="0"/>
          <a:lstStyle>
            <a:lvl1pPr algn="r">
              <a:defRPr sz="1200"/>
            </a:lvl1pPr>
          </a:lstStyle>
          <a:p>
            <a:fld id="{DC8D75C0-7469-4822-B26B-3EDC1F0FDF31}" type="datetimeFigureOut">
              <a:rPr lang="el-GR" smtClean="0"/>
              <a:t>21/2/18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18" tIns="45409" rIns="90818" bIns="45409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0818" tIns="45409" rIns="90818" bIns="45409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378823"/>
            <a:ext cx="2945659" cy="493713"/>
          </a:xfrm>
          <a:prstGeom prst="rect">
            <a:avLst/>
          </a:prstGeom>
        </p:spPr>
        <p:txBody>
          <a:bodyPr vert="horz" lIns="90818" tIns="45409" rIns="90818" bIns="45409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3" y="9378823"/>
            <a:ext cx="2945659" cy="493713"/>
          </a:xfrm>
          <a:prstGeom prst="rect">
            <a:avLst/>
          </a:prstGeom>
        </p:spPr>
        <p:txBody>
          <a:bodyPr vert="horz" lIns="90818" tIns="45409" rIns="90818" bIns="45409" rtlCol="0" anchor="b"/>
          <a:lstStyle>
            <a:lvl1pPr algn="r">
              <a:defRPr sz="1200"/>
            </a:lvl1pPr>
          </a:lstStyle>
          <a:p>
            <a:fld id="{80EA3C1D-7BCB-4FDB-929A-FC57BDA4BED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9422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0D9AE-3C6A-45A0-9D3F-183973183A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222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EA54-E3B5-4FAB-BFC9-D253BD47D0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90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3258D-62A4-49A8-95AF-58C42F2C86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61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B2E60-541C-43E8-BC9F-ED32701B7FC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269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Τίτλος και Διάγραμμα ή Οργανόγραμμ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25BB34-D628-4483-9EDC-A66C02E3B2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268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4B748-1C5A-4663-888B-606DBDE3D6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928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22C52-BB13-4F77-9929-FF7B5FB378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3458F-A2BC-4F33-811A-5ACC0631200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2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2FBF3-BB5B-4968-959C-AC42EE61EB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29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A1EE2-2DCF-4CCA-BA0C-B9B99EB218F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577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9EF27-DBB8-4CF3-A63E-A7A62BC634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85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68B8E-E0A8-4CFC-8F21-E1A9D34AE22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1E893-E4E0-450F-B699-2928568944F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485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FLC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4144467-E449-40FC-BC09-94872F462F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89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Osaka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28" charset="-128"/>
          <a:cs typeface="Osaka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28" charset="-128"/>
          <a:cs typeface="Osaka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28" charset="-128"/>
          <a:cs typeface="Osaka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28" charset="-128"/>
          <a:cs typeface="Osaka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2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2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2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themeOverride" Target="../theme/themeOverride2.xml"/><Relationship Id="rId2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2" Type="http://schemas.openxmlformats.org/officeDocument/2006/relationships/hyperlink" Target="mailto:kxristodoulou@mou.g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2052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2053" name="Rectangle 16"/>
          <p:cNvSpPr>
            <a:spLocks noChangeArrowheads="1"/>
          </p:cNvSpPr>
          <p:nvPr/>
        </p:nvSpPr>
        <p:spPr bwMode="auto">
          <a:xfrm>
            <a:off x="0" y="774700"/>
            <a:ext cx="9144000" cy="6254750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sz="1400" dirty="0">
              <a:solidFill>
                <a:srgbClr val="000099"/>
              </a:solidFill>
            </a:endParaRPr>
          </a:p>
        </p:txBody>
      </p:sp>
      <p:sp>
        <p:nvSpPr>
          <p:cNvPr id="11" name="13 - Ορθογώνιο"/>
          <p:cNvSpPr>
            <a:spLocks noChangeArrowheads="1"/>
          </p:cNvSpPr>
          <p:nvPr/>
        </p:nvSpPr>
        <p:spPr bwMode="auto">
          <a:xfrm>
            <a:off x="683568" y="1989138"/>
            <a:ext cx="777686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Osaka" pitchFamily="122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Osaka" pitchFamily="122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Osaka" pitchFamily="122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Osaka" pitchFamily="122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Osaka" pitchFamily="12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Osaka" pitchFamily="12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Osaka" pitchFamily="12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Osaka" pitchFamily="12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Osaka" pitchFamily="122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3600" b="1" dirty="0" smtClean="0">
                <a:solidFill>
                  <a:srgbClr val="0F4F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Osaka"/>
              </a:rPr>
              <a:t>MANAGEMENT VERIFICATIONS</a:t>
            </a:r>
            <a:endParaRPr lang="en-GB" altLang="el-GR" sz="3600" b="1" dirty="0" smtClean="0">
              <a:solidFill>
                <a:srgbClr val="0F4F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Osaka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0F4F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Osaka"/>
              </a:rPr>
              <a:t>SEMINAR</a:t>
            </a:r>
            <a:endParaRPr lang="el-GR" sz="3600" b="1" dirty="0" smtClean="0">
              <a:solidFill>
                <a:srgbClr val="0F4F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Osaka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l-GR" sz="3600" b="1" dirty="0" smtClean="0">
              <a:solidFill>
                <a:srgbClr val="0F4F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Osaka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l-GR" sz="3000" b="1" dirty="0" smtClean="0">
                <a:solidFill>
                  <a:srgbClr val="0F4F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Osaka"/>
              </a:rPr>
              <a:t>THESSALONIKI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l-GR" sz="3000" b="1" dirty="0" smtClean="0">
                <a:solidFill>
                  <a:srgbClr val="0F4F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Osaka"/>
              </a:rPr>
              <a:t>22 FEBRUARY, 2018</a:t>
            </a:r>
            <a:endParaRPr lang="el-GR" altLang="el-GR" sz="3000" b="1" dirty="0">
              <a:solidFill>
                <a:srgbClr val="0F4F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Osaka"/>
            </a:endParaRPr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50D9AE-3C6A-45A0-9D3F-183973183ACE}" type="slidenum">
              <a:rPr lang="en-US" sz="1000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sz="1000" dirty="0">
              <a:solidFill>
                <a:srgbClr val="000000"/>
              </a:solidFill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29712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0" y="765174"/>
            <a:ext cx="9144000" cy="6092825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81000" y="1844824"/>
            <a:ext cx="8305800" cy="354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3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On-the-spot </a:t>
            </a:r>
            <a:r>
              <a:rPr lang="en-US" sz="23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</a:t>
            </a:r>
            <a:endParaRPr lang="en-US" sz="23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Controller drafts a provisional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On-The-Spot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Report within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seven (7) working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days after the completion of the on the spot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visit and forwards it to the beneficiary</a:t>
            </a:r>
            <a:endParaRPr lang="en-US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Beneficiary can submit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objections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the Controller within five (5) working days after receiving the </a:t>
            </a:r>
            <a:r>
              <a:rPr lang="en-US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</a:t>
            </a:r>
            <a:r>
              <a:rPr lang="en-US" sz="20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Report.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Ομάδα 11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3" name="Picture 6" descr="powerPlog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 descr="image00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380062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-28600" y="789413"/>
            <a:ext cx="9172600" cy="6068588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700808"/>
            <a:ext cx="8219256" cy="4642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3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Supervision </a:t>
            </a:r>
            <a:r>
              <a:rPr lang="en-US" sz="23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First Level Control System </a:t>
            </a:r>
          </a:p>
          <a:p>
            <a:pPr marL="342900" indent="-342900">
              <a:spcAft>
                <a:spcPts val="1000"/>
              </a:spcAft>
              <a:buFont typeface="Arial"/>
              <a:buChar char="•"/>
            </a:pPr>
            <a:r>
              <a:rPr lang="en-US" sz="23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purpose is to </a:t>
            </a:r>
            <a:r>
              <a:rPr lang="en-US" sz="23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ensure </a:t>
            </a:r>
            <a:r>
              <a:rPr lang="en-US" sz="2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quality of the management verifications, through </a:t>
            </a:r>
            <a:r>
              <a:rPr lang="en-US" sz="23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supervision </a:t>
            </a:r>
            <a:r>
              <a:rPr lang="en-US" sz="2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</a:t>
            </a:r>
            <a:r>
              <a:rPr lang="en-US" sz="23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controllers’ work both at administrative and on-the-spot level</a:t>
            </a:r>
            <a:r>
              <a:rPr lang="en-US" sz="23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spcAft>
                <a:spcPts val="1000"/>
              </a:spcAft>
              <a:buFont typeface="Arial"/>
              <a:buChar char="•"/>
            </a:pPr>
            <a:r>
              <a:rPr lang="en-US" sz="23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procedure applies to 100% of the registered controllers </a:t>
            </a:r>
            <a:endParaRPr lang="en-US" sz="23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48656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-28600" y="789413"/>
            <a:ext cx="9172600" cy="6068588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700808"/>
            <a:ext cx="8219256" cy="5068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Supervision </a:t>
            </a: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First Level Control System </a:t>
            </a:r>
          </a:p>
          <a:p>
            <a:pPr>
              <a:spcAft>
                <a:spcPts val="1000"/>
              </a:spcAft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 of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prepares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the beginning of each six month period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 of the Certificates of Verified Expenditure which were submitted by the Controllers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then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selects the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Controllers, who shall be checked,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on criteria such as:</a:t>
            </a:r>
            <a:endParaRPr lang="en-GB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Amount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certified expenditure </a:t>
            </a:r>
            <a:endParaRPr lang="en-GB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 of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issued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certificates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a specific project and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Beneficiary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budget etc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68188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-28600" y="789413"/>
            <a:ext cx="9172600" cy="6068588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700808"/>
            <a:ext cx="8219256" cy="5375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Supervision </a:t>
            </a: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First Level Control System </a:t>
            </a:r>
          </a:p>
          <a:p>
            <a:pPr>
              <a:spcAft>
                <a:spcPts val="1000"/>
              </a:spcAft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quality of the controller’s work is assessed by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 of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based on the following indicative elements,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Compatibility with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approved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Application Form </a:t>
            </a:r>
            <a:endParaRPr lang="en-GB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Adequate publicity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procurement procedures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ender documents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clarity and conforming with the principles of equal participation – non discrimination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Compliance with Union and national eligibility rules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Delivery of the products/services in compliance to contract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86129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-28600" y="789413"/>
            <a:ext cx="9172600" cy="6068588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700808"/>
            <a:ext cx="8219256" cy="3836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Evaluation</a:t>
            </a: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Controllers</a:t>
            </a: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0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Managing Authority records all findings in order to establish a list of possible findings and assess the controller accordingly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50523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-28600" y="789413"/>
            <a:ext cx="9172600" cy="6068588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700808"/>
            <a:ext cx="8219256" cy="1733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of expenditure </a:t>
            </a: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errors </a:t>
            </a:r>
            <a:endParaRPr lang="en-US" sz="20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771120"/>
              </p:ext>
            </p:extLst>
          </p:nvPr>
        </p:nvGraphicFramePr>
        <p:xfrm>
          <a:off x="755576" y="2636910"/>
          <a:ext cx="7848872" cy="3168354"/>
        </p:xfrm>
        <a:graphic>
          <a:graphicData uri="http://schemas.openxmlformats.org/drawingml/2006/table">
            <a:tbl>
              <a:tblPr/>
              <a:tblGrid>
                <a:gridCol w="6382741"/>
                <a:gridCol w="1466131"/>
              </a:tblGrid>
              <a:tr h="633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Type of error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Weighting factor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63367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 relation to the eligible expenditure and the requirements of the Application Form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5%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  In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relation to the publicity of the procurement procedures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15%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7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  In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relation to the tender documents, especially the criteria for the participation and the selection of tenderers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15%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7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  In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relation to the eligibility of expenditure according to EU and national law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25%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  In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relation to the regularity of payments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40%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2371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-28600" y="789413"/>
            <a:ext cx="9172600" cy="6068588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700808"/>
            <a:ext cx="8219256" cy="1733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Qualitative </a:t>
            </a: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errors </a:t>
            </a:r>
            <a:endParaRPr lang="en-US" sz="20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860335"/>
              </p:ext>
            </p:extLst>
          </p:nvPr>
        </p:nvGraphicFramePr>
        <p:xfrm>
          <a:off x="755576" y="2636910"/>
          <a:ext cx="7848872" cy="1815982"/>
        </p:xfrm>
        <a:graphic>
          <a:graphicData uri="http://schemas.openxmlformats.org/drawingml/2006/table">
            <a:tbl>
              <a:tblPr/>
              <a:tblGrid>
                <a:gridCol w="6382741"/>
                <a:gridCol w="1466131"/>
              </a:tblGrid>
              <a:tr h="633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Type of error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Value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63367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Correct</a:t>
                      </a:r>
                      <a:r>
                        <a:rPr lang="en-US" sz="18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application of Verifications Control Check list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YES =</a:t>
                      </a:r>
                      <a:r>
                        <a:rPr lang="en-US" sz="18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 = 1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  </a:t>
                      </a: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Respecting</a:t>
                      </a:r>
                      <a:r>
                        <a:rPr lang="en-US" sz="18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timeframe for document submission to the beneficiary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YES =</a:t>
                      </a:r>
                      <a:r>
                        <a:rPr lang="en-US" sz="18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 = 1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362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-28600" y="789413"/>
            <a:ext cx="9172600" cy="6068588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700808"/>
            <a:ext cx="8219256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Controller </a:t>
            </a: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Error Rate (CER) and Assessment</a:t>
            </a:r>
            <a:endParaRPr lang="en-GB" sz="20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0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376150"/>
              </p:ext>
            </p:extLst>
          </p:nvPr>
        </p:nvGraphicFramePr>
        <p:xfrm>
          <a:off x="611560" y="2636910"/>
          <a:ext cx="7776864" cy="3161315"/>
        </p:xfrm>
        <a:graphic>
          <a:graphicData uri="http://schemas.openxmlformats.org/drawingml/2006/table">
            <a:tbl>
              <a:tblPr/>
              <a:tblGrid>
                <a:gridCol w="3865751"/>
                <a:gridCol w="3911113"/>
              </a:tblGrid>
              <a:tr h="492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Error rate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Controller Assessment/Evaluation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492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 – 0,5%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Excellent performance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&gt;0,5 – 2%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Satisfactory performance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&gt;2 – 5%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First recommendation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&gt;5 – 10 %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Poor performance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&gt; 10%</a:t>
                      </a:r>
                      <a:endParaRPr lang="en-GB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Negative performance </a:t>
                      </a:r>
                      <a:endParaRPr lang="en-GB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437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-28600" y="789413"/>
            <a:ext cx="9172600" cy="6068588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700808"/>
            <a:ext cx="8219256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Controller </a:t>
            </a: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Error Rate (CER) and Assessment</a:t>
            </a:r>
            <a:endParaRPr lang="en-GB" sz="20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0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588956"/>
              </p:ext>
            </p:extLst>
          </p:nvPr>
        </p:nvGraphicFramePr>
        <p:xfrm>
          <a:off x="473337" y="1844825"/>
          <a:ext cx="8280920" cy="4484787"/>
        </p:xfrm>
        <a:graphic>
          <a:graphicData uri="http://schemas.openxmlformats.org/drawingml/2006/table">
            <a:tbl>
              <a:tblPr/>
              <a:tblGrid>
                <a:gridCol w="1183403"/>
                <a:gridCol w="1428778"/>
                <a:gridCol w="5668739"/>
              </a:tblGrid>
              <a:tr h="558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Category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Controller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ErrorRate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 Actions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558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 – 0,5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Information </a:t>
                      </a: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Controller based on potential findings 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&gt;0,5 – 2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Recommendation to the Controller based on the findings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&gt;2 – 5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Controller must participate in training seminars before </a:t>
                      </a: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verification assignment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&gt;5 – 10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Controller is excluded for three months and is required to participate again in training </a:t>
                      </a:r>
                      <a:r>
                        <a:rPr lang="en-US" sz="18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seminars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&gt;10</a:t>
                      </a:r>
                      <a:endParaRPr lang="en-GB" sz="18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Controller is excluded for six months and is required to participate again in </a:t>
                      </a:r>
                      <a:r>
                        <a:rPr lang="en-US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training </a:t>
                      </a:r>
                      <a:r>
                        <a:rPr lang="en-US" sz="180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seminars</a:t>
                      </a:r>
                      <a:endParaRPr lang="en-GB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3671" marR="536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53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-28600" y="789413"/>
            <a:ext cx="9172600" cy="6068588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683568" y="1700808"/>
            <a:ext cx="8003232" cy="4744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 for your </a:t>
            </a:r>
            <a:r>
              <a:rPr 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attention</a:t>
            </a:r>
          </a:p>
          <a:p>
            <a:pPr algn="ctr">
              <a:lnSpc>
                <a:spcPct val="200000"/>
              </a:lnSpc>
              <a:spcAft>
                <a:spcPts val="1000"/>
              </a:spcAft>
            </a:pPr>
            <a:endParaRPr lang="en-US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Konstantinos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Christodoulou</a:t>
            </a: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US" sz="2000" b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 FLC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 - Managing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Authority </a:t>
            </a: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e-mail: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kxristodoulou@mou.gr</a:t>
            </a:r>
            <a:endParaRPr lang="en-US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+30 2310 469 620</a:t>
            </a:r>
            <a:endParaRPr lang="en-US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7099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0" y="765174"/>
            <a:ext cx="9144000" cy="6092825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683568" y="1700808"/>
            <a:ext cx="800323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Description of the First Level Control System in </a:t>
            </a: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Greece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DECENTRALISED SYSTEM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Register </a:t>
            </a:r>
            <a:r>
              <a:rPr lang="en-US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Controllers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dates of applying twice  a year</a:t>
            </a:r>
          </a:p>
          <a:p>
            <a:pPr algn="just">
              <a:lnSpc>
                <a:spcPct val="200000"/>
              </a:lnSpc>
            </a:pPr>
            <a:endParaRPr lang="en-US" sz="2200" b="1" u="sng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91242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0" y="765174"/>
            <a:ext cx="9144000" cy="6092825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683568" y="1700808"/>
            <a:ext cx="8003232" cy="311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Selection </a:t>
            </a:r>
            <a:r>
              <a:rPr lang="en-US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</a:t>
            </a: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Controllers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Call for expression of interest</a:t>
            </a: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Evaluation of applications by M.A., FLC Unit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Registration of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 Controllers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the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Register by Ministerial Decision</a:t>
            </a:r>
            <a:endParaRPr lang="en-US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06812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0" y="765174"/>
            <a:ext cx="9144000" cy="6092825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endParaRPr lang="el-GR" alt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683568" y="1700808"/>
            <a:ext cx="800323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Appointment of a Controller to a Project</a:t>
            </a:r>
          </a:p>
          <a:p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selection of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controller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 be made taking into consideration the following indicative criteria: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Type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project e.g. infrastructure projects, technical studies, environmental projects, cultural heritage projects, social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projects etc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controller’s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specialised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Procurement type 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 (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specialisation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according to the deliverables)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 in financial management / monitoring / audit/controls of similar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3831" y="1053316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2" name="Picture 6" descr="powerPlog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 descr="image00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9353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0" y="765174"/>
            <a:ext cx="9144000" cy="6092825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867033"/>
            <a:ext cx="6840760" cy="769441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r>
              <a:rPr lang="el-GR" sz="2200" b="1" dirty="0">
                <a:solidFill>
                  <a:srgbClr val="0F4F8F"/>
                </a:solidFill>
              </a:rPr>
              <a:t/>
            </a:r>
            <a:br>
              <a:rPr lang="el-GR" sz="2200" b="1" dirty="0">
                <a:solidFill>
                  <a:srgbClr val="0F4F8F"/>
                </a:solidFill>
              </a:rPr>
            </a:br>
            <a:endParaRPr 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683568" y="1844824"/>
            <a:ext cx="8003232" cy="4775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2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Controllers’ Duties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Administrative </a:t>
            </a:r>
            <a:r>
              <a:rPr lang="en-US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of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Expenditure – Certificate of Verified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expenditure and associated documents</a:t>
            </a:r>
            <a:endParaRPr lang="en-US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On-the-spot verifications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On the spot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Report</a:t>
            </a:r>
            <a:endParaRPr lang="en-US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</a:pPr>
            <a:endParaRPr lang="el-GR" sz="22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1" name="Picture 2" descr="image00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93" t="14930" r="62604" b="50000"/>
          <a:stretch/>
        </p:blipFill>
        <p:spPr bwMode="auto">
          <a:xfrm>
            <a:off x="3149600" y="0"/>
            <a:ext cx="342280" cy="274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Ομάδα 4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36866" name="Picture 6" descr="powerPlog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 descr="image00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02260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0" y="765174"/>
            <a:ext cx="9144000" cy="6092825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867033"/>
            <a:ext cx="6840760" cy="769441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r>
              <a:rPr lang="el-GR" sz="2200" b="1" dirty="0">
                <a:solidFill>
                  <a:srgbClr val="0F4F8F"/>
                </a:solidFill>
              </a:rPr>
              <a:t/>
            </a:r>
            <a:br>
              <a:rPr lang="el-GR" sz="2200" b="1" dirty="0">
                <a:solidFill>
                  <a:srgbClr val="0F4F8F"/>
                </a:solidFill>
              </a:rPr>
            </a:br>
            <a:endParaRPr 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539552" y="1844824"/>
            <a:ext cx="81472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2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Administrative </a:t>
            </a:r>
            <a:r>
              <a:rPr lang="en-US" sz="22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of Expenditure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</a:t>
            </a:r>
            <a:r>
              <a:rPr lang="el-GR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</a:t>
            </a:r>
            <a:r>
              <a:rPr lang="el-G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l-GR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performed</a:t>
            </a:r>
            <a:r>
              <a:rPr lang="el-G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l-GR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</a:t>
            </a:r>
            <a:r>
              <a:rPr lang="el-G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100% of </a:t>
            </a:r>
            <a:r>
              <a:rPr lang="el-GR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l-G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declared </a:t>
            </a:r>
            <a:r>
              <a:rPr lang="el-GR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expenditure</a:t>
            </a:r>
            <a:endParaRPr lang="en-US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Beneficiaries shall submit their applications for expenditure verification at least every semester/trimester and preferably whenever the expenditure exceeds 15.000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</a:t>
            </a:r>
            <a:endParaRPr lang="en-US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</a:pPr>
            <a:endParaRPr lang="el-GR" sz="22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1" name="Picture 2" descr="image00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93" t="14930" r="62604" b="50000"/>
          <a:stretch/>
        </p:blipFill>
        <p:spPr bwMode="auto">
          <a:xfrm>
            <a:off x="3149600" y="0"/>
            <a:ext cx="342280" cy="274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Ομάδα 4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36866" name="Picture 6" descr="powerPlog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 descr="image00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77659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0" y="765174"/>
            <a:ext cx="9144000" cy="6092825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867033"/>
            <a:ext cx="6840760" cy="769441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r>
              <a:rPr lang="el-GR" sz="2200" b="1" dirty="0">
                <a:solidFill>
                  <a:srgbClr val="0F4F8F"/>
                </a:solidFill>
              </a:rPr>
              <a:t/>
            </a:r>
            <a:br>
              <a:rPr lang="el-GR" sz="2200" b="1" dirty="0">
                <a:solidFill>
                  <a:srgbClr val="0F4F8F"/>
                </a:solidFill>
              </a:rPr>
            </a:br>
            <a:endParaRPr 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844824"/>
            <a:ext cx="8352928" cy="40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2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Administrative </a:t>
            </a:r>
            <a:r>
              <a:rPr lang="en-US" sz="22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of Expenditure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Controller, within five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days from the day he/she receives the Decision for his/her appointment and the electronic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files,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shall submit to the Beneficiary by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(cc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 also)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provisional Certificate of Verified Expenditure together with the Table of Verified Expenditure, the Verifications Control Checklist,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Table of verified expenditure and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Report.</a:t>
            </a:r>
          </a:p>
          <a:p>
            <a:pPr>
              <a:lnSpc>
                <a:spcPct val="150000"/>
              </a:lnSpc>
            </a:pPr>
            <a:endParaRPr lang="el-GR" sz="22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1" name="Picture 2" descr="image00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93" t="14930" r="62604" b="50000"/>
          <a:stretch/>
        </p:blipFill>
        <p:spPr bwMode="auto">
          <a:xfrm>
            <a:off x="3149600" y="0"/>
            <a:ext cx="342280" cy="274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Ομάδα 4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36866" name="Picture 6" descr="powerPlog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 descr="image00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99368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0" y="765174"/>
            <a:ext cx="9144000" cy="6092825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867033"/>
            <a:ext cx="6840760" cy="769441"/>
          </a:xfrm>
        </p:spPr>
        <p:txBody>
          <a:bodyPr wrap="square">
            <a:spAutoFit/>
          </a:bodyPr>
          <a:lstStyle/>
          <a:p>
            <a:r>
              <a:rPr lang="el-GR" altLang="el-GR" sz="2200" b="1" dirty="0" smtClean="0">
                <a:solidFill>
                  <a:srgbClr val="0F4F8F"/>
                </a:solidFill>
                <a:cs typeface="+mn-cs"/>
              </a:rPr>
              <a:t> </a:t>
            </a:r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r>
              <a:rPr lang="el-GR" sz="2200" b="1" dirty="0">
                <a:solidFill>
                  <a:srgbClr val="0F4F8F"/>
                </a:solidFill>
              </a:rPr>
              <a:t/>
            </a:r>
            <a:br>
              <a:rPr lang="el-GR" sz="2200" b="1" dirty="0">
                <a:solidFill>
                  <a:srgbClr val="0F4F8F"/>
                </a:solidFill>
              </a:rPr>
            </a:br>
            <a:endParaRPr lang="el-GR" sz="2200" b="1" dirty="0">
              <a:solidFill>
                <a:srgbClr val="0F4F8F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844824"/>
            <a:ext cx="835292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2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Administrative </a:t>
            </a:r>
            <a:r>
              <a:rPr lang="en-US" sz="22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of Expenditure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Beneficiary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submit an objection within five (5) working days after </a:t>
            </a:r>
            <a:r>
              <a:rPr lang="en-US" sz="2000" b="1" dirty="0">
                <a:latin typeface="Verdana"/>
                <a:ea typeface="Times New Roman"/>
                <a:cs typeface="Verdana"/>
              </a:rPr>
              <a:t>receiving </a:t>
            </a:r>
            <a:r>
              <a:rPr lang="en-US" sz="2000" b="1" dirty="0" smtClean="0">
                <a:latin typeface="Verdana"/>
                <a:ea typeface="Times New Roman"/>
                <a:cs typeface="Verdana"/>
              </a:rPr>
              <a:t>the FLC documents by the Controller.</a:t>
            </a:r>
            <a:endParaRPr lang="en-US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</a:pPr>
            <a:endParaRPr lang="el-GR" sz="22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1" name="Picture 2" descr="image00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93" t="14930" r="62604" b="50000"/>
          <a:stretch/>
        </p:blipFill>
        <p:spPr bwMode="auto">
          <a:xfrm>
            <a:off x="3149600" y="0"/>
            <a:ext cx="342280" cy="274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Ομάδα 4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36866" name="Picture 6" descr="powerPlog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 descr="image00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67239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7"/>
          <p:cNvSpPr>
            <a:spLocks noChangeShapeType="1"/>
          </p:cNvSpPr>
          <p:nvPr/>
        </p:nvSpPr>
        <p:spPr bwMode="auto">
          <a:xfrm>
            <a:off x="381000" y="6400800"/>
            <a:ext cx="8305800" cy="0"/>
          </a:xfrm>
          <a:prstGeom prst="line">
            <a:avLst/>
          </a:prstGeom>
          <a:noFill/>
          <a:ln w="9525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8" name="Line 15"/>
          <p:cNvSpPr>
            <a:spLocks noChangeShapeType="1"/>
          </p:cNvSpPr>
          <p:nvPr/>
        </p:nvSpPr>
        <p:spPr bwMode="auto">
          <a:xfrm>
            <a:off x="381000" y="1447800"/>
            <a:ext cx="8305800" cy="0"/>
          </a:xfrm>
          <a:prstGeom prst="line">
            <a:avLst/>
          </a:prstGeom>
          <a:noFill/>
          <a:ln w="38100">
            <a:solidFill>
              <a:srgbClr val="FF120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6869" name="Rectangle 16"/>
          <p:cNvSpPr>
            <a:spLocks noChangeArrowheads="1"/>
          </p:cNvSpPr>
          <p:nvPr/>
        </p:nvSpPr>
        <p:spPr bwMode="auto">
          <a:xfrm>
            <a:off x="0" y="765174"/>
            <a:ext cx="9144000" cy="6092825"/>
          </a:xfrm>
          <a:prstGeom prst="rect">
            <a:avLst/>
          </a:prstGeom>
          <a:solidFill>
            <a:srgbClr val="C1E2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el-GR" altLang="el-GR" dirty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113520" y="1036310"/>
            <a:ext cx="6840760" cy="430887"/>
          </a:xfr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F4F8F"/>
                </a:solidFill>
              </a:rPr>
              <a:t>MANAGEMENT VERIFICATIONS - GREECE</a:t>
            </a:r>
            <a:endParaRPr lang="el-GR" sz="2200" b="1" dirty="0">
              <a:solidFill>
                <a:srgbClr val="0F4F8F"/>
              </a:solidFill>
            </a:endParaRPr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5BB34-D628-4483-9EDC-A66C02E3B2B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81000" y="1844824"/>
            <a:ext cx="8305800" cy="3729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3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On-the-spot </a:t>
            </a:r>
            <a:r>
              <a:rPr lang="en-US" sz="23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</a:t>
            </a:r>
            <a:endParaRPr lang="en-US" sz="23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Managing Authority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prepares a 6-month on-the spot verifications programme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programme is accordingly approved</a:t>
            </a:r>
            <a:endParaRPr lang="en-US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informs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Beneficiary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days in advance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Every On-the-spot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verification is conducted at the premises of the Beneficiary or/and on the project implementation site</a:t>
            </a:r>
          </a:p>
        </p:txBody>
      </p:sp>
      <p:grpSp>
        <p:nvGrpSpPr>
          <p:cNvPr id="12" name="Ομάδα 11"/>
          <p:cNvGrpSpPr/>
          <p:nvPr/>
        </p:nvGrpSpPr>
        <p:grpSpPr>
          <a:xfrm>
            <a:off x="0" y="0"/>
            <a:ext cx="9144000" cy="774700"/>
            <a:chOff x="0" y="0"/>
            <a:chExt cx="9144000" cy="774700"/>
          </a:xfrm>
        </p:grpSpPr>
        <p:pic>
          <p:nvPicPr>
            <p:cNvPr id="13" name="Picture 6" descr="powerPlog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 descr="image00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93" t="14930" r="62604" b="50000"/>
            <a:stretch/>
          </p:blipFill>
          <p:spPr bwMode="auto">
            <a:xfrm>
              <a:off x="1997472" y="387350"/>
              <a:ext cx="342280" cy="274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95737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2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4611</TotalTime>
  <Words>1020</Words>
  <Application>Microsoft Macintosh PowerPoint</Application>
  <PresentationFormat>On-screen Show (4:3)</PresentationFormat>
  <Paragraphs>182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1_Blank Presentation</vt:lpstr>
      <vt:lpstr>PowerPoint Presentation</vt:lpstr>
      <vt:lpstr> </vt:lpstr>
      <vt:lpstr> </vt:lpstr>
      <vt:lpstr> </vt:lpstr>
      <vt:lpstr> MANAGEMENT VERIFICATIONS - GREECE </vt:lpstr>
      <vt:lpstr> MANAGEMENT VERIFICATIONS - GREECE </vt:lpstr>
      <vt:lpstr> MANAGEMENT VERIFICATIONS - GREECE </vt:lpstr>
      <vt:lpstr> MANAGEMENT VERIFICATIONS - GREECE </vt:lpstr>
      <vt:lpstr>MANAGEMENT VERIFICATIONS - GREECE</vt:lpstr>
      <vt:lpstr>MANAGEMENT VERIFICATIONS - GREECE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Constantinos Christodoulou</cp:lastModifiedBy>
  <cp:revision>485</cp:revision>
  <cp:lastPrinted>2017-11-13T12:57:05Z</cp:lastPrinted>
  <dcterms:created xsi:type="dcterms:W3CDTF">2012-02-08T16:15:43Z</dcterms:created>
  <dcterms:modified xsi:type="dcterms:W3CDTF">2018-02-21T18:25:43Z</dcterms:modified>
</cp:coreProperties>
</file>