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21"/>
  </p:notesMasterIdLst>
  <p:sldIdLst>
    <p:sldId id="321" r:id="rId2"/>
    <p:sldId id="372" r:id="rId3"/>
    <p:sldId id="374" r:id="rId4"/>
    <p:sldId id="376" r:id="rId5"/>
    <p:sldId id="370" r:id="rId6"/>
    <p:sldId id="373" r:id="rId7"/>
    <p:sldId id="377" r:id="rId8"/>
    <p:sldId id="381" r:id="rId9"/>
    <p:sldId id="340" r:id="rId10"/>
    <p:sldId id="382" r:id="rId11"/>
    <p:sldId id="371" r:id="rId12"/>
    <p:sldId id="383" r:id="rId13"/>
    <p:sldId id="384" r:id="rId14"/>
    <p:sldId id="385" r:id="rId15"/>
    <p:sldId id="378" r:id="rId16"/>
    <p:sldId id="386" r:id="rId17"/>
    <p:sldId id="379" r:id="rId18"/>
    <p:sldId id="380" r:id="rId19"/>
    <p:sldId id="375" r:id="rId2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429" autoAdjust="0"/>
  </p:normalViewPr>
  <p:slideViewPr>
    <p:cSldViewPr>
      <p:cViewPr>
        <p:scale>
          <a:sx n="116" d="100"/>
          <a:sy n="116" d="100"/>
        </p:scale>
        <p:origin x="-1904" y="-25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21/2/18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kxristodoulou@mou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254750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683568" y="1989138"/>
            <a:ext cx="777686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MANAGEMENT VERIFICATIONS</a:t>
            </a: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SEMINAR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30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THESSALONIKI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l-GR" sz="30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22 FEBRUARY, 2018</a:t>
            </a:r>
            <a:endParaRPr lang="el-GR" altLang="el-GR" sz="30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81000" y="1844824"/>
            <a:ext cx="8305800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On-the-spot </a:t>
            </a:r>
            <a:r>
              <a:rPr lang="en-US" sz="23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</a:t>
            </a:r>
            <a:endParaRPr lang="en-US" sz="23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 drafts a provisional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On-The-Spot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within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seven (7) working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after the completion of the on the spot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and forwards it to the beneficiary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Beneficiary can submit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objections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Controller within five (5) working days after receiving the </a:t>
            </a:r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</a:t>
            </a:r>
            <a:r>
              <a:rPr lang="en-US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3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 descr="image00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8006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464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3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Supervision </a:t>
            </a:r>
            <a:r>
              <a:rPr lang="en-US" sz="2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First Level Control System </a:t>
            </a: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is to </a:t>
            </a: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</a:t>
            </a:r>
            <a:r>
              <a:rPr 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quality of the management verifications, through </a:t>
            </a: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supervision </a:t>
            </a:r>
            <a:r>
              <a:rPr 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</a:t>
            </a: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controllers’ work both at administrative and on-the-spot level</a:t>
            </a: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procedure applies to 100% of the registered controllers </a:t>
            </a:r>
            <a:endParaRPr lang="en-US" sz="2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865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5068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Supervision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First Level Control System </a:t>
            </a:r>
          </a:p>
          <a:p>
            <a:pPr>
              <a:spcAft>
                <a:spcPts val="1000"/>
              </a:spcAft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of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prepares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beginning of each six month period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of the Certificates of Verified Expenditure which were submitted by the Controllers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selects the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Controllers, who shall be checked,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criteria such as: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Amount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certified expenditure 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issued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certificates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specific project and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Beneficiary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budget etc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818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Supervision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First Level Control System </a:t>
            </a:r>
          </a:p>
          <a:p>
            <a:pPr>
              <a:spcAft>
                <a:spcPts val="1000"/>
              </a:spcAft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quality of the controller’s work is assessed by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of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based on the following indicative elements,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Compatibility with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Form 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Adequate publicity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procurement procedures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ender documents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clarity and conforming with the principles of equal participation – non discrimination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Compliance with Union and national eligibility rules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Delivery of the products/services in compliance to contract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61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Controllers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Managing Authority records all findings in order to establish a list of possible findings and assess the controller accordingly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052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expenditure </a:t>
            </a: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errors </a:t>
            </a:r>
            <a:endParaRPr lang="en-US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71120"/>
              </p:ext>
            </p:extLst>
          </p:nvPr>
        </p:nvGraphicFramePr>
        <p:xfrm>
          <a:off x="755576" y="2636910"/>
          <a:ext cx="7848872" cy="3168354"/>
        </p:xfrm>
        <a:graphic>
          <a:graphicData uri="http://schemas.openxmlformats.org/drawingml/2006/table">
            <a:tbl>
              <a:tblPr/>
              <a:tblGrid>
                <a:gridCol w="6382741"/>
                <a:gridCol w="1466131"/>
              </a:tblGrid>
              <a:tr h="633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 of error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Weighting factor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relation to the eligible expenditure and the requirements of the Application Form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 In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relation to the publicity of the procurement procedures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 In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relation to the tender documents, especially the criteria for the participation and the selection of tenderers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 In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relation to the eligibility of expenditure according to EU and national law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25%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 In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relation to the regularity of payments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3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</a:t>
            </a: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errors </a:t>
            </a:r>
            <a:endParaRPr lang="en-US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60335"/>
              </p:ext>
            </p:extLst>
          </p:nvPr>
        </p:nvGraphicFramePr>
        <p:xfrm>
          <a:off x="755576" y="2636910"/>
          <a:ext cx="7848872" cy="1815982"/>
        </p:xfrm>
        <a:graphic>
          <a:graphicData uri="http://schemas.openxmlformats.org/drawingml/2006/table">
            <a:tbl>
              <a:tblPr/>
              <a:tblGrid>
                <a:gridCol w="6382741"/>
                <a:gridCol w="1466131"/>
              </a:tblGrid>
              <a:tr h="633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 of error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Correct</a:t>
                      </a: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application of Verifications Control Check list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 =</a:t>
                      </a: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= 1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 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Respecting</a:t>
                      </a: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timeframe for document submission to the beneficiary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 =</a:t>
                      </a: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= 1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36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 Rate (CER) and Assessment</a:t>
            </a:r>
            <a:endParaRPr lang="en-GB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76150"/>
              </p:ext>
            </p:extLst>
          </p:nvPr>
        </p:nvGraphicFramePr>
        <p:xfrm>
          <a:off x="611560" y="2636910"/>
          <a:ext cx="7776864" cy="3161315"/>
        </p:xfrm>
        <a:graphic>
          <a:graphicData uri="http://schemas.openxmlformats.org/drawingml/2006/table">
            <a:tbl>
              <a:tblPr/>
              <a:tblGrid>
                <a:gridCol w="3865751"/>
                <a:gridCol w="3911113"/>
              </a:tblGrid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rate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Controller Assessment/Evaluation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– 0,5%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Excellent performance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&gt;0,5 – 2%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Satisfactory performance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&gt;2 – 5%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First recommendation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&gt;5 – 10 %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Poor performance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 10%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 performance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43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700808"/>
            <a:ext cx="821925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 Rate (CER) and Assessment</a:t>
            </a:r>
            <a:endParaRPr lang="en-GB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el-G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l-G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88956"/>
              </p:ext>
            </p:extLst>
          </p:nvPr>
        </p:nvGraphicFramePr>
        <p:xfrm>
          <a:off x="473337" y="1844825"/>
          <a:ext cx="8280920" cy="4484787"/>
        </p:xfrm>
        <a:graphic>
          <a:graphicData uri="http://schemas.openxmlformats.org/drawingml/2006/table">
            <a:tbl>
              <a:tblPr/>
              <a:tblGrid>
                <a:gridCol w="1183403"/>
                <a:gridCol w="1428778"/>
                <a:gridCol w="5668739"/>
              </a:tblGrid>
              <a:tr h="55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Category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Controller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ErrorRate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 Actions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55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– 0,5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Controller based on potential findings 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&gt;0,5 – 2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Recommendation to the Controller based on the findings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&gt;2 – 5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Controller must participate in training seminars before 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verification assignment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&gt;5 – 10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Controller is excluded for three months and is required to participate again in training 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seminars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&gt;10</a:t>
                      </a:r>
                      <a:endParaRPr lang="en-GB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Controller is excluded for six months and is required to participate again in </a:t>
                      </a: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training </a:t>
                      </a:r>
                      <a:r>
                        <a:rPr lang="en-US" sz="18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seminars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3671" marR="53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53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-28600" y="789413"/>
            <a:ext cx="9172600" cy="6068588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700808"/>
            <a:ext cx="8003232" cy="474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attention</a:t>
            </a:r>
          </a:p>
          <a:p>
            <a:pPr algn="ctr">
              <a:lnSpc>
                <a:spcPct val="200000"/>
              </a:lnSpc>
              <a:spcAft>
                <a:spcPts val="1000"/>
              </a:spcAft>
            </a:pPr>
            <a:endParaRPr lang="en-US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Konstantinos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Christodoulou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FLC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 - Managing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Authority 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kxristodoulou@mou.gr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+30 2310 469 620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09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700808"/>
            <a:ext cx="80032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Description of the First Level Control System in </a:t>
            </a: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Greece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DECENTRALISED SYSTEM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Register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dates of applying twice  a year</a:t>
            </a:r>
          </a:p>
          <a:p>
            <a:pPr algn="just">
              <a:lnSpc>
                <a:spcPct val="200000"/>
              </a:lnSpc>
            </a:pPr>
            <a:endParaRPr lang="en-US" sz="2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124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700808"/>
            <a:ext cx="8003232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</a:t>
            </a: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Call for expression of interest</a:t>
            </a: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of applications by M.A., FLC Unit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Registration of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Controllers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Register by Ministerial Decision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681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700808"/>
            <a:ext cx="80032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Appointment of a Controller to a Project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selection of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controller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made taking into consideration the following indicative criteria: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project e.g. infrastructure projects, technical studies, environmental projects, cultural heritage projects, social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 etc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controller’s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specialised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Procurement type 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(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specialisation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deliverables)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 in financial management / monitoring / audit/controls of similar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831" y="1053316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35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867033"/>
            <a:ext cx="6840760" cy="769441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r>
              <a:rPr lang="el-GR" sz="2200" b="1" dirty="0">
                <a:solidFill>
                  <a:srgbClr val="0F4F8F"/>
                </a:solidFill>
              </a:rPr>
              <a:t/>
            </a:r>
            <a:br>
              <a:rPr lang="el-GR" sz="2200" b="1" dirty="0">
                <a:solidFill>
                  <a:srgbClr val="0F4F8F"/>
                </a:solidFill>
              </a:rPr>
            </a:b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775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Controllers’ Duties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Expenditure – Certificate of Verified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expenditure and associated documents</a:t>
            </a:r>
            <a:endParaRPr lang="en-US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On-the-spot verifications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On the spot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Report</a:t>
            </a:r>
            <a:endParaRPr lang="en-US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3" t="14930" r="62604" b="50000"/>
          <a:stretch/>
        </p:blipFill>
        <p:spPr bwMode="auto">
          <a:xfrm>
            <a:off x="3149600" y="0"/>
            <a:ext cx="342280" cy="27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36866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0226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867033"/>
            <a:ext cx="6840760" cy="769441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r>
              <a:rPr lang="el-GR" sz="2200" b="1" dirty="0">
                <a:solidFill>
                  <a:srgbClr val="0F4F8F"/>
                </a:solidFill>
              </a:rPr>
              <a:t/>
            </a:r>
            <a:br>
              <a:rPr lang="el-GR" sz="2200" b="1" dirty="0">
                <a:solidFill>
                  <a:srgbClr val="0F4F8F"/>
                </a:solidFill>
              </a:rPr>
            </a:b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539552" y="1844824"/>
            <a:ext cx="8147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Expenditure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</a:t>
            </a:r>
            <a:r>
              <a:rPr lang="el-GR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l-G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performed</a:t>
            </a:r>
            <a:r>
              <a:rPr lang="el-G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el-G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100% of </a:t>
            </a:r>
            <a:r>
              <a:rPr lang="el-GR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l-G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declared </a:t>
            </a:r>
            <a:r>
              <a:rPr lang="el-GR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expenditure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Beneficiaries shall submit their applications for expenditure verification at least every semester/trimester and preferably whenever the expenditure exceeds 15.000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3" t="14930" r="62604" b="50000"/>
          <a:stretch/>
        </p:blipFill>
        <p:spPr bwMode="auto">
          <a:xfrm>
            <a:off x="3149600" y="0"/>
            <a:ext cx="342280" cy="27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36866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765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867033"/>
            <a:ext cx="6840760" cy="769441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r>
              <a:rPr lang="el-GR" sz="2200" b="1" dirty="0">
                <a:solidFill>
                  <a:srgbClr val="0F4F8F"/>
                </a:solidFill>
              </a:rPr>
              <a:t/>
            </a:r>
            <a:br>
              <a:rPr lang="el-GR" sz="2200" b="1" dirty="0">
                <a:solidFill>
                  <a:srgbClr val="0F4F8F"/>
                </a:solidFill>
              </a:rPr>
            </a:b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844824"/>
            <a:ext cx="835292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Expenditure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Controller, within five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from the day he/she receives the Decision for his/her appointment and the electronic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files,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submit to the Beneficiary by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(cc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also)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provisional Certificate of Verified Expenditure together with the Table of Verified Expenditure, the Verifications Control Checklist,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Table of verified expenditure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Report.</a:t>
            </a:r>
          </a:p>
          <a:p>
            <a:pPr>
              <a:lnSpc>
                <a:spcPct val="150000"/>
              </a:lnSpc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3" t="14930" r="62604" b="50000"/>
          <a:stretch/>
        </p:blipFill>
        <p:spPr bwMode="auto">
          <a:xfrm>
            <a:off x="3149600" y="0"/>
            <a:ext cx="342280" cy="27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36866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936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867033"/>
            <a:ext cx="6840760" cy="769441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r>
              <a:rPr lang="el-GR" sz="2200" b="1" dirty="0">
                <a:solidFill>
                  <a:srgbClr val="0F4F8F"/>
                </a:solidFill>
              </a:rPr>
              <a:t/>
            </a:r>
            <a:br>
              <a:rPr lang="el-GR" sz="2200" b="1" dirty="0">
                <a:solidFill>
                  <a:srgbClr val="0F4F8F"/>
                </a:solidFill>
              </a:rPr>
            </a:b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844824"/>
            <a:ext cx="83529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Expenditure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Beneficiary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submit an objection within five (5) working days after </a:t>
            </a:r>
            <a:r>
              <a:rPr lang="en-US" sz="2000" b="1" dirty="0">
                <a:latin typeface="Verdana"/>
                <a:ea typeface="Times New Roman"/>
                <a:cs typeface="Verdana"/>
              </a:rPr>
              <a:t>receiving </a:t>
            </a:r>
            <a:r>
              <a:rPr lang="en-US" sz="2000" b="1" dirty="0" smtClean="0">
                <a:latin typeface="Verdana"/>
                <a:ea typeface="Times New Roman"/>
                <a:cs typeface="Verdana"/>
              </a:rPr>
              <a:t>the FLC documents by the Controller.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3" t="14930" r="62604" b="50000"/>
          <a:stretch/>
        </p:blipFill>
        <p:spPr bwMode="auto">
          <a:xfrm>
            <a:off x="3149600" y="0"/>
            <a:ext cx="342280" cy="27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36866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723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F4F8F"/>
                </a:solidFill>
              </a:rPr>
              <a:t>MANAGEMENT VERIFICATIONS - GREECE</a:t>
            </a:r>
            <a:endParaRPr lang="el-GR" sz="2200" b="1" dirty="0">
              <a:solidFill>
                <a:srgbClr val="0F4F8F"/>
              </a:solidFill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81000" y="1844824"/>
            <a:ext cx="8305800" cy="372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On-the-spot </a:t>
            </a:r>
            <a:r>
              <a:rPr lang="en-US" sz="23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</a:t>
            </a:r>
            <a:endParaRPr lang="en-US" sz="23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Managing Authority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prepares a 6-month on-the spot verifications programme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programme is accordingly approved</a:t>
            </a:r>
            <a:endParaRPr lang="en-US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informs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Beneficiary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in advance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On-the-spot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is conducted at the premises of the Beneficiary or/and on the project implementation site</a:t>
            </a:r>
          </a:p>
        </p:txBody>
      </p:sp>
      <p:grpSp>
        <p:nvGrpSpPr>
          <p:cNvPr id="12" name="Ομάδα 11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3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 descr="image00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573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4611</TotalTime>
  <Words>1020</Words>
  <Application>Microsoft Macintosh PowerPoint</Application>
  <PresentationFormat>On-screen Show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1_Blank Presentation</vt:lpstr>
      <vt:lpstr>PowerPoint Presentation</vt:lpstr>
      <vt:lpstr> </vt:lpstr>
      <vt:lpstr> </vt:lpstr>
      <vt:lpstr> </vt:lpstr>
      <vt:lpstr> MANAGEMENT VERIFICATIONS - GREECE </vt:lpstr>
      <vt:lpstr> MANAGEMENT VERIFICATIONS - GREECE </vt:lpstr>
      <vt:lpstr> MANAGEMENT VERIFICATIONS - GREECE </vt:lpstr>
      <vt:lpstr> MANAGEMENT VERIFICATIONS - GREECE </vt:lpstr>
      <vt:lpstr>MANAGEMENT VERIFICATIONS - GREECE</vt:lpstr>
      <vt:lpstr>MANAGEMENT VERIFICATIONS - GREECE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Constantinos Christodoulou</cp:lastModifiedBy>
  <cp:revision>485</cp:revision>
  <cp:lastPrinted>2017-11-13T12:57:05Z</cp:lastPrinted>
  <dcterms:created xsi:type="dcterms:W3CDTF">2012-02-08T16:15:43Z</dcterms:created>
  <dcterms:modified xsi:type="dcterms:W3CDTF">2018-02-21T18:25:43Z</dcterms:modified>
</cp:coreProperties>
</file>