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54"/>
    <a:srgbClr val="EA6B14"/>
    <a:srgbClr val="DB5D35"/>
    <a:srgbClr val="6C3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3" autoAdjust="0"/>
    <p:restoredTop sz="94660"/>
  </p:normalViewPr>
  <p:slideViewPr>
    <p:cSldViewPr snapToGrid="0">
      <p:cViewPr>
        <p:scale>
          <a:sx n="80" d="100"/>
          <a:sy n="80" d="100"/>
        </p:scale>
        <p:origin x="-170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195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744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06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85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999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540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466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569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56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257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E011-BEB8-453C-AB72-A5ED1C98017E}" type="datetimeFigureOut">
              <a:rPr lang="bg-BG" smtClean="0"/>
              <a:t>6.2.2018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CB88-4CCB-4517-8B16-3BCDC1939C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77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emf"/><Relationship Id="rId18" Type="http://schemas.openxmlformats.org/officeDocument/2006/relationships/hyperlink" Target="https://www.google.bg/url?sa=i&amp;rct=j&amp;q=&amp;esrc=s&amp;source=images&amp;cd=&amp;cad=rja&amp;uact=8&amp;ved=0ahUKEwikh5P2h_DYAhVCVBQKHeLMA1IQjRwIBw&amp;url=https://depositphotos.com/46630541/stock-illustration-quality-control-approved-stamp.html&amp;psig=AOvVaw3JuRfZ8C5JHo6RG-B5NMqb&amp;ust=1516864789135450" TargetMode="External"/><Relationship Id="rId3" Type="http://schemas.openxmlformats.org/officeDocument/2006/relationships/hyperlink" Target="http://www.google.bg/url?sa=i&amp;rct=j&amp;q=&amp;esrc=s&amp;source=images&amp;cd=&amp;cad=rja&amp;uact=8&amp;ved=0ahUKEwjXnomvg_DYAhVMWxQKHScZAQYQjRwIBw&amp;url=http://clipart-library.com/clipart/2312.htm&amp;psig=AOvVaw3pznHc_n62k45eyGs8E87D&amp;ust=1516863189960233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kostadinova@mrrb.government.b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4"/>
            <a:ext cx="12192000" cy="68526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11880" y="563880"/>
            <a:ext cx="47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21-22 February 2018, Thessaloniki </a:t>
            </a:r>
            <a:endParaRPr lang="bg-BG" sz="24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79" name="Picture 78" descr="Related image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49" y="1948081"/>
            <a:ext cx="2010727" cy="262170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</p:pic>
      <p:pic>
        <p:nvPicPr>
          <p:cNvPr id="80" name="Picture 79" descr="C:\My documents\Presentations\thanks\thanks_all-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3160" r="2095" b="6229"/>
          <a:stretch/>
        </p:blipFill>
        <p:spPr bwMode="auto">
          <a:xfrm>
            <a:off x="3226623" y="1160444"/>
            <a:ext cx="7629525" cy="4048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564478" y="1160444"/>
            <a:ext cx="68522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Aharoni" panose="02010803020104030203" pitchFamily="2" charset="-79"/>
              </a:rPr>
              <a:t>Thank you for your </a:t>
            </a:r>
            <a:r>
              <a:rPr lang="en-US" sz="8800" b="1" dirty="0" smtClean="0"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Aharoni" panose="02010803020104030203" pitchFamily="2" charset="-79"/>
              </a:rPr>
              <a:t>attention</a:t>
            </a:r>
            <a:endParaRPr lang="bg-BG" sz="8800" b="1" dirty="0">
              <a:solidFill>
                <a:srgbClr val="EA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30976" y="5118978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A6B14"/>
                </a:solidFill>
              </a:rPr>
              <a:t>Velichka</a:t>
            </a:r>
            <a:r>
              <a:rPr lang="en-US" b="1" dirty="0" smtClean="0">
                <a:solidFill>
                  <a:srgbClr val="EA6B14"/>
                </a:solidFill>
              </a:rPr>
              <a:t> </a:t>
            </a:r>
            <a:r>
              <a:rPr lang="en-US" b="1" dirty="0" smtClean="0">
                <a:solidFill>
                  <a:srgbClr val="EA6B14"/>
                </a:solidFill>
              </a:rPr>
              <a:t>Kostadinova</a:t>
            </a:r>
            <a:r>
              <a:rPr lang="en-US" b="1" dirty="0" smtClean="0">
                <a:solidFill>
                  <a:srgbClr val="EA6B14"/>
                </a:solidFill>
              </a:rPr>
              <a:t> </a:t>
            </a:r>
            <a:r>
              <a:rPr lang="en-US" dirty="0" smtClean="0">
                <a:solidFill>
                  <a:srgbClr val="EA6B14"/>
                </a:solidFill>
              </a:rPr>
              <a:t>– Ministry of Regional Development and Public Works </a:t>
            </a:r>
          </a:p>
          <a:p>
            <a:pPr algn="ctr"/>
            <a:r>
              <a:rPr lang="en-US" i="1" dirty="0" smtClean="0">
                <a:solidFill>
                  <a:srgbClr val="EA6B14"/>
                </a:solidFill>
              </a:rPr>
              <a:t>e-mail: </a:t>
            </a:r>
            <a:r>
              <a:rPr lang="en-US" dirty="0" smtClean="0">
                <a:solidFill>
                  <a:srgbClr val="EA6B14"/>
                </a:solidFill>
                <a:hlinkClick r:id="rId6"/>
              </a:rPr>
              <a:t>vkostadinova@mrrb.government.bg</a:t>
            </a:r>
            <a:r>
              <a:rPr lang="en-US" dirty="0" smtClean="0">
                <a:solidFill>
                  <a:srgbClr val="EA6B14"/>
                </a:solidFill>
              </a:rPr>
              <a:t>            </a:t>
            </a:r>
            <a:r>
              <a:rPr lang="en-US" i="1" dirty="0" smtClean="0">
                <a:solidFill>
                  <a:srgbClr val="EA6B14"/>
                </a:solidFill>
              </a:rPr>
              <a:t>phone:</a:t>
            </a:r>
            <a:r>
              <a:rPr lang="en-US" dirty="0" smtClean="0">
                <a:solidFill>
                  <a:srgbClr val="EA6B14"/>
                </a:solidFill>
              </a:rPr>
              <a:t> +359 2 9405 592</a:t>
            </a:r>
            <a:endParaRPr lang="bg-BG" dirty="0">
              <a:solidFill>
                <a:srgbClr val="EA6B14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74236" y="1070097"/>
            <a:ext cx="9921609" cy="4780850"/>
            <a:chOff x="923740" y="1337453"/>
            <a:chExt cx="9921609" cy="4780850"/>
          </a:xfrm>
        </p:grpSpPr>
        <p:grpSp>
          <p:nvGrpSpPr>
            <p:cNvPr id="84" name="Group 83"/>
            <p:cNvGrpSpPr/>
            <p:nvPr/>
          </p:nvGrpSpPr>
          <p:grpSpPr>
            <a:xfrm>
              <a:off x="923740" y="1337453"/>
              <a:ext cx="9921609" cy="4767669"/>
              <a:chOff x="962566" y="813956"/>
              <a:chExt cx="9921609" cy="4767669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962566" y="813956"/>
                <a:ext cx="9921609" cy="4767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284946" y="968944"/>
                <a:ext cx="72999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AS NATIONAL AUTHORITY</a:t>
                </a:r>
                <a:endParaRPr lang="bg-BG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5" name="Rounded Rectangle 84"/>
            <p:cNvSpPr/>
            <p:nvPr/>
          </p:nvSpPr>
          <p:spPr>
            <a:xfrm>
              <a:off x="1079090" y="1496906"/>
              <a:ext cx="1944000" cy="900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Case </a:t>
              </a:r>
              <a:r>
                <a:rPr lang="en-US" sz="4800" b="1" dirty="0" smtClean="0"/>
                <a:t>3</a:t>
              </a:r>
              <a:endParaRPr lang="bg-BG" sz="48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46120" y="2109094"/>
              <a:ext cx="7299960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ASSIGNMENT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A pool of controllers is selected by the NA responsible for the verification of all multinational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programmes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. The assignment of the definite controller to carry out a definite task is in the responsibilities the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NA. 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46120" y="3399829"/>
              <a:ext cx="7299960" cy="1477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CONTRACTING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A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framework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contract is signed between every controller and the Ministry of Regional Development and Public Works. When a controller is assigned for a concrete verification he/she signs with the respective PP a service contract for carrying out the task.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46120" y="4917974"/>
              <a:ext cx="7299960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PAYMENTS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Every controller is paid out of the budget of the respective PP. The remuneration is fixed per verification (according to the rules of the definite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programme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), regardless the verified amount.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89" name="Picture 6" descr="C:\Users\MihaylovaD\Desktop\dtp_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90" y="3042267"/>
              <a:ext cx="1620000" cy="4918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1" descr="C:\Users\GagovE\Desktop\Programs Logo\URBACT new logo - Driving change for better citie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31" b="10252"/>
            <a:stretch/>
          </p:blipFill>
          <p:spPr bwMode="auto">
            <a:xfrm>
              <a:off x="1231487" y="5470268"/>
              <a:ext cx="1620000" cy="6000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Imag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90" y="4852956"/>
              <a:ext cx="1620000" cy="52331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10"/>
            <a:srcRect l="4401" t="6999" r="2848" b="23484"/>
            <a:stretch/>
          </p:blipFill>
          <p:spPr>
            <a:xfrm>
              <a:off x="1241090" y="2501038"/>
              <a:ext cx="1620000" cy="45259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1487" y="4247038"/>
              <a:ext cx="1620000" cy="52698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8" name="Picture 3" descr="C:\Users\MihaylovaD\Desktop\Picture3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487" y="3613050"/>
              <a:ext cx="1620000" cy="5717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>
            <a:off x="902681" y="1090144"/>
            <a:ext cx="9921609" cy="4767669"/>
            <a:chOff x="923740" y="1337453"/>
            <a:chExt cx="9921609" cy="4767669"/>
          </a:xfrm>
        </p:grpSpPr>
        <p:grpSp>
          <p:nvGrpSpPr>
            <p:cNvPr id="102" name="Group 101"/>
            <p:cNvGrpSpPr/>
            <p:nvPr/>
          </p:nvGrpSpPr>
          <p:grpSpPr>
            <a:xfrm>
              <a:off x="923740" y="1337453"/>
              <a:ext cx="9921609" cy="4767669"/>
              <a:chOff x="962566" y="813956"/>
              <a:chExt cx="9921609" cy="4767669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962566" y="813956"/>
                <a:ext cx="9921609" cy="4767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284946" y="968944"/>
                <a:ext cx="72999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AS NATIONAL AUTHORITY</a:t>
                </a:r>
                <a:endParaRPr lang="bg-BG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079090" y="1496906"/>
              <a:ext cx="1944000" cy="900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Case </a:t>
              </a:r>
              <a:r>
                <a:rPr lang="en-US" sz="4800" b="1" dirty="0" smtClean="0"/>
                <a:t>2</a:t>
              </a:r>
              <a:endParaRPr lang="bg-BG" sz="48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46120" y="2010034"/>
              <a:ext cx="7299960" cy="1477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ASSIGNMENT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Two different companies are selected by the NA responsible for the verification for each of the two ERDF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programmes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. The assignment of the definite controller to carry out a definite task is in the responsibilities of respective company. 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46120" y="3592004"/>
              <a:ext cx="7299960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CONTRACTING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A service contract is signed between every company and the Ministry of Regional Development and Public Works.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46120" y="4613174"/>
              <a:ext cx="7299960" cy="1477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PAYMENTS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The two companies are paid out of the respective TA budgets of the two ERDF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programmes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on an annual basis (for the period of the contract) regardless of the number of verifications carried out and the number of controllers involved. 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07" name="Picture 106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6" b="23923"/>
            <a:stretch/>
          </p:blipFill>
          <p:spPr bwMode="auto">
            <a:xfrm>
              <a:off x="1079090" y="2564279"/>
              <a:ext cx="1944000" cy="648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logo Interreg V-A revizuit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90" y="3397287"/>
              <a:ext cx="1944000" cy="648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8297" y="4229101"/>
              <a:ext cx="1944793" cy="186902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870823" y="1045677"/>
            <a:ext cx="9921609" cy="4780850"/>
            <a:chOff x="923740" y="1337453"/>
            <a:chExt cx="9921609" cy="4780850"/>
          </a:xfrm>
        </p:grpSpPr>
        <p:grpSp>
          <p:nvGrpSpPr>
            <p:cNvPr id="127" name="Group 126"/>
            <p:cNvGrpSpPr/>
            <p:nvPr/>
          </p:nvGrpSpPr>
          <p:grpSpPr>
            <a:xfrm>
              <a:off x="923740" y="1337453"/>
              <a:ext cx="9921609" cy="4767669"/>
              <a:chOff x="962566" y="813956"/>
              <a:chExt cx="9921609" cy="476766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962566" y="813956"/>
                <a:ext cx="9921609" cy="4767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284946" y="968944"/>
                <a:ext cx="72999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AS MANAGING AUTHORITY</a:t>
                </a:r>
                <a:endParaRPr lang="bg-BG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1079090" y="1496906"/>
              <a:ext cx="1944000" cy="900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Case 1</a:t>
              </a:r>
              <a:endParaRPr lang="bg-BG" sz="48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46120" y="2109094"/>
              <a:ext cx="7299960" cy="1477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FLC ASSIGNMENT</a:t>
              </a:r>
              <a:endParaRPr lang="en-US" b="1" dirty="0">
                <a:solidFill>
                  <a:srgbClr val="6C320A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cs typeface="Aharoni" panose="02010803020104030203" pitchFamily="2" charset="-79"/>
                </a:rPr>
                <a:t>The controllers are selected by the MA forming a FLC unit responsible for the verification for all three IPA </a:t>
              </a:r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  <a:cs typeface="Aharoni" panose="02010803020104030203" pitchFamily="2" charset="-79"/>
                </a:rPr>
                <a:t>programmes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cs typeface="Aharoni" panose="02010803020104030203" pitchFamily="2" charset="-79"/>
                </a:rPr>
                <a:t>. The assignment of the definite controller to carry out a definite task is in the responsibilities of the Head of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cs typeface="Aharoni" panose="02010803020104030203" pitchFamily="2" charset="-79"/>
                </a:rPr>
                <a:t>the FLC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cs typeface="Aharoni" panose="02010803020104030203" pitchFamily="2" charset="-79"/>
                </a:rPr>
                <a:t>unit. </a:t>
              </a:r>
              <a:endParaRPr lang="bg-BG" b="1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246120" y="3782504"/>
              <a:ext cx="7299960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CONTRACTING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A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labour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contract is signed between every controller and the Ministry of Regional Development and Public Works.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31" name="Picture 130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90" y="2581752"/>
              <a:ext cx="1944000" cy="576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2" name="Picture 131"/>
            <p:cNvPicPr/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97"/>
            <a:stretch/>
          </p:blipFill>
          <p:spPr bwMode="auto">
            <a:xfrm>
              <a:off x="1079090" y="3284342"/>
              <a:ext cx="1944000" cy="576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3" name="Picture 132" descr="Related image">
              <a:hlinkClick r:id="rId18"/>
            </p:cNvPr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" t="5935" r="5917" b="12592"/>
            <a:stretch/>
          </p:blipFill>
          <p:spPr bwMode="auto">
            <a:xfrm rot="1639781">
              <a:off x="1491469" y="4654587"/>
              <a:ext cx="1524000" cy="1393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Picture 133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90" y="4038722"/>
              <a:ext cx="1944000" cy="576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58" name="TextBox 157"/>
            <p:cNvSpPr txBox="1"/>
            <p:nvPr/>
          </p:nvSpPr>
          <p:spPr>
            <a:xfrm>
              <a:off x="3246120" y="4917974"/>
              <a:ext cx="7299960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>
                <a:defRPr b="1">
                  <a:solidFill>
                    <a:srgbClr val="6C320A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FLC PAYMENTS</a:t>
              </a:r>
            </a:p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The controllers are paid equally out of the TA budgets of the three IPA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programmes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, receiving remuneration every month, regardless of the number of verifications carried out. </a:t>
              </a:r>
              <a:endParaRPr lang="bg-B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85045" y="1175471"/>
            <a:ext cx="9921609" cy="4767669"/>
            <a:chOff x="923740" y="1337453"/>
            <a:chExt cx="9921609" cy="4767669"/>
          </a:xfrm>
        </p:grpSpPr>
        <p:grpSp>
          <p:nvGrpSpPr>
            <p:cNvPr id="195" name="Group 194"/>
            <p:cNvGrpSpPr/>
            <p:nvPr/>
          </p:nvGrpSpPr>
          <p:grpSpPr>
            <a:xfrm>
              <a:off x="923740" y="1337453"/>
              <a:ext cx="9921609" cy="4767669"/>
              <a:chOff x="962566" y="813956"/>
              <a:chExt cx="9921609" cy="4767669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962566" y="813956"/>
                <a:ext cx="9921609" cy="4767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/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1530350" y="968944"/>
                <a:ext cx="9004300" cy="4447606"/>
                <a:chOff x="1530350" y="968944"/>
                <a:chExt cx="9004300" cy="4447606"/>
              </a:xfrm>
            </p:grpSpPr>
            <p:sp>
              <p:nvSpPr>
                <p:cNvPr id="201" name="Rounded Rectangle 200"/>
                <p:cNvSpPr/>
                <p:nvPr/>
              </p:nvSpPr>
              <p:spPr>
                <a:xfrm>
                  <a:off x="1530350" y="1600198"/>
                  <a:ext cx="3594100" cy="3816351"/>
                </a:xfrm>
                <a:prstGeom prst="roundRect">
                  <a:avLst/>
                </a:prstGeom>
                <a:solidFill>
                  <a:srgbClr val="E67354"/>
                </a:solidFill>
                <a:ln>
                  <a:solidFill>
                    <a:srgbClr val="EA6B14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800"/>
                    </a:spcAft>
                  </a:pPr>
                  <a:r>
                    <a:rPr lang="en-US" sz="2400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           </a:t>
                  </a:r>
                  <a:r>
                    <a:rPr lang="bg-BG" sz="2400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 </a:t>
                  </a:r>
                  <a:r>
                    <a:rPr lang="en-US" sz="2400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BULGARIA</a:t>
                  </a:r>
                </a:p>
                <a:p>
                  <a:pPr lvl="0" algn="ctr"/>
                  <a:r>
                    <a:rPr lang="en-US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MINISTRY </a:t>
                  </a:r>
                  <a:r>
                    <a:rPr lang="en-US" b="1" dirty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OF REGIONAL DEVELOPMENT AND PUBLIC WORKS</a:t>
                  </a:r>
                </a:p>
                <a:p>
                  <a:pPr lvl="0" algn="ctr"/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lvl="0" algn="ctr"/>
                  <a:r>
                    <a:rPr lang="en-US" b="1" dirty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TERRITORIAL COOPERATION MANAGEMENT</a:t>
                  </a:r>
                </a:p>
                <a:p>
                  <a:pPr lvl="0" algn="ctr"/>
                  <a:r>
                    <a:rPr lang="en-US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DIRECTORATE</a:t>
                  </a:r>
                  <a:endParaRPr lang="bg-BG" b="1" dirty="0">
                    <a:solidFill>
                      <a:srgbClr val="6C320A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pic>
              <p:nvPicPr>
                <p:cNvPr id="202" name="Picture 201"/>
                <p:cNvPicPr/>
                <p:nvPr/>
              </p:nvPicPr>
              <p:blipFill rotWithShape="1">
                <a:blip r:embed="rId21"/>
                <a:srcRect l="18375" t="24278" r="50810" b="28057"/>
                <a:stretch/>
              </p:blipFill>
              <p:spPr bwMode="auto">
                <a:xfrm>
                  <a:off x="1962150" y="1797050"/>
                  <a:ext cx="952500" cy="876299"/>
                </a:xfrm>
                <a:prstGeom prst="rec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03" name="Rounded Rectangle 202"/>
                <p:cNvSpPr/>
                <p:nvPr/>
              </p:nvSpPr>
              <p:spPr>
                <a:xfrm>
                  <a:off x="5924550" y="1600199"/>
                  <a:ext cx="4610100" cy="115569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1" algn="ctr"/>
                  <a:r>
                    <a:rPr lang="en-US" sz="1600" b="1" dirty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MANAGING AUTHORITY </a:t>
                  </a:r>
                </a:p>
                <a:p>
                  <a:pPr lvl="1" algn="ctr"/>
                  <a:r>
                    <a:rPr lang="en-US" sz="1600" b="1" dirty="0" smtClean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3 </a:t>
                  </a:r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IPA CBC </a:t>
                  </a:r>
                  <a:r>
                    <a:rPr lang="en-US" sz="1600" b="1" dirty="0" smtClean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PROGRAMMES</a:t>
                  </a:r>
                  <a:r>
                    <a:rPr lang="bg-BG" sz="1600" b="1" dirty="0" smtClean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 –</a:t>
                  </a:r>
                  <a:endParaRPr lang="en-US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  <a:p>
                  <a:pPr lvl="1" algn="ctr"/>
                  <a:r>
                    <a:rPr lang="en-US" sz="1600" b="1" dirty="0" smtClean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AVAILABLE </a:t>
                  </a:r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TA BUDGET FOR </a:t>
                  </a:r>
                  <a:r>
                    <a:rPr lang="en-US" sz="1600" b="1" dirty="0" smtClean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FLC</a:t>
                  </a:r>
                  <a:endParaRPr lang="bg-BG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04" name="Rounded Rectangle 203"/>
                <p:cNvSpPr/>
                <p:nvPr/>
              </p:nvSpPr>
              <p:spPr>
                <a:xfrm>
                  <a:off x="5924550" y="2953385"/>
                  <a:ext cx="4610100" cy="115569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1" algn="ctr"/>
                  <a:r>
                    <a:rPr lang="en-US" sz="1600" b="1" dirty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NATIONAL AUTHORITY </a:t>
                  </a:r>
                </a:p>
                <a:p>
                  <a:pPr lvl="1" algn="ctr"/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2 ERDF CBC PROGRAMMES</a:t>
                  </a:r>
                  <a:r>
                    <a:rPr lang="bg-BG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 – </a:t>
                  </a:r>
                  <a:endParaRPr lang="en-US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  <a:p>
                  <a:pPr lvl="1" algn="ctr"/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AVAILABLE TA BUDGET FOR FLC</a:t>
                  </a:r>
                  <a:endParaRPr lang="bg-BG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05" name="Rounded Rectangle 204"/>
                <p:cNvSpPr/>
                <p:nvPr/>
              </p:nvSpPr>
              <p:spPr>
                <a:xfrm>
                  <a:off x="5924550" y="4260851"/>
                  <a:ext cx="4610100" cy="115569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1" algn="ctr"/>
                  <a:r>
                    <a:rPr lang="en-US" sz="1600" b="1" dirty="0" smtClean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NATIONAL </a:t>
                  </a:r>
                  <a:r>
                    <a:rPr lang="en-US" sz="1600" b="1" dirty="0">
                      <a:solidFill>
                        <a:srgbClr val="6C320A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AUTHORITY </a:t>
                  </a:r>
                </a:p>
                <a:p>
                  <a:pPr lvl="1" algn="ctr"/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2 TNC, 1 ENI CBC and </a:t>
                  </a:r>
                  <a:r>
                    <a:rPr lang="bg-BG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3</a:t>
                  </a:r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 IRC          PROGRAMMES</a:t>
                  </a:r>
                  <a:r>
                    <a:rPr lang="bg-BG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 – </a:t>
                  </a:r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NO AVAILABLE TA </a:t>
                  </a:r>
                  <a:endParaRPr lang="bg-BG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  <a:p>
                  <a:pPr lvl="1" algn="ctr"/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  <a:cs typeface="Aharoni" panose="02010803020104030203" pitchFamily="2" charset="-79"/>
                    </a:rPr>
                    <a:t>BUDGET FOR FLC</a:t>
                  </a:r>
                  <a:endParaRPr lang="bg-BG" sz="1600" b="1" dirty="0">
                    <a:solidFill>
                      <a:schemeClr val="accent6">
                        <a:lumMod val="50000"/>
                      </a:schemeClr>
                    </a:solidFill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06" name="Right Arrow 205"/>
                <p:cNvSpPr/>
                <p:nvPr/>
              </p:nvSpPr>
              <p:spPr>
                <a:xfrm>
                  <a:off x="5200650" y="1797050"/>
                  <a:ext cx="674369" cy="806450"/>
                </a:xfrm>
                <a:prstGeom prst="rightArrow">
                  <a:avLst>
                    <a:gd name="adj1" fmla="val 73585"/>
                    <a:gd name="adj2" fmla="val 34558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207" name="Right Arrow 206"/>
                <p:cNvSpPr/>
                <p:nvPr/>
              </p:nvSpPr>
              <p:spPr>
                <a:xfrm>
                  <a:off x="5200649" y="3105149"/>
                  <a:ext cx="674369" cy="806450"/>
                </a:xfrm>
                <a:prstGeom prst="rightArrow">
                  <a:avLst>
                    <a:gd name="adj1" fmla="val 73585"/>
                    <a:gd name="adj2" fmla="val 34558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208" name="Right Arrow 207"/>
                <p:cNvSpPr/>
                <p:nvPr/>
              </p:nvSpPr>
              <p:spPr>
                <a:xfrm>
                  <a:off x="5200649" y="4435475"/>
                  <a:ext cx="674369" cy="806450"/>
                </a:xfrm>
                <a:prstGeom prst="rightArrow">
                  <a:avLst>
                    <a:gd name="adj1" fmla="val 73585"/>
                    <a:gd name="adj2" fmla="val 34558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3327400" y="968944"/>
                  <a:ext cx="44894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haroni" panose="02010803020104030203" pitchFamily="2" charset="-79"/>
                      <a:cs typeface="Aharoni" panose="02010803020104030203" pitchFamily="2" charset="-79"/>
                    </a:rPr>
                    <a:t>WHO WE ARE</a:t>
                  </a:r>
                  <a:endParaRPr lang="bg-BG" sz="2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</p:grpSp>
        <p:sp>
          <p:nvSpPr>
            <p:cNvPr id="196" name="Rounded Rectangle 195"/>
            <p:cNvSpPr/>
            <p:nvPr/>
          </p:nvSpPr>
          <p:spPr>
            <a:xfrm>
              <a:off x="6057173" y="2275529"/>
              <a:ext cx="586740" cy="85146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</a:t>
              </a:r>
              <a:endParaRPr lang="bg-BG" sz="4800" b="1" dirty="0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6057173" y="3639904"/>
              <a:ext cx="586740" cy="85146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2</a:t>
              </a:r>
              <a:endParaRPr lang="bg-BG" sz="4800" b="1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6057173" y="4944065"/>
              <a:ext cx="586740" cy="85146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3</a:t>
              </a:r>
              <a:endParaRPr lang="bg-BG" sz="48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885045" y="1203713"/>
            <a:ext cx="9934575" cy="4724400"/>
            <a:chOff x="1128712" y="1066800"/>
            <a:chExt cx="9934575" cy="4724400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28712" y="1066800"/>
              <a:ext cx="9934575" cy="4724400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1354491" y="3453808"/>
              <a:ext cx="32944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BULGARIAN</a:t>
              </a:r>
              <a:endParaRPr lang="bg-BG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331708" y="3453808"/>
              <a:ext cx="23535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SYSTEM</a:t>
              </a:r>
              <a:endParaRPr lang="bg-BG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562100" y="1089941"/>
              <a:ext cx="895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Management and verifications in INTERREG</a:t>
              </a:r>
              <a:endParaRPr lang="bg-BG" sz="2800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4226734" y="2075220"/>
              <a:ext cx="4050600" cy="3600000"/>
              <a:chOff x="4226734" y="2075220"/>
              <a:chExt cx="4050600" cy="3600000"/>
            </a:xfrm>
          </p:grpSpPr>
          <p:grpSp>
            <p:nvGrpSpPr>
              <p:cNvPr id="216" name="Group 215"/>
              <p:cNvGrpSpPr/>
              <p:nvPr/>
            </p:nvGrpSpPr>
            <p:grpSpPr>
              <a:xfrm rot="6389265">
                <a:off x="4309112" y="4315766"/>
                <a:ext cx="787291" cy="952048"/>
                <a:chOff x="5839116" y="3495328"/>
                <a:chExt cx="787291" cy="952048"/>
              </a:xfrm>
            </p:grpSpPr>
            <p:sp>
              <p:nvSpPr>
                <p:cNvPr id="224" name="Oval 223"/>
                <p:cNvSpPr/>
                <p:nvPr/>
              </p:nvSpPr>
              <p:spPr>
                <a:xfrm rot="19076429">
                  <a:off x="6215364" y="3913976"/>
                  <a:ext cx="411043" cy="5334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OffAxis2Top"/>
                  <a:lightRig rig="contrasting" dir="t"/>
                </a:scene3d>
                <a:sp3d prstMaterial="plastic">
                  <a:bevelT w="0" h="2343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 rot="19076429">
                  <a:off x="6026200" y="3763878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isometricOffAxis2Top"/>
                  <a:lightRig rig="flat" dir="t"/>
                </a:scene3d>
                <a:sp3d>
                  <a:bevelT w="0" h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 rot="19076429">
                  <a:off x="5839116" y="3495328"/>
                  <a:ext cx="508000" cy="64416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isometricOffAxis2Top"/>
                  <a:lightRig rig="flat" dir="t"/>
                </a:scene3d>
                <a:sp3d prstMaterial="plastic">
                  <a:bevelT w="0" h="196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4677334" y="2075220"/>
                <a:ext cx="3600000" cy="3600000"/>
                <a:chOff x="3886200" y="1519629"/>
                <a:chExt cx="2641600" cy="2671007"/>
              </a:xfrm>
            </p:grpSpPr>
            <p:sp>
              <p:nvSpPr>
                <p:cNvPr id="218" name="Oval 217"/>
                <p:cNvSpPr/>
                <p:nvPr/>
              </p:nvSpPr>
              <p:spPr>
                <a:xfrm rot="14018129">
                  <a:off x="3972307" y="1667772"/>
                  <a:ext cx="2438400" cy="2438400"/>
                </a:xfrm>
                <a:prstGeom prst="ellipse">
                  <a:avLst/>
                </a:prstGeom>
                <a:solidFill>
                  <a:srgbClr val="B8D7F2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9" name="Group 218"/>
                <p:cNvGrpSpPr/>
                <p:nvPr/>
              </p:nvGrpSpPr>
              <p:grpSpPr>
                <a:xfrm>
                  <a:off x="3886200" y="1519629"/>
                  <a:ext cx="2641600" cy="2671007"/>
                  <a:chOff x="3973633" y="1582026"/>
                  <a:chExt cx="2641600" cy="2671007"/>
                </a:xfrm>
              </p:grpSpPr>
              <p:sp>
                <p:nvSpPr>
                  <p:cNvPr id="220" name="Donut 219"/>
                  <p:cNvSpPr/>
                  <p:nvPr/>
                </p:nvSpPr>
                <p:spPr>
                  <a:xfrm rot="14018129">
                    <a:off x="3973633" y="1611433"/>
                    <a:ext cx="2641600" cy="2641600"/>
                  </a:xfrm>
                  <a:prstGeom prst="donut">
                    <a:avLst>
                      <a:gd name="adj" fmla="val 4052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flat" dir="t"/>
                  </a:scene3d>
                  <a:sp3d extrusionH="76200" contourW="12700" prstMaterial="metal">
                    <a:bevelT w="1358900" h="254000"/>
                    <a:extrusionClr>
                      <a:schemeClr val="tx1">
                        <a:lumMod val="50000"/>
                        <a:lumOff val="50000"/>
                      </a:schemeClr>
                    </a:extrusionClr>
                    <a:contourClr>
                      <a:schemeClr val="bg1">
                        <a:lumMod val="6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 rot="14018129">
                    <a:off x="4132334" y="1713988"/>
                    <a:ext cx="2273300" cy="2209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83B7E6">
                          <a:alpha val="13000"/>
                        </a:srgbClr>
                      </a:gs>
                      <a:gs pos="50000">
                        <a:srgbClr val="8FBFE7"/>
                      </a:gs>
                      <a:gs pos="100000">
                        <a:srgbClr val="A0C8EA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 rot="18846384">
                    <a:off x="3993001" y="1818506"/>
                    <a:ext cx="1774934" cy="1301973"/>
                  </a:xfrm>
                  <a:prstGeom prst="ellipse">
                    <a:avLst/>
                  </a:prstGeom>
                  <a:gradFill>
                    <a:gsLst>
                      <a:gs pos="0">
                        <a:sysClr val="window" lastClr="FFFFFF">
                          <a:lumMod val="100000"/>
                          <a:alpha val="53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4495800" y="2041655"/>
                    <a:ext cx="1524000" cy="1356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InflateTop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9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FLC</a:t>
                    </a:r>
                    <a:endParaRPr lang="en-US" sz="4400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5390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440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 </cp:lastModifiedBy>
  <cp:revision>70</cp:revision>
  <dcterms:created xsi:type="dcterms:W3CDTF">2018-01-24T08:09:15Z</dcterms:created>
  <dcterms:modified xsi:type="dcterms:W3CDTF">2018-02-06T13:22:17Z</dcterms:modified>
</cp:coreProperties>
</file>