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handoutMasterIdLst>
    <p:handoutMasterId r:id="rId17"/>
  </p:handoutMasterIdLst>
  <p:sldIdLst>
    <p:sldId id="256" r:id="rId2"/>
    <p:sldId id="257" r:id="rId3"/>
    <p:sldId id="286" r:id="rId4"/>
    <p:sldId id="287" r:id="rId5"/>
    <p:sldId id="288" r:id="rId6"/>
    <p:sldId id="261" r:id="rId7"/>
    <p:sldId id="292" r:id="rId8"/>
    <p:sldId id="294" r:id="rId9"/>
    <p:sldId id="295" r:id="rId10"/>
    <p:sldId id="296" r:id="rId11"/>
    <p:sldId id="302" r:id="rId12"/>
    <p:sldId id="303" r:id="rId13"/>
    <p:sldId id="304" r:id="rId14"/>
    <p:sldId id="301"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vri" initials="S" lastIdx="2" clrIdx="0">
    <p:extLst>
      <p:ext uri="{19B8F6BF-5375-455C-9EA6-DF929625EA0E}">
        <p15:presenceInfo xmlns:p15="http://schemas.microsoft.com/office/powerpoint/2012/main" xmlns="" userId="Stav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B04FC"/>
    <a:srgbClr val="F0FE34"/>
    <a:srgbClr val="FF6600"/>
    <a:srgbClr val="F93556"/>
    <a:srgbClr val="ECAAE3"/>
    <a:srgbClr val="CC3300"/>
    <a:srgbClr val="F09142"/>
    <a:srgbClr val="E2308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99112" autoAdjust="0"/>
  </p:normalViewPr>
  <p:slideViewPr>
    <p:cSldViewPr>
      <p:cViewPr varScale="1">
        <p:scale>
          <a:sx n="91" d="100"/>
          <a:sy n="91" d="100"/>
        </p:scale>
        <p:origin x="-77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28A62-AA84-4715-A1FE-904BF746D3FF}"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GB"/>
        </a:p>
      </dgm:t>
    </dgm:pt>
    <dgm:pt modelId="{DFFC830D-3676-4E1A-B5AA-10CBB8815DED}">
      <dgm:prSet phldrT="[Text]"/>
      <dgm:spPr>
        <a:solidFill>
          <a:srgbClr val="FFC000"/>
        </a:solidFill>
      </dgm:spPr>
      <dgm:t>
        <a:bodyPr/>
        <a:lstStyle/>
        <a:p>
          <a:r>
            <a:rPr lang="en-US" dirty="0" smtClean="0">
              <a:effectLst/>
              <a:latin typeface="Tahoma" pitchFamily="34" charset="0"/>
              <a:ea typeface="Tahoma" pitchFamily="34" charset="0"/>
              <a:cs typeface="Tahoma" pitchFamily="34" charset="0"/>
            </a:rPr>
            <a:t>CENTRALISED SYSTEM</a:t>
          </a:r>
          <a:endParaRPr lang="en-GB" dirty="0">
            <a:latin typeface="Tahoma" pitchFamily="34" charset="0"/>
            <a:ea typeface="Tahoma" pitchFamily="34" charset="0"/>
            <a:cs typeface="Tahoma" pitchFamily="34" charset="0"/>
          </a:endParaRPr>
        </a:p>
      </dgm:t>
    </dgm:pt>
    <dgm:pt modelId="{FAA593B5-545D-49F5-A430-1E56F0E69A0E}" type="parTrans" cxnId="{9BBF79BC-DE04-4946-BE14-6ADD170221DF}">
      <dgm:prSet/>
      <dgm:spPr/>
      <dgm:t>
        <a:bodyPr/>
        <a:lstStyle/>
        <a:p>
          <a:endParaRPr lang="en-GB"/>
        </a:p>
      </dgm:t>
    </dgm:pt>
    <dgm:pt modelId="{C6B54C66-905C-4B44-AEBD-DCD1ADD4888C}" type="sibTrans" cxnId="{9BBF79BC-DE04-4946-BE14-6ADD170221DF}">
      <dgm:prSet/>
      <dgm:spPr/>
      <dgm:t>
        <a:bodyPr/>
        <a:lstStyle/>
        <a:p>
          <a:endParaRPr lang="en-GB"/>
        </a:p>
      </dgm:t>
    </dgm:pt>
    <dgm:pt modelId="{A22A5D9B-3F59-4F45-9457-69BE46B3AA52}">
      <dgm:prSet phldrT="[Text]"/>
      <dgm:spPr>
        <a:solidFill>
          <a:schemeClr val="bg2">
            <a:lumMod val="50000"/>
          </a:schemeClr>
        </a:solidFill>
      </dgm:spPr>
      <dgm:t>
        <a:bodyPr/>
        <a:lstStyle/>
        <a:p>
          <a:r>
            <a:rPr lang="en-US" dirty="0" smtClean="0">
              <a:effectLst/>
              <a:latin typeface="Tahoma" pitchFamily="34" charset="0"/>
              <a:ea typeface="Tahoma" pitchFamily="34" charset="0"/>
              <a:cs typeface="Tahoma" pitchFamily="34" charset="0"/>
            </a:rPr>
            <a:t>DECENTRALISED SYSTEM</a:t>
          </a:r>
          <a:endParaRPr lang="en-GB" dirty="0">
            <a:latin typeface="Tahoma" pitchFamily="34" charset="0"/>
            <a:ea typeface="Tahoma" pitchFamily="34" charset="0"/>
            <a:cs typeface="Tahoma" pitchFamily="34" charset="0"/>
          </a:endParaRPr>
        </a:p>
      </dgm:t>
    </dgm:pt>
    <dgm:pt modelId="{A7C3382B-FE01-4F8B-93B7-F706ACBA1BC9}" type="parTrans" cxnId="{E235F8C3-4352-472B-9FB2-0FDD36775550}">
      <dgm:prSet/>
      <dgm:spPr/>
      <dgm:t>
        <a:bodyPr/>
        <a:lstStyle/>
        <a:p>
          <a:endParaRPr lang="en-GB"/>
        </a:p>
      </dgm:t>
    </dgm:pt>
    <dgm:pt modelId="{A4079228-3AFC-4E81-AD19-35BD8E1E2E64}" type="sibTrans" cxnId="{E235F8C3-4352-472B-9FB2-0FDD36775550}">
      <dgm:prSet/>
      <dgm:spPr/>
      <dgm:t>
        <a:bodyPr/>
        <a:lstStyle/>
        <a:p>
          <a:endParaRPr lang="en-GB"/>
        </a:p>
      </dgm:t>
    </dgm:pt>
    <dgm:pt modelId="{1D079AE5-5A1F-4C3E-9287-A81402937FC2}">
      <dgm:prSet phldrT="[Text]" custT="1">
        <dgm:style>
          <a:lnRef idx="1">
            <a:schemeClr val="accent6"/>
          </a:lnRef>
          <a:fillRef idx="2">
            <a:schemeClr val="accent6"/>
          </a:fillRef>
          <a:effectRef idx="1">
            <a:schemeClr val="accent6"/>
          </a:effectRef>
          <a:fontRef idx="minor">
            <a:schemeClr val="dk1"/>
          </a:fontRef>
        </dgm:style>
      </dgm:prSet>
      <dgm:spPr/>
      <dgm:t>
        <a:bodyPr anchor="ctr"/>
        <a:lstStyle/>
        <a:p>
          <a:pPr algn="ctr"/>
          <a:r>
            <a:rPr lang="en-US" sz="1600" dirty="0" smtClean="0">
              <a:effectLst/>
              <a:latin typeface="Tahoma" pitchFamily="34" charset="0"/>
              <a:ea typeface="Tahoma" pitchFamily="34" charset="0"/>
              <a:cs typeface="Tahoma" pitchFamily="34" charset="0"/>
            </a:rPr>
            <a:t>Independent controller for each project/partner</a:t>
          </a:r>
          <a:endParaRPr lang="en-GB" sz="1600" dirty="0">
            <a:latin typeface="Tahoma" pitchFamily="34" charset="0"/>
            <a:ea typeface="Tahoma" pitchFamily="34" charset="0"/>
            <a:cs typeface="Tahoma" pitchFamily="34" charset="0"/>
          </a:endParaRPr>
        </a:p>
      </dgm:t>
    </dgm:pt>
    <dgm:pt modelId="{D7053F70-F889-4664-96DB-B08364D55169}" type="parTrans" cxnId="{8488ABAA-1347-43FB-B799-62E956EDED1D}">
      <dgm:prSet/>
      <dgm:spPr/>
      <dgm:t>
        <a:bodyPr/>
        <a:lstStyle/>
        <a:p>
          <a:endParaRPr lang="en-GB"/>
        </a:p>
      </dgm:t>
    </dgm:pt>
    <dgm:pt modelId="{1A06A25D-D490-4300-986B-B072F62F4365}" type="sibTrans" cxnId="{8488ABAA-1347-43FB-B799-62E956EDED1D}">
      <dgm:prSet/>
      <dgm:spPr/>
      <dgm:t>
        <a:bodyPr/>
        <a:lstStyle/>
        <a:p>
          <a:endParaRPr lang="en-GB"/>
        </a:p>
      </dgm:t>
    </dgm:pt>
    <dgm:pt modelId="{C34A207B-1A45-42A6-8FC8-4413EBB14B5E}">
      <dgm:prSet phldrT="[Text]"/>
      <dgm:spPr>
        <a:solidFill>
          <a:srgbClr val="7030A0"/>
        </a:solidFill>
      </dgm:spPr>
      <dgm:t>
        <a:bodyPr/>
        <a:lstStyle/>
        <a:p>
          <a:r>
            <a:rPr lang="en-GB" dirty="0" smtClean="0">
              <a:latin typeface="Tahoma" pitchFamily="34" charset="0"/>
              <a:ea typeface="Tahoma" pitchFamily="34" charset="0"/>
              <a:cs typeface="Tahoma" pitchFamily="34" charset="0"/>
            </a:rPr>
            <a:t>MIXED SYSTEM</a:t>
          </a:r>
          <a:endParaRPr lang="en-GB" dirty="0">
            <a:latin typeface="Tahoma" pitchFamily="34" charset="0"/>
            <a:ea typeface="Tahoma" pitchFamily="34" charset="0"/>
            <a:cs typeface="Tahoma" pitchFamily="34" charset="0"/>
          </a:endParaRPr>
        </a:p>
      </dgm:t>
    </dgm:pt>
    <dgm:pt modelId="{4D36F79F-5191-4BA2-A706-59413A27F4AF}" type="parTrans" cxnId="{89F23ED7-1462-40FF-9CF4-2650859F1DA3}">
      <dgm:prSet/>
      <dgm:spPr/>
      <dgm:t>
        <a:bodyPr/>
        <a:lstStyle/>
        <a:p>
          <a:endParaRPr lang="en-GB"/>
        </a:p>
      </dgm:t>
    </dgm:pt>
    <dgm:pt modelId="{8AD41992-4AE4-405F-8EF0-F0AE4F72FE48}" type="sibTrans" cxnId="{89F23ED7-1462-40FF-9CF4-2650859F1DA3}">
      <dgm:prSet/>
      <dgm:spPr/>
      <dgm:t>
        <a:bodyPr/>
        <a:lstStyle/>
        <a:p>
          <a:endParaRPr lang="en-GB"/>
        </a:p>
      </dgm:t>
    </dgm:pt>
    <dgm:pt modelId="{67A1FB48-A359-4AB1-8002-711CF99420E5}">
      <dgm:prSet custT="1">
        <dgm:style>
          <a:lnRef idx="1">
            <a:schemeClr val="accent6"/>
          </a:lnRef>
          <a:fillRef idx="2">
            <a:schemeClr val="accent6"/>
          </a:fillRef>
          <a:effectRef idx="1">
            <a:schemeClr val="accent6"/>
          </a:effectRef>
          <a:fontRef idx="minor">
            <a:schemeClr val="dk1"/>
          </a:fontRef>
        </dgm:style>
      </dgm:prSet>
      <dgm:spPr/>
      <dgm:t>
        <a:bodyPr anchor="ctr"/>
        <a:lstStyle/>
        <a:p>
          <a:pPr algn="ctr"/>
          <a:r>
            <a:rPr lang="en-GB" sz="1600" dirty="0" smtClean="0">
              <a:effectLst/>
              <a:latin typeface="Tahoma" pitchFamily="34" charset="0"/>
              <a:ea typeface="Tahoma" pitchFamily="34" charset="0"/>
              <a:cs typeface="Tahoma" pitchFamily="34" charset="0"/>
            </a:rPr>
            <a:t>external</a:t>
          </a:r>
          <a:endParaRPr lang="en-GB" sz="1600" dirty="0">
            <a:effectLst/>
            <a:latin typeface="Tahoma" pitchFamily="34" charset="0"/>
            <a:ea typeface="Tahoma" pitchFamily="34" charset="0"/>
            <a:cs typeface="Tahoma" pitchFamily="34" charset="0"/>
          </a:endParaRPr>
        </a:p>
      </dgm:t>
    </dgm:pt>
    <dgm:pt modelId="{D4654A4E-E4A0-4A37-899B-C18B6F89D473}" type="parTrans" cxnId="{1BF79DB8-C6D3-4308-AC2D-625E7080F4ED}">
      <dgm:prSet/>
      <dgm:spPr/>
      <dgm:t>
        <a:bodyPr/>
        <a:lstStyle/>
        <a:p>
          <a:endParaRPr lang="en-GB"/>
        </a:p>
      </dgm:t>
    </dgm:pt>
    <dgm:pt modelId="{758B08F9-6A20-4559-91C3-F82DAE9293BB}" type="sibTrans" cxnId="{1BF79DB8-C6D3-4308-AC2D-625E7080F4ED}">
      <dgm:prSet/>
      <dgm:spPr/>
      <dgm:t>
        <a:bodyPr/>
        <a:lstStyle/>
        <a:p>
          <a:endParaRPr lang="en-GB"/>
        </a:p>
      </dgm:t>
    </dgm:pt>
    <dgm:pt modelId="{117D76C5-C887-45C6-99D3-D73B64C7DC6F}">
      <dgm:prSet custT="1">
        <dgm:style>
          <a:lnRef idx="1">
            <a:schemeClr val="accent6"/>
          </a:lnRef>
          <a:fillRef idx="2">
            <a:schemeClr val="accent6"/>
          </a:fillRef>
          <a:effectRef idx="1">
            <a:schemeClr val="accent6"/>
          </a:effectRef>
          <a:fontRef idx="minor">
            <a:schemeClr val="dk1"/>
          </a:fontRef>
        </dgm:style>
      </dgm:prSet>
      <dgm:spPr/>
      <dgm:t>
        <a:bodyPr anchor="ctr"/>
        <a:lstStyle/>
        <a:p>
          <a:pPr algn="ctr"/>
          <a:r>
            <a:rPr lang="en-GB" sz="1600" dirty="0" smtClean="0">
              <a:effectLst/>
              <a:latin typeface="Tahoma" pitchFamily="34" charset="0"/>
              <a:ea typeface="Tahoma" pitchFamily="34" charset="0"/>
              <a:cs typeface="Tahoma" pitchFamily="34" charset="0"/>
            </a:rPr>
            <a:t>Combination of the Centralised and Decentralised Control System</a:t>
          </a:r>
          <a:endParaRPr lang="en-GB" sz="1600" dirty="0">
            <a:effectLst/>
            <a:latin typeface="Tahoma" pitchFamily="34" charset="0"/>
            <a:ea typeface="Tahoma" pitchFamily="34" charset="0"/>
            <a:cs typeface="Tahoma" pitchFamily="34" charset="0"/>
          </a:endParaRPr>
        </a:p>
      </dgm:t>
    </dgm:pt>
    <dgm:pt modelId="{59ADEE37-4CDB-4934-B45D-987EA69D060E}" type="parTrans" cxnId="{3B687CE8-5B94-4410-B33B-1EAD11D5E42D}">
      <dgm:prSet/>
      <dgm:spPr/>
      <dgm:t>
        <a:bodyPr/>
        <a:lstStyle/>
        <a:p>
          <a:endParaRPr lang="en-GB"/>
        </a:p>
      </dgm:t>
    </dgm:pt>
    <dgm:pt modelId="{D2986D34-4BCC-4AE1-B024-DBE7C3E0875C}" type="sibTrans" cxnId="{3B687CE8-5B94-4410-B33B-1EAD11D5E42D}">
      <dgm:prSet/>
      <dgm:spPr/>
      <dgm:t>
        <a:bodyPr/>
        <a:lstStyle/>
        <a:p>
          <a:endParaRPr lang="en-GB"/>
        </a:p>
      </dgm:t>
    </dgm:pt>
    <dgm:pt modelId="{3D8129FF-0844-42E7-8652-7E84F4409B12}">
      <dgm:prSet phldrT="[Text]" custT="1">
        <dgm:style>
          <a:lnRef idx="1">
            <a:schemeClr val="accent6"/>
          </a:lnRef>
          <a:fillRef idx="2">
            <a:schemeClr val="accent6"/>
          </a:fillRef>
          <a:effectRef idx="1">
            <a:schemeClr val="accent6"/>
          </a:effectRef>
          <a:fontRef idx="minor">
            <a:schemeClr val="dk1"/>
          </a:fontRef>
        </dgm:style>
      </dgm:prSet>
      <dgm:spPr/>
      <dgm:t>
        <a:bodyPr anchor="ctr"/>
        <a:lstStyle/>
        <a:p>
          <a:pPr algn="ctr"/>
          <a:r>
            <a:rPr lang="en-GB" sz="1600" dirty="0" smtClean="0">
              <a:latin typeface="Tahoma" pitchFamily="34" charset="0"/>
              <a:ea typeface="Tahoma" pitchFamily="34" charset="0"/>
              <a:cs typeface="Tahoma" pitchFamily="34" charset="0"/>
            </a:rPr>
            <a:t>internal</a:t>
          </a:r>
          <a:endParaRPr lang="en-GB" sz="1600" dirty="0">
            <a:latin typeface="Tahoma" pitchFamily="34" charset="0"/>
            <a:ea typeface="Tahoma" pitchFamily="34" charset="0"/>
            <a:cs typeface="Tahoma" pitchFamily="34" charset="0"/>
          </a:endParaRPr>
        </a:p>
      </dgm:t>
    </dgm:pt>
    <dgm:pt modelId="{A77E87F7-871E-49E4-BD5B-06D56B321B88}" type="parTrans" cxnId="{66A1E506-9AAB-48DC-8ADD-47762F9F573B}">
      <dgm:prSet/>
      <dgm:spPr/>
      <dgm:t>
        <a:bodyPr/>
        <a:lstStyle/>
        <a:p>
          <a:endParaRPr lang="en-GB"/>
        </a:p>
      </dgm:t>
    </dgm:pt>
    <dgm:pt modelId="{B429459F-8369-4F15-B0CB-4F6D9E659512}" type="sibTrans" cxnId="{66A1E506-9AAB-48DC-8ADD-47762F9F573B}">
      <dgm:prSet/>
      <dgm:spPr/>
      <dgm:t>
        <a:bodyPr/>
        <a:lstStyle/>
        <a:p>
          <a:endParaRPr lang="en-GB"/>
        </a:p>
      </dgm:t>
    </dgm:pt>
    <dgm:pt modelId="{120CD25B-204D-4F4D-A5D2-7C0F1BF0B083}">
      <dgm:prSet phldrT="[Text]" custT="1">
        <dgm:style>
          <a:lnRef idx="1">
            <a:schemeClr val="accent6"/>
          </a:lnRef>
          <a:fillRef idx="2">
            <a:schemeClr val="accent6"/>
          </a:fillRef>
          <a:effectRef idx="1">
            <a:schemeClr val="accent6"/>
          </a:effectRef>
          <a:fontRef idx="minor">
            <a:schemeClr val="dk1"/>
          </a:fontRef>
        </dgm:style>
      </dgm:prSet>
      <dgm:spPr>
        <a:ln/>
      </dgm:spPr>
      <dgm:t>
        <a:bodyPr anchor="ctr"/>
        <a:lstStyle/>
        <a:p>
          <a:pPr algn="ctr"/>
          <a:r>
            <a:rPr lang="en-US" sz="1600" dirty="0" smtClean="0">
              <a:effectLst/>
              <a:latin typeface="Tahoma" pitchFamily="34" charset="0"/>
              <a:ea typeface="Tahoma" pitchFamily="34" charset="0"/>
              <a:cs typeface="Tahoma" pitchFamily="34" charset="0"/>
            </a:rPr>
            <a:t>One controller for the whole </a:t>
          </a:r>
          <a:r>
            <a:rPr lang="en-US" sz="1600" dirty="0" err="1" smtClean="0">
              <a:effectLst/>
              <a:latin typeface="Tahoma" pitchFamily="34" charset="0"/>
              <a:ea typeface="Tahoma" pitchFamily="34" charset="0"/>
              <a:cs typeface="Tahoma" pitchFamily="34" charset="0"/>
            </a:rPr>
            <a:t>programme</a:t>
          </a:r>
          <a:endParaRPr lang="en-GB" sz="1600" dirty="0">
            <a:latin typeface="Tahoma" pitchFamily="34" charset="0"/>
            <a:ea typeface="Tahoma" pitchFamily="34" charset="0"/>
            <a:cs typeface="Tahoma" pitchFamily="34" charset="0"/>
          </a:endParaRPr>
        </a:p>
      </dgm:t>
    </dgm:pt>
    <dgm:pt modelId="{67033896-D5D4-4E97-86D9-15B30070FA39}" type="sibTrans" cxnId="{E5D720F0-C07F-4785-9B99-DED8BA3D72E6}">
      <dgm:prSet/>
      <dgm:spPr/>
      <dgm:t>
        <a:bodyPr/>
        <a:lstStyle/>
        <a:p>
          <a:endParaRPr lang="en-GB"/>
        </a:p>
      </dgm:t>
    </dgm:pt>
    <dgm:pt modelId="{AC3EB7FB-1138-4141-BC2E-90E67111006F}" type="parTrans" cxnId="{E5D720F0-C07F-4785-9B99-DED8BA3D72E6}">
      <dgm:prSet/>
      <dgm:spPr/>
      <dgm:t>
        <a:bodyPr/>
        <a:lstStyle/>
        <a:p>
          <a:endParaRPr lang="en-GB"/>
        </a:p>
      </dgm:t>
    </dgm:pt>
    <dgm:pt modelId="{126D6098-FA72-4A86-815A-E8417EF54341}" type="pres">
      <dgm:prSet presAssocID="{B7928A62-AA84-4715-A1FE-904BF746D3FF}" presName="Name0" presStyleCnt="0">
        <dgm:presLayoutVars>
          <dgm:dir/>
          <dgm:animLvl val="lvl"/>
          <dgm:resizeHandles/>
        </dgm:presLayoutVars>
      </dgm:prSet>
      <dgm:spPr/>
      <dgm:t>
        <a:bodyPr/>
        <a:lstStyle/>
        <a:p>
          <a:endParaRPr lang="el-GR"/>
        </a:p>
      </dgm:t>
    </dgm:pt>
    <dgm:pt modelId="{BBE0A3C2-D913-4BA0-AF2A-F6DCF2CDC49B}" type="pres">
      <dgm:prSet presAssocID="{DFFC830D-3676-4E1A-B5AA-10CBB8815DED}" presName="linNode" presStyleCnt="0"/>
      <dgm:spPr/>
    </dgm:pt>
    <dgm:pt modelId="{73EF6CC1-EAA8-43C1-AD64-E8A0277B1777}" type="pres">
      <dgm:prSet presAssocID="{DFFC830D-3676-4E1A-B5AA-10CBB8815DED}" presName="parentShp" presStyleLbl="node1" presStyleIdx="0" presStyleCnt="3" custLinFactNeighborX="0" custLinFactNeighborY="11852">
        <dgm:presLayoutVars>
          <dgm:bulletEnabled val="1"/>
        </dgm:presLayoutVars>
      </dgm:prSet>
      <dgm:spPr/>
      <dgm:t>
        <a:bodyPr/>
        <a:lstStyle/>
        <a:p>
          <a:endParaRPr lang="en-GB"/>
        </a:p>
      </dgm:t>
    </dgm:pt>
    <dgm:pt modelId="{4979580F-F985-4AE2-A8C4-03079BA1CE31}" type="pres">
      <dgm:prSet presAssocID="{DFFC830D-3676-4E1A-B5AA-10CBB8815DED}" presName="childShp" presStyleLbl="bgAccFollowNode1" presStyleIdx="0" presStyleCnt="3" custLinFactNeighborX="1124">
        <dgm:presLayoutVars>
          <dgm:bulletEnabled val="1"/>
        </dgm:presLayoutVars>
      </dgm:prSet>
      <dgm:spPr/>
      <dgm:t>
        <a:bodyPr/>
        <a:lstStyle/>
        <a:p>
          <a:endParaRPr lang="en-GB"/>
        </a:p>
      </dgm:t>
    </dgm:pt>
    <dgm:pt modelId="{068B0AA2-4F27-4847-BD42-CD9091DDB9FE}" type="pres">
      <dgm:prSet presAssocID="{C6B54C66-905C-4B44-AEBD-DCD1ADD4888C}" presName="spacing" presStyleCnt="0"/>
      <dgm:spPr/>
    </dgm:pt>
    <dgm:pt modelId="{4330003A-DCBB-42F3-A119-D761F7856AAB}" type="pres">
      <dgm:prSet presAssocID="{A22A5D9B-3F59-4F45-9457-69BE46B3AA52}" presName="linNode" presStyleCnt="0"/>
      <dgm:spPr/>
    </dgm:pt>
    <dgm:pt modelId="{9D2F54F5-BA06-4E42-8789-753C1D4BD46E}" type="pres">
      <dgm:prSet presAssocID="{A22A5D9B-3F59-4F45-9457-69BE46B3AA52}" presName="parentShp" presStyleLbl="node1" presStyleIdx="1" presStyleCnt="3" custLinFactNeighborX="-1873" custLinFactNeighborY="2593">
        <dgm:presLayoutVars>
          <dgm:bulletEnabled val="1"/>
        </dgm:presLayoutVars>
      </dgm:prSet>
      <dgm:spPr/>
      <dgm:t>
        <a:bodyPr/>
        <a:lstStyle/>
        <a:p>
          <a:endParaRPr lang="en-GB"/>
        </a:p>
      </dgm:t>
    </dgm:pt>
    <dgm:pt modelId="{6DB18F1C-0B03-40CB-B774-410F51AA7030}" type="pres">
      <dgm:prSet presAssocID="{A22A5D9B-3F59-4F45-9457-69BE46B3AA52}" presName="childShp" presStyleLbl="bgAccFollowNode1" presStyleIdx="1" presStyleCnt="3">
        <dgm:presLayoutVars>
          <dgm:bulletEnabled val="1"/>
        </dgm:presLayoutVars>
      </dgm:prSet>
      <dgm:spPr/>
      <dgm:t>
        <a:bodyPr/>
        <a:lstStyle/>
        <a:p>
          <a:endParaRPr lang="en-GB"/>
        </a:p>
      </dgm:t>
    </dgm:pt>
    <dgm:pt modelId="{214152BB-AFAF-4EA8-93A7-73CA99631DC3}" type="pres">
      <dgm:prSet presAssocID="{A4079228-3AFC-4E81-AD19-35BD8E1E2E64}" presName="spacing" presStyleCnt="0"/>
      <dgm:spPr/>
    </dgm:pt>
    <dgm:pt modelId="{D2A0EAB0-4C12-4FA1-9894-A835FB60D074}" type="pres">
      <dgm:prSet presAssocID="{C34A207B-1A45-42A6-8FC8-4413EBB14B5E}" presName="linNode" presStyleCnt="0"/>
      <dgm:spPr/>
    </dgm:pt>
    <dgm:pt modelId="{F947234B-CB1C-4936-A6FA-150D7B03C4FA}" type="pres">
      <dgm:prSet presAssocID="{C34A207B-1A45-42A6-8FC8-4413EBB14B5E}" presName="parentShp" presStyleLbl="node1" presStyleIdx="2" presStyleCnt="3">
        <dgm:presLayoutVars>
          <dgm:bulletEnabled val="1"/>
        </dgm:presLayoutVars>
      </dgm:prSet>
      <dgm:spPr/>
      <dgm:t>
        <a:bodyPr/>
        <a:lstStyle/>
        <a:p>
          <a:endParaRPr lang="en-GB"/>
        </a:p>
      </dgm:t>
    </dgm:pt>
    <dgm:pt modelId="{D034FCAA-B8C9-46F7-BB79-9B389E51CFF6}" type="pres">
      <dgm:prSet presAssocID="{C34A207B-1A45-42A6-8FC8-4413EBB14B5E}" presName="childShp" presStyleLbl="bgAccFollowNode1" presStyleIdx="2" presStyleCnt="3" custLinFactNeighborX="3789" custLinFactNeighborY="8039">
        <dgm:presLayoutVars>
          <dgm:bulletEnabled val="1"/>
        </dgm:presLayoutVars>
      </dgm:prSet>
      <dgm:spPr/>
      <dgm:t>
        <a:bodyPr/>
        <a:lstStyle/>
        <a:p>
          <a:endParaRPr lang="en-GB"/>
        </a:p>
      </dgm:t>
    </dgm:pt>
  </dgm:ptLst>
  <dgm:cxnLst>
    <dgm:cxn modelId="{29D5DFF0-BF75-4AA4-B5A7-E31350EF81A1}" type="presOf" srcId="{120CD25B-204D-4F4D-A5D2-7C0F1BF0B083}" destId="{4979580F-F985-4AE2-A8C4-03079BA1CE31}" srcOrd="0" destOrd="0" presId="urn:microsoft.com/office/officeart/2005/8/layout/vList6"/>
    <dgm:cxn modelId="{D049EEA8-04C2-4A42-B689-3C1AF6799FE9}" type="presOf" srcId="{C34A207B-1A45-42A6-8FC8-4413EBB14B5E}" destId="{F947234B-CB1C-4936-A6FA-150D7B03C4FA}" srcOrd="0" destOrd="0" presId="urn:microsoft.com/office/officeart/2005/8/layout/vList6"/>
    <dgm:cxn modelId="{066496F0-D39F-4F15-A64E-86EB9BF9BEC5}" type="presOf" srcId="{3D8129FF-0844-42E7-8652-7E84F4409B12}" destId="{6DB18F1C-0B03-40CB-B774-410F51AA7030}" srcOrd="0" destOrd="1" presId="urn:microsoft.com/office/officeart/2005/8/layout/vList6"/>
    <dgm:cxn modelId="{3B687CE8-5B94-4410-B33B-1EAD11D5E42D}" srcId="{C34A207B-1A45-42A6-8FC8-4413EBB14B5E}" destId="{117D76C5-C887-45C6-99D3-D73B64C7DC6F}" srcOrd="0" destOrd="0" parTransId="{59ADEE37-4CDB-4934-B45D-987EA69D060E}" sibTransId="{D2986D34-4BCC-4AE1-B024-DBE7C3E0875C}"/>
    <dgm:cxn modelId="{48C7F2C1-BF5B-4AEE-9998-49EA8A35268A}" type="presOf" srcId="{DFFC830D-3676-4E1A-B5AA-10CBB8815DED}" destId="{73EF6CC1-EAA8-43C1-AD64-E8A0277B1777}" srcOrd="0" destOrd="0" presId="urn:microsoft.com/office/officeart/2005/8/layout/vList6"/>
    <dgm:cxn modelId="{4F835E49-C7BF-4D9F-A6A6-0851BBD0D0C0}" type="presOf" srcId="{117D76C5-C887-45C6-99D3-D73B64C7DC6F}" destId="{D034FCAA-B8C9-46F7-BB79-9B389E51CFF6}" srcOrd="0" destOrd="0" presId="urn:microsoft.com/office/officeart/2005/8/layout/vList6"/>
    <dgm:cxn modelId="{E5D720F0-C07F-4785-9B99-DED8BA3D72E6}" srcId="{DFFC830D-3676-4E1A-B5AA-10CBB8815DED}" destId="{120CD25B-204D-4F4D-A5D2-7C0F1BF0B083}" srcOrd="0" destOrd="0" parTransId="{AC3EB7FB-1138-4141-BC2E-90E67111006F}" sibTransId="{67033896-D5D4-4E97-86D9-15B30070FA39}"/>
    <dgm:cxn modelId="{74615509-FF62-4E1D-B556-3045D8390B6A}" type="presOf" srcId="{67A1FB48-A359-4AB1-8002-711CF99420E5}" destId="{6DB18F1C-0B03-40CB-B774-410F51AA7030}" srcOrd="0" destOrd="2" presId="urn:microsoft.com/office/officeart/2005/8/layout/vList6"/>
    <dgm:cxn modelId="{88EA33E1-F5C1-462B-AB88-C45763C35731}" type="presOf" srcId="{A22A5D9B-3F59-4F45-9457-69BE46B3AA52}" destId="{9D2F54F5-BA06-4E42-8789-753C1D4BD46E}" srcOrd="0" destOrd="0" presId="urn:microsoft.com/office/officeart/2005/8/layout/vList6"/>
    <dgm:cxn modelId="{9BBF79BC-DE04-4946-BE14-6ADD170221DF}" srcId="{B7928A62-AA84-4715-A1FE-904BF746D3FF}" destId="{DFFC830D-3676-4E1A-B5AA-10CBB8815DED}" srcOrd="0" destOrd="0" parTransId="{FAA593B5-545D-49F5-A430-1E56F0E69A0E}" sibTransId="{C6B54C66-905C-4B44-AEBD-DCD1ADD4888C}"/>
    <dgm:cxn modelId="{DFF2EEBC-F168-4F3D-A8D4-DC5DB8D089BA}" type="presOf" srcId="{1D079AE5-5A1F-4C3E-9287-A81402937FC2}" destId="{6DB18F1C-0B03-40CB-B774-410F51AA7030}" srcOrd="0" destOrd="0" presId="urn:microsoft.com/office/officeart/2005/8/layout/vList6"/>
    <dgm:cxn modelId="{BD7CF8A2-3339-4512-A36A-1A0405E1EBBC}" type="presOf" srcId="{B7928A62-AA84-4715-A1FE-904BF746D3FF}" destId="{126D6098-FA72-4A86-815A-E8417EF54341}" srcOrd="0" destOrd="0" presId="urn:microsoft.com/office/officeart/2005/8/layout/vList6"/>
    <dgm:cxn modelId="{1BF79DB8-C6D3-4308-AC2D-625E7080F4ED}" srcId="{A22A5D9B-3F59-4F45-9457-69BE46B3AA52}" destId="{67A1FB48-A359-4AB1-8002-711CF99420E5}" srcOrd="2" destOrd="0" parTransId="{D4654A4E-E4A0-4A37-899B-C18B6F89D473}" sibTransId="{758B08F9-6A20-4559-91C3-F82DAE9293BB}"/>
    <dgm:cxn modelId="{66A1E506-9AAB-48DC-8ADD-47762F9F573B}" srcId="{A22A5D9B-3F59-4F45-9457-69BE46B3AA52}" destId="{3D8129FF-0844-42E7-8652-7E84F4409B12}" srcOrd="1" destOrd="0" parTransId="{A77E87F7-871E-49E4-BD5B-06D56B321B88}" sibTransId="{B429459F-8369-4F15-B0CB-4F6D9E659512}"/>
    <dgm:cxn modelId="{E235F8C3-4352-472B-9FB2-0FDD36775550}" srcId="{B7928A62-AA84-4715-A1FE-904BF746D3FF}" destId="{A22A5D9B-3F59-4F45-9457-69BE46B3AA52}" srcOrd="1" destOrd="0" parTransId="{A7C3382B-FE01-4F8B-93B7-F706ACBA1BC9}" sibTransId="{A4079228-3AFC-4E81-AD19-35BD8E1E2E64}"/>
    <dgm:cxn modelId="{8488ABAA-1347-43FB-B799-62E956EDED1D}" srcId="{A22A5D9B-3F59-4F45-9457-69BE46B3AA52}" destId="{1D079AE5-5A1F-4C3E-9287-A81402937FC2}" srcOrd="0" destOrd="0" parTransId="{D7053F70-F889-4664-96DB-B08364D55169}" sibTransId="{1A06A25D-D490-4300-986B-B072F62F4365}"/>
    <dgm:cxn modelId="{89F23ED7-1462-40FF-9CF4-2650859F1DA3}" srcId="{B7928A62-AA84-4715-A1FE-904BF746D3FF}" destId="{C34A207B-1A45-42A6-8FC8-4413EBB14B5E}" srcOrd="2" destOrd="0" parTransId="{4D36F79F-5191-4BA2-A706-59413A27F4AF}" sibTransId="{8AD41992-4AE4-405F-8EF0-F0AE4F72FE48}"/>
    <dgm:cxn modelId="{201CF0A2-BB7A-42E0-ABDF-E792E202D425}" type="presParOf" srcId="{126D6098-FA72-4A86-815A-E8417EF54341}" destId="{BBE0A3C2-D913-4BA0-AF2A-F6DCF2CDC49B}" srcOrd="0" destOrd="0" presId="urn:microsoft.com/office/officeart/2005/8/layout/vList6"/>
    <dgm:cxn modelId="{AA22C49A-FDDE-4AF7-8A9A-6793BB2D95D7}" type="presParOf" srcId="{BBE0A3C2-D913-4BA0-AF2A-F6DCF2CDC49B}" destId="{73EF6CC1-EAA8-43C1-AD64-E8A0277B1777}" srcOrd="0" destOrd="0" presId="urn:microsoft.com/office/officeart/2005/8/layout/vList6"/>
    <dgm:cxn modelId="{00197915-E04C-4874-B52F-29114E8E9ACD}" type="presParOf" srcId="{BBE0A3C2-D913-4BA0-AF2A-F6DCF2CDC49B}" destId="{4979580F-F985-4AE2-A8C4-03079BA1CE31}" srcOrd="1" destOrd="0" presId="urn:microsoft.com/office/officeart/2005/8/layout/vList6"/>
    <dgm:cxn modelId="{8F151C40-C845-4343-BAC8-B9CC70BE2557}" type="presParOf" srcId="{126D6098-FA72-4A86-815A-E8417EF54341}" destId="{068B0AA2-4F27-4847-BD42-CD9091DDB9FE}" srcOrd="1" destOrd="0" presId="urn:microsoft.com/office/officeart/2005/8/layout/vList6"/>
    <dgm:cxn modelId="{99569A82-BE18-4888-8E7D-2E2E7D7438BB}" type="presParOf" srcId="{126D6098-FA72-4A86-815A-E8417EF54341}" destId="{4330003A-DCBB-42F3-A119-D761F7856AAB}" srcOrd="2" destOrd="0" presId="urn:microsoft.com/office/officeart/2005/8/layout/vList6"/>
    <dgm:cxn modelId="{FDA47899-B4D9-4776-A7A8-B5F9B85DD7CF}" type="presParOf" srcId="{4330003A-DCBB-42F3-A119-D761F7856AAB}" destId="{9D2F54F5-BA06-4E42-8789-753C1D4BD46E}" srcOrd="0" destOrd="0" presId="urn:microsoft.com/office/officeart/2005/8/layout/vList6"/>
    <dgm:cxn modelId="{0F76BF5B-3269-4912-B930-AD1117913B4D}" type="presParOf" srcId="{4330003A-DCBB-42F3-A119-D761F7856AAB}" destId="{6DB18F1C-0B03-40CB-B774-410F51AA7030}" srcOrd="1" destOrd="0" presId="urn:microsoft.com/office/officeart/2005/8/layout/vList6"/>
    <dgm:cxn modelId="{CD88FFFF-53D0-4DB6-9800-487EC0D2311C}" type="presParOf" srcId="{126D6098-FA72-4A86-815A-E8417EF54341}" destId="{214152BB-AFAF-4EA8-93A7-73CA99631DC3}" srcOrd="3" destOrd="0" presId="urn:microsoft.com/office/officeart/2005/8/layout/vList6"/>
    <dgm:cxn modelId="{2C04FD46-DFE2-4E10-86A6-FA0D2E870121}" type="presParOf" srcId="{126D6098-FA72-4A86-815A-E8417EF54341}" destId="{D2A0EAB0-4C12-4FA1-9894-A835FB60D074}" srcOrd="4" destOrd="0" presId="urn:microsoft.com/office/officeart/2005/8/layout/vList6"/>
    <dgm:cxn modelId="{02D86C1D-8B7D-4EA7-B300-68EE71CDAFEF}" type="presParOf" srcId="{D2A0EAB0-4C12-4FA1-9894-A835FB60D074}" destId="{F947234B-CB1C-4936-A6FA-150D7B03C4FA}" srcOrd="0" destOrd="0" presId="urn:microsoft.com/office/officeart/2005/8/layout/vList6"/>
    <dgm:cxn modelId="{E087BA4E-CC92-4490-BE4D-5351F9B368A2}" type="presParOf" srcId="{D2A0EAB0-4C12-4FA1-9894-A835FB60D074}" destId="{D034FCAA-B8C9-46F7-BB79-9B389E51CFF6}" srcOrd="1" destOrd="0" presId="urn:microsoft.com/office/officeart/2005/8/layout/vList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473726-1DF2-4008-B5C0-60858058CAB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C673C1D2-0531-4EEE-BBD9-287B0596929E}">
      <dgm:prSet phldrT="[Text]" custT="1"/>
      <dgm:spPr>
        <a:solidFill>
          <a:srgbClr val="FFC000"/>
        </a:solidFill>
      </dgm:spPr>
      <dgm:t>
        <a:bodyPr/>
        <a:lstStyle/>
        <a:p>
          <a:r>
            <a:rPr lang="en-GB" sz="3200" b="1" baseline="0" dirty="0" smtClean="0">
              <a:solidFill>
                <a:schemeClr val="tx1"/>
              </a:solidFill>
            </a:rPr>
            <a:t>EXTERNAL CONTROLLER</a:t>
          </a:r>
          <a:endParaRPr lang="en-GB" sz="3200" b="1" baseline="0" dirty="0">
            <a:solidFill>
              <a:schemeClr val="tx1"/>
            </a:solidFill>
          </a:endParaRPr>
        </a:p>
      </dgm:t>
    </dgm:pt>
    <dgm:pt modelId="{26824017-B71D-46B4-973C-5FE2108268F2}" type="parTrans" cxnId="{1BBE5E62-269F-4CA3-A6DB-57AE397F20A6}">
      <dgm:prSet/>
      <dgm:spPr/>
      <dgm:t>
        <a:bodyPr/>
        <a:lstStyle/>
        <a:p>
          <a:endParaRPr lang="en-GB"/>
        </a:p>
      </dgm:t>
    </dgm:pt>
    <dgm:pt modelId="{89908EA1-5420-46E2-AE2F-591E2ECD361E}" type="sibTrans" cxnId="{1BBE5E62-269F-4CA3-A6DB-57AE397F20A6}">
      <dgm:prSet/>
      <dgm:spPr/>
      <dgm:t>
        <a:bodyPr/>
        <a:lstStyle/>
        <a:p>
          <a:endParaRPr lang="en-GB"/>
        </a:p>
      </dgm:t>
    </dgm:pt>
    <dgm:pt modelId="{E473B6A6-E050-4C0F-96AB-4BF881DCDFFC}">
      <dgm:prSet phldrT="[Text]" custT="1"/>
      <dgm:spPr>
        <a:solidFill>
          <a:schemeClr val="accent5">
            <a:lumMod val="40000"/>
            <a:lumOff val="60000"/>
            <a:alpha val="90000"/>
          </a:schemeClr>
        </a:solidFill>
      </dgm:spPr>
      <dgm:t>
        <a:bodyPr/>
        <a:lstStyle/>
        <a:p>
          <a:r>
            <a:rPr lang="en-GB" sz="2000" dirty="0" smtClean="0"/>
            <a:t>If the </a:t>
          </a:r>
          <a:r>
            <a:rPr lang="en-GB" sz="2000" dirty="0" smtClean="0"/>
            <a:t>beneficiary is </a:t>
          </a:r>
          <a:r>
            <a:rPr lang="en-GB" sz="2000" dirty="0" smtClean="0"/>
            <a:t>a contracting </a:t>
          </a:r>
          <a:r>
            <a:rPr lang="en-GB" sz="2000" dirty="0" smtClean="0"/>
            <a:t>authority, National Public Procurement Procedures apply </a:t>
          </a:r>
          <a:r>
            <a:rPr lang="en-GB" sz="2000" dirty="0" smtClean="0"/>
            <a:t>for the </a:t>
          </a:r>
          <a:r>
            <a:rPr lang="en-GB" sz="2000" dirty="0" smtClean="0"/>
            <a:t>selection of FLC</a:t>
          </a:r>
          <a:endParaRPr lang="en-GB" sz="2000" dirty="0"/>
        </a:p>
      </dgm:t>
    </dgm:pt>
    <dgm:pt modelId="{C408C672-D4CE-45A5-9F6D-514F5D590B42}" type="parTrans" cxnId="{16F2AE92-21F6-4FEE-BF87-E4A373AFF6F1}">
      <dgm:prSet/>
      <dgm:spPr/>
      <dgm:t>
        <a:bodyPr/>
        <a:lstStyle/>
        <a:p>
          <a:endParaRPr lang="en-GB"/>
        </a:p>
      </dgm:t>
    </dgm:pt>
    <dgm:pt modelId="{9FAB5072-25BB-4D13-8707-B87109308325}" type="sibTrans" cxnId="{16F2AE92-21F6-4FEE-BF87-E4A373AFF6F1}">
      <dgm:prSet/>
      <dgm:spPr/>
      <dgm:t>
        <a:bodyPr/>
        <a:lstStyle/>
        <a:p>
          <a:endParaRPr lang="en-GB"/>
        </a:p>
      </dgm:t>
    </dgm:pt>
    <dgm:pt modelId="{9A4B2871-8286-498F-96F0-2FB0C9CF5AA1}">
      <dgm:prSet phldrT="[Text]" custT="1"/>
      <dgm:spPr>
        <a:solidFill>
          <a:srgbClr val="FFC000"/>
        </a:solidFill>
      </dgm:spPr>
      <dgm:t>
        <a:bodyPr/>
        <a:lstStyle/>
        <a:p>
          <a:r>
            <a:rPr lang="en-GB" sz="3200" b="1" baseline="0" dirty="0" smtClean="0">
              <a:solidFill>
                <a:schemeClr val="tx1"/>
              </a:solidFill>
            </a:rPr>
            <a:t>INTERNAL</a:t>
          </a:r>
          <a:r>
            <a:rPr lang="en-GB" sz="3600" b="1" baseline="0" dirty="0" smtClean="0">
              <a:solidFill>
                <a:schemeClr val="tx1"/>
              </a:solidFill>
            </a:rPr>
            <a:t> </a:t>
          </a:r>
          <a:r>
            <a:rPr lang="en-GB" sz="3200" b="1" baseline="0" dirty="0" smtClean="0">
              <a:solidFill>
                <a:schemeClr val="tx1"/>
              </a:solidFill>
            </a:rPr>
            <a:t>CONTROLLER</a:t>
          </a:r>
          <a:endParaRPr lang="en-GB" sz="3200" b="1" baseline="0" dirty="0">
            <a:solidFill>
              <a:schemeClr val="tx1"/>
            </a:solidFill>
          </a:endParaRPr>
        </a:p>
      </dgm:t>
    </dgm:pt>
    <dgm:pt modelId="{35051281-F66F-4078-A1C1-4398EE2B8E22}" type="parTrans" cxnId="{D670140F-1F53-428A-9AFD-9C3A67026C97}">
      <dgm:prSet/>
      <dgm:spPr/>
      <dgm:t>
        <a:bodyPr/>
        <a:lstStyle/>
        <a:p>
          <a:endParaRPr lang="en-GB"/>
        </a:p>
      </dgm:t>
    </dgm:pt>
    <dgm:pt modelId="{D66CF957-9BA0-4D8F-87E8-CD35A26103AD}" type="sibTrans" cxnId="{D670140F-1F53-428A-9AFD-9C3A67026C97}">
      <dgm:prSet/>
      <dgm:spPr/>
      <dgm:t>
        <a:bodyPr/>
        <a:lstStyle/>
        <a:p>
          <a:endParaRPr lang="en-GB"/>
        </a:p>
      </dgm:t>
    </dgm:pt>
    <dgm:pt modelId="{B402AA9D-D688-4945-8576-97DE43AC2323}">
      <dgm:prSet phldrT="[Text]" custT="1"/>
      <dgm:spPr>
        <a:solidFill>
          <a:schemeClr val="accent5">
            <a:lumMod val="40000"/>
            <a:lumOff val="60000"/>
            <a:alpha val="90000"/>
          </a:schemeClr>
        </a:solidFill>
      </dgm:spPr>
      <dgm:t>
        <a:bodyPr/>
        <a:lstStyle/>
        <a:p>
          <a:r>
            <a:rPr lang="en-GB" sz="2000" dirty="0" smtClean="0"/>
            <a:t>Ensure that the controller is independent from project implementation and financing function of </a:t>
          </a:r>
          <a:r>
            <a:rPr lang="en-GB" sz="2000" dirty="0" smtClean="0"/>
            <a:t>the beneficiary</a:t>
          </a:r>
          <a:endParaRPr lang="en-GB" sz="2000" dirty="0"/>
        </a:p>
      </dgm:t>
    </dgm:pt>
    <dgm:pt modelId="{CF031910-CEB1-4D93-833B-8B06D2D76C4F}" type="parTrans" cxnId="{8461AB00-6B55-4319-8957-BDB144D0251F}">
      <dgm:prSet/>
      <dgm:spPr/>
      <dgm:t>
        <a:bodyPr/>
        <a:lstStyle/>
        <a:p>
          <a:endParaRPr lang="en-GB"/>
        </a:p>
      </dgm:t>
    </dgm:pt>
    <dgm:pt modelId="{BE2E2851-1688-47B5-B076-9482719E3E14}" type="sibTrans" cxnId="{8461AB00-6B55-4319-8957-BDB144D0251F}">
      <dgm:prSet/>
      <dgm:spPr/>
      <dgm:t>
        <a:bodyPr/>
        <a:lstStyle/>
        <a:p>
          <a:endParaRPr lang="en-GB"/>
        </a:p>
      </dgm:t>
    </dgm:pt>
    <dgm:pt modelId="{2937994F-54FC-47D4-B7E7-9E06EB5A11DD}">
      <dgm:prSet phldrT="[Text]" custT="1"/>
      <dgm:spPr>
        <a:solidFill>
          <a:schemeClr val="accent5">
            <a:lumMod val="40000"/>
            <a:lumOff val="60000"/>
            <a:alpha val="90000"/>
          </a:schemeClr>
        </a:solidFill>
      </dgm:spPr>
      <dgm:t>
        <a:bodyPr/>
        <a:lstStyle/>
        <a:p>
          <a:r>
            <a:rPr lang="en-GB" sz="2000" dirty="0" smtClean="0"/>
            <a:t>Organizational chart showing the independence – </a:t>
          </a:r>
          <a:r>
            <a:rPr lang="en-GB" sz="2000" dirty="0" smtClean="0"/>
            <a:t>Required by the AB</a:t>
          </a:r>
          <a:endParaRPr lang="en-GB" sz="2000" dirty="0"/>
        </a:p>
      </dgm:t>
    </dgm:pt>
    <dgm:pt modelId="{0204E8D0-CB57-4178-9BEE-AA4170964C74}" type="parTrans" cxnId="{9E1A1ACF-C236-4356-AE32-D59400576430}">
      <dgm:prSet/>
      <dgm:spPr/>
      <dgm:t>
        <a:bodyPr/>
        <a:lstStyle/>
        <a:p>
          <a:endParaRPr lang="en-GB"/>
        </a:p>
      </dgm:t>
    </dgm:pt>
    <dgm:pt modelId="{B8A4C25D-027D-4923-BAB2-98E66E268A1C}" type="sibTrans" cxnId="{9E1A1ACF-C236-4356-AE32-D59400576430}">
      <dgm:prSet/>
      <dgm:spPr/>
      <dgm:t>
        <a:bodyPr/>
        <a:lstStyle/>
        <a:p>
          <a:endParaRPr lang="en-GB"/>
        </a:p>
      </dgm:t>
    </dgm:pt>
    <dgm:pt modelId="{F7D023AF-F5D8-4C9F-B0E3-D8436D51C353}">
      <dgm:prSet phldrT="[Text]" custT="1"/>
      <dgm:spPr>
        <a:solidFill>
          <a:schemeClr val="accent5">
            <a:lumMod val="40000"/>
            <a:lumOff val="60000"/>
            <a:alpha val="90000"/>
          </a:schemeClr>
        </a:solidFill>
      </dgm:spPr>
      <dgm:t>
        <a:bodyPr/>
        <a:lstStyle/>
        <a:p>
          <a:endParaRPr lang="en-GB" sz="2400" dirty="0"/>
        </a:p>
      </dgm:t>
    </dgm:pt>
    <dgm:pt modelId="{D78449A5-88E6-4039-8BBB-0D03E0A4B0E0}" type="parTrans" cxnId="{20EE1D53-F886-4EC8-904A-099F3767AF70}">
      <dgm:prSet/>
      <dgm:spPr/>
      <dgm:t>
        <a:bodyPr/>
        <a:lstStyle/>
        <a:p>
          <a:endParaRPr lang="en-GB"/>
        </a:p>
      </dgm:t>
    </dgm:pt>
    <dgm:pt modelId="{F667CF0C-3269-4C20-AFBF-17B9A88942F1}" type="sibTrans" cxnId="{20EE1D53-F886-4EC8-904A-099F3767AF70}">
      <dgm:prSet/>
      <dgm:spPr/>
      <dgm:t>
        <a:bodyPr/>
        <a:lstStyle/>
        <a:p>
          <a:endParaRPr lang="en-GB"/>
        </a:p>
      </dgm:t>
    </dgm:pt>
    <dgm:pt modelId="{32996486-BDFC-4528-9F2D-6A53EC9D77FE}">
      <dgm:prSet phldrT="[Text]" custT="1"/>
      <dgm:spPr>
        <a:solidFill>
          <a:schemeClr val="accent5">
            <a:lumMod val="40000"/>
            <a:lumOff val="60000"/>
            <a:alpha val="90000"/>
          </a:schemeClr>
        </a:solidFill>
      </dgm:spPr>
      <dgm:t>
        <a:bodyPr/>
        <a:lstStyle/>
        <a:p>
          <a:endParaRPr lang="en-GB" sz="2800" dirty="0"/>
        </a:p>
      </dgm:t>
    </dgm:pt>
    <dgm:pt modelId="{A463349C-F984-434C-A144-C2C9AAD87573}" type="parTrans" cxnId="{D2EA67C6-81F3-4BB6-ACA1-AE769F5134F0}">
      <dgm:prSet/>
      <dgm:spPr/>
      <dgm:t>
        <a:bodyPr/>
        <a:lstStyle/>
        <a:p>
          <a:endParaRPr lang="en-GB"/>
        </a:p>
      </dgm:t>
    </dgm:pt>
    <dgm:pt modelId="{3F1160A5-18BA-4B56-9BF4-E6C8AB410A8E}" type="sibTrans" cxnId="{D2EA67C6-81F3-4BB6-ACA1-AE769F5134F0}">
      <dgm:prSet/>
      <dgm:spPr/>
      <dgm:t>
        <a:bodyPr/>
        <a:lstStyle/>
        <a:p>
          <a:endParaRPr lang="en-GB"/>
        </a:p>
      </dgm:t>
    </dgm:pt>
    <dgm:pt modelId="{A9A343CF-07C4-44B0-A995-1E6F58D9D201}">
      <dgm:prSet phldrT="[Text]" custT="1"/>
      <dgm:spPr>
        <a:solidFill>
          <a:schemeClr val="accent5">
            <a:lumMod val="40000"/>
            <a:lumOff val="60000"/>
            <a:alpha val="90000"/>
          </a:schemeClr>
        </a:solidFill>
      </dgm:spPr>
      <dgm:t>
        <a:bodyPr/>
        <a:lstStyle/>
        <a:p>
          <a:r>
            <a:rPr lang="en-GB" sz="2000" dirty="0" smtClean="0"/>
            <a:t>If beneficiary is private entity – general principles of public procurement apply in the selection of FLC</a:t>
          </a:r>
          <a:endParaRPr lang="en-GB" sz="2000" dirty="0"/>
        </a:p>
      </dgm:t>
    </dgm:pt>
    <dgm:pt modelId="{BDD96023-B9AC-4179-A0E2-03EE9AF95446}" type="parTrans" cxnId="{4C6D1C59-26D4-4075-B302-DC529F028D75}">
      <dgm:prSet/>
      <dgm:spPr/>
      <dgm:t>
        <a:bodyPr/>
        <a:lstStyle/>
        <a:p>
          <a:endParaRPr lang="en-GB"/>
        </a:p>
      </dgm:t>
    </dgm:pt>
    <dgm:pt modelId="{5EAB7CC4-9F91-4900-9ACF-F2F9D11FDBC0}" type="sibTrans" cxnId="{4C6D1C59-26D4-4075-B302-DC529F028D75}">
      <dgm:prSet/>
      <dgm:spPr/>
      <dgm:t>
        <a:bodyPr/>
        <a:lstStyle/>
        <a:p>
          <a:endParaRPr lang="en-GB"/>
        </a:p>
      </dgm:t>
    </dgm:pt>
    <dgm:pt modelId="{A2A152E4-D7A3-4B3C-818A-9487714DFD81}" type="pres">
      <dgm:prSet presAssocID="{95473726-1DF2-4008-B5C0-60858058CAB0}" presName="Name0" presStyleCnt="0">
        <dgm:presLayoutVars>
          <dgm:dir/>
          <dgm:animLvl val="lvl"/>
          <dgm:resizeHandles/>
        </dgm:presLayoutVars>
      </dgm:prSet>
      <dgm:spPr/>
      <dgm:t>
        <a:bodyPr/>
        <a:lstStyle/>
        <a:p>
          <a:endParaRPr lang="en-US"/>
        </a:p>
      </dgm:t>
    </dgm:pt>
    <dgm:pt modelId="{28FF2AED-8B59-4D01-8A97-187AD2EF9B12}" type="pres">
      <dgm:prSet presAssocID="{C673C1D2-0531-4EEE-BBD9-287B0596929E}" presName="linNode" presStyleCnt="0"/>
      <dgm:spPr/>
    </dgm:pt>
    <dgm:pt modelId="{2190CD60-DFB9-4826-9A30-EBA4E8CD279C}" type="pres">
      <dgm:prSet presAssocID="{C673C1D2-0531-4EEE-BBD9-287B0596929E}" presName="parentShp" presStyleLbl="node1" presStyleIdx="0" presStyleCnt="2">
        <dgm:presLayoutVars>
          <dgm:bulletEnabled val="1"/>
        </dgm:presLayoutVars>
      </dgm:prSet>
      <dgm:spPr/>
      <dgm:t>
        <a:bodyPr/>
        <a:lstStyle/>
        <a:p>
          <a:endParaRPr lang="en-GB"/>
        </a:p>
      </dgm:t>
    </dgm:pt>
    <dgm:pt modelId="{BD3EA5B9-B722-4194-BB0D-97EA2342B7FD}" type="pres">
      <dgm:prSet presAssocID="{C673C1D2-0531-4EEE-BBD9-287B0596929E}" presName="childShp" presStyleLbl="bgAccFollowNode1" presStyleIdx="0" presStyleCnt="2" custScaleX="121793" custScaleY="182622">
        <dgm:presLayoutVars>
          <dgm:bulletEnabled val="1"/>
        </dgm:presLayoutVars>
      </dgm:prSet>
      <dgm:spPr/>
      <dgm:t>
        <a:bodyPr/>
        <a:lstStyle/>
        <a:p>
          <a:endParaRPr lang="en-GB"/>
        </a:p>
      </dgm:t>
    </dgm:pt>
    <dgm:pt modelId="{B02BE53C-5EBA-4E1D-BF4E-3671B3B207F2}" type="pres">
      <dgm:prSet presAssocID="{89908EA1-5420-46E2-AE2F-591E2ECD361E}" presName="spacing" presStyleCnt="0"/>
      <dgm:spPr/>
    </dgm:pt>
    <dgm:pt modelId="{F6F1D012-087D-4E28-A7FA-4394EA21C460}" type="pres">
      <dgm:prSet presAssocID="{9A4B2871-8286-498F-96F0-2FB0C9CF5AA1}" presName="linNode" presStyleCnt="0"/>
      <dgm:spPr/>
    </dgm:pt>
    <dgm:pt modelId="{46FC177D-9BE8-4ED4-9765-9064150C6187}" type="pres">
      <dgm:prSet presAssocID="{9A4B2871-8286-498F-96F0-2FB0C9CF5AA1}" presName="parentShp" presStyleLbl="node1" presStyleIdx="1" presStyleCnt="2" custScaleX="91273" custScaleY="103265" custLinFactNeighborX="-1457" custLinFactNeighborY="-3075">
        <dgm:presLayoutVars>
          <dgm:bulletEnabled val="1"/>
        </dgm:presLayoutVars>
      </dgm:prSet>
      <dgm:spPr/>
      <dgm:t>
        <a:bodyPr/>
        <a:lstStyle/>
        <a:p>
          <a:endParaRPr lang="en-GB"/>
        </a:p>
      </dgm:t>
    </dgm:pt>
    <dgm:pt modelId="{4876FE3F-23AC-4973-BE7F-EB2A3D10114E}" type="pres">
      <dgm:prSet presAssocID="{9A4B2871-8286-498F-96F0-2FB0C9CF5AA1}" presName="childShp" presStyleLbl="bgAccFollowNode1" presStyleIdx="1" presStyleCnt="2" custScaleX="106930" custScaleY="167668">
        <dgm:presLayoutVars>
          <dgm:bulletEnabled val="1"/>
        </dgm:presLayoutVars>
      </dgm:prSet>
      <dgm:spPr/>
      <dgm:t>
        <a:bodyPr/>
        <a:lstStyle/>
        <a:p>
          <a:endParaRPr lang="en-GB"/>
        </a:p>
      </dgm:t>
    </dgm:pt>
  </dgm:ptLst>
  <dgm:cxnLst>
    <dgm:cxn modelId="{20EE1D53-F886-4EC8-904A-099F3767AF70}" srcId="{C673C1D2-0531-4EEE-BBD9-287B0596929E}" destId="{F7D023AF-F5D8-4C9F-B0E3-D8436D51C353}" srcOrd="3" destOrd="0" parTransId="{D78449A5-88E6-4039-8BBB-0D03E0A4B0E0}" sibTransId="{F667CF0C-3269-4C20-AFBF-17B9A88942F1}"/>
    <dgm:cxn modelId="{DD4873AC-E483-41B7-932E-8A769E47D372}" type="presOf" srcId="{B402AA9D-D688-4945-8576-97DE43AC2323}" destId="{4876FE3F-23AC-4973-BE7F-EB2A3D10114E}" srcOrd="0" destOrd="0" presId="urn:microsoft.com/office/officeart/2005/8/layout/vList6"/>
    <dgm:cxn modelId="{C3571051-8A2F-450A-843D-0352E9B4F635}" type="presOf" srcId="{32996486-BDFC-4528-9F2D-6A53EC9D77FE}" destId="{BD3EA5B9-B722-4194-BB0D-97EA2342B7FD}" srcOrd="0" destOrd="2" presId="urn:microsoft.com/office/officeart/2005/8/layout/vList6"/>
    <dgm:cxn modelId="{AE787E24-DA42-46E1-BF5C-0BE4DFACB252}" type="presOf" srcId="{9A4B2871-8286-498F-96F0-2FB0C9CF5AA1}" destId="{46FC177D-9BE8-4ED4-9765-9064150C6187}" srcOrd="0" destOrd="0" presId="urn:microsoft.com/office/officeart/2005/8/layout/vList6"/>
    <dgm:cxn modelId="{E1B72B94-F35C-411B-BCB8-E18A5B02867B}" type="presOf" srcId="{95473726-1DF2-4008-B5C0-60858058CAB0}" destId="{A2A152E4-D7A3-4B3C-818A-9487714DFD81}" srcOrd="0" destOrd="0" presId="urn:microsoft.com/office/officeart/2005/8/layout/vList6"/>
    <dgm:cxn modelId="{1BBE5E62-269F-4CA3-A6DB-57AE397F20A6}" srcId="{95473726-1DF2-4008-B5C0-60858058CAB0}" destId="{C673C1D2-0531-4EEE-BBD9-287B0596929E}" srcOrd="0" destOrd="0" parTransId="{26824017-B71D-46B4-973C-5FE2108268F2}" sibTransId="{89908EA1-5420-46E2-AE2F-591E2ECD361E}"/>
    <dgm:cxn modelId="{2F668A6C-0E17-4688-B9F4-B6F69D7E75B7}" type="presOf" srcId="{A9A343CF-07C4-44B0-A995-1E6F58D9D201}" destId="{BD3EA5B9-B722-4194-BB0D-97EA2342B7FD}" srcOrd="0" destOrd="1" presId="urn:microsoft.com/office/officeart/2005/8/layout/vList6"/>
    <dgm:cxn modelId="{3250E14F-DC86-4A97-AE8A-A1FCA7B36087}" type="presOf" srcId="{F7D023AF-F5D8-4C9F-B0E3-D8436D51C353}" destId="{BD3EA5B9-B722-4194-BB0D-97EA2342B7FD}" srcOrd="0" destOrd="3" presId="urn:microsoft.com/office/officeart/2005/8/layout/vList6"/>
    <dgm:cxn modelId="{9E1A1ACF-C236-4356-AE32-D59400576430}" srcId="{9A4B2871-8286-498F-96F0-2FB0C9CF5AA1}" destId="{2937994F-54FC-47D4-B7E7-9E06EB5A11DD}" srcOrd="1" destOrd="0" parTransId="{0204E8D0-CB57-4178-9BEE-AA4170964C74}" sibTransId="{B8A4C25D-027D-4923-BAB2-98E66E268A1C}"/>
    <dgm:cxn modelId="{4C6D1C59-26D4-4075-B302-DC529F028D75}" srcId="{C673C1D2-0531-4EEE-BBD9-287B0596929E}" destId="{A9A343CF-07C4-44B0-A995-1E6F58D9D201}" srcOrd="1" destOrd="0" parTransId="{BDD96023-B9AC-4179-A0E2-03EE9AF95446}" sibTransId="{5EAB7CC4-9F91-4900-9ACF-F2F9D11FDBC0}"/>
    <dgm:cxn modelId="{01CCB2FD-00E3-4549-A4E0-A9BA756B119E}" type="presOf" srcId="{E473B6A6-E050-4C0F-96AB-4BF881DCDFFC}" destId="{BD3EA5B9-B722-4194-BB0D-97EA2342B7FD}" srcOrd="0" destOrd="0" presId="urn:microsoft.com/office/officeart/2005/8/layout/vList6"/>
    <dgm:cxn modelId="{D2EA67C6-81F3-4BB6-ACA1-AE769F5134F0}" srcId="{C673C1D2-0531-4EEE-BBD9-287B0596929E}" destId="{32996486-BDFC-4528-9F2D-6A53EC9D77FE}" srcOrd="2" destOrd="0" parTransId="{A463349C-F984-434C-A144-C2C9AAD87573}" sibTransId="{3F1160A5-18BA-4B56-9BF4-E6C8AB410A8E}"/>
    <dgm:cxn modelId="{D5FC1452-EABA-45B3-BAF6-1FD9D2D35BC3}" type="presOf" srcId="{C673C1D2-0531-4EEE-BBD9-287B0596929E}" destId="{2190CD60-DFB9-4826-9A30-EBA4E8CD279C}" srcOrd="0" destOrd="0" presId="urn:microsoft.com/office/officeart/2005/8/layout/vList6"/>
    <dgm:cxn modelId="{8461AB00-6B55-4319-8957-BDB144D0251F}" srcId="{9A4B2871-8286-498F-96F0-2FB0C9CF5AA1}" destId="{B402AA9D-D688-4945-8576-97DE43AC2323}" srcOrd="0" destOrd="0" parTransId="{CF031910-CEB1-4D93-833B-8B06D2D76C4F}" sibTransId="{BE2E2851-1688-47B5-B076-9482719E3E14}"/>
    <dgm:cxn modelId="{16F2AE92-21F6-4FEE-BF87-E4A373AFF6F1}" srcId="{C673C1D2-0531-4EEE-BBD9-287B0596929E}" destId="{E473B6A6-E050-4C0F-96AB-4BF881DCDFFC}" srcOrd="0" destOrd="0" parTransId="{C408C672-D4CE-45A5-9F6D-514F5D590B42}" sibTransId="{9FAB5072-25BB-4D13-8707-B87109308325}"/>
    <dgm:cxn modelId="{D670140F-1F53-428A-9AFD-9C3A67026C97}" srcId="{95473726-1DF2-4008-B5C0-60858058CAB0}" destId="{9A4B2871-8286-498F-96F0-2FB0C9CF5AA1}" srcOrd="1" destOrd="0" parTransId="{35051281-F66F-4078-A1C1-4398EE2B8E22}" sibTransId="{D66CF957-9BA0-4D8F-87E8-CD35A26103AD}"/>
    <dgm:cxn modelId="{924BE983-688B-4C8F-836B-42C8A0BDF519}" type="presOf" srcId="{2937994F-54FC-47D4-B7E7-9E06EB5A11DD}" destId="{4876FE3F-23AC-4973-BE7F-EB2A3D10114E}" srcOrd="0" destOrd="1" presId="urn:microsoft.com/office/officeart/2005/8/layout/vList6"/>
    <dgm:cxn modelId="{1F023504-B495-463F-BC25-6D0817DDC73C}" type="presParOf" srcId="{A2A152E4-D7A3-4B3C-818A-9487714DFD81}" destId="{28FF2AED-8B59-4D01-8A97-187AD2EF9B12}" srcOrd="0" destOrd="0" presId="urn:microsoft.com/office/officeart/2005/8/layout/vList6"/>
    <dgm:cxn modelId="{E6422B10-DEA5-4B07-AC5E-5C30F79EC9FF}" type="presParOf" srcId="{28FF2AED-8B59-4D01-8A97-187AD2EF9B12}" destId="{2190CD60-DFB9-4826-9A30-EBA4E8CD279C}" srcOrd="0" destOrd="0" presId="urn:microsoft.com/office/officeart/2005/8/layout/vList6"/>
    <dgm:cxn modelId="{E1AB382B-6600-4EB1-BC1D-36D65D0C97D5}" type="presParOf" srcId="{28FF2AED-8B59-4D01-8A97-187AD2EF9B12}" destId="{BD3EA5B9-B722-4194-BB0D-97EA2342B7FD}" srcOrd="1" destOrd="0" presId="urn:microsoft.com/office/officeart/2005/8/layout/vList6"/>
    <dgm:cxn modelId="{8B802B9A-E094-4AF6-84F3-709C27FBD724}" type="presParOf" srcId="{A2A152E4-D7A3-4B3C-818A-9487714DFD81}" destId="{B02BE53C-5EBA-4E1D-BF4E-3671B3B207F2}" srcOrd="1" destOrd="0" presId="urn:microsoft.com/office/officeart/2005/8/layout/vList6"/>
    <dgm:cxn modelId="{A195904A-A9A7-4C75-B7C0-6DADF0C22A75}" type="presParOf" srcId="{A2A152E4-D7A3-4B3C-818A-9487714DFD81}" destId="{F6F1D012-087D-4E28-A7FA-4394EA21C460}" srcOrd="2" destOrd="0" presId="urn:microsoft.com/office/officeart/2005/8/layout/vList6"/>
    <dgm:cxn modelId="{10190BDF-E278-4F83-AE7E-25EA95ED7E18}" type="presParOf" srcId="{F6F1D012-087D-4E28-A7FA-4394EA21C460}" destId="{46FC177D-9BE8-4ED4-9765-9064150C6187}" srcOrd="0" destOrd="0" presId="urn:microsoft.com/office/officeart/2005/8/layout/vList6"/>
    <dgm:cxn modelId="{80575920-DFE8-4CBE-9666-9097011EC0C3}" type="presParOf" srcId="{F6F1D012-087D-4E28-A7FA-4394EA21C460}" destId="{4876FE3F-23AC-4973-BE7F-EB2A3D10114E}"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52FA6F-D98D-46FA-83E2-1D339549DC43}" type="doc">
      <dgm:prSet loTypeId="urn:microsoft.com/office/officeart/2005/8/layout/vList2" loCatId="list" qsTypeId="urn:microsoft.com/office/officeart/2005/8/quickstyle/3d5" qsCatId="3D" csTypeId="urn:microsoft.com/office/officeart/2005/8/colors/accent1_2" csCatId="accent1" phldr="1"/>
      <dgm:spPr/>
      <dgm:t>
        <a:bodyPr/>
        <a:lstStyle/>
        <a:p>
          <a:endParaRPr lang="en-GB"/>
        </a:p>
      </dgm:t>
    </dgm:pt>
    <dgm:pt modelId="{B4330FDC-CE05-4223-9017-DCAC934BB4E4}">
      <dgm:prSet phldrT="[Text]" custT="1"/>
      <dgm:spPr>
        <a:solidFill>
          <a:srgbClr val="FFC000"/>
        </a:solidFill>
      </dgm:spPr>
      <dgm:t>
        <a:bodyPr/>
        <a:lstStyle/>
        <a:p>
          <a:r>
            <a:rPr lang="en-GB" sz="3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Administrative Verifications</a:t>
          </a:r>
        </a:p>
      </dgm:t>
    </dgm:pt>
    <dgm:pt modelId="{A1A7C9AA-3631-403C-8C42-C23DB6EFCD49}" type="parTrans" cxnId="{E7E16323-D841-4028-8C1B-C8B0C6ADE8F8}">
      <dgm:prSet/>
      <dgm:spPr/>
      <dgm:t>
        <a:bodyPr/>
        <a:lstStyle/>
        <a:p>
          <a:endParaRPr lang="en-GB"/>
        </a:p>
      </dgm:t>
    </dgm:pt>
    <dgm:pt modelId="{0920BF3B-E5B4-4854-92FB-960F1B1F6165}" type="sibTrans" cxnId="{E7E16323-D841-4028-8C1B-C8B0C6ADE8F8}">
      <dgm:prSet/>
      <dgm:spPr/>
      <dgm:t>
        <a:bodyPr/>
        <a:lstStyle/>
        <a:p>
          <a:endParaRPr lang="en-GB"/>
        </a:p>
      </dgm:t>
    </dgm:pt>
    <dgm:pt modelId="{1E2FDC60-B758-4900-A485-5502BBAD40A3}">
      <dgm:prSet phldrT="[Text]" custT="1"/>
      <dgm:spPr/>
      <dgm: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100% of declared expenditures  </a:t>
          </a:r>
          <a:endParaRPr lang="en-GB" sz="3200" dirty="0">
            <a:latin typeface="Tahoma" panose="020B0604030504040204" pitchFamily="34" charset="0"/>
            <a:ea typeface="Tahoma" panose="020B0604030504040204" pitchFamily="34" charset="0"/>
            <a:cs typeface="Tahoma" panose="020B0604030504040204" pitchFamily="34" charset="0"/>
          </a:endParaRPr>
        </a:p>
      </dgm:t>
    </dgm:pt>
    <dgm:pt modelId="{2C25BCC1-23E6-4AFC-A4AE-1E8A0B42690D}" type="parTrans" cxnId="{CC5AD762-D39F-41B7-AF2D-8D8EE6F166E7}">
      <dgm:prSet/>
      <dgm:spPr/>
      <dgm:t>
        <a:bodyPr/>
        <a:lstStyle/>
        <a:p>
          <a:endParaRPr lang="en-GB"/>
        </a:p>
      </dgm:t>
    </dgm:pt>
    <dgm:pt modelId="{55E91128-C222-4CFF-93AB-9AD01775004B}" type="sibTrans" cxnId="{CC5AD762-D39F-41B7-AF2D-8D8EE6F166E7}">
      <dgm:prSet/>
      <dgm:spPr/>
      <dgm:t>
        <a:bodyPr/>
        <a:lstStyle/>
        <a:p>
          <a:endParaRPr lang="en-GB"/>
        </a:p>
      </dgm:t>
    </dgm:pt>
    <dgm:pt modelId="{683B0B5B-BA10-4315-A81A-225998EBDFE0}">
      <dgm:prSet phldrT="[Text]" custT="1"/>
      <dgm:spPr>
        <a:solidFill>
          <a:srgbClr val="FFC000"/>
        </a:solidFill>
      </dgm:spPr>
      <dgm:t>
        <a:bodyPr/>
        <a:lstStyle/>
        <a:p>
          <a:r>
            <a:rPr lang="en-GB" sz="3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On-the-spot verifications</a:t>
          </a:r>
        </a:p>
      </dgm:t>
    </dgm:pt>
    <dgm:pt modelId="{64D981C5-CEB1-4C54-AA72-12D07AD11D8B}" type="parTrans" cxnId="{BED6FB6F-1269-4E20-B704-4D2D00E48F6C}">
      <dgm:prSet/>
      <dgm:spPr/>
      <dgm:t>
        <a:bodyPr/>
        <a:lstStyle/>
        <a:p>
          <a:endParaRPr lang="en-GB"/>
        </a:p>
      </dgm:t>
    </dgm:pt>
    <dgm:pt modelId="{BD61EF15-03D5-4591-955D-9D413FB08A2A}" type="sibTrans" cxnId="{BED6FB6F-1269-4E20-B704-4D2D00E48F6C}">
      <dgm:prSet/>
      <dgm:spPr/>
      <dgm:t>
        <a:bodyPr/>
        <a:lstStyle/>
        <a:p>
          <a:endParaRPr lang="en-GB"/>
        </a:p>
      </dgm:t>
    </dgm:pt>
    <dgm:pt modelId="{6CEF3363-B368-4FD0-986C-88F1A3FB0AEF}">
      <dgm:prSet phldrT="[Text]" custT="1"/>
      <dgm:spPr/>
      <dgm: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On-the-spot checks at least once during the project lifetime</a:t>
          </a:r>
          <a:endParaRPr lang="en-GB" sz="3200" dirty="0">
            <a:latin typeface="Tahoma" panose="020B0604030504040204" pitchFamily="34" charset="0"/>
            <a:ea typeface="Tahoma" panose="020B0604030504040204" pitchFamily="34" charset="0"/>
            <a:cs typeface="Tahoma" panose="020B0604030504040204" pitchFamily="34" charset="0"/>
          </a:endParaRPr>
        </a:p>
      </dgm:t>
    </dgm:pt>
    <dgm:pt modelId="{C3D225E5-BDCA-4F1B-AC3B-10CCAC3EE616}" type="parTrans" cxnId="{85C83109-2A94-414B-9F2B-250F8FA78402}">
      <dgm:prSet/>
      <dgm:spPr/>
      <dgm:t>
        <a:bodyPr/>
        <a:lstStyle/>
        <a:p>
          <a:endParaRPr lang="en-GB"/>
        </a:p>
      </dgm:t>
    </dgm:pt>
    <dgm:pt modelId="{397473B1-D1BD-4EF3-B4F1-EFD6D035B0F7}" type="sibTrans" cxnId="{85C83109-2A94-414B-9F2B-250F8FA78402}">
      <dgm:prSet/>
      <dgm:spPr/>
      <dgm:t>
        <a:bodyPr/>
        <a:lstStyle/>
        <a:p>
          <a:endParaRPr lang="en-GB"/>
        </a:p>
      </dgm:t>
    </dgm:pt>
    <dgm:pt modelId="{9F43DA1B-50F4-40A6-855A-80027FB17638}" type="pres">
      <dgm:prSet presAssocID="{5352FA6F-D98D-46FA-83E2-1D339549DC43}" presName="linear" presStyleCnt="0">
        <dgm:presLayoutVars>
          <dgm:animLvl val="lvl"/>
          <dgm:resizeHandles val="exact"/>
        </dgm:presLayoutVars>
      </dgm:prSet>
      <dgm:spPr/>
      <dgm:t>
        <a:bodyPr/>
        <a:lstStyle/>
        <a:p>
          <a:endParaRPr lang="el-GR"/>
        </a:p>
      </dgm:t>
    </dgm:pt>
    <dgm:pt modelId="{DC0D65B5-1F38-4E21-8B86-4BFE9B333E5B}" type="pres">
      <dgm:prSet presAssocID="{B4330FDC-CE05-4223-9017-DCAC934BB4E4}" presName="parentText" presStyleLbl="node1" presStyleIdx="0" presStyleCnt="2">
        <dgm:presLayoutVars>
          <dgm:chMax val="0"/>
          <dgm:bulletEnabled val="1"/>
        </dgm:presLayoutVars>
      </dgm:prSet>
      <dgm:spPr/>
      <dgm:t>
        <a:bodyPr/>
        <a:lstStyle/>
        <a:p>
          <a:endParaRPr lang="en-GB"/>
        </a:p>
      </dgm:t>
    </dgm:pt>
    <dgm:pt modelId="{E6417F3A-3C22-4384-9B24-AA43E6690786}" type="pres">
      <dgm:prSet presAssocID="{B4330FDC-CE05-4223-9017-DCAC934BB4E4}" presName="childText" presStyleLbl="revTx" presStyleIdx="0" presStyleCnt="2">
        <dgm:presLayoutVars>
          <dgm:bulletEnabled val="1"/>
        </dgm:presLayoutVars>
      </dgm:prSet>
      <dgm:spPr/>
      <dgm:t>
        <a:bodyPr/>
        <a:lstStyle/>
        <a:p>
          <a:endParaRPr lang="en-GB"/>
        </a:p>
      </dgm:t>
    </dgm:pt>
    <dgm:pt modelId="{FA917F78-2E8B-4F8E-9178-92EEE88F8147}" type="pres">
      <dgm:prSet presAssocID="{683B0B5B-BA10-4315-A81A-225998EBDFE0}" presName="parentText" presStyleLbl="node1" presStyleIdx="1" presStyleCnt="2">
        <dgm:presLayoutVars>
          <dgm:chMax val="0"/>
          <dgm:bulletEnabled val="1"/>
        </dgm:presLayoutVars>
      </dgm:prSet>
      <dgm:spPr/>
      <dgm:t>
        <a:bodyPr/>
        <a:lstStyle/>
        <a:p>
          <a:endParaRPr lang="en-GB"/>
        </a:p>
      </dgm:t>
    </dgm:pt>
    <dgm:pt modelId="{ED2C146A-E819-4669-A48B-F95FC840B998}" type="pres">
      <dgm:prSet presAssocID="{683B0B5B-BA10-4315-A81A-225998EBDFE0}" presName="childText" presStyleLbl="revTx" presStyleIdx="1" presStyleCnt="2">
        <dgm:presLayoutVars>
          <dgm:bulletEnabled val="1"/>
        </dgm:presLayoutVars>
      </dgm:prSet>
      <dgm:spPr/>
      <dgm:t>
        <a:bodyPr/>
        <a:lstStyle/>
        <a:p>
          <a:endParaRPr lang="en-GB"/>
        </a:p>
      </dgm:t>
    </dgm:pt>
  </dgm:ptLst>
  <dgm:cxnLst>
    <dgm:cxn modelId="{CC5AD762-D39F-41B7-AF2D-8D8EE6F166E7}" srcId="{B4330FDC-CE05-4223-9017-DCAC934BB4E4}" destId="{1E2FDC60-B758-4900-A485-5502BBAD40A3}" srcOrd="0" destOrd="0" parTransId="{2C25BCC1-23E6-4AFC-A4AE-1E8A0B42690D}" sibTransId="{55E91128-C222-4CFF-93AB-9AD01775004B}"/>
    <dgm:cxn modelId="{15E6B42C-6499-4E84-8082-96629C3A78C2}" type="presOf" srcId="{5352FA6F-D98D-46FA-83E2-1D339549DC43}" destId="{9F43DA1B-50F4-40A6-855A-80027FB17638}" srcOrd="0" destOrd="0" presId="urn:microsoft.com/office/officeart/2005/8/layout/vList2"/>
    <dgm:cxn modelId="{85C83109-2A94-414B-9F2B-250F8FA78402}" srcId="{683B0B5B-BA10-4315-A81A-225998EBDFE0}" destId="{6CEF3363-B368-4FD0-986C-88F1A3FB0AEF}" srcOrd="0" destOrd="0" parTransId="{C3D225E5-BDCA-4F1B-AC3B-10CCAC3EE616}" sibTransId="{397473B1-D1BD-4EF3-B4F1-EFD6D035B0F7}"/>
    <dgm:cxn modelId="{BED6FB6F-1269-4E20-B704-4D2D00E48F6C}" srcId="{5352FA6F-D98D-46FA-83E2-1D339549DC43}" destId="{683B0B5B-BA10-4315-A81A-225998EBDFE0}" srcOrd="1" destOrd="0" parTransId="{64D981C5-CEB1-4C54-AA72-12D07AD11D8B}" sibTransId="{BD61EF15-03D5-4591-955D-9D413FB08A2A}"/>
    <dgm:cxn modelId="{5A746D19-4626-4A78-8F83-437C432813BB}" type="presOf" srcId="{B4330FDC-CE05-4223-9017-DCAC934BB4E4}" destId="{DC0D65B5-1F38-4E21-8B86-4BFE9B333E5B}" srcOrd="0" destOrd="0" presId="urn:microsoft.com/office/officeart/2005/8/layout/vList2"/>
    <dgm:cxn modelId="{E561E838-0F77-4BC0-B5B9-ADF9AE4CAE80}" type="presOf" srcId="{1E2FDC60-B758-4900-A485-5502BBAD40A3}" destId="{E6417F3A-3C22-4384-9B24-AA43E6690786}" srcOrd="0" destOrd="0" presId="urn:microsoft.com/office/officeart/2005/8/layout/vList2"/>
    <dgm:cxn modelId="{4157C9BA-9D48-4EB2-8B0F-4BE2BAEA774C}" type="presOf" srcId="{6CEF3363-B368-4FD0-986C-88F1A3FB0AEF}" destId="{ED2C146A-E819-4669-A48B-F95FC840B998}" srcOrd="0" destOrd="0" presId="urn:microsoft.com/office/officeart/2005/8/layout/vList2"/>
    <dgm:cxn modelId="{E7E16323-D841-4028-8C1B-C8B0C6ADE8F8}" srcId="{5352FA6F-D98D-46FA-83E2-1D339549DC43}" destId="{B4330FDC-CE05-4223-9017-DCAC934BB4E4}" srcOrd="0" destOrd="0" parTransId="{A1A7C9AA-3631-403C-8C42-C23DB6EFCD49}" sibTransId="{0920BF3B-E5B4-4854-92FB-960F1B1F6165}"/>
    <dgm:cxn modelId="{DEF664E1-5C4D-4B82-BCC4-DE8FBE04BF46}" type="presOf" srcId="{683B0B5B-BA10-4315-A81A-225998EBDFE0}" destId="{FA917F78-2E8B-4F8E-9178-92EEE88F8147}" srcOrd="0" destOrd="0" presId="urn:microsoft.com/office/officeart/2005/8/layout/vList2"/>
    <dgm:cxn modelId="{D334FC8F-F6E8-4F04-A6FB-AE8CA652A1B2}" type="presParOf" srcId="{9F43DA1B-50F4-40A6-855A-80027FB17638}" destId="{DC0D65B5-1F38-4E21-8B86-4BFE9B333E5B}" srcOrd="0" destOrd="0" presId="urn:microsoft.com/office/officeart/2005/8/layout/vList2"/>
    <dgm:cxn modelId="{3694CEFB-6C15-4B10-A6B5-1E50ED788DB4}" type="presParOf" srcId="{9F43DA1B-50F4-40A6-855A-80027FB17638}" destId="{E6417F3A-3C22-4384-9B24-AA43E6690786}" srcOrd="1" destOrd="0" presId="urn:microsoft.com/office/officeart/2005/8/layout/vList2"/>
    <dgm:cxn modelId="{A65A7BEC-9871-49A7-BFD3-E15E23A18F1A}" type="presParOf" srcId="{9F43DA1B-50F4-40A6-855A-80027FB17638}" destId="{FA917F78-2E8B-4F8E-9178-92EEE88F8147}" srcOrd="2" destOrd="0" presId="urn:microsoft.com/office/officeart/2005/8/layout/vList2"/>
    <dgm:cxn modelId="{F19C7CBE-DB3A-4D0D-B5FA-F75C58A3B34F}" type="presParOf" srcId="{9F43DA1B-50F4-40A6-855A-80027FB17638}" destId="{ED2C146A-E819-4669-A48B-F95FC840B998}" srcOrd="3"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79580F-F985-4AE2-A8C4-03079BA1CE31}">
      <dsp:nvSpPr>
        <dsp:cNvPr id="0" name=""/>
        <dsp:cNvSpPr/>
      </dsp:nvSpPr>
      <dsp:spPr>
        <a:xfrm>
          <a:off x="2592288" y="0"/>
          <a:ext cx="3888432" cy="1215134"/>
        </a:xfrm>
        <a:prstGeom prst="rightArrow">
          <a:avLst>
            <a:gd name="adj1" fmla="val 75000"/>
            <a:gd name="adj2" fmla="val 50000"/>
          </a:avLst>
        </a:prstGeom>
        <a:gradFill rotWithShape="1">
          <a:gsLst>
            <a:gs pos="0">
              <a:schemeClr val="accent6">
                <a:tint val="0"/>
              </a:schemeClr>
            </a:gs>
            <a:gs pos="44000">
              <a:schemeClr val="accent6">
                <a:tint val="60000"/>
                <a:satMod val="120000"/>
              </a:schemeClr>
            </a:gs>
            <a:gs pos="100000">
              <a:schemeClr val="accent6">
                <a:tint val="90000"/>
                <a:alpha val="100000"/>
                <a:lumMod val="90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marL="171450" lvl="1" indent="-171450" algn="ctr" defTabSz="711200">
            <a:lnSpc>
              <a:spcPct val="90000"/>
            </a:lnSpc>
            <a:spcBef>
              <a:spcPct val="0"/>
            </a:spcBef>
            <a:spcAft>
              <a:spcPct val="15000"/>
            </a:spcAft>
            <a:buChar char="••"/>
          </a:pPr>
          <a:r>
            <a:rPr lang="en-US" sz="1600" kern="1200" dirty="0" smtClean="0">
              <a:effectLst/>
              <a:latin typeface="Tahoma" pitchFamily="34" charset="0"/>
              <a:ea typeface="Tahoma" pitchFamily="34" charset="0"/>
              <a:cs typeface="Tahoma" pitchFamily="34" charset="0"/>
            </a:rPr>
            <a:t>One controller for the whole </a:t>
          </a:r>
          <a:r>
            <a:rPr lang="en-US" sz="1600" kern="1200" dirty="0" err="1" smtClean="0">
              <a:effectLst/>
              <a:latin typeface="Tahoma" pitchFamily="34" charset="0"/>
              <a:ea typeface="Tahoma" pitchFamily="34" charset="0"/>
              <a:cs typeface="Tahoma" pitchFamily="34" charset="0"/>
            </a:rPr>
            <a:t>programme</a:t>
          </a:r>
          <a:endParaRPr lang="en-GB" sz="1600" kern="1200" dirty="0">
            <a:latin typeface="Tahoma" pitchFamily="34" charset="0"/>
            <a:ea typeface="Tahoma" pitchFamily="34" charset="0"/>
            <a:cs typeface="Tahoma" pitchFamily="34" charset="0"/>
          </a:endParaRPr>
        </a:p>
      </dsp:txBody>
      <dsp:txXfrm>
        <a:off x="2592288" y="0"/>
        <a:ext cx="3888432" cy="1215134"/>
      </dsp:txXfrm>
    </dsp:sp>
    <dsp:sp modelId="{73EF6CC1-EAA8-43C1-AD64-E8A0277B1777}">
      <dsp:nvSpPr>
        <dsp:cNvPr id="0" name=""/>
        <dsp:cNvSpPr/>
      </dsp:nvSpPr>
      <dsp:spPr>
        <a:xfrm>
          <a:off x="0" y="144017"/>
          <a:ext cx="2592288" cy="1215134"/>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effectLst/>
              <a:latin typeface="Tahoma" pitchFamily="34" charset="0"/>
              <a:ea typeface="Tahoma" pitchFamily="34" charset="0"/>
              <a:cs typeface="Tahoma" pitchFamily="34" charset="0"/>
            </a:rPr>
            <a:t>CENTRALISED SYSTEM</a:t>
          </a:r>
          <a:endParaRPr lang="en-GB" sz="2200" kern="1200" dirty="0">
            <a:latin typeface="Tahoma" pitchFamily="34" charset="0"/>
            <a:ea typeface="Tahoma" pitchFamily="34" charset="0"/>
            <a:cs typeface="Tahoma" pitchFamily="34" charset="0"/>
          </a:endParaRPr>
        </a:p>
      </dsp:txBody>
      <dsp:txXfrm>
        <a:off x="0" y="144017"/>
        <a:ext cx="2592288" cy="1215134"/>
      </dsp:txXfrm>
    </dsp:sp>
    <dsp:sp modelId="{6DB18F1C-0B03-40CB-B774-410F51AA7030}">
      <dsp:nvSpPr>
        <dsp:cNvPr id="0" name=""/>
        <dsp:cNvSpPr/>
      </dsp:nvSpPr>
      <dsp:spPr>
        <a:xfrm>
          <a:off x="2592288" y="1336648"/>
          <a:ext cx="3888432" cy="1215134"/>
        </a:xfrm>
        <a:prstGeom prst="rightArrow">
          <a:avLst>
            <a:gd name="adj1" fmla="val 75000"/>
            <a:gd name="adj2" fmla="val 50000"/>
          </a:avLst>
        </a:prstGeom>
        <a:gradFill rotWithShape="1">
          <a:gsLst>
            <a:gs pos="0">
              <a:schemeClr val="accent6">
                <a:tint val="0"/>
              </a:schemeClr>
            </a:gs>
            <a:gs pos="44000">
              <a:schemeClr val="accent6">
                <a:tint val="60000"/>
                <a:satMod val="120000"/>
              </a:schemeClr>
            </a:gs>
            <a:gs pos="100000">
              <a:schemeClr val="accent6">
                <a:tint val="90000"/>
                <a:alpha val="100000"/>
                <a:lumMod val="90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marL="171450" lvl="1" indent="-171450" algn="ctr" defTabSz="711200">
            <a:lnSpc>
              <a:spcPct val="90000"/>
            </a:lnSpc>
            <a:spcBef>
              <a:spcPct val="0"/>
            </a:spcBef>
            <a:spcAft>
              <a:spcPct val="15000"/>
            </a:spcAft>
            <a:buChar char="••"/>
          </a:pPr>
          <a:r>
            <a:rPr lang="en-US" sz="1600" kern="1200" dirty="0" smtClean="0">
              <a:effectLst/>
              <a:latin typeface="Tahoma" pitchFamily="34" charset="0"/>
              <a:ea typeface="Tahoma" pitchFamily="34" charset="0"/>
              <a:cs typeface="Tahoma" pitchFamily="34" charset="0"/>
            </a:rPr>
            <a:t>Independent controller for each project/partner</a:t>
          </a:r>
          <a:endParaRPr lang="en-GB" sz="1600" kern="1200" dirty="0">
            <a:latin typeface="Tahoma" pitchFamily="34" charset="0"/>
            <a:ea typeface="Tahoma" pitchFamily="34" charset="0"/>
            <a:cs typeface="Tahoma" pitchFamily="34" charset="0"/>
          </a:endParaRPr>
        </a:p>
        <a:p>
          <a:pPr marL="171450" lvl="1" indent="-171450" algn="ctr" defTabSz="711200">
            <a:lnSpc>
              <a:spcPct val="90000"/>
            </a:lnSpc>
            <a:spcBef>
              <a:spcPct val="0"/>
            </a:spcBef>
            <a:spcAft>
              <a:spcPct val="15000"/>
            </a:spcAft>
            <a:buChar char="••"/>
          </a:pPr>
          <a:r>
            <a:rPr lang="en-GB" sz="1600" kern="1200" dirty="0" smtClean="0">
              <a:latin typeface="Tahoma" pitchFamily="34" charset="0"/>
              <a:ea typeface="Tahoma" pitchFamily="34" charset="0"/>
              <a:cs typeface="Tahoma" pitchFamily="34" charset="0"/>
            </a:rPr>
            <a:t>internal</a:t>
          </a:r>
          <a:endParaRPr lang="en-GB" sz="1600" kern="1200" dirty="0">
            <a:latin typeface="Tahoma" pitchFamily="34" charset="0"/>
            <a:ea typeface="Tahoma" pitchFamily="34" charset="0"/>
            <a:cs typeface="Tahoma" pitchFamily="34" charset="0"/>
          </a:endParaRPr>
        </a:p>
        <a:p>
          <a:pPr marL="171450" lvl="1" indent="-171450" algn="ctr" defTabSz="711200">
            <a:lnSpc>
              <a:spcPct val="90000"/>
            </a:lnSpc>
            <a:spcBef>
              <a:spcPct val="0"/>
            </a:spcBef>
            <a:spcAft>
              <a:spcPct val="15000"/>
            </a:spcAft>
            <a:buChar char="••"/>
          </a:pPr>
          <a:r>
            <a:rPr lang="en-GB" sz="1600" kern="1200" dirty="0" smtClean="0">
              <a:effectLst/>
              <a:latin typeface="Tahoma" pitchFamily="34" charset="0"/>
              <a:ea typeface="Tahoma" pitchFamily="34" charset="0"/>
              <a:cs typeface="Tahoma" pitchFamily="34" charset="0"/>
            </a:rPr>
            <a:t>external</a:t>
          </a:r>
          <a:endParaRPr lang="en-GB" sz="1600" kern="1200" dirty="0">
            <a:effectLst/>
            <a:latin typeface="Tahoma" pitchFamily="34" charset="0"/>
            <a:ea typeface="Tahoma" pitchFamily="34" charset="0"/>
            <a:cs typeface="Tahoma" pitchFamily="34" charset="0"/>
          </a:endParaRPr>
        </a:p>
      </dsp:txBody>
      <dsp:txXfrm>
        <a:off x="2592288" y="1336648"/>
        <a:ext cx="3888432" cy="1215134"/>
      </dsp:txXfrm>
    </dsp:sp>
    <dsp:sp modelId="{9D2F54F5-BA06-4E42-8789-753C1D4BD46E}">
      <dsp:nvSpPr>
        <dsp:cNvPr id="0" name=""/>
        <dsp:cNvSpPr/>
      </dsp:nvSpPr>
      <dsp:spPr>
        <a:xfrm>
          <a:off x="0" y="1368156"/>
          <a:ext cx="2592288" cy="1215134"/>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effectLst/>
              <a:latin typeface="Tahoma" pitchFamily="34" charset="0"/>
              <a:ea typeface="Tahoma" pitchFamily="34" charset="0"/>
              <a:cs typeface="Tahoma" pitchFamily="34" charset="0"/>
            </a:rPr>
            <a:t>DECENTRALISED SYSTEM</a:t>
          </a:r>
          <a:endParaRPr lang="en-GB" sz="2200" kern="1200" dirty="0">
            <a:latin typeface="Tahoma" pitchFamily="34" charset="0"/>
            <a:ea typeface="Tahoma" pitchFamily="34" charset="0"/>
            <a:cs typeface="Tahoma" pitchFamily="34" charset="0"/>
          </a:endParaRPr>
        </a:p>
      </dsp:txBody>
      <dsp:txXfrm>
        <a:off x="0" y="1368156"/>
        <a:ext cx="2592288" cy="1215134"/>
      </dsp:txXfrm>
    </dsp:sp>
    <dsp:sp modelId="{D034FCAA-B8C9-46F7-BB79-9B389E51CFF6}">
      <dsp:nvSpPr>
        <dsp:cNvPr id="0" name=""/>
        <dsp:cNvSpPr/>
      </dsp:nvSpPr>
      <dsp:spPr>
        <a:xfrm>
          <a:off x="2592288" y="2673297"/>
          <a:ext cx="3888432" cy="1215134"/>
        </a:xfrm>
        <a:prstGeom prst="rightArrow">
          <a:avLst>
            <a:gd name="adj1" fmla="val 75000"/>
            <a:gd name="adj2" fmla="val 50000"/>
          </a:avLst>
        </a:prstGeom>
        <a:gradFill rotWithShape="1">
          <a:gsLst>
            <a:gs pos="0">
              <a:schemeClr val="accent6">
                <a:tint val="0"/>
              </a:schemeClr>
            </a:gs>
            <a:gs pos="44000">
              <a:schemeClr val="accent6">
                <a:tint val="60000"/>
                <a:satMod val="120000"/>
              </a:schemeClr>
            </a:gs>
            <a:gs pos="100000">
              <a:schemeClr val="accent6">
                <a:tint val="90000"/>
                <a:alpha val="100000"/>
                <a:lumMod val="90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marL="171450" lvl="1" indent="-171450" algn="ctr" defTabSz="711200">
            <a:lnSpc>
              <a:spcPct val="90000"/>
            </a:lnSpc>
            <a:spcBef>
              <a:spcPct val="0"/>
            </a:spcBef>
            <a:spcAft>
              <a:spcPct val="15000"/>
            </a:spcAft>
            <a:buChar char="••"/>
          </a:pPr>
          <a:r>
            <a:rPr lang="en-GB" sz="1600" kern="1200" dirty="0" smtClean="0">
              <a:effectLst/>
              <a:latin typeface="Tahoma" pitchFamily="34" charset="0"/>
              <a:ea typeface="Tahoma" pitchFamily="34" charset="0"/>
              <a:cs typeface="Tahoma" pitchFamily="34" charset="0"/>
            </a:rPr>
            <a:t>Combination of the Centralised and Decentralised Control System</a:t>
          </a:r>
          <a:endParaRPr lang="en-GB" sz="1600" kern="1200" dirty="0">
            <a:effectLst/>
            <a:latin typeface="Tahoma" pitchFamily="34" charset="0"/>
            <a:ea typeface="Tahoma" pitchFamily="34" charset="0"/>
            <a:cs typeface="Tahoma" pitchFamily="34" charset="0"/>
          </a:endParaRPr>
        </a:p>
      </dsp:txBody>
      <dsp:txXfrm>
        <a:off x="2592288" y="2673297"/>
        <a:ext cx="3888432" cy="1215134"/>
      </dsp:txXfrm>
    </dsp:sp>
    <dsp:sp modelId="{F947234B-CB1C-4936-A6FA-150D7B03C4FA}">
      <dsp:nvSpPr>
        <dsp:cNvPr id="0" name=""/>
        <dsp:cNvSpPr/>
      </dsp:nvSpPr>
      <dsp:spPr>
        <a:xfrm>
          <a:off x="0" y="2673297"/>
          <a:ext cx="2592288" cy="1215134"/>
        </a:xfrm>
        <a:prstGeom prst="round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GB" sz="2200" kern="1200" dirty="0" smtClean="0">
              <a:latin typeface="Tahoma" pitchFamily="34" charset="0"/>
              <a:ea typeface="Tahoma" pitchFamily="34" charset="0"/>
              <a:cs typeface="Tahoma" pitchFamily="34" charset="0"/>
            </a:rPr>
            <a:t>MIXED SYSTEM</a:t>
          </a:r>
          <a:endParaRPr lang="en-GB" sz="2200" kern="1200" dirty="0">
            <a:latin typeface="Tahoma" pitchFamily="34" charset="0"/>
            <a:ea typeface="Tahoma" pitchFamily="34" charset="0"/>
            <a:cs typeface="Tahoma" pitchFamily="34" charset="0"/>
          </a:endParaRPr>
        </a:p>
      </dsp:txBody>
      <dsp:txXfrm>
        <a:off x="0" y="2673297"/>
        <a:ext cx="2592288" cy="121513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3EA5B9-B722-4194-BB0D-97EA2342B7FD}">
      <dsp:nvSpPr>
        <dsp:cNvPr id="0" name=""/>
        <dsp:cNvSpPr/>
      </dsp:nvSpPr>
      <dsp:spPr>
        <a:xfrm>
          <a:off x="3097860" y="1774"/>
          <a:ext cx="5654279" cy="2370639"/>
        </a:xfrm>
        <a:prstGeom prst="rightArrow">
          <a:avLst>
            <a:gd name="adj1" fmla="val 75000"/>
            <a:gd name="adj2" fmla="val 50000"/>
          </a:avLst>
        </a:prstGeom>
        <a:solidFill>
          <a:schemeClr val="accent5">
            <a:lumMod val="40000"/>
            <a:lumOff val="6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If the </a:t>
          </a:r>
          <a:r>
            <a:rPr lang="en-GB" sz="2000" kern="1200" dirty="0" smtClean="0"/>
            <a:t>beneficiary is </a:t>
          </a:r>
          <a:r>
            <a:rPr lang="en-GB" sz="2000" kern="1200" dirty="0" smtClean="0"/>
            <a:t>a contracting </a:t>
          </a:r>
          <a:r>
            <a:rPr lang="en-GB" sz="2000" kern="1200" dirty="0" smtClean="0"/>
            <a:t>authority, National Public Procurement Procedures apply </a:t>
          </a:r>
          <a:r>
            <a:rPr lang="en-GB" sz="2000" kern="1200" dirty="0" smtClean="0"/>
            <a:t>for the </a:t>
          </a:r>
          <a:r>
            <a:rPr lang="en-GB" sz="2000" kern="1200" dirty="0" smtClean="0"/>
            <a:t>selection of FLC</a:t>
          </a:r>
          <a:endParaRPr lang="en-GB" sz="2000" kern="1200" dirty="0"/>
        </a:p>
        <a:p>
          <a:pPr marL="228600" lvl="1" indent="-228600" algn="l" defTabSz="889000">
            <a:lnSpc>
              <a:spcPct val="90000"/>
            </a:lnSpc>
            <a:spcBef>
              <a:spcPct val="0"/>
            </a:spcBef>
            <a:spcAft>
              <a:spcPct val="15000"/>
            </a:spcAft>
            <a:buChar char="••"/>
          </a:pPr>
          <a:r>
            <a:rPr lang="en-GB" sz="2000" kern="1200" dirty="0" smtClean="0"/>
            <a:t>If beneficiary is private entity – general principles of public procurement apply in the selection of FLC</a:t>
          </a:r>
          <a:endParaRPr lang="en-GB" sz="2000" kern="1200" dirty="0"/>
        </a:p>
        <a:p>
          <a:pPr marL="285750" lvl="1" indent="-285750" algn="l" defTabSz="1244600">
            <a:lnSpc>
              <a:spcPct val="90000"/>
            </a:lnSpc>
            <a:spcBef>
              <a:spcPct val="0"/>
            </a:spcBef>
            <a:spcAft>
              <a:spcPct val="15000"/>
            </a:spcAft>
            <a:buChar char="••"/>
          </a:pPr>
          <a:endParaRPr lang="en-GB" sz="2800" kern="1200" dirty="0"/>
        </a:p>
        <a:p>
          <a:pPr marL="228600" lvl="1" indent="-228600" algn="l" defTabSz="1066800">
            <a:lnSpc>
              <a:spcPct val="90000"/>
            </a:lnSpc>
            <a:spcBef>
              <a:spcPct val="0"/>
            </a:spcBef>
            <a:spcAft>
              <a:spcPct val="15000"/>
            </a:spcAft>
            <a:buChar char="••"/>
          </a:pPr>
          <a:endParaRPr lang="en-GB" sz="2400" kern="1200" dirty="0"/>
        </a:p>
      </dsp:txBody>
      <dsp:txXfrm>
        <a:off x="3097860" y="1774"/>
        <a:ext cx="5654279" cy="2370639"/>
      </dsp:txXfrm>
    </dsp:sp>
    <dsp:sp modelId="{2190CD60-DFB9-4826-9A30-EBA4E8CD279C}">
      <dsp:nvSpPr>
        <dsp:cNvPr id="0" name=""/>
        <dsp:cNvSpPr/>
      </dsp:nvSpPr>
      <dsp:spPr>
        <a:xfrm>
          <a:off x="2838" y="538037"/>
          <a:ext cx="3095021" cy="1298112"/>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b="1" kern="1200" baseline="0" dirty="0" smtClean="0">
              <a:solidFill>
                <a:schemeClr val="tx1"/>
              </a:solidFill>
            </a:rPr>
            <a:t>EXTERNAL CONTROLLER</a:t>
          </a:r>
          <a:endParaRPr lang="en-GB" sz="3200" b="1" kern="1200" baseline="0" dirty="0">
            <a:solidFill>
              <a:schemeClr val="tx1"/>
            </a:solidFill>
          </a:endParaRPr>
        </a:p>
      </dsp:txBody>
      <dsp:txXfrm>
        <a:off x="2838" y="538037"/>
        <a:ext cx="3095021" cy="1298112"/>
      </dsp:txXfrm>
    </dsp:sp>
    <dsp:sp modelId="{4876FE3F-23AC-4973-BE7F-EB2A3D10114E}">
      <dsp:nvSpPr>
        <dsp:cNvPr id="0" name=""/>
        <dsp:cNvSpPr/>
      </dsp:nvSpPr>
      <dsp:spPr>
        <a:xfrm>
          <a:off x="3175439" y="2502225"/>
          <a:ext cx="5578621" cy="2176520"/>
        </a:xfrm>
        <a:prstGeom prst="rightArrow">
          <a:avLst>
            <a:gd name="adj1" fmla="val 75000"/>
            <a:gd name="adj2" fmla="val 50000"/>
          </a:avLst>
        </a:prstGeom>
        <a:solidFill>
          <a:schemeClr val="accent5">
            <a:lumMod val="40000"/>
            <a:lumOff val="6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Ensure that the controller is independent from project implementation and financing function of </a:t>
          </a:r>
          <a:r>
            <a:rPr lang="en-GB" sz="2000" kern="1200" dirty="0" smtClean="0"/>
            <a:t>the beneficiary</a:t>
          </a:r>
          <a:endParaRPr lang="en-GB" sz="2000" kern="1200" dirty="0"/>
        </a:p>
        <a:p>
          <a:pPr marL="228600" lvl="1" indent="-228600" algn="l" defTabSz="889000">
            <a:lnSpc>
              <a:spcPct val="90000"/>
            </a:lnSpc>
            <a:spcBef>
              <a:spcPct val="0"/>
            </a:spcBef>
            <a:spcAft>
              <a:spcPct val="15000"/>
            </a:spcAft>
            <a:buChar char="••"/>
          </a:pPr>
          <a:r>
            <a:rPr lang="en-GB" sz="2000" kern="1200" dirty="0" smtClean="0"/>
            <a:t>Organizational chart showing the independence – </a:t>
          </a:r>
          <a:r>
            <a:rPr lang="en-GB" sz="2000" kern="1200" dirty="0" smtClean="0"/>
            <a:t>Required by the AB</a:t>
          </a:r>
          <a:endParaRPr lang="en-GB" sz="2000" kern="1200" dirty="0"/>
        </a:p>
      </dsp:txBody>
      <dsp:txXfrm>
        <a:off x="3175439" y="2502225"/>
        <a:ext cx="5578621" cy="2176520"/>
      </dsp:txXfrm>
    </dsp:sp>
    <dsp:sp modelId="{46FC177D-9BE8-4ED4-9765-9064150C6187}">
      <dsp:nvSpPr>
        <dsp:cNvPr id="0" name=""/>
        <dsp:cNvSpPr/>
      </dsp:nvSpPr>
      <dsp:spPr>
        <a:xfrm>
          <a:off x="0" y="2880320"/>
          <a:ext cx="3174522" cy="1340496"/>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b="1" kern="1200" baseline="0" dirty="0" smtClean="0">
              <a:solidFill>
                <a:schemeClr val="tx1"/>
              </a:solidFill>
            </a:rPr>
            <a:t>INTERNAL</a:t>
          </a:r>
          <a:r>
            <a:rPr lang="en-GB" sz="3600" b="1" kern="1200" baseline="0" dirty="0" smtClean="0">
              <a:solidFill>
                <a:schemeClr val="tx1"/>
              </a:solidFill>
            </a:rPr>
            <a:t> </a:t>
          </a:r>
          <a:r>
            <a:rPr lang="en-GB" sz="3200" b="1" kern="1200" baseline="0" dirty="0" smtClean="0">
              <a:solidFill>
                <a:schemeClr val="tx1"/>
              </a:solidFill>
            </a:rPr>
            <a:t>CONTROLLER</a:t>
          </a:r>
          <a:endParaRPr lang="en-GB" sz="3200" b="1" kern="1200" baseline="0" dirty="0">
            <a:solidFill>
              <a:schemeClr val="tx1"/>
            </a:solidFill>
          </a:endParaRPr>
        </a:p>
      </dsp:txBody>
      <dsp:txXfrm>
        <a:off x="0" y="2880320"/>
        <a:ext cx="3174522" cy="134049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0D65B5-1F38-4E21-8B86-4BFE9B333E5B}">
      <dsp:nvSpPr>
        <dsp:cNvPr id="0" name=""/>
        <dsp:cNvSpPr/>
      </dsp:nvSpPr>
      <dsp:spPr>
        <a:xfrm>
          <a:off x="0" y="6712"/>
          <a:ext cx="7344816" cy="1104480"/>
        </a:xfrm>
        <a:prstGeom prst="roundRect">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Administrative Verifications</a:t>
          </a:r>
        </a:p>
      </dsp:txBody>
      <dsp:txXfrm>
        <a:off x="0" y="6712"/>
        <a:ext cx="7344816" cy="1104480"/>
      </dsp:txXfrm>
    </dsp:sp>
    <dsp:sp modelId="{E6417F3A-3C22-4384-9B24-AA43E6690786}">
      <dsp:nvSpPr>
        <dsp:cNvPr id="0" name=""/>
        <dsp:cNvSpPr/>
      </dsp:nvSpPr>
      <dsp:spPr>
        <a:xfrm>
          <a:off x="0" y="1111192"/>
          <a:ext cx="7344816"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198"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GB" sz="3200" kern="1200" dirty="0" smtClean="0">
              <a:latin typeface="Tahoma" panose="020B0604030504040204" pitchFamily="34" charset="0"/>
              <a:ea typeface="Tahoma" panose="020B0604030504040204" pitchFamily="34" charset="0"/>
              <a:cs typeface="Tahoma" panose="020B0604030504040204" pitchFamily="34" charset="0"/>
            </a:rPr>
            <a:t>100% of declared expenditures  </a:t>
          </a:r>
          <a:endParaRPr lang="en-GB" sz="3200" kern="1200" dirty="0">
            <a:latin typeface="Tahoma" panose="020B0604030504040204" pitchFamily="34" charset="0"/>
            <a:ea typeface="Tahoma" panose="020B0604030504040204" pitchFamily="34" charset="0"/>
            <a:cs typeface="Tahoma" panose="020B0604030504040204" pitchFamily="34" charset="0"/>
          </a:endParaRPr>
        </a:p>
      </dsp:txBody>
      <dsp:txXfrm>
        <a:off x="0" y="1111192"/>
        <a:ext cx="7344816" cy="977040"/>
      </dsp:txXfrm>
    </dsp:sp>
    <dsp:sp modelId="{FA917F78-2E8B-4F8E-9178-92EEE88F8147}">
      <dsp:nvSpPr>
        <dsp:cNvPr id="0" name=""/>
        <dsp:cNvSpPr/>
      </dsp:nvSpPr>
      <dsp:spPr>
        <a:xfrm>
          <a:off x="0" y="2088232"/>
          <a:ext cx="7344816" cy="1104480"/>
        </a:xfrm>
        <a:prstGeom prst="roundRect">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On-the-spot verifications</a:t>
          </a:r>
        </a:p>
      </dsp:txBody>
      <dsp:txXfrm>
        <a:off x="0" y="2088232"/>
        <a:ext cx="7344816" cy="1104480"/>
      </dsp:txXfrm>
    </dsp:sp>
    <dsp:sp modelId="{ED2C146A-E819-4669-A48B-F95FC840B998}">
      <dsp:nvSpPr>
        <dsp:cNvPr id="0" name=""/>
        <dsp:cNvSpPr/>
      </dsp:nvSpPr>
      <dsp:spPr>
        <a:xfrm>
          <a:off x="0" y="3192712"/>
          <a:ext cx="7344816"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198"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GB" sz="3200" kern="1200" dirty="0" smtClean="0">
              <a:latin typeface="Tahoma" panose="020B0604030504040204" pitchFamily="34" charset="0"/>
              <a:ea typeface="Tahoma" panose="020B0604030504040204" pitchFamily="34" charset="0"/>
              <a:cs typeface="Tahoma" panose="020B0604030504040204" pitchFamily="34" charset="0"/>
            </a:rPr>
            <a:t>On-the-spot checks at least once during the project lifetime</a:t>
          </a:r>
          <a:endParaRPr lang="en-GB" sz="3200" kern="1200" dirty="0">
            <a:latin typeface="Tahoma" panose="020B0604030504040204" pitchFamily="34" charset="0"/>
            <a:ea typeface="Tahoma" panose="020B0604030504040204" pitchFamily="34" charset="0"/>
            <a:cs typeface="Tahoma" panose="020B0604030504040204" pitchFamily="34" charset="0"/>
          </a:endParaRPr>
        </a:p>
      </dsp:txBody>
      <dsp:txXfrm>
        <a:off x="0" y="3192712"/>
        <a:ext cx="7344816" cy="97704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F4B7B8-2AFD-4C2C-B885-1C7E657BCDC1}" type="datetimeFigureOut">
              <a:rPr lang="el-GR" smtClean="0"/>
              <a:pPr/>
              <a:t>16/2/2018</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A91A23-9F77-4544-AD7C-B4E717AC287B}" type="slidenum">
              <a:rPr lang="el-GR" smtClean="0"/>
              <a:pPr/>
              <a:t>‹#›</a:t>
            </a:fld>
            <a:endParaRPr lang="el-GR"/>
          </a:p>
        </p:txBody>
      </p:sp>
    </p:spTree>
    <p:extLst>
      <p:ext uri="{BB962C8B-B14F-4D97-AF65-F5344CB8AC3E}">
        <p14:creationId xmlns:p14="http://schemas.microsoft.com/office/powerpoint/2010/main" xmlns="" val="1826730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A04876-3180-4D6C-9157-181B3F14517C}" type="datetimeFigureOut">
              <a:rPr lang="el-GR" smtClean="0"/>
              <a:pPr/>
              <a:t>16/2/2018</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43F491-30A4-4956-BE6B-2D095C45EE5F}" type="slidenum">
              <a:rPr lang="el-GR" smtClean="0"/>
              <a:pPr/>
              <a:t>‹#›</a:t>
            </a:fld>
            <a:endParaRPr lang="el-GR"/>
          </a:p>
        </p:txBody>
      </p:sp>
    </p:spTree>
    <p:extLst>
      <p:ext uri="{BB962C8B-B14F-4D97-AF65-F5344CB8AC3E}">
        <p14:creationId xmlns:p14="http://schemas.microsoft.com/office/powerpoint/2010/main" xmlns="" val="3844842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8543F491-30A4-4956-BE6B-2D095C45EE5F}"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EC1966-9FD8-4A7E-A390-59F56B0475DF}" type="datetimeFigureOut">
              <a:rPr lang="el-GR" smtClean="0"/>
              <a:pPr/>
              <a:t>16/2/2018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433C180-ABE6-4522-B662-8FC28853468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EC1966-9FD8-4A7E-A390-59F56B0475DF}" type="datetimeFigureOut">
              <a:rPr lang="el-GR" smtClean="0"/>
              <a:pPr/>
              <a:t>16/2/2018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433C180-ABE6-4522-B662-8FC28853468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3EC1966-9FD8-4A7E-A390-59F56B0475DF}" type="datetimeFigureOut">
              <a:rPr lang="el-GR" smtClean="0"/>
              <a:pPr/>
              <a:t>16/2/2018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433C180-ABE6-4522-B662-8FC288534686}" type="slidenum">
              <a:rPr lang="el-GR" smtClean="0"/>
              <a:pPr/>
              <a:t>‹#›</a:t>
            </a:fld>
            <a:endParaRPr lang="el-G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EC1966-9FD8-4A7E-A390-59F56B0475DF}" type="datetimeFigureOut">
              <a:rPr lang="el-GR" smtClean="0"/>
              <a:pPr/>
              <a:t>16/2/2018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433C180-ABE6-4522-B662-8FC288534686}" type="slidenum">
              <a:rPr lang="el-GR" smtClean="0"/>
              <a:pPr/>
              <a:t>‹#›</a:t>
            </a:fld>
            <a:endParaRPr lang="el-G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EC1966-9FD8-4A7E-A390-59F56B0475DF}" type="datetimeFigureOut">
              <a:rPr lang="el-GR" smtClean="0"/>
              <a:pPr/>
              <a:t>16/2/2018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433C180-ABE6-4522-B662-8FC28853468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3EC1966-9FD8-4A7E-A390-59F56B0475DF}" type="datetimeFigureOut">
              <a:rPr lang="el-GR" smtClean="0"/>
              <a:pPr/>
              <a:t>16/2/2018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433C180-ABE6-4522-B662-8FC288534686}" type="slidenum">
              <a:rPr lang="el-GR" smtClean="0"/>
              <a:pPr/>
              <a:t>‹#›</a:t>
            </a:fld>
            <a:endParaRPr lang="el-G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EC1966-9FD8-4A7E-A390-59F56B0475DF}" type="datetimeFigureOut">
              <a:rPr lang="el-GR" smtClean="0"/>
              <a:pPr/>
              <a:t>16/2/2018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433C180-ABE6-4522-B662-8FC28853468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EC1966-9FD8-4A7E-A390-59F56B0475DF}" type="datetimeFigureOut">
              <a:rPr lang="el-GR" smtClean="0"/>
              <a:pPr/>
              <a:t>16/2/2018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433C180-ABE6-4522-B662-8FC28853468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3EC1966-9FD8-4A7E-A390-59F56B0475DF}" type="datetimeFigureOut">
              <a:rPr lang="el-GR" smtClean="0"/>
              <a:pPr/>
              <a:t>16/2/2018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433C180-ABE6-4522-B662-8FC28853468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3EC1966-9FD8-4A7E-A390-59F56B0475DF}" type="datetimeFigureOut">
              <a:rPr lang="el-GR" smtClean="0"/>
              <a:pPr/>
              <a:t>16/2/2018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433C180-ABE6-4522-B662-8FC288534686}" type="slidenum">
              <a:rPr lang="el-GR" smtClean="0"/>
              <a:pPr/>
              <a:t>‹#›</a:t>
            </a:fld>
            <a:endParaRPr lang="el-G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EC1966-9FD8-4A7E-A390-59F56B0475DF}" type="datetimeFigureOut">
              <a:rPr lang="el-GR" smtClean="0"/>
              <a:pPr/>
              <a:t>16/2/2018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433C180-ABE6-4522-B662-8FC288534686}" type="slidenum">
              <a:rPr lang="el-GR" smtClean="0"/>
              <a:pPr/>
              <a:t>‹#›</a:t>
            </a:fld>
            <a:endParaRPr lang="el-G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3EC1966-9FD8-4A7E-A390-59F56B0475DF}" type="datetimeFigureOut">
              <a:rPr lang="el-GR" smtClean="0"/>
              <a:pPr/>
              <a:t>16/2/2018</a:t>
            </a:fld>
            <a:endParaRPr lang="el-G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l-G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433C180-ABE6-4522-B662-8FC288534686}" type="slidenum">
              <a:rPr lang="el-GR" smtClean="0"/>
              <a:pPr/>
              <a:t>‹#›</a:t>
            </a:fld>
            <a:endParaRPr lang="el-G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structuralfunds.org.cy/edafikisinergasia/"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hyperlink" Target="mailto:mioannou@treasury.gov.cy" TargetMode="External"/><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jpeg"/><Relationship Id="rId7" Type="http://schemas.openxmlformats.org/officeDocument/2006/relationships/diagramQuickStyle" Target="../diagrams/quickStyle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image" Target="../media/image7.jpeg"/><Relationship Id="rId5" Type="http://schemas.openxmlformats.org/officeDocument/2006/relationships/diagramData" Target="../diagrams/data3.xml"/><Relationship Id="rId10" Type="http://schemas.openxmlformats.org/officeDocument/2006/relationships/image" Target="../media/image6.jpeg"/><Relationship Id="rId4" Type="http://schemas.openxmlformats.org/officeDocument/2006/relationships/image" Target="../media/image4.jpe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9.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7.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7.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6.jpeg"/><Relationship Id="rId3" Type="http://schemas.openxmlformats.org/officeDocument/2006/relationships/notesSlide" Target="../notesSlides/notesSlide2.xml"/><Relationship Id="rId7" Type="http://schemas.openxmlformats.org/officeDocument/2006/relationships/diagramQuickStyle" Target="../diagrams/quickStyle1.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5.jpeg"/><Relationship Id="rId5" Type="http://schemas.openxmlformats.org/officeDocument/2006/relationships/diagramData" Target="../diagrams/data1.xml"/><Relationship Id="rId10" Type="http://schemas.openxmlformats.org/officeDocument/2006/relationships/image" Target="../media/image3.jpeg"/><Relationship Id="rId4" Type="http://schemas.openxmlformats.org/officeDocument/2006/relationships/image" Target="../media/image8.gif"/><Relationship Id="rId9" Type="http://schemas.microsoft.com/office/2007/relationships/diagramDrawing" Target="../diagrams/drawing1.xml"/><Relationship Id="rId1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7.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6.jpeg"/><Relationship Id="rId5" Type="http://schemas.openxmlformats.org/officeDocument/2006/relationships/diagramColors" Target="../diagrams/colors2.xml"/><Relationship Id="rId10" Type="http://schemas.openxmlformats.org/officeDocument/2006/relationships/image" Target="../media/image7.jpeg"/><Relationship Id="rId4" Type="http://schemas.openxmlformats.org/officeDocument/2006/relationships/diagramQuickStyle" Target="../diagrams/quickStyle2.xm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9872" y="548680"/>
            <a:ext cx="5616624" cy="1440160"/>
          </a:xfrm>
        </p:spPr>
        <p:txBody>
          <a:bodyPr>
            <a:normAutofit/>
          </a:bodyPr>
          <a:lstStyle/>
          <a:p>
            <a:r>
              <a:rPr lang="en-US" sz="2400" b="1" dirty="0" smtClean="0">
                <a:solidFill>
                  <a:schemeClr val="tx1"/>
                </a:solidFill>
                <a:latin typeface="Tahoma" pitchFamily="34" charset="0"/>
                <a:ea typeface="Tahoma" pitchFamily="34" charset="0"/>
                <a:cs typeface="Tahoma" pitchFamily="34" charset="0"/>
              </a:rPr>
              <a:t>CYPRUS MANAGEMENT &amp; FIRST LEVEL CONTROL SYSTEM</a:t>
            </a:r>
            <a:br>
              <a:rPr lang="en-US" sz="2400" b="1" dirty="0" smtClean="0">
                <a:solidFill>
                  <a:schemeClr val="tx1"/>
                </a:solidFill>
                <a:latin typeface="Tahoma" pitchFamily="34" charset="0"/>
                <a:ea typeface="Tahoma" pitchFamily="34" charset="0"/>
                <a:cs typeface="Tahoma" pitchFamily="34" charset="0"/>
              </a:rPr>
            </a:br>
            <a:endParaRPr lang="el-GR" sz="2400" b="1" dirty="0">
              <a:solidFill>
                <a:schemeClr val="tx1"/>
              </a:solidFill>
            </a:endParaRPr>
          </a:p>
        </p:txBody>
      </p:sp>
      <p:sp>
        <p:nvSpPr>
          <p:cNvPr id="3" name="Subtitle 2"/>
          <p:cNvSpPr>
            <a:spLocks noGrp="1"/>
          </p:cNvSpPr>
          <p:nvPr>
            <p:ph type="subTitle" idx="1"/>
          </p:nvPr>
        </p:nvSpPr>
        <p:spPr>
          <a:xfrm>
            <a:off x="251520" y="3356992"/>
            <a:ext cx="8064896" cy="2376263"/>
          </a:xfrm>
        </p:spPr>
        <p:txBody>
          <a:bodyPr>
            <a:normAutofit fontScale="47500" lnSpcReduction="20000"/>
          </a:bodyPr>
          <a:lstStyle/>
          <a:p>
            <a:pPr algn="l"/>
            <a:r>
              <a:rPr lang="en-US" sz="3400" b="1" dirty="0" smtClean="0">
                <a:solidFill>
                  <a:schemeClr val="tx1"/>
                </a:solidFill>
                <a:latin typeface="Tahoma" pitchFamily="34" charset="0"/>
                <a:ea typeface="Tahoma" pitchFamily="34" charset="0"/>
                <a:cs typeface="Tahoma" pitchFamily="34" charset="0"/>
              </a:rPr>
              <a:t>Mary Ioannou</a:t>
            </a:r>
            <a:r>
              <a:rPr lang="el-GR" sz="3400" b="1" dirty="0" smtClean="0">
                <a:solidFill>
                  <a:schemeClr val="tx1"/>
                </a:solidFill>
                <a:latin typeface="Tahoma" pitchFamily="34" charset="0"/>
                <a:ea typeface="Tahoma" pitchFamily="34" charset="0"/>
                <a:cs typeface="Tahoma" pitchFamily="34" charset="0"/>
              </a:rPr>
              <a:t> – </a:t>
            </a:r>
            <a:r>
              <a:rPr lang="en-US" sz="3400" b="1" dirty="0" smtClean="0">
                <a:solidFill>
                  <a:schemeClr val="tx1"/>
                </a:solidFill>
                <a:latin typeface="Tahoma" pitchFamily="34" charset="0"/>
                <a:ea typeface="Tahoma" pitchFamily="34" charset="0"/>
                <a:cs typeface="Tahoma" pitchFamily="34" charset="0"/>
              </a:rPr>
              <a:t>Accounting Officer</a:t>
            </a:r>
            <a:endParaRPr lang="en-GB" sz="3400" b="1" dirty="0" smtClean="0">
              <a:solidFill>
                <a:schemeClr val="tx1"/>
              </a:solidFill>
              <a:latin typeface="Tahoma" pitchFamily="34" charset="0"/>
              <a:ea typeface="Tahoma" pitchFamily="34" charset="0"/>
              <a:cs typeface="Tahoma" pitchFamily="34" charset="0"/>
            </a:endParaRPr>
          </a:p>
          <a:p>
            <a:pPr algn="l"/>
            <a:endParaRPr lang="el-GR" sz="3400" dirty="0" smtClean="0">
              <a:solidFill>
                <a:schemeClr val="tx1"/>
              </a:solidFill>
              <a:latin typeface="Tahoma" pitchFamily="34" charset="0"/>
              <a:ea typeface="Tahoma" pitchFamily="34" charset="0"/>
              <a:cs typeface="Tahoma" pitchFamily="34" charset="0"/>
            </a:endParaRPr>
          </a:p>
          <a:p>
            <a:pPr algn="l"/>
            <a:r>
              <a:rPr lang="en-US" sz="3400" dirty="0" smtClean="0">
                <a:solidFill>
                  <a:schemeClr val="tx1"/>
                </a:solidFill>
                <a:latin typeface="Tahoma" pitchFamily="34" charset="0"/>
                <a:ea typeface="Tahoma" pitchFamily="34" charset="0"/>
                <a:cs typeface="Tahoma" pitchFamily="34" charset="0"/>
              </a:rPr>
              <a:t>Directorate General </a:t>
            </a:r>
            <a:r>
              <a:rPr lang="en-US" sz="3400" dirty="0" smtClean="0">
                <a:solidFill>
                  <a:schemeClr val="tx1"/>
                </a:solidFill>
                <a:latin typeface="Tahoma" pitchFamily="34" charset="0"/>
                <a:ea typeface="Tahoma" pitchFamily="34" charset="0"/>
                <a:cs typeface="Tahoma" pitchFamily="34" charset="0"/>
              </a:rPr>
              <a:t>for</a:t>
            </a:r>
            <a:r>
              <a:rPr lang="en-US" sz="3400" dirty="0" smtClean="0">
                <a:solidFill>
                  <a:schemeClr val="tx1"/>
                </a:solidFill>
                <a:latin typeface="Tahoma" pitchFamily="34" charset="0"/>
                <a:ea typeface="Tahoma" pitchFamily="34" charset="0"/>
                <a:cs typeface="Tahoma" pitchFamily="34" charset="0"/>
              </a:rPr>
              <a:t> </a:t>
            </a:r>
            <a:r>
              <a:rPr lang="en-US" sz="3400" dirty="0" smtClean="0">
                <a:solidFill>
                  <a:schemeClr val="tx1"/>
                </a:solidFill>
                <a:latin typeface="Tahoma" pitchFamily="34" charset="0"/>
                <a:ea typeface="Tahoma" pitchFamily="34" charset="0"/>
                <a:cs typeface="Tahoma" pitchFamily="34" charset="0"/>
              </a:rPr>
              <a:t>European Programs,</a:t>
            </a:r>
          </a:p>
          <a:p>
            <a:pPr algn="l"/>
            <a:r>
              <a:rPr lang="en-US" sz="3400" dirty="0" smtClean="0">
                <a:solidFill>
                  <a:schemeClr val="tx1"/>
                </a:solidFill>
                <a:latin typeface="Tahoma" pitchFamily="34" charset="0"/>
                <a:ea typeface="Tahoma" pitchFamily="34" charset="0"/>
                <a:cs typeface="Tahoma" pitchFamily="34" charset="0"/>
              </a:rPr>
              <a:t>Coordination and Development</a:t>
            </a:r>
            <a:endParaRPr lang="el-GR" sz="3400" dirty="0" smtClean="0">
              <a:solidFill>
                <a:schemeClr val="tx1"/>
              </a:solidFill>
              <a:latin typeface="Tahoma" pitchFamily="34" charset="0"/>
              <a:ea typeface="Tahoma" pitchFamily="34" charset="0"/>
              <a:cs typeface="Tahoma" pitchFamily="34" charset="0"/>
            </a:endParaRPr>
          </a:p>
          <a:p>
            <a:pPr algn="l"/>
            <a:r>
              <a:rPr lang="en-US" sz="3400" b="1" dirty="0" smtClean="0">
                <a:solidFill>
                  <a:schemeClr val="tx1"/>
                </a:solidFill>
                <a:latin typeface="Tahoma" pitchFamily="34" charset="0"/>
                <a:ea typeface="Tahoma" pitchFamily="34" charset="0"/>
                <a:cs typeface="Tahoma" pitchFamily="34" charset="0"/>
              </a:rPr>
              <a:t>UNIT OF EUROPEAN TERRITORIAL COOPERATION PROGRAMMES</a:t>
            </a:r>
            <a:endParaRPr lang="el-GR" sz="3400" b="1" dirty="0" smtClean="0">
              <a:solidFill>
                <a:schemeClr val="tx1"/>
              </a:solidFill>
              <a:latin typeface="Tahoma" pitchFamily="34" charset="0"/>
              <a:ea typeface="Tahoma" pitchFamily="34" charset="0"/>
              <a:cs typeface="Tahoma" pitchFamily="34" charset="0"/>
            </a:endParaRPr>
          </a:p>
          <a:p>
            <a:pPr algn="l"/>
            <a:r>
              <a:rPr lang="en-US" sz="3400" dirty="0" smtClean="0">
                <a:solidFill>
                  <a:schemeClr val="tx1"/>
                </a:solidFill>
                <a:latin typeface="Tahoma" pitchFamily="34" charset="0"/>
                <a:ea typeface="Tahoma" pitchFamily="34" charset="0"/>
                <a:cs typeface="Tahoma" pitchFamily="34" charset="0"/>
              </a:rPr>
              <a:t>29, </a:t>
            </a:r>
            <a:r>
              <a:rPr lang="en-US" sz="3400" dirty="0" err="1" smtClean="0">
                <a:solidFill>
                  <a:schemeClr val="tx1"/>
                </a:solidFill>
                <a:latin typeface="Tahoma" pitchFamily="34" charset="0"/>
                <a:ea typeface="Tahoma" pitchFamily="34" charset="0"/>
                <a:cs typeface="Tahoma" pitchFamily="34" charset="0"/>
              </a:rPr>
              <a:t>Vyronos</a:t>
            </a:r>
            <a:r>
              <a:rPr lang="en-US" sz="3400" dirty="0" smtClean="0">
                <a:solidFill>
                  <a:schemeClr val="tx1"/>
                </a:solidFill>
                <a:latin typeface="Tahoma" pitchFamily="34" charset="0"/>
                <a:ea typeface="Tahoma" pitchFamily="34" charset="0"/>
                <a:cs typeface="Tahoma" pitchFamily="34" charset="0"/>
              </a:rPr>
              <a:t> Avenue</a:t>
            </a:r>
            <a:r>
              <a:rPr lang="el-GR" sz="3400" dirty="0" smtClean="0">
                <a:solidFill>
                  <a:schemeClr val="tx1"/>
                </a:solidFill>
                <a:latin typeface="Tahoma" pitchFamily="34" charset="0"/>
                <a:ea typeface="Tahoma" pitchFamily="34" charset="0"/>
                <a:cs typeface="Tahoma" pitchFamily="34" charset="0"/>
              </a:rPr>
              <a:t>, 1096 </a:t>
            </a:r>
            <a:r>
              <a:rPr lang="en-US" sz="3400" dirty="0" smtClean="0">
                <a:solidFill>
                  <a:schemeClr val="tx1"/>
                </a:solidFill>
                <a:latin typeface="Tahoma" pitchFamily="34" charset="0"/>
                <a:ea typeface="Tahoma" pitchFamily="34" charset="0"/>
                <a:cs typeface="Tahoma" pitchFamily="34" charset="0"/>
              </a:rPr>
              <a:t>Nicosia</a:t>
            </a:r>
            <a:endParaRPr lang="el-GR" sz="3400" dirty="0" smtClean="0">
              <a:solidFill>
                <a:schemeClr val="tx1"/>
              </a:solidFill>
              <a:latin typeface="Tahoma" pitchFamily="34" charset="0"/>
              <a:ea typeface="Tahoma" pitchFamily="34" charset="0"/>
              <a:cs typeface="Tahoma" pitchFamily="34" charset="0"/>
            </a:endParaRPr>
          </a:p>
          <a:p>
            <a:pPr algn="l"/>
            <a:r>
              <a:rPr lang="en-GB" sz="3400" b="1" dirty="0" smtClean="0">
                <a:solidFill>
                  <a:srgbClr val="FF0000"/>
                </a:solidFill>
                <a:latin typeface="Tahoma" pitchFamily="34" charset="0"/>
                <a:ea typeface="Tahoma" pitchFamily="34" charset="0"/>
                <a:cs typeface="Tahoma" pitchFamily="34" charset="0"/>
                <a:hlinkClick r:id="rId3"/>
              </a:rPr>
              <a:t>http://www.structuralfunds.org.cy/edafikisinergasia</a:t>
            </a:r>
            <a:r>
              <a:rPr lang="en-GB" sz="3400" dirty="0" smtClean="0">
                <a:solidFill>
                  <a:srgbClr val="FF0000"/>
                </a:solidFill>
                <a:latin typeface="Tahoma" pitchFamily="34" charset="0"/>
                <a:ea typeface="Tahoma" pitchFamily="34" charset="0"/>
                <a:cs typeface="Tahoma" pitchFamily="34" charset="0"/>
                <a:hlinkClick r:id="rId3"/>
              </a:rPr>
              <a:t>/</a:t>
            </a:r>
            <a:endParaRPr lang="en-GB" sz="3400" dirty="0" smtClean="0">
              <a:solidFill>
                <a:srgbClr val="FF0000"/>
              </a:solidFill>
              <a:latin typeface="Tahoma" pitchFamily="34" charset="0"/>
              <a:ea typeface="Tahoma" pitchFamily="34" charset="0"/>
              <a:cs typeface="Tahoma" pitchFamily="34" charset="0"/>
            </a:endParaRPr>
          </a:p>
          <a:p>
            <a:pPr algn="l"/>
            <a:r>
              <a:rPr lang="en-GB" sz="3400" b="1" dirty="0" smtClean="0">
                <a:solidFill>
                  <a:srgbClr val="FFC000"/>
                </a:solidFill>
                <a:latin typeface="Tahoma" pitchFamily="34" charset="0"/>
                <a:ea typeface="Tahoma" pitchFamily="34" charset="0"/>
                <a:cs typeface="Tahoma" pitchFamily="34" charset="0"/>
                <a:hlinkClick r:id="rId4"/>
              </a:rPr>
              <a:t>mioannou@treasury.gov.cy</a:t>
            </a:r>
            <a:r>
              <a:rPr lang="en-GB" sz="3400" dirty="0" smtClean="0">
                <a:solidFill>
                  <a:srgbClr val="FF0000"/>
                </a:solidFill>
                <a:latin typeface="Tahoma" pitchFamily="34" charset="0"/>
                <a:ea typeface="Tahoma" pitchFamily="34" charset="0"/>
                <a:cs typeface="Tahoma" pitchFamily="34" charset="0"/>
              </a:rPr>
              <a:t>          </a:t>
            </a:r>
            <a:r>
              <a:rPr lang="en-GB" sz="2900" dirty="0" smtClean="0">
                <a:solidFill>
                  <a:srgbClr val="FF0000"/>
                </a:solidFill>
                <a:latin typeface="Tahoma" pitchFamily="34" charset="0"/>
                <a:ea typeface="Tahoma" pitchFamily="34" charset="0"/>
                <a:cs typeface="Tahoma" pitchFamily="34" charset="0"/>
              </a:rPr>
              <a:t>                              </a:t>
            </a:r>
            <a:r>
              <a:rPr lang="el-GR" sz="2900" dirty="0" smtClean="0">
                <a:solidFill>
                  <a:srgbClr val="FF0000"/>
                </a:solidFill>
                <a:latin typeface="Tahoma" pitchFamily="34" charset="0"/>
                <a:ea typeface="Tahoma" pitchFamily="34" charset="0"/>
                <a:cs typeface="Tahoma" pitchFamily="34" charset="0"/>
              </a:rPr>
              <a:t> </a:t>
            </a:r>
            <a:r>
              <a:rPr lang="en-US" sz="2900" dirty="0" smtClean="0">
                <a:solidFill>
                  <a:srgbClr val="FF0000"/>
                </a:solidFill>
                <a:latin typeface="Tahoma" pitchFamily="34" charset="0"/>
                <a:ea typeface="Tahoma" pitchFamily="34" charset="0"/>
                <a:cs typeface="Tahoma" pitchFamily="34" charset="0"/>
              </a:rPr>
              <a:t>             </a:t>
            </a:r>
            <a:r>
              <a:rPr lang="en-US" sz="2900" b="1" i="1" dirty="0" smtClean="0">
                <a:solidFill>
                  <a:schemeClr val="tx1"/>
                </a:solidFill>
                <a:latin typeface="Tahoma" pitchFamily="34" charset="0"/>
                <a:ea typeface="Tahoma" pitchFamily="34" charset="0"/>
                <a:cs typeface="Tahoma" pitchFamily="34" charset="0"/>
              </a:rPr>
              <a:t>Tel</a:t>
            </a:r>
            <a:r>
              <a:rPr lang="el-GR" sz="2900" b="1" dirty="0" smtClean="0">
                <a:solidFill>
                  <a:schemeClr val="tx1"/>
                </a:solidFill>
                <a:latin typeface="Tahoma" pitchFamily="34" charset="0"/>
                <a:ea typeface="Tahoma" pitchFamily="34" charset="0"/>
                <a:cs typeface="Tahoma" pitchFamily="34" charset="0"/>
              </a:rPr>
              <a:t>: +</a:t>
            </a:r>
            <a:r>
              <a:rPr lang="el-GR" sz="2900" b="1" i="1" dirty="0" smtClean="0">
                <a:solidFill>
                  <a:schemeClr val="tx1"/>
                </a:solidFill>
                <a:latin typeface="Tahoma" pitchFamily="34" charset="0"/>
                <a:ea typeface="Tahoma" pitchFamily="34" charset="0"/>
                <a:cs typeface="Tahoma" pitchFamily="34" charset="0"/>
              </a:rPr>
              <a:t>357</a:t>
            </a:r>
            <a:r>
              <a:rPr lang="en-US" sz="2900" b="1" i="1" dirty="0" smtClean="0">
                <a:solidFill>
                  <a:schemeClr val="tx1"/>
                </a:solidFill>
                <a:latin typeface="Tahoma" pitchFamily="34" charset="0"/>
                <a:ea typeface="Tahoma" pitchFamily="34" charset="0"/>
                <a:cs typeface="Tahoma" pitchFamily="34" charset="0"/>
              </a:rPr>
              <a:t> </a:t>
            </a:r>
            <a:r>
              <a:rPr lang="el-GR" sz="2900" b="1" i="1" dirty="0" smtClean="0">
                <a:solidFill>
                  <a:schemeClr val="tx1"/>
                </a:solidFill>
                <a:latin typeface="Tahoma" pitchFamily="34" charset="0"/>
                <a:ea typeface="Tahoma" pitchFamily="34" charset="0"/>
                <a:cs typeface="Tahoma" pitchFamily="34" charset="0"/>
              </a:rPr>
              <a:t>22602906</a:t>
            </a:r>
          </a:p>
          <a:p>
            <a:pPr algn="l"/>
            <a:r>
              <a:rPr lang="el-GR" sz="2900" b="1" i="1" dirty="0" smtClean="0">
                <a:solidFill>
                  <a:schemeClr val="tx1"/>
                </a:solidFill>
                <a:latin typeface="Tahoma" pitchFamily="34" charset="0"/>
                <a:ea typeface="Tahoma" pitchFamily="34" charset="0"/>
                <a:cs typeface="Tahoma" pitchFamily="34" charset="0"/>
              </a:rPr>
              <a:t>        </a:t>
            </a:r>
            <a:r>
              <a:rPr lang="en-GB" sz="2900" b="1" i="1" dirty="0" smtClean="0">
                <a:solidFill>
                  <a:schemeClr val="tx1"/>
                </a:solidFill>
                <a:latin typeface="Tahoma" pitchFamily="34" charset="0"/>
                <a:ea typeface="Tahoma" pitchFamily="34" charset="0"/>
                <a:cs typeface="Tahoma" pitchFamily="34" charset="0"/>
              </a:rPr>
              <a:t>				                                  </a:t>
            </a:r>
            <a:r>
              <a:rPr lang="el-GR" sz="2900" b="1" i="1" dirty="0" smtClean="0">
                <a:solidFill>
                  <a:schemeClr val="tx1"/>
                </a:solidFill>
                <a:latin typeface="Tahoma" pitchFamily="34" charset="0"/>
                <a:ea typeface="Tahoma" pitchFamily="34" charset="0"/>
                <a:cs typeface="Tahoma" pitchFamily="34" charset="0"/>
              </a:rPr>
              <a:t>         </a:t>
            </a:r>
            <a:r>
              <a:rPr lang="en-GB" sz="2900" b="1" i="1" dirty="0" smtClean="0">
                <a:solidFill>
                  <a:schemeClr val="tx1"/>
                </a:solidFill>
                <a:latin typeface="Tahoma" pitchFamily="34" charset="0"/>
                <a:ea typeface="Tahoma" pitchFamily="34" charset="0"/>
                <a:cs typeface="Tahoma" pitchFamily="34" charset="0"/>
              </a:rPr>
              <a:t>Fax: +357 22666810</a:t>
            </a:r>
            <a:endParaRPr lang="el-GR" sz="2900" b="1" i="1" dirty="0" smtClean="0">
              <a:solidFill>
                <a:schemeClr val="tx1"/>
              </a:solidFill>
              <a:latin typeface="Tahoma" pitchFamily="34" charset="0"/>
              <a:ea typeface="Tahoma" pitchFamily="34" charset="0"/>
              <a:cs typeface="Tahoma" pitchFamily="34" charset="0"/>
            </a:endParaRPr>
          </a:p>
          <a:p>
            <a:endParaRPr lang="el-GR" dirty="0"/>
          </a:p>
        </p:txBody>
      </p:sp>
      <p:pic>
        <p:nvPicPr>
          <p:cNvPr id="4" name="Picture 2" descr="Image result for european union circle 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5536" y="188640"/>
            <a:ext cx="2438400" cy="24384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5796137" y="2348880"/>
            <a:ext cx="3024336" cy="400110"/>
          </a:xfrm>
          <a:prstGeom prst="rect">
            <a:avLst/>
          </a:prstGeom>
          <a:noFill/>
        </p:spPr>
        <p:txBody>
          <a:bodyPr wrap="square" rtlCol="0">
            <a:spAutoFit/>
          </a:bodyPr>
          <a:lstStyle/>
          <a:p>
            <a:r>
              <a:rPr lang="en-US" sz="2000" b="1" dirty="0" smtClean="0">
                <a:latin typeface="Tahoma" pitchFamily="34" charset="0"/>
                <a:ea typeface="Tahoma" pitchFamily="34" charset="0"/>
                <a:cs typeface="Tahoma" pitchFamily="34" charset="0"/>
              </a:rPr>
              <a:t>22 </a:t>
            </a:r>
            <a:r>
              <a:rPr lang="el-GR" sz="2000" b="1" dirty="0" smtClean="0">
                <a:latin typeface="Tahoma" pitchFamily="34" charset="0"/>
                <a:ea typeface="Tahoma" pitchFamily="34" charset="0"/>
                <a:cs typeface="Tahoma" pitchFamily="34" charset="0"/>
              </a:rPr>
              <a:t> </a:t>
            </a:r>
            <a:r>
              <a:rPr lang="en-US" sz="2000" b="1" dirty="0" smtClean="0">
                <a:latin typeface="Tahoma" pitchFamily="34" charset="0"/>
                <a:ea typeface="Tahoma" pitchFamily="34" charset="0"/>
                <a:cs typeface="Tahoma" pitchFamily="34" charset="0"/>
              </a:rPr>
              <a:t>February</a:t>
            </a:r>
            <a:r>
              <a:rPr lang="el-GR" sz="2000" b="1" dirty="0" smtClean="0">
                <a:latin typeface="Tahoma" pitchFamily="34" charset="0"/>
                <a:ea typeface="Tahoma" pitchFamily="34" charset="0"/>
                <a:cs typeface="Tahoma" pitchFamily="34" charset="0"/>
              </a:rPr>
              <a:t> 201</a:t>
            </a:r>
            <a:r>
              <a:rPr lang="en-US" sz="2000" b="1" dirty="0" smtClean="0">
                <a:latin typeface="Tahoma" pitchFamily="34" charset="0"/>
                <a:ea typeface="Tahoma" pitchFamily="34" charset="0"/>
                <a:cs typeface="Tahoma" pitchFamily="34" charset="0"/>
              </a:rPr>
              <a:t>8</a:t>
            </a:r>
            <a:endParaRPr lang="el-GR" sz="2000" b="1" dirty="0">
              <a:latin typeface="Tahoma" pitchFamily="34" charset="0"/>
              <a:ea typeface="Tahoma" pitchFamily="34" charset="0"/>
              <a:cs typeface="Tahoma" pitchFamily="34" charset="0"/>
            </a:endParaRPr>
          </a:p>
        </p:txBody>
      </p:sp>
      <p:pic>
        <p:nvPicPr>
          <p:cNvPr id="1027" name="Picture 3" descr="C:\Users\user.MOFPBPMIOANNOU\Desktop\SF-LOGO-EG_Top.jpg"/>
          <p:cNvPicPr>
            <a:picLocks noChangeAspect="1" noChangeArrowheads="1"/>
          </p:cNvPicPr>
          <p:nvPr/>
        </p:nvPicPr>
        <p:blipFill>
          <a:blip r:embed="rId6" cstate="print"/>
          <a:srcRect/>
          <a:stretch>
            <a:fillRect/>
          </a:stretch>
        </p:blipFill>
        <p:spPr bwMode="auto">
          <a:xfrm>
            <a:off x="4211960" y="5993904"/>
            <a:ext cx="1641782" cy="864096"/>
          </a:xfrm>
          <a:prstGeom prst="rect">
            <a:avLst/>
          </a:prstGeom>
          <a:noFill/>
        </p:spPr>
      </p:pic>
      <p:pic>
        <p:nvPicPr>
          <p:cNvPr id="1028" name="Picture 4" descr="C:\Users\user.MOFPBPMIOANNOU\Desktop\CY-Logo_ENG.jpg"/>
          <p:cNvPicPr>
            <a:picLocks noChangeAspect="1" noChangeArrowheads="1"/>
          </p:cNvPicPr>
          <p:nvPr/>
        </p:nvPicPr>
        <p:blipFill>
          <a:blip r:embed="rId7" cstate="print"/>
          <a:srcRect/>
          <a:stretch>
            <a:fillRect/>
          </a:stretch>
        </p:blipFill>
        <p:spPr bwMode="auto">
          <a:xfrm>
            <a:off x="7452320" y="6021288"/>
            <a:ext cx="1440160" cy="836711"/>
          </a:xfrm>
          <a:prstGeom prst="rect">
            <a:avLst/>
          </a:prstGeom>
          <a:noFill/>
        </p:spPr>
      </p:pic>
      <p:pic>
        <p:nvPicPr>
          <p:cNvPr id="1029" name="Picture 5" descr="C:\Users\user.MOFPBPMIOANNOU\AppData\Local\Microsoft\Windows\Temporary Internet Files\Content.Outlook\UWDNRAPZ\long_en.jpg"/>
          <p:cNvPicPr>
            <a:picLocks noChangeAspect="1" noChangeArrowheads="1"/>
          </p:cNvPicPr>
          <p:nvPr/>
        </p:nvPicPr>
        <p:blipFill>
          <a:blip r:embed="rId8" cstate="print"/>
          <a:srcRect/>
          <a:stretch>
            <a:fillRect/>
          </a:stretch>
        </p:blipFill>
        <p:spPr bwMode="auto">
          <a:xfrm>
            <a:off x="5868144" y="6021288"/>
            <a:ext cx="1728192" cy="836712"/>
          </a:xfrm>
          <a:prstGeom prst="rect">
            <a:avLst/>
          </a:prstGeom>
          <a:noFill/>
        </p:spPr>
      </p:pic>
      <p:pic>
        <p:nvPicPr>
          <p:cNvPr id="10" name="Picture 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5849888"/>
            <a:ext cx="1907704" cy="1008112"/>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123728" y="5949280"/>
            <a:ext cx="2088232" cy="908720"/>
          </a:xfrm>
          <a:prstGeom prst="rect">
            <a:avLst/>
          </a:prstGeom>
        </p:spPr>
      </p:pic>
    </p:spTree>
    <p:extLst>
      <p:ext uri="{BB962C8B-B14F-4D97-AF65-F5344CB8AC3E}">
        <p14:creationId xmlns:p14="http://schemas.microsoft.com/office/powerpoint/2010/main" xmlns="" val="3226880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0728"/>
            <a:ext cx="8208912" cy="4752528"/>
          </a:xfrm>
        </p:spPr>
        <p:txBody>
          <a:bodyPr>
            <a:noAutofit/>
          </a:bodyPr>
          <a:lstStyle/>
          <a:p>
            <a:pPr algn="just">
              <a:lnSpc>
                <a:spcPct val="106000"/>
              </a:lnSpc>
              <a:spcAft>
                <a:spcPts val="800"/>
              </a:spcAft>
              <a:buClrTx/>
              <a:buSzPct val="70000"/>
              <a:buFont typeface="Wingdings" panose="05000000000000000000" pitchFamily="2" charset="2"/>
              <a:buChar char="q"/>
            </a:pPr>
            <a:r>
              <a:rPr lang="en-GB" dirty="0" smtClean="0">
                <a:solidFill>
                  <a:schemeClr val="tx1"/>
                </a:solidFill>
                <a:latin typeface="Tahoma" pitchFamily="34" charset="0"/>
                <a:ea typeface="Tahoma" pitchFamily="34" charset="0"/>
                <a:cs typeface="Tahoma" pitchFamily="34" charset="0"/>
              </a:rPr>
              <a:t>Member of Professional Organization of Accountants/ Auditors</a:t>
            </a:r>
          </a:p>
          <a:p>
            <a:pPr algn="just">
              <a:lnSpc>
                <a:spcPct val="106000"/>
              </a:lnSpc>
              <a:spcAft>
                <a:spcPts val="800"/>
              </a:spcAft>
              <a:buClrTx/>
              <a:buSzPct val="70000"/>
              <a:buFont typeface="Wingdings" panose="05000000000000000000" pitchFamily="2" charset="2"/>
              <a:buChar char="q"/>
            </a:pPr>
            <a:r>
              <a:rPr lang="en-GB" dirty="0" smtClean="0">
                <a:solidFill>
                  <a:schemeClr val="tx1"/>
                </a:solidFill>
                <a:latin typeface="Tahoma" pitchFamily="34" charset="0"/>
                <a:ea typeface="Tahoma" pitchFamily="34" charset="0"/>
                <a:cs typeface="Tahoma" pitchFamily="34" charset="0"/>
              </a:rPr>
              <a:t>Professional skills in the control/audit field</a:t>
            </a:r>
          </a:p>
          <a:p>
            <a:pPr algn="just">
              <a:lnSpc>
                <a:spcPct val="106000"/>
              </a:lnSpc>
              <a:spcAft>
                <a:spcPts val="800"/>
              </a:spcAft>
              <a:buClrTx/>
              <a:buSzPct val="70000"/>
              <a:buFont typeface="Wingdings" panose="05000000000000000000" pitchFamily="2" charset="2"/>
              <a:buChar char="q"/>
            </a:pPr>
            <a:r>
              <a:rPr lang="en-GB" dirty="0" smtClean="0">
                <a:solidFill>
                  <a:schemeClr val="tx1"/>
                </a:solidFill>
                <a:latin typeface="Tahoma" pitchFamily="34" charset="0"/>
                <a:ea typeface="Tahoma" pitchFamily="34" charset="0"/>
                <a:cs typeface="Tahoma" pitchFamily="34" charset="0"/>
              </a:rPr>
              <a:t>Experience/training/studies in the field of audit of co-financed EU funds</a:t>
            </a:r>
          </a:p>
          <a:p>
            <a:pPr algn="just">
              <a:lnSpc>
                <a:spcPct val="106000"/>
              </a:lnSpc>
              <a:spcAft>
                <a:spcPts val="800"/>
              </a:spcAft>
              <a:buClrTx/>
              <a:buSzPct val="70000"/>
              <a:buFont typeface="Wingdings" panose="05000000000000000000" pitchFamily="2" charset="2"/>
              <a:buChar char="q"/>
            </a:pPr>
            <a:r>
              <a:rPr lang="en-GB" dirty="0" smtClean="0">
                <a:solidFill>
                  <a:schemeClr val="tx1"/>
                </a:solidFill>
                <a:latin typeface="Tahoma" pitchFamily="34" charset="0"/>
                <a:ea typeface="Tahoma" pitchFamily="34" charset="0"/>
                <a:cs typeface="Tahoma" pitchFamily="34" charset="0"/>
              </a:rPr>
              <a:t>Sufficient knowledge of English and/or Greek language</a:t>
            </a:r>
          </a:p>
          <a:p>
            <a:pPr algn="just">
              <a:lnSpc>
                <a:spcPct val="106000"/>
              </a:lnSpc>
              <a:spcAft>
                <a:spcPts val="800"/>
              </a:spcAft>
              <a:buClrTx/>
              <a:buSzPct val="70000"/>
              <a:buFont typeface="Wingdings" panose="05000000000000000000" pitchFamily="2" charset="2"/>
              <a:buChar char="q"/>
            </a:pPr>
            <a:r>
              <a:rPr lang="en-GB" dirty="0" smtClean="0">
                <a:solidFill>
                  <a:schemeClr val="tx1"/>
                </a:solidFill>
                <a:latin typeface="Tahoma" pitchFamily="34" charset="0"/>
                <a:ea typeface="Tahoma" pitchFamily="34" charset="0"/>
                <a:cs typeface="Tahoma" pitchFamily="34" charset="0"/>
              </a:rPr>
              <a:t>Independence from financing and project implementation</a:t>
            </a:r>
          </a:p>
          <a:p>
            <a:pPr algn="just">
              <a:lnSpc>
                <a:spcPct val="106000"/>
              </a:lnSpc>
              <a:spcAft>
                <a:spcPts val="800"/>
              </a:spcAft>
              <a:buClrTx/>
              <a:buSzPct val="70000"/>
              <a:buFont typeface="Wingdings" panose="05000000000000000000" pitchFamily="2" charset="2"/>
              <a:buChar char="q"/>
            </a:pPr>
            <a:r>
              <a:rPr lang="en-GB" dirty="0" smtClean="0">
                <a:solidFill>
                  <a:schemeClr val="tx1"/>
                </a:solidFill>
                <a:latin typeface="Tahoma" pitchFamily="34" charset="0"/>
                <a:ea typeface="Tahoma" pitchFamily="34" charset="0"/>
                <a:cs typeface="Tahoma" pitchFamily="34" charset="0"/>
              </a:rPr>
              <a:t>Knowledge of EU Regulations, program manual, subsidy contract</a:t>
            </a:r>
          </a:p>
          <a:p>
            <a:pPr marL="0" indent="0" algn="just">
              <a:lnSpc>
                <a:spcPct val="106000"/>
              </a:lnSpc>
              <a:spcAft>
                <a:spcPts val="800"/>
              </a:spcAft>
              <a:buClrTx/>
              <a:buSzPct val="70000"/>
              <a:buNone/>
            </a:pPr>
            <a:r>
              <a:rPr lang="en-GB" dirty="0" smtClean="0">
                <a:solidFill>
                  <a:schemeClr val="tx1"/>
                </a:solidFill>
                <a:latin typeface="Tahoma" pitchFamily="34" charset="0"/>
                <a:ea typeface="Tahoma" pitchFamily="34" charset="0"/>
                <a:cs typeface="Tahoma" pitchFamily="34" charset="0"/>
              </a:rPr>
              <a:t> </a:t>
            </a:r>
            <a:endParaRPr lang="en-GB" dirty="0">
              <a:solidFill>
                <a:schemeClr val="tx1"/>
              </a:solidFill>
              <a:latin typeface="Tahoma" pitchFamily="34" charset="0"/>
              <a:ea typeface="Tahoma" pitchFamily="34" charset="0"/>
              <a:cs typeface="Tahoma" pitchFamily="34" charset="0"/>
            </a:endParaRPr>
          </a:p>
          <a:p>
            <a:pPr algn="just">
              <a:lnSpc>
                <a:spcPct val="106000"/>
              </a:lnSpc>
              <a:spcAft>
                <a:spcPts val="800"/>
              </a:spcAft>
              <a:buClrTx/>
              <a:buSzPct val="70000"/>
              <a:buFont typeface="Wingdings" panose="05000000000000000000" pitchFamily="2" charset="2"/>
              <a:buChar char="q"/>
            </a:pPr>
            <a:endParaRPr lang="en-GB" dirty="0">
              <a:solidFill>
                <a:schemeClr val="tx1"/>
              </a:solidFill>
              <a:latin typeface="Tahoma" pitchFamily="34" charset="0"/>
              <a:ea typeface="Tahoma" pitchFamily="34" charset="0"/>
              <a:cs typeface="Tahoma" pitchFamily="34" charset="0"/>
            </a:endParaRPr>
          </a:p>
        </p:txBody>
      </p:sp>
      <p:sp>
        <p:nvSpPr>
          <p:cNvPr id="3" name="Title 2"/>
          <p:cNvSpPr>
            <a:spLocks noGrp="1"/>
          </p:cNvSpPr>
          <p:nvPr>
            <p:ph type="title"/>
          </p:nvPr>
        </p:nvSpPr>
        <p:spPr>
          <a:xfrm>
            <a:off x="457200" y="764704"/>
            <a:ext cx="8229600" cy="432048"/>
          </a:xfrm>
        </p:spPr>
        <p:txBody>
          <a:bodyPr>
            <a:normAutofit fontScale="90000"/>
          </a:bodyPr>
          <a:lstStyle/>
          <a:p>
            <a:r>
              <a:rPr lang="en-US" sz="3200" b="1" dirty="0" smtClean="0">
                <a:solidFill>
                  <a:schemeClr val="tx1"/>
                </a:solidFill>
                <a:latin typeface="Tahoma" pitchFamily="34" charset="0"/>
                <a:ea typeface="Tahoma" pitchFamily="34" charset="0"/>
                <a:cs typeface="Tahoma" pitchFamily="34" charset="0"/>
              </a:rPr>
              <a:t>CONTROLLER’S QUALIFICATIONS </a:t>
            </a:r>
            <a:r>
              <a:rPr lang="en-GB" dirty="0" smtClean="0">
                <a:latin typeface="Tahoma" pitchFamily="34" charset="0"/>
                <a:ea typeface="Tahoma" pitchFamily="34" charset="0"/>
                <a:cs typeface="Tahoma" pitchFamily="34" charset="0"/>
              </a:rPr>
              <a:t/>
            </a:r>
            <a:br>
              <a:rPr lang="en-GB" dirty="0" smtClean="0">
                <a:latin typeface="Tahoma" pitchFamily="34" charset="0"/>
                <a:ea typeface="Tahoma" pitchFamily="34" charset="0"/>
                <a:cs typeface="Tahoma" pitchFamily="34" charset="0"/>
              </a:rPr>
            </a:br>
            <a:endParaRPr lang="el-GR" dirty="0">
              <a:solidFill>
                <a:schemeClr val="tx1"/>
              </a:solidFill>
              <a:latin typeface="Tahoma" pitchFamily="34" charset="0"/>
              <a:ea typeface="Tahoma" pitchFamily="34" charset="0"/>
              <a:cs typeface="Tahoma" pitchFamily="34" charset="0"/>
            </a:endParaRPr>
          </a:p>
        </p:txBody>
      </p:sp>
      <p:pic>
        <p:nvPicPr>
          <p:cNvPr id="8" name="Picture 3" descr="C:\Users\user.MOFPBPMIOANNOU\Desktop\SF-LOGO-EG_Top.jpg"/>
          <p:cNvPicPr>
            <a:picLocks noChangeAspect="1" noChangeArrowheads="1"/>
          </p:cNvPicPr>
          <p:nvPr/>
        </p:nvPicPr>
        <p:blipFill>
          <a:blip r:embed="rId2" cstate="print"/>
          <a:srcRect/>
          <a:stretch>
            <a:fillRect/>
          </a:stretch>
        </p:blipFill>
        <p:spPr bwMode="auto">
          <a:xfrm>
            <a:off x="3779912" y="5993904"/>
            <a:ext cx="1641782" cy="864096"/>
          </a:xfrm>
          <a:prstGeom prst="rect">
            <a:avLst/>
          </a:prstGeom>
          <a:noFill/>
        </p:spPr>
      </p:pic>
      <p:pic>
        <p:nvPicPr>
          <p:cNvPr id="9" name="Picture 5" descr="C:\Users\user.MOFPBPMIOANNOU\AppData\Local\Microsoft\Windows\Temporary Internet Files\Content.Outlook\UWDNRAPZ\long_en.jpg"/>
          <p:cNvPicPr>
            <a:picLocks noChangeAspect="1" noChangeArrowheads="1"/>
          </p:cNvPicPr>
          <p:nvPr/>
        </p:nvPicPr>
        <p:blipFill>
          <a:blip r:embed="rId3" cstate="print"/>
          <a:srcRect/>
          <a:stretch>
            <a:fillRect/>
          </a:stretch>
        </p:blipFill>
        <p:spPr bwMode="auto">
          <a:xfrm>
            <a:off x="5580112" y="6021288"/>
            <a:ext cx="1872208" cy="836712"/>
          </a:xfrm>
          <a:prstGeom prst="rect">
            <a:avLst/>
          </a:prstGeom>
          <a:noFill/>
        </p:spPr>
      </p:pic>
      <p:pic>
        <p:nvPicPr>
          <p:cNvPr id="10" name="Picture 4" descr="C:\Users\user.MOFPBPMIOANNOU\Desktop\CY-Logo_ENG.jpg"/>
          <p:cNvPicPr>
            <a:picLocks noChangeAspect="1" noChangeArrowheads="1"/>
          </p:cNvPicPr>
          <p:nvPr/>
        </p:nvPicPr>
        <p:blipFill>
          <a:blip r:embed="rId4" cstate="print"/>
          <a:srcRect/>
          <a:stretch>
            <a:fillRect/>
          </a:stretch>
        </p:blipFill>
        <p:spPr bwMode="auto">
          <a:xfrm>
            <a:off x="7524328" y="5877272"/>
            <a:ext cx="1440160" cy="864096"/>
          </a:xfrm>
          <a:prstGeom prst="rect">
            <a:avLst/>
          </a:prstGeom>
          <a:noFill/>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5849888"/>
            <a:ext cx="1907704" cy="100811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763688" y="5949280"/>
            <a:ext cx="2088232" cy="908720"/>
          </a:xfrm>
          <a:prstGeom prst="rect">
            <a:avLst/>
          </a:prstGeom>
        </p:spPr>
      </p:pic>
    </p:spTree>
    <p:extLst>
      <p:ext uri="{BB962C8B-B14F-4D97-AF65-F5344CB8AC3E}">
        <p14:creationId xmlns:p14="http://schemas.microsoft.com/office/powerpoint/2010/main" xmlns="" val="3742207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84784"/>
            <a:ext cx="8208912" cy="4392488"/>
          </a:xfrm>
        </p:spPr>
        <p:txBody>
          <a:bodyPr>
            <a:noAutofit/>
          </a:bodyPr>
          <a:lstStyle/>
          <a:p>
            <a:pPr algn="just">
              <a:lnSpc>
                <a:spcPct val="106000"/>
              </a:lnSpc>
              <a:spcAft>
                <a:spcPts val="800"/>
              </a:spcAft>
              <a:buClrTx/>
              <a:buSzPct val="70000"/>
              <a:buFont typeface="Wingdings" panose="05000000000000000000" pitchFamily="2" charset="2"/>
              <a:buChar char="q"/>
            </a:pPr>
            <a:endParaRPr lang="en-GB" dirty="0" smtClean="0">
              <a:solidFill>
                <a:schemeClr val="tx1"/>
              </a:solidFill>
              <a:latin typeface="Tahoma" pitchFamily="34" charset="0"/>
              <a:ea typeface="Tahoma" pitchFamily="34" charset="0"/>
              <a:cs typeface="Tahoma" pitchFamily="34" charset="0"/>
            </a:endParaRPr>
          </a:p>
          <a:p>
            <a:pPr algn="just">
              <a:lnSpc>
                <a:spcPct val="106000"/>
              </a:lnSpc>
              <a:spcAft>
                <a:spcPts val="800"/>
              </a:spcAft>
              <a:buClrTx/>
              <a:buSzPct val="70000"/>
              <a:buFont typeface="Wingdings" panose="05000000000000000000" pitchFamily="2" charset="2"/>
              <a:buChar char="q"/>
            </a:pPr>
            <a:endParaRPr lang="en-GB" dirty="0">
              <a:solidFill>
                <a:schemeClr val="tx1"/>
              </a:solidFill>
              <a:latin typeface="Tahoma" pitchFamily="34" charset="0"/>
              <a:ea typeface="Tahoma" pitchFamily="34" charset="0"/>
              <a:cs typeface="Tahoma" pitchFamily="34" charset="0"/>
            </a:endParaRPr>
          </a:p>
          <a:p>
            <a:pPr algn="just">
              <a:lnSpc>
                <a:spcPct val="106000"/>
              </a:lnSpc>
              <a:spcAft>
                <a:spcPts val="800"/>
              </a:spcAft>
              <a:buClrTx/>
              <a:buSzPct val="70000"/>
              <a:buFont typeface="Wingdings" panose="05000000000000000000" pitchFamily="2" charset="2"/>
              <a:buChar char="q"/>
            </a:pPr>
            <a:endParaRPr lang="en-GB" dirty="0">
              <a:solidFill>
                <a:schemeClr val="tx1"/>
              </a:solidFill>
              <a:latin typeface="Tahoma" pitchFamily="34" charset="0"/>
              <a:ea typeface="Tahoma" pitchFamily="34" charset="0"/>
              <a:cs typeface="Tahoma" pitchFamily="34" charset="0"/>
            </a:endParaRPr>
          </a:p>
        </p:txBody>
      </p:sp>
      <p:sp>
        <p:nvSpPr>
          <p:cNvPr id="3" name="Title 2"/>
          <p:cNvSpPr>
            <a:spLocks noGrp="1"/>
          </p:cNvSpPr>
          <p:nvPr>
            <p:ph type="title"/>
          </p:nvPr>
        </p:nvSpPr>
        <p:spPr>
          <a:xfrm>
            <a:off x="457200" y="476672"/>
            <a:ext cx="8229600" cy="576064"/>
          </a:xfrm>
        </p:spPr>
        <p:txBody>
          <a:bodyPr>
            <a:noAutofit/>
          </a:bodyPr>
          <a:lstStyle/>
          <a:p>
            <a:r>
              <a:rPr lang="en-GB" b="1" dirty="0" smtClean="0">
                <a:solidFill>
                  <a:schemeClr val="tx1"/>
                </a:solidFill>
                <a:latin typeface="Tahoma" pitchFamily="34" charset="0"/>
                <a:ea typeface="Tahoma" pitchFamily="34" charset="0"/>
                <a:cs typeface="Tahoma" pitchFamily="34" charset="0"/>
              </a:rPr>
              <a:t>FLCs VERIFICATIONS</a:t>
            </a:r>
            <a:endParaRPr lang="el-GR" dirty="0">
              <a:solidFill>
                <a:schemeClr val="tx1"/>
              </a:solidFill>
              <a:latin typeface="Tahoma" pitchFamily="34" charset="0"/>
              <a:ea typeface="Tahoma" pitchFamily="34" charset="0"/>
              <a:cs typeface="Tahoma" pitchFamily="34" charset="0"/>
            </a:endParaRPr>
          </a:p>
        </p:txBody>
      </p:sp>
      <p:pic>
        <p:nvPicPr>
          <p:cNvPr id="8" name="Picture 3" descr="C:\Users\user.MOFPBPMIOANNOU\Desktop\SF-LOGO-EG_Top.jpg"/>
          <p:cNvPicPr>
            <a:picLocks noChangeAspect="1" noChangeArrowheads="1"/>
          </p:cNvPicPr>
          <p:nvPr/>
        </p:nvPicPr>
        <p:blipFill>
          <a:blip r:embed="rId2" cstate="print"/>
          <a:srcRect/>
          <a:stretch>
            <a:fillRect/>
          </a:stretch>
        </p:blipFill>
        <p:spPr bwMode="auto">
          <a:xfrm>
            <a:off x="3995936" y="5993904"/>
            <a:ext cx="1641782" cy="864096"/>
          </a:xfrm>
          <a:prstGeom prst="rect">
            <a:avLst/>
          </a:prstGeom>
          <a:noFill/>
        </p:spPr>
      </p:pic>
      <p:pic>
        <p:nvPicPr>
          <p:cNvPr id="9" name="Picture 5" descr="C:\Users\user.MOFPBPMIOANNOU\AppData\Local\Microsoft\Windows\Temporary Internet Files\Content.Outlook\UWDNRAPZ\long_en.jpg"/>
          <p:cNvPicPr>
            <a:picLocks noChangeAspect="1" noChangeArrowheads="1"/>
          </p:cNvPicPr>
          <p:nvPr/>
        </p:nvPicPr>
        <p:blipFill>
          <a:blip r:embed="rId3" cstate="print"/>
          <a:srcRect/>
          <a:stretch>
            <a:fillRect/>
          </a:stretch>
        </p:blipFill>
        <p:spPr bwMode="auto">
          <a:xfrm>
            <a:off x="5652120" y="6021288"/>
            <a:ext cx="1800200" cy="836712"/>
          </a:xfrm>
          <a:prstGeom prst="rect">
            <a:avLst/>
          </a:prstGeom>
          <a:noFill/>
        </p:spPr>
      </p:pic>
      <p:pic>
        <p:nvPicPr>
          <p:cNvPr id="10" name="Picture 4" descr="C:\Users\user.MOFPBPMIOANNOU\Desktop\CY-Logo_ENG.jpg"/>
          <p:cNvPicPr>
            <a:picLocks noChangeAspect="1" noChangeArrowheads="1"/>
          </p:cNvPicPr>
          <p:nvPr/>
        </p:nvPicPr>
        <p:blipFill>
          <a:blip r:embed="rId4" cstate="print"/>
          <a:srcRect/>
          <a:stretch>
            <a:fillRect/>
          </a:stretch>
        </p:blipFill>
        <p:spPr bwMode="auto">
          <a:xfrm>
            <a:off x="7524328" y="5877272"/>
            <a:ext cx="1440160" cy="864096"/>
          </a:xfrm>
          <a:prstGeom prst="rect">
            <a:avLst/>
          </a:prstGeom>
          <a:noFill/>
        </p:spPr>
      </p:pic>
      <p:graphicFrame>
        <p:nvGraphicFramePr>
          <p:cNvPr id="7" name="Diagram 6"/>
          <p:cNvGraphicFramePr/>
          <p:nvPr>
            <p:extLst>
              <p:ext uri="{D42A27DB-BD31-4B8C-83A1-F6EECF244321}">
                <p14:modId xmlns="" xmlns:p14="http://schemas.microsoft.com/office/powerpoint/2010/main" val="385349640"/>
              </p:ext>
            </p:extLst>
          </p:nvPr>
        </p:nvGraphicFramePr>
        <p:xfrm>
          <a:off x="640363" y="1700808"/>
          <a:ext cx="7344816" cy="41764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Picture 10"/>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0" y="5849888"/>
            <a:ext cx="1907704" cy="1008112"/>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763688" y="5949280"/>
            <a:ext cx="2088232" cy="908720"/>
          </a:xfrm>
          <a:prstGeom prst="rect">
            <a:avLst/>
          </a:prstGeom>
        </p:spPr>
      </p:pic>
    </p:spTree>
    <p:extLst>
      <p:ext uri="{BB962C8B-B14F-4D97-AF65-F5344CB8AC3E}">
        <p14:creationId xmlns="" xmlns:p14="http://schemas.microsoft.com/office/powerpoint/2010/main" val="1279693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24744"/>
            <a:ext cx="8208912" cy="4464496"/>
          </a:xfrm>
        </p:spPr>
        <p:txBody>
          <a:bodyPr>
            <a:noAutofit/>
          </a:bodyPr>
          <a:lstStyle/>
          <a:p>
            <a:pPr algn="just">
              <a:lnSpc>
                <a:spcPct val="106000"/>
              </a:lnSpc>
              <a:spcAft>
                <a:spcPts val="800"/>
              </a:spcAft>
              <a:buClrTx/>
              <a:buSzPct val="70000"/>
              <a:buFont typeface="Wingdings" panose="05000000000000000000" pitchFamily="2" charset="2"/>
              <a:buChar char="q"/>
            </a:pPr>
            <a:r>
              <a:rPr lang="en-GB" dirty="0" smtClean="0">
                <a:solidFill>
                  <a:schemeClr val="tx1"/>
                </a:solidFill>
                <a:latin typeface="Tahoma" pitchFamily="34" charset="0"/>
                <a:ea typeface="Tahoma" pitchFamily="34" charset="0"/>
                <a:cs typeface="Tahoma" pitchFamily="34" charset="0"/>
              </a:rPr>
              <a:t>The Approbation body may perform verifications on both partners and controllers on a sample basis.</a:t>
            </a:r>
          </a:p>
          <a:p>
            <a:pPr algn="just">
              <a:lnSpc>
                <a:spcPct val="106000"/>
              </a:lnSpc>
              <a:spcAft>
                <a:spcPts val="800"/>
              </a:spcAft>
              <a:buClrTx/>
              <a:buSzPct val="70000"/>
              <a:buFont typeface="Wingdings" panose="05000000000000000000" pitchFamily="2" charset="2"/>
              <a:buChar char="q"/>
            </a:pPr>
            <a:r>
              <a:rPr lang="en-GB" b="1" dirty="0" smtClean="0">
                <a:solidFill>
                  <a:schemeClr val="tx1"/>
                </a:solidFill>
                <a:latin typeface="Tahoma" pitchFamily="34" charset="0"/>
                <a:ea typeface="Tahoma" pitchFamily="34" charset="0"/>
                <a:cs typeface="Tahoma" pitchFamily="34" charset="0"/>
              </a:rPr>
              <a:t>SCOPE</a:t>
            </a:r>
          </a:p>
          <a:p>
            <a:pPr lvl="1" algn="just">
              <a:lnSpc>
                <a:spcPct val="106000"/>
              </a:lnSpc>
              <a:spcAft>
                <a:spcPts val="800"/>
              </a:spcAft>
              <a:buClrTx/>
              <a:buSzPct val="70000"/>
              <a:buFont typeface="Wingdings" panose="05000000000000000000" pitchFamily="2" charset="2"/>
              <a:buChar char="q"/>
            </a:pPr>
            <a:r>
              <a:rPr lang="en-GB" dirty="0" smtClean="0">
                <a:solidFill>
                  <a:schemeClr val="tx1"/>
                </a:solidFill>
                <a:latin typeface="Tahoma" pitchFamily="34" charset="0"/>
                <a:ea typeface="Tahoma" pitchFamily="34" charset="0"/>
                <a:cs typeface="Tahoma" pitchFamily="34" charset="0"/>
              </a:rPr>
              <a:t>To ensure the effectiveness of the management control system </a:t>
            </a:r>
          </a:p>
          <a:p>
            <a:pPr lvl="1" algn="just">
              <a:lnSpc>
                <a:spcPct val="106000"/>
              </a:lnSpc>
              <a:spcAft>
                <a:spcPts val="800"/>
              </a:spcAft>
              <a:buClrTx/>
              <a:buSzPct val="70000"/>
              <a:buFont typeface="Wingdings" panose="05000000000000000000" pitchFamily="2" charset="2"/>
              <a:buChar char="q"/>
            </a:pPr>
            <a:r>
              <a:rPr lang="en-GB" dirty="0" smtClean="0">
                <a:solidFill>
                  <a:schemeClr val="tx1"/>
                </a:solidFill>
                <a:latin typeface="Tahoma" pitchFamily="34" charset="0"/>
                <a:ea typeface="Tahoma" pitchFamily="34" charset="0"/>
                <a:cs typeface="Tahoma" pitchFamily="34" charset="0"/>
              </a:rPr>
              <a:t>To ensure the compliance with EU Regulations, Program and National Rules</a:t>
            </a:r>
          </a:p>
          <a:p>
            <a:pPr lvl="1" algn="just">
              <a:lnSpc>
                <a:spcPct val="106000"/>
              </a:lnSpc>
              <a:spcAft>
                <a:spcPts val="800"/>
              </a:spcAft>
              <a:buClrTx/>
              <a:buSzPct val="70000"/>
              <a:buFont typeface="Wingdings" panose="05000000000000000000" pitchFamily="2" charset="2"/>
              <a:buChar char="q"/>
            </a:pPr>
            <a:r>
              <a:rPr lang="en-GB" dirty="0" smtClean="0">
                <a:solidFill>
                  <a:schemeClr val="tx1"/>
                </a:solidFill>
                <a:latin typeface="Tahoma" pitchFamily="34" charset="0"/>
                <a:ea typeface="Tahoma" pitchFamily="34" charset="0"/>
                <a:cs typeface="Tahoma" pitchFamily="34" charset="0"/>
              </a:rPr>
              <a:t>To ensure that the controllers followed all the necessary procedures when they declared expenditures and correctly filled in the standardised Program FLC Questionnaire.</a:t>
            </a:r>
          </a:p>
          <a:p>
            <a:pPr lvl="1" algn="just">
              <a:lnSpc>
                <a:spcPct val="106000"/>
              </a:lnSpc>
              <a:spcAft>
                <a:spcPts val="800"/>
              </a:spcAft>
              <a:buClrTx/>
              <a:buSzPct val="70000"/>
              <a:buFont typeface="Wingdings" panose="05000000000000000000" pitchFamily="2" charset="2"/>
              <a:buChar char="q"/>
            </a:pPr>
            <a:endParaRPr lang="en-GB" dirty="0" smtClean="0">
              <a:solidFill>
                <a:schemeClr val="tx1"/>
              </a:solidFill>
              <a:latin typeface="Tahoma" pitchFamily="34" charset="0"/>
              <a:ea typeface="Tahoma" pitchFamily="34" charset="0"/>
              <a:cs typeface="Tahoma" pitchFamily="34" charset="0"/>
            </a:endParaRPr>
          </a:p>
          <a:p>
            <a:pPr algn="just">
              <a:lnSpc>
                <a:spcPct val="106000"/>
              </a:lnSpc>
              <a:spcAft>
                <a:spcPts val="800"/>
              </a:spcAft>
              <a:buClrTx/>
              <a:buSzPct val="70000"/>
              <a:buFont typeface="Wingdings" panose="05000000000000000000" pitchFamily="2" charset="2"/>
              <a:buChar char="q"/>
            </a:pPr>
            <a:endParaRPr lang="en-GB" dirty="0">
              <a:solidFill>
                <a:schemeClr val="tx1"/>
              </a:solidFill>
              <a:latin typeface="Tahoma" pitchFamily="34" charset="0"/>
              <a:ea typeface="Tahoma" pitchFamily="34" charset="0"/>
              <a:cs typeface="Tahoma" pitchFamily="34" charset="0"/>
            </a:endParaRPr>
          </a:p>
        </p:txBody>
      </p:sp>
      <p:sp>
        <p:nvSpPr>
          <p:cNvPr id="3" name="Title 2"/>
          <p:cNvSpPr>
            <a:spLocks noGrp="1"/>
          </p:cNvSpPr>
          <p:nvPr>
            <p:ph type="title"/>
          </p:nvPr>
        </p:nvSpPr>
        <p:spPr>
          <a:xfrm>
            <a:off x="457200" y="764704"/>
            <a:ext cx="8229600" cy="432048"/>
          </a:xfrm>
        </p:spPr>
        <p:txBody>
          <a:bodyPr>
            <a:normAutofit fontScale="90000"/>
          </a:bodyPr>
          <a:lstStyle/>
          <a:p>
            <a:r>
              <a:rPr lang="en-US" sz="3200" b="1" dirty="0" smtClean="0">
                <a:solidFill>
                  <a:schemeClr val="tx1"/>
                </a:solidFill>
                <a:latin typeface="Tahoma" pitchFamily="34" charset="0"/>
                <a:ea typeface="Tahoma" pitchFamily="34" charset="0"/>
                <a:cs typeface="Tahoma" pitchFamily="34" charset="0"/>
              </a:rPr>
              <a:t>QUALITY REVIEW OF FLC </a:t>
            </a:r>
            <a:r>
              <a:rPr lang="en-GB" dirty="0" smtClean="0">
                <a:latin typeface="Tahoma" pitchFamily="34" charset="0"/>
                <a:ea typeface="Tahoma" pitchFamily="34" charset="0"/>
                <a:cs typeface="Tahoma" pitchFamily="34" charset="0"/>
              </a:rPr>
              <a:t/>
            </a:r>
            <a:br>
              <a:rPr lang="en-GB" dirty="0" smtClean="0">
                <a:latin typeface="Tahoma" pitchFamily="34" charset="0"/>
                <a:ea typeface="Tahoma" pitchFamily="34" charset="0"/>
                <a:cs typeface="Tahoma" pitchFamily="34" charset="0"/>
              </a:rPr>
            </a:br>
            <a:endParaRPr lang="el-GR" dirty="0">
              <a:solidFill>
                <a:schemeClr val="tx1"/>
              </a:solidFill>
              <a:latin typeface="Tahoma" pitchFamily="34" charset="0"/>
              <a:ea typeface="Tahoma" pitchFamily="34" charset="0"/>
              <a:cs typeface="Tahoma" pitchFamily="34" charset="0"/>
            </a:endParaRPr>
          </a:p>
        </p:txBody>
      </p:sp>
      <p:pic>
        <p:nvPicPr>
          <p:cNvPr id="8" name="Picture 3" descr="C:\Users\user.MOFPBPMIOANNOU\Desktop\SF-LOGO-EG_Top.jpg"/>
          <p:cNvPicPr>
            <a:picLocks noChangeAspect="1" noChangeArrowheads="1"/>
          </p:cNvPicPr>
          <p:nvPr/>
        </p:nvPicPr>
        <p:blipFill>
          <a:blip r:embed="rId2" cstate="print"/>
          <a:srcRect/>
          <a:stretch>
            <a:fillRect/>
          </a:stretch>
        </p:blipFill>
        <p:spPr bwMode="auto">
          <a:xfrm>
            <a:off x="3779912" y="5993904"/>
            <a:ext cx="1641782" cy="864096"/>
          </a:xfrm>
          <a:prstGeom prst="rect">
            <a:avLst/>
          </a:prstGeom>
          <a:noFill/>
        </p:spPr>
      </p:pic>
      <p:pic>
        <p:nvPicPr>
          <p:cNvPr id="9" name="Picture 5" descr="C:\Users\user.MOFPBPMIOANNOU\AppData\Local\Microsoft\Windows\Temporary Internet Files\Content.Outlook\UWDNRAPZ\long_en.jpg"/>
          <p:cNvPicPr>
            <a:picLocks noChangeAspect="1" noChangeArrowheads="1"/>
          </p:cNvPicPr>
          <p:nvPr/>
        </p:nvPicPr>
        <p:blipFill>
          <a:blip r:embed="rId3" cstate="print"/>
          <a:srcRect/>
          <a:stretch>
            <a:fillRect/>
          </a:stretch>
        </p:blipFill>
        <p:spPr bwMode="auto">
          <a:xfrm>
            <a:off x="5580112" y="6021288"/>
            <a:ext cx="1872208" cy="836712"/>
          </a:xfrm>
          <a:prstGeom prst="rect">
            <a:avLst/>
          </a:prstGeom>
          <a:noFill/>
        </p:spPr>
      </p:pic>
      <p:pic>
        <p:nvPicPr>
          <p:cNvPr id="10" name="Picture 4" descr="C:\Users\user.MOFPBPMIOANNOU\Desktop\CY-Logo_ENG.jpg"/>
          <p:cNvPicPr>
            <a:picLocks noChangeAspect="1" noChangeArrowheads="1"/>
          </p:cNvPicPr>
          <p:nvPr/>
        </p:nvPicPr>
        <p:blipFill>
          <a:blip r:embed="rId4" cstate="print"/>
          <a:srcRect/>
          <a:stretch>
            <a:fillRect/>
          </a:stretch>
        </p:blipFill>
        <p:spPr bwMode="auto">
          <a:xfrm>
            <a:off x="7524328" y="5877272"/>
            <a:ext cx="1440160" cy="864096"/>
          </a:xfrm>
          <a:prstGeom prst="rect">
            <a:avLst/>
          </a:prstGeom>
          <a:noFill/>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5849888"/>
            <a:ext cx="1907704" cy="100811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763688" y="5949280"/>
            <a:ext cx="2088232" cy="908720"/>
          </a:xfrm>
          <a:prstGeom prst="rect">
            <a:avLst/>
          </a:prstGeom>
        </p:spPr>
      </p:pic>
    </p:spTree>
    <p:extLst>
      <p:ext uri="{BB962C8B-B14F-4D97-AF65-F5344CB8AC3E}">
        <p14:creationId xmlns:p14="http://schemas.microsoft.com/office/powerpoint/2010/main" xmlns="" val="3742207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24744"/>
            <a:ext cx="8208912" cy="4464496"/>
          </a:xfrm>
        </p:spPr>
        <p:txBody>
          <a:bodyPr>
            <a:noAutofit/>
          </a:bodyPr>
          <a:lstStyle/>
          <a:p>
            <a:pPr algn="just">
              <a:lnSpc>
                <a:spcPct val="106000"/>
              </a:lnSpc>
              <a:spcAft>
                <a:spcPts val="800"/>
              </a:spcAft>
              <a:buClrTx/>
              <a:buSzPct val="70000"/>
              <a:buFont typeface="Wingdings" panose="05000000000000000000" pitchFamily="2" charset="2"/>
              <a:buChar char="q"/>
            </a:pPr>
            <a:r>
              <a:rPr lang="en-GB" dirty="0" smtClean="0">
                <a:solidFill>
                  <a:schemeClr val="tx1"/>
                </a:solidFill>
                <a:latin typeface="Tahoma" pitchFamily="34" charset="0"/>
                <a:ea typeface="Tahoma" pitchFamily="34" charset="0"/>
                <a:cs typeface="Tahoma" pitchFamily="34" charset="0"/>
              </a:rPr>
              <a:t>The quality and on-the spot verifications are conducted annually by the AB and covers </a:t>
            </a:r>
            <a:r>
              <a:rPr lang="en-GB" dirty="0" smtClean="0">
                <a:solidFill>
                  <a:schemeClr val="tx1"/>
                </a:solidFill>
                <a:latin typeface="Tahoma" pitchFamily="34" charset="0"/>
                <a:ea typeface="Tahoma" pitchFamily="34" charset="0"/>
                <a:cs typeface="Tahoma" pitchFamily="34" charset="0"/>
              </a:rPr>
              <a:t>at least five </a:t>
            </a:r>
            <a:r>
              <a:rPr lang="en-GB" dirty="0" smtClean="0">
                <a:solidFill>
                  <a:schemeClr val="tx1"/>
                </a:solidFill>
                <a:latin typeface="Tahoma" pitchFamily="34" charset="0"/>
                <a:ea typeface="Tahoma" pitchFamily="34" charset="0"/>
                <a:cs typeface="Tahoma" pitchFamily="34" charset="0"/>
              </a:rPr>
              <a:t>(5) controllers per year.</a:t>
            </a:r>
          </a:p>
          <a:p>
            <a:pPr algn="just">
              <a:lnSpc>
                <a:spcPct val="106000"/>
              </a:lnSpc>
              <a:spcAft>
                <a:spcPts val="800"/>
              </a:spcAft>
              <a:buClrTx/>
              <a:buSzPct val="70000"/>
              <a:buFont typeface="Wingdings" panose="05000000000000000000" pitchFamily="2" charset="2"/>
              <a:buChar char="q"/>
            </a:pPr>
            <a:r>
              <a:rPr lang="en-GB" dirty="0" smtClean="0">
                <a:solidFill>
                  <a:schemeClr val="tx1"/>
                </a:solidFill>
                <a:latin typeface="Tahoma" pitchFamily="34" charset="0"/>
                <a:ea typeface="Tahoma" pitchFamily="34" charset="0"/>
                <a:cs typeface="Tahoma" pitchFamily="34" charset="0"/>
              </a:rPr>
              <a:t>Risk Factors</a:t>
            </a:r>
            <a:r>
              <a:rPr lang="en-US" dirty="0" smtClean="0">
                <a:solidFill>
                  <a:schemeClr val="tx1"/>
                </a:solidFill>
                <a:latin typeface="Tahoma" pitchFamily="34" charset="0"/>
                <a:ea typeface="Tahoma" pitchFamily="34" charset="0"/>
                <a:cs typeface="Tahoma" pitchFamily="34" charset="0"/>
              </a:rPr>
              <a:t>:</a:t>
            </a:r>
          </a:p>
          <a:p>
            <a:pPr lvl="1" algn="just">
              <a:lnSpc>
                <a:spcPct val="106000"/>
              </a:lnSpc>
              <a:spcAft>
                <a:spcPts val="800"/>
              </a:spcAft>
              <a:buClrTx/>
              <a:buSzPct val="70000"/>
              <a:buFont typeface="Wingdings" panose="05000000000000000000" pitchFamily="2" charset="2"/>
              <a:buChar char="q"/>
            </a:pPr>
            <a:r>
              <a:rPr lang="en-US" dirty="0" smtClean="0">
                <a:solidFill>
                  <a:schemeClr val="tx1"/>
                </a:solidFill>
                <a:latin typeface="Tahoma" pitchFamily="34" charset="0"/>
                <a:ea typeface="Tahoma" pitchFamily="34" charset="0"/>
                <a:cs typeface="Tahoma" pitchFamily="34" charset="0"/>
              </a:rPr>
              <a:t>The previous controllers’ experience in other Cross-Border Cooperation Programs</a:t>
            </a:r>
          </a:p>
          <a:p>
            <a:pPr lvl="1" algn="just">
              <a:lnSpc>
                <a:spcPct val="106000"/>
              </a:lnSpc>
              <a:spcAft>
                <a:spcPts val="800"/>
              </a:spcAft>
              <a:buClrTx/>
              <a:buSzPct val="70000"/>
              <a:buFont typeface="Wingdings" panose="05000000000000000000" pitchFamily="2" charset="2"/>
              <a:buChar char="q"/>
            </a:pPr>
            <a:r>
              <a:rPr lang="en-US" dirty="0" smtClean="0">
                <a:solidFill>
                  <a:schemeClr val="tx1"/>
                </a:solidFill>
                <a:latin typeface="Tahoma" pitchFamily="34" charset="0"/>
                <a:ea typeface="Tahoma" pitchFamily="34" charset="0"/>
                <a:cs typeface="Tahoma" pitchFamily="34" charset="0"/>
              </a:rPr>
              <a:t>Findings/conclusions of previous audit verifications of other independent bodies such as Internal Audit Service and any other Audit control body</a:t>
            </a:r>
          </a:p>
          <a:p>
            <a:pPr lvl="1" algn="just">
              <a:lnSpc>
                <a:spcPct val="106000"/>
              </a:lnSpc>
              <a:spcAft>
                <a:spcPts val="800"/>
              </a:spcAft>
              <a:buClrTx/>
              <a:buSzPct val="70000"/>
              <a:buFont typeface="Wingdings" panose="05000000000000000000" pitchFamily="2" charset="2"/>
              <a:buChar char="q"/>
            </a:pPr>
            <a:r>
              <a:rPr lang="en-US" dirty="0" smtClean="0">
                <a:solidFill>
                  <a:schemeClr val="tx1"/>
                </a:solidFill>
                <a:latin typeface="Tahoma" pitchFamily="34" charset="0"/>
                <a:ea typeface="Tahoma" pitchFamily="34" charset="0"/>
                <a:cs typeface="Tahoma" pitchFamily="34" charset="0"/>
              </a:rPr>
              <a:t>The general level of controller’s organization in terms of size, audit team, its office administration etc</a:t>
            </a:r>
            <a:endParaRPr lang="en-GB" dirty="0" smtClean="0">
              <a:solidFill>
                <a:schemeClr val="tx1"/>
              </a:solidFill>
              <a:latin typeface="Tahoma" pitchFamily="34" charset="0"/>
              <a:ea typeface="Tahoma" pitchFamily="34" charset="0"/>
              <a:cs typeface="Tahoma" pitchFamily="34" charset="0"/>
            </a:endParaRPr>
          </a:p>
          <a:p>
            <a:pPr lvl="1" algn="just">
              <a:lnSpc>
                <a:spcPct val="106000"/>
              </a:lnSpc>
              <a:spcAft>
                <a:spcPts val="800"/>
              </a:spcAft>
              <a:buClrTx/>
              <a:buSzPct val="70000"/>
              <a:buFont typeface="Wingdings" panose="05000000000000000000" pitchFamily="2" charset="2"/>
              <a:buChar char="q"/>
            </a:pPr>
            <a:endParaRPr lang="en-GB" dirty="0" smtClean="0">
              <a:solidFill>
                <a:schemeClr val="tx1"/>
              </a:solidFill>
              <a:latin typeface="Tahoma" pitchFamily="34" charset="0"/>
              <a:ea typeface="Tahoma" pitchFamily="34" charset="0"/>
              <a:cs typeface="Tahoma" pitchFamily="34" charset="0"/>
            </a:endParaRPr>
          </a:p>
          <a:p>
            <a:pPr algn="just">
              <a:lnSpc>
                <a:spcPct val="106000"/>
              </a:lnSpc>
              <a:spcAft>
                <a:spcPts val="800"/>
              </a:spcAft>
              <a:buClrTx/>
              <a:buSzPct val="70000"/>
              <a:buFont typeface="Wingdings" panose="05000000000000000000" pitchFamily="2" charset="2"/>
              <a:buChar char="q"/>
            </a:pPr>
            <a:endParaRPr lang="en-GB" dirty="0">
              <a:solidFill>
                <a:schemeClr val="tx1"/>
              </a:solidFill>
              <a:latin typeface="Tahoma" pitchFamily="34" charset="0"/>
              <a:ea typeface="Tahoma" pitchFamily="34" charset="0"/>
              <a:cs typeface="Tahoma" pitchFamily="34" charset="0"/>
            </a:endParaRPr>
          </a:p>
        </p:txBody>
      </p:sp>
      <p:sp>
        <p:nvSpPr>
          <p:cNvPr id="3" name="Title 2"/>
          <p:cNvSpPr>
            <a:spLocks noGrp="1"/>
          </p:cNvSpPr>
          <p:nvPr>
            <p:ph type="title"/>
          </p:nvPr>
        </p:nvSpPr>
        <p:spPr>
          <a:xfrm>
            <a:off x="457200" y="764704"/>
            <a:ext cx="8229600" cy="432048"/>
          </a:xfrm>
        </p:spPr>
        <p:txBody>
          <a:bodyPr>
            <a:normAutofit fontScale="90000"/>
          </a:bodyPr>
          <a:lstStyle/>
          <a:p>
            <a:r>
              <a:rPr lang="en-US" sz="3200" b="1" dirty="0" smtClean="0">
                <a:solidFill>
                  <a:schemeClr val="tx1"/>
                </a:solidFill>
                <a:latin typeface="Tahoma" pitchFamily="34" charset="0"/>
                <a:ea typeface="Tahoma" pitchFamily="34" charset="0"/>
                <a:cs typeface="Tahoma" pitchFamily="34" charset="0"/>
              </a:rPr>
              <a:t>QUALITY REVIEW OF FLC </a:t>
            </a:r>
            <a:r>
              <a:rPr lang="en-GB" dirty="0" smtClean="0">
                <a:latin typeface="Tahoma" pitchFamily="34" charset="0"/>
                <a:ea typeface="Tahoma" pitchFamily="34" charset="0"/>
                <a:cs typeface="Tahoma" pitchFamily="34" charset="0"/>
              </a:rPr>
              <a:t/>
            </a:r>
            <a:br>
              <a:rPr lang="en-GB" dirty="0" smtClean="0">
                <a:latin typeface="Tahoma" pitchFamily="34" charset="0"/>
                <a:ea typeface="Tahoma" pitchFamily="34" charset="0"/>
                <a:cs typeface="Tahoma" pitchFamily="34" charset="0"/>
              </a:rPr>
            </a:br>
            <a:endParaRPr lang="el-GR" dirty="0">
              <a:solidFill>
                <a:schemeClr val="tx1"/>
              </a:solidFill>
              <a:latin typeface="Tahoma" pitchFamily="34" charset="0"/>
              <a:ea typeface="Tahoma" pitchFamily="34" charset="0"/>
              <a:cs typeface="Tahoma" pitchFamily="34" charset="0"/>
            </a:endParaRPr>
          </a:p>
        </p:txBody>
      </p:sp>
      <p:pic>
        <p:nvPicPr>
          <p:cNvPr id="8" name="Picture 3" descr="C:\Users\user.MOFPBPMIOANNOU\Desktop\SF-LOGO-EG_Top.jpg"/>
          <p:cNvPicPr>
            <a:picLocks noChangeAspect="1" noChangeArrowheads="1"/>
          </p:cNvPicPr>
          <p:nvPr/>
        </p:nvPicPr>
        <p:blipFill>
          <a:blip r:embed="rId2" cstate="print"/>
          <a:srcRect/>
          <a:stretch>
            <a:fillRect/>
          </a:stretch>
        </p:blipFill>
        <p:spPr bwMode="auto">
          <a:xfrm>
            <a:off x="3779912" y="5993904"/>
            <a:ext cx="1641782" cy="864096"/>
          </a:xfrm>
          <a:prstGeom prst="rect">
            <a:avLst/>
          </a:prstGeom>
          <a:noFill/>
        </p:spPr>
      </p:pic>
      <p:pic>
        <p:nvPicPr>
          <p:cNvPr id="9" name="Picture 5" descr="C:\Users\user.MOFPBPMIOANNOU\AppData\Local\Microsoft\Windows\Temporary Internet Files\Content.Outlook\UWDNRAPZ\long_en.jpg"/>
          <p:cNvPicPr>
            <a:picLocks noChangeAspect="1" noChangeArrowheads="1"/>
          </p:cNvPicPr>
          <p:nvPr/>
        </p:nvPicPr>
        <p:blipFill>
          <a:blip r:embed="rId3" cstate="print"/>
          <a:srcRect/>
          <a:stretch>
            <a:fillRect/>
          </a:stretch>
        </p:blipFill>
        <p:spPr bwMode="auto">
          <a:xfrm>
            <a:off x="5580112" y="6021288"/>
            <a:ext cx="1872208" cy="836712"/>
          </a:xfrm>
          <a:prstGeom prst="rect">
            <a:avLst/>
          </a:prstGeom>
          <a:noFill/>
        </p:spPr>
      </p:pic>
      <p:pic>
        <p:nvPicPr>
          <p:cNvPr id="10" name="Picture 4" descr="C:\Users\user.MOFPBPMIOANNOU\Desktop\CY-Logo_ENG.jpg"/>
          <p:cNvPicPr>
            <a:picLocks noChangeAspect="1" noChangeArrowheads="1"/>
          </p:cNvPicPr>
          <p:nvPr/>
        </p:nvPicPr>
        <p:blipFill>
          <a:blip r:embed="rId4" cstate="print"/>
          <a:srcRect/>
          <a:stretch>
            <a:fillRect/>
          </a:stretch>
        </p:blipFill>
        <p:spPr bwMode="auto">
          <a:xfrm>
            <a:off x="7524328" y="5877272"/>
            <a:ext cx="1440160" cy="864096"/>
          </a:xfrm>
          <a:prstGeom prst="rect">
            <a:avLst/>
          </a:prstGeom>
          <a:noFill/>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5849888"/>
            <a:ext cx="1907704" cy="100811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763688" y="5949280"/>
            <a:ext cx="2088232" cy="908720"/>
          </a:xfrm>
          <a:prstGeom prst="rect">
            <a:avLst/>
          </a:prstGeom>
        </p:spPr>
      </p:pic>
    </p:spTree>
    <p:extLst>
      <p:ext uri="{BB962C8B-B14F-4D97-AF65-F5344CB8AC3E}">
        <p14:creationId xmlns:p14="http://schemas.microsoft.com/office/powerpoint/2010/main" xmlns="" val="3742207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24744"/>
            <a:ext cx="8208912" cy="4752528"/>
          </a:xfrm>
        </p:spPr>
        <p:txBody>
          <a:bodyPr>
            <a:noAutofit/>
          </a:bodyPr>
          <a:lstStyle/>
          <a:p>
            <a:pPr marL="285750" lvl="0" indent="-285750" algn="just">
              <a:lnSpc>
                <a:spcPct val="106000"/>
              </a:lnSpc>
              <a:spcBef>
                <a:spcPts val="0"/>
              </a:spcBef>
              <a:spcAft>
                <a:spcPts val="800"/>
              </a:spcAft>
              <a:buClrTx/>
              <a:buSzPct val="70000"/>
              <a:buFont typeface="Wingdings" pitchFamily="2" charset="2"/>
              <a:buChar char="q"/>
            </a:pPr>
            <a:endParaRPr lang="en-GB" dirty="0" smtClean="0">
              <a:solidFill>
                <a:schemeClr val="tx1"/>
              </a:solidFill>
              <a:latin typeface="Tahoma" pitchFamily="34" charset="0"/>
              <a:ea typeface="Tahoma" pitchFamily="34" charset="0"/>
              <a:cs typeface="Tahoma" pitchFamily="34" charset="0"/>
            </a:endParaRPr>
          </a:p>
          <a:p>
            <a:pPr algn="just">
              <a:lnSpc>
                <a:spcPct val="106000"/>
              </a:lnSpc>
              <a:spcAft>
                <a:spcPts val="800"/>
              </a:spcAft>
              <a:buClrTx/>
              <a:buSzPct val="70000"/>
              <a:buFont typeface="Wingdings" panose="05000000000000000000" pitchFamily="2" charset="2"/>
              <a:buChar char="q"/>
            </a:pPr>
            <a:endParaRPr lang="en-GB" dirty="0" smtClean="0">
              <a:solidFill>
                <a:schemeClr val="tx1"/>
              </a:solidFill>
              <a:latin typeface="Tahoma" pitchFamily="34" charset="0"/>
              <a:ea typeface="Tahoma" pitchFamily="34" charset="0"/>
              <a:cs typeface="Tahoma" pitchFamily="34" charset="0"/>
            </a:endParaRPr>
          </a:p>
          <a:p>
            <a:pPr algn="just">
              <a:lnSpc>
                <a:spcPct val="106000"/>
              </a:lnSpc>
              <a:spcAft>
                <a:spcPts val="800"/>
              </a:spcAft>
              <a:buClrTx/>
              <a:buSzPct val="70000"/>
              <a:buFont typeface="Wingdings" panose="05000000000000000000" pitchFamily="2" charset="2"/>
              <a:buChar char="q"/>
            </a:pPr>
            <a:endParaRPr lang="en-GB" dirty="0">
              <a:solidFill>
                <a:schemeClr val="tx1"/>
              </a:solidFill>
              <a:latin typeface="Tahoma" pitchFamily="34" charset="0"/>
              <a:ea typeface="Tahoma" pitchFamily="34" charset="0"/>
              <a:cs typeface="Tahoma" pitchFamily="34" charset="0"/>
            </a:endParaRPr>
          </a:p>
          <a:p>
            <a:pPr algn="just">
              <a:lnSpc>
                <a:spcPct val="106000"/>
              </a:lnSpc>
              <a:spcAft>
                <a:spcPts val="800"/>
              </a:spcAft>
              <a:buClrTx/>
              <a:buSzPct val="70000"/>
              <a:buFont typeface="Wingdings" panose="05000000000000000000" pitchFamily="2" charset="2"/>
              <a:buChar char="q"/>
            </a:pPr>
            <a:endParaRPr lang="en-GB" dirty="0">
              <a:solidFill>
                <a:schemeClr val="tx1"/>
              </a:solidFill>
              <a:latin typeface="Tahoma" pitchFamily="34" charset="0"/>
              <a:ea typeface="Tahoma" pitchFamily="34" charset="0"/>
              <a:cs typeface="Tahoma" pitchFamily="34" charset="0"/>
            </a:endParaRPr>
          </a:p>
        </p:txBody>
      </p:sp>
      <p:sp>
        <p:nvSpPr>
          <p:cNvPr id="3" name="Title 2"/>
          <p:cNvSpPr>
            <a:spLocks noGrp="1"/>
          </p:cNvSpPr>
          <p:nvPr>
            <p:ph type="title"/>
          </p:nvPr>
        </p:nvSpPr>
        <p:spPr>
          <a:xfrm>
            <a:off x="457200" y="476672"/>
            <a:ext cx="8229600" cy="3960440"/>
          </a:xfrm>
        </p:spPr>
        <p:txBody>
          <a:bodyPr>
            <a:normAutofit/>
          </a:bodyPr>
          <a:lstStyle/>
          <a:p>
            <a:r>
              <a:rPr lang="en-GB" sz="4000" b="1" dirty="0" smtClean="0">
                <a:solidFill>
                  <a:schemeClr val="tx1"/>
                </a:solidFill>
                <a:latin typeface="Tahoma" pitchFamily="34" charset="0"/>
                <a:ea typeface="Tahoma" pitchFamily="34" charset="0"/>
                <a:cs typeface="Tahoma" pitchFamily="34" charset="0"/>
              </a:rPr>
              <a:t>Thank you for your attention!!!</a:t>
            </a:r>
            <a:r>
              <a:rPr lang="en-GB" dirty="0" smtClean="0">
                <a:solidFill>
                  <a:schemeClr val="tx1"/>
                </a:solidFill>
                <a:latin typeface="Tahoma" pitchFamily="34" charset="0"/>
                <a:ea typeface="Tahoma" pitchFamily="34" charset="0"/>
                <a:cs typeface="Tahoma" pitchFamily="34" charset="0"/>
              </a:rPr>
              <a:t/>
            </a:r>
            <a:br>
              <a:rPr lang="en-GB" dirty="0" smtClean="0">
                <a:solidFill>
                  <a:schemeClr val="tx1"/>
                </a:solidFill>
                <a:latin typeface="Tahoma" pitchFamily="34" charset="0"/>
                <a:ea typeface="Tahoma" pitchFamily="34" charset="0"/>
                <a:cs typeface="Tahoma" pitchFamily="34" charset="0"/>
              </a:rPr>
            </a:br>
            <a:r>
              <a:rPr lang="en-GB" sz="4000" b="1" dirty="0" smtClean="0">
                <a:solidFill>
                  <a:schemeClr val="tx1"/>
                </a:solidFill>
                <a:latin typeface="Tahoma" pitchFamily="34" charset="0"/>
                <a:ea typeface="Tahoma" pitchFamily="34" charset="0"/>
                <a:cs typeface="Tahoma" pitchFamily="34" charset="0"/>
              </a:rPr>
              <a:t>Questions?</a:t>
            </a:r>
            <a:r>
              <a:rPr lang="en-GB" dirty="0" smtClean="0">
                <a:solidFill>
                  <a:schemeClr val="tx1"/>
                </a:solidFill>
                <a:latin typeface="Tahoma" pitchFamily="34" charset="0"/>
                <a:ea typeface="Tahoma" pitchFamily="34" charset="0"/>
                <a:cs typeface="Tahoma" pitchFamily="34" charset="0"/>
              </a:rPr>
              <a:t/>
            </a:r>
            <a:br>
              <a:rPr lang="en-GB" dirty="0" smtClean="0">
                <a:solidFill>
                  <a:schemeClr val="tx1"/>
                </a:solidFill>
                <a:latin typeface="Tahoma" pitchFamily="34" charset="0"/>
                <a:ea typeface="Tahoma" pitchFamily="34" charset="0"/>
                <a:cs typeface="Tahoma" pitchFamily="34" charset="0"/>
              </a:rPr>
            </a:br>
            <a:r>
              <a:rPr lang="en-GB" dirty="0">
                <a:solidFill>
                  <a:schemeClr val="tx1"/>
                </a:solidFill>
                <a:latin typeface="Tahoma" pitchFamily="34" charset="0"/>
                <a:ea typeface="Tahoma" pitchFamily="34" charset="0"/>
                <a:cs typeface="Tahoma" pitchFamily="34" charset="0"/>
              </a:rPr>
              <a:t/>
            </a:r>
            <a:br>
              <a:rPr lang="en-GB" dirty="0">
                <a:solidFill>
                  <a:schemeClr val="tx1"/>
                </a:solidFill>
                <a:latin typeface="Tahoma" pitchFamily="34" charset="0"/>
                <a:ea typeface="Tahoma" pitchFamily="34" charset="0"/>
                <a:cs typeface="Tahoma" pitchFamily="34" charset="0"/>
              </a:rPr>
            </a:br>
            <a:r>
              <a:rPr lang="en-GB" dirty="0" smtClean="0">
                <a:solidFill>
                  <a:schemeClr val="tx1"/>
                </a:solidFill>
                <a:latin typeface="Tahoma" pitchFamily="34" charset="0"/>
                <a:ea typeface="Tahoma" pitchFamily="34" charset="0"/>
                <a:cs typeface="Tahoma" pitchFamily="34" charset="0"/>
              </a:rPr>
              <a:t/>
            </a:r>
            <a:br>
              <a:rPr lang="en-GB" dirty="0" smtClean="0">
                <a:solidFill>
                  <a:schemeClr val="tx1"/>
                </a:solidFill>
                <a:latin typeface="Tahoma" pitchFamily="34" charset="0"/>
                <a:ea typeface="Tahoma" pitchFamily="34" charset="0"/>
                <a:cs typeface="Tahoma" pitchFamily="34" charset="0"/>
              </a:rPr>
            </a:br>
            <a:endParaRPr lang="el-GR" dirty="0">
              <a:solidFill>
                <a:schemeClr val="tx1"/>
              </a:solidFill>
              <a:latin typeface="Tahoma" pitchFamily="34" charset="0"/>
              <a:ea typeface="Tahoma" pitchFamily="34" charset="0"/>
              <a:cs typeface="Tahoma" pitchFamily="34" charset="0"/>
            </a:endParaRPr>
          </a:p>
        </p:txBody>
      </p:sp>
      <p:pic>
        <p:nvPicPr>
          <p:cNvPr id="8" name="Picture 3" descr="C:\Users\user.MOFPBPMIOANNOU\Desktop\SF-LOGO-EG_Top.jpg"/>
          <p:cNvPicPr>
            <a:picLocks noChangeAspect="1" noChangeArrowheads="1"/>
          </p:cNvPicPr>
          <p:nvPr/>
        </p:nvPicPr>
        <p:blipFill>
          <a:blip r:embed="rId2" cstate="print"/>
          <a:srcRect/>
          <a:stretch>
            <a:fillRect/>
          </a:stretch>
        </p:blipFill>
        <p:spPr bwMode="auto">
          <a:xfrm>
            <a:off x="4067944" y="5993904"/>
            <a:ext cx="1641782" cy="864096"/>
          </a:xfrm>
          <a:prstGeom prst="rect">
            <a:avLst/>
          </a:prstGeom>
          <a:noFill/>
        </p:spPr>
      </p:pic>
      <p:pic>
        <p:nvPicPr>
          <p:cNvPr id="9" name="Picture 5" descr="C:\Users\user.MOFPBPMIOANNOU\AppData\Local\Microsoft\Windows\Temporary Internet Files\Content.Outlook\UWDNRAPZ\long_en.jpg"/>
          <p:cNvPicPr>
            <a:picLocks noChangeAspect="1" noChangeArrowheads="1"/>
          </p:cNvPicPr>
          <p:nvPr/>
        </p:nvPicPr>
        <p:blipFill>
          <a:blip r:embed="rId3" cstate="print"/>
          <a:srcRect/>
          <a:stretch>
            <a:fillRect/>
          </a:stretch>
        </p:blipFill>
        <p:spPr bwMode="auto">
          <a:xfrm>
            <a:off x="5724128" y="6021288"/>
            <a:ext cx="1728192" cy="836712"/>
          </a:xfrm>
          <a:prstGeom prst="rect">
            <a:avLst/>
          </a:prstGeom>
          <a:noFill/>
        </p:spPr>
      </p:pic>
      <p:pic>
        <p:nvPicPr>
          <p:cNvPr id="10" name="Picture 4" descr="C:\Users\user.MOFPBPMIOANNOU\Desktop\CY-Logo_ENG.jpg"/>
          <p:cNvPicPr>
            <a:picLocks noChangeAspect="1" noChangeArrowheads="1"/>
          </p:cNvPicPr>
          <p:nvPr/>
        </p:nvPicPr>
        <p:blipFill>
          <a:blip r:embed="rId4" cstate="print"/>
          <a:srcRect/>
          <a:stretch>
            <a:fillRect/>
          </a:stretch>
        </p:blipFill>
        <p:spPr bwMode="auto">
          <a:xfrm>
            <a:off x="7524328" y="5877272"/>
            <a:ext cx="1440160" cy="864096"/>
          </a:xfrm>
          <a:prstGeom prst="rect">
            <a:avLst/>
          </a:prstGeom>
          <a:noFill/>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57398" y="2780928"/>
            <a:ext cx="3425825" cy="273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763688" y="5949280"/>
            <a:ext cx="2088232" cy="90872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0" y="5849888"/>
            <a:ext cx="1907704" cy="1008112"/>
          </a:xfrm>
          <a:prstGeom prst="rect">
            <a:avLst/>
          </a:prstGeom>
        </p:spPr>
      </p:pic>
    </p:spTree>
    <p:extLst>
      <p:ext uri="{BB962C8B-B14F-4D97-AF65-F5344CB8AC3E}">
        <p14:creationId xmlns:p14="http://schemas.microsoft.com/office/powerpoint/2010/main" xmlns="" val="3916097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12776"/>
            <a:ext cx="8208912" cy="4032448"/>
          </a:xfrm>
        </p:spPr>
        <p:txBody>
          <a:bodyPr>
            <a:noAutofit/>
          </a:bodyPr>
          <a:lstStyle/>
          <a:p>
            <a:pPr marL="285750" lvl="0" indent="-285750">
              <a:lnSpc>
                <a:spcPct val="106000"/>
              </a:lnSpc>
              <a:spcAft>
                <a:spcPts val="800"/>
              </a:spcAft>
              <a:buClrTx/>
              <a:buSzPct val="70000"/>
              <a:buFont typeface="Wingdings" pitchFamily="2" charset="2"/>
              <a:buChar char="q"/>
            </a:pPr>
            <a:r>
              <a:rPr lang="en-US" dirty="0" smtClean="0">
                <a:solidFill>
                  <a:schemeClr val="tx1"/>
                </a:solidFill>
                <a:latin typeface="Tahoma" pitchFamily="34" charset="0"/>
                <a:ea typeface="Tahoma" pitchFamily="34" charset="0"/>
                <a:cs typeface="Tahoma" pitchFamily="34" charset="0"/>
              </a:rPr>
              <a:t>Regulatory Framework</a:t>
            </a:r>
            <a:endParaRPr lang="en-GB" sz="2400" dirty="0" smtClean="0">
              <a:solidFill>
                <a:schemeClr val="tx1"/>
              </a:solidFill>
              <a:latin typeface="Tahoma" pitchFamily="34" charset="0"/>
              <a:ea typeface="Tahoma" pitchFamily="34" charset="0"/>
              <a:cs typeface="Tahoma" pitchFamily="34" charset="0"/>
            </a:endParaRPr>
          </a:p>
          <a:p>
            <a:pPr marL="285750" indent="-285750">
              <a:lnSpc>
                <a:spcPct val="106000"/>
              </a:lnSpc>
              <a:spcAft>
                <a:spcPts val="800"/>
              </a:spcAft>
              <a:buClrTx/>
              <a:buSzPct val="70000"/>
              <a:buFont typeface="Wingdings" pitchFamily="2" charset="2"/>
              <a:buChar char="q"/>
            </a:pPr>
            <a:r>
              <a:rPr lang="en-US" dirty="0" smtClean="0">
                <a:solidFill>
                  <a:schemeClr val="tx1"/>
                </a:solidFill>
                <a:latin typeface="Tahoma" pitchFamily="34" charset="0"/>
                <a:ea typeface="Tahoma" pitchFamily="34" charset="0"/>
                <a:cs typeface="Tahoma" pitchFamily="34" charset="0"/>
              </a:rPr>
              <a:t>Approbation Body of First Level Controllers</a:t>
            </a:r>
            <a:endParaRPr lang="el-GR" dirty="0" smtClean="0">
              <a:solidFill>
                <a:schemeClr val="tx1"/>
              </a:solidFill>
              <a:latin typeface="Tahoma" pitchFamily="34" charset="0"/>
              <a:ea typeface="Tahoma" pitchFamily="34" charset="0"/>
              <a:cs typeface="Tahoma" pitchFamily="34" charset="0"/>
            </a:endParaRPr>
          </a:p>
          <a:p>
            <a:pPr marL="285750" lvl="0" indent="-285750">
              <a:lnSpc>
                <a:spcPct val="106000"/>
              </a:lnSpc>
              <a:spcAft>
                <a:spcPts val="800"/>
              </a:spcAft>
              <a:buClrTx/>
              <a:buSzPct val="70000"/>
              <a:buFont typeface="Wingdings" pitchFamily="2" charset="2"/>
              <a:buChar char="q"/>
            </a:pPr>
            <a:r>
              <a:rPr lang="en-US" dirty="0" smtClean="0">
                <a:solidFill>
                  <a:schemeClr val="tx1"/>
                </a:solidFill>
                <a:latin typeface="Tahoma" pitchFamily="34" charset="0"/>
                <a:ea typeface="Tahoma" pitchFamily="34" charset="0"/>
                <a:cs typeface="Tahoma" pitchFamily="34" charset="0"/>
              </a:rPr>
              <a:t>Procedure for the Approbation of First Level Controllers</a:t>
            </a:r>
          </a:p>
          <a:p>
            <a:pPr marL="285750" lvl="0" indent="-285750">
              <a:lnSpc>
                <a:spcPct val="106000"/>
              </a:lnSpc>
              <a:spcAft>
                <a:spcPts val="800"/>
              </a:spcAft>
              <a:buClrTx/>
              <a:buSzPct val="70000"/>
              <a:buFont typeface="Wingdings" pitchFamily="2" charset="2"/>
              <a:buChar char="q"/>
            </a:pPr>
            <a:r>
              <a:rPr lang="en-US" dirty="0" smtClean="0">
                <a:solidFill>
                  <a:schemeClr val="tx1"/>
                </a:solidFill>
                <a:latin typeface="Tahoma" pitchFamily="34" charset="0"/>
                <a:ea typeface="Tahoma" pitchFamily="34" charset="0"/>
                <a:cs typeface="Tahoma" pitchFamily="34" charset="0"/>
              </a:rPr>
              <a:t>Controller’s Qualifications</a:t>
            </a:r>
          </a:p>
          <a:p>
            <a:pPr marL="285750" lvl="0" indent="-285750">
              <a:lnSpc>
                <a:spcPct val="106000"/>
              </a:lnSpc>
              <a:spcAft>
                <a:spcPts val="800"/>
              </a:spcAft>
              <a:buClrTx/>
              <a:buSzPct val="70000"/>
              <a:buFont typeface="Wingdings" pitchFamily="2" charset="2"/>
              <a:buChar char="q"/>
            </a:pPr>
            <a:r>
              <a:rPr lang="en-US" dirty="0" smtClean="0">
                <a:solidFill>
                  <a:schemeClr val="tx1"/>
                </a:solidFill>
                <a:latin typeface="Tahoma" pitchFamily="34" charset="0"/>
                <a:ea typeface="Tahoma" pitchFamily="34" charset="0"/>
                <a:cs typeface="Tahoma" pitchFamily="34" charset="0"/>
              </a:rPr>
              <a:t>Verifications – Administrative and on-the-spot</a:t>
            </a:r>
          </a:p>
          <a:p>
            <a:pPr marL="285750" lvl="0" indent="-285750">
              <a:lnSpc>
                <a:spcPct val="106000"/>
              </a:lnSpc>
              <a:spcAft>
                <a:spcPts val="800"/>
              </a:spcAft>
              <a:buClrTx/>
              <a:buSzPct val="70000"/>
              <a:buFont typeface="Wingdings" pitchFamily="2" charset="2"/>
              <a:buChar char="q"/>
            </a:pPr>
            <a:r>
              <a:rPr lang="en-US" smtClean="0">
                <a:solidFill>
                  <a:schemeClr val="tx1"/>
                </a:solidFill>
                <a:latin typeface="Tahoma" pitchFamily="34" charset="0"/>
                <a:ea typeface="Tahoma" pitchFamily="34" charset="0"/>
                <a:cs typeface="Tahoma" pitchFamily="34" charset="0"/>
              </a:rPr>
              <a:t>Quality Review of FLCs</a:t>
            </a:r>
            <a:endParaRPr lang="en-US" dirty="0" smtClean="0">
              <a:solidFill>
                <a:schemeClr val="tx1"/>
              </a:solidFill>
              <a:latin typeface="Tahoma" pitchFamily="34" charset="0"/>
              <a:ea typeface="Tahoma" pitchFamily="34" charset="0"/>
              <a:cs typeface="Tahoma" pitchFamily="34" charset="0"/>
            </a:endParaRPr>
          </a:p>
          <a:p>
            <a:pPr marL="285750" lvl="0" indent="-285750">
              <a:lnSpc>
                <a:spcPct val="106000"/>
              </a:lnSpc>
              <a:spcAft>
                <a:spcPts val="800"/>
              </a:spcAft>
              <a:buClrTx/>
              <a:buSzPct val="70000"/>
              <a:buFont typeface="Wingdings" pitchFamily="2" charset="2"/>
              <a:buChar char="q"/>
            </a:pPr>
            <a:endParaRPr lang="el-GR" dirty="0">
              <a:solidFill>
                <a:schemeClr val="tx1"/>
              </a:solidFill>
              <a:latin typeface="Tahoma" pitchFamily="34" charset="0"/>
              <a:ea typeface="Tahoma" pitchFamily="34" charset="0"/>
              <a:cs typeface="Tahoma" pitchFamily="34" charset="0"/>
            </a:endParaRPr>
          </a:p>
        </p:txBody>
      </p:sp>
      <p:sp>
        <p:nvSpPr>
          <p:cNvPr id="3" name="Title 2"/>
          <p:cNvSpPr>
            <a:spLocks noGrp="1"/>
          </p:cNvSpPr>
          <p:nvPr>
            <p:ph type="title"/>
          </p:nvPr>
        </p:nvSpPr>
        <p:spPr>
          <a:xfrm>
            <a:off x="457200" y="548680"/>
            <a:ext cx="8229600" cy="360040"/>
          </a:xfrm>
        </p:spPr>
        <p:txBody>
          <a:bodyPr>
            <a:normAutofit fontScale="90000"/>
          </a:bodyPr>
          <a:lstStyle/>
          <a:p>
            <a:r>
              <a:rPr lang="en-US" b="1" dirty="0" smtClean="0">
                <a:solidFill>
                  <a:schemeClr val="tx1"/>
                </a:solidFill>
                <a:latin typeface="Tahoma" pitchFamily="34" charset="0"/>
                <a:ea typeface="Tahoma" pitchFamily="34" charset="0"/>
                <a:cs typeface="Tahoma" pitchFamily="34" charset="0"/>
              </a:rPr>
              <a:t/>
            </a:r>
            <a:br>
              <a:rPr lang="en-US" b="1" dirty="0" smtClean="0">
                <a:solidFill>
                  <a:schemeClr val="tx1"/>
                </a:solidFill>
                <a:latin typeface="Tahoma" pitchFamily="34" charset="0"/>
                <a:ea typeface="Tahoma" pitchFamily="34" charset="0"/>
                <a:cs typeface="Tahoma" pitchFamily="34" charset="0"/>
              </a:rPr>
            </a:br>
            <a:r>
              <a:rPr lang="en-US" b="1" dirty="0" smtClean="0">
                <a:solidFill>
                  <a:schemeClr val="tx1"/>
                </a:solidFill>
                <a:latin typeface="Tahoma" pitchFamily="34" charset="0"/>
                <a:ea typeface="Tahoma" pitchFamily="34" charset="0"/>
                <a:cs typeface="Tahoma" pitchFamily="34" charset="0"/>
              </a:rPr>
              <a:t>OVERVIEW</a:t>
            </a:r>
            <a:r>
              <a:rPr lang="en-GB" dirty="0" smtClean="0">
                <a:latin typeface="Tahoma" pitchFamily="34" charset="0"/>
                <a:ea typeface="Tahoma" pitchFamily="34" charset="0"/>
                <a:cs typeface="Tahoma" pitchFamily="34" charset="0"/>
              </a:rPr>
              <a:t/>
            </a:r>
            <a:br>
              <a:rPr lang="en-GB" dirty="0" smtClean="0">
                <a:latin typeface="Tahoma" pitchFamily="34" charset="0"/>
                <a:ea typeface="Tahoma" pitchFamily="34" charset="0"/>
                <a:cs typeface="Tahoma" pitchFamily="34" charset="0"/>
              </a:rPr>
            </a:br>
            <a:endParaRPr lang="el-GR" dirty="0">
              <a:solidFill>
                <a:schemeClr val="tx1"/>
              </a:solidFill>
              <a:latin typeface="Tahoma" pitchFamily="34" charset="0"/>
              <a:ea typeface="Tahoma" pitchFamily="34" charset="0"/>
              <a:cs typeface="Tahoma" pitchFamily="34" charset="0"/>
            </a:endParaRPr>
          </a:p>
        </p:txBody>
      </p:sp>
      <p:pic>
        <p:nvPicPr>
          <p:cNvPr id="8" name="Picture 3" descr="C:\Users\user.MOFPBPMIOANNOU\Desktop\SF-LOGO-EG_Top.jpg"/>
          <p:cNvPicPr>
            <a:picLocks noChangeAspect="1" noChangeArrowheads="1"/>
          </p:cNvPicPr>
          <p:nvPr/>
        </p:nvPicPr>
        <p:blipFill>
          <a:blip r:embed="rId2" cstate="print"/>
          <a:srcRect/>
          <a:stretch>
            <a:fillRect/>
          </a:stretch>
        </p:blipFill>
        <p:spPr bwMode="auto">
          <a:xfrm>
            <a:off x="3923928" y="5993904"/>
            <a:ext cx="1641782" cy="864096"/>
          </a:xfrm>
          <a:prstGeom prst="rect">
            <a:avLst/>
          </a:prstGeom>
          <a:noFill/>
        </p:spPr>
      </p:pic>
      <p:pic>
        <p:nvPicPr>
          <p:cNvPr id="9" name="Picture 5" descr="C:\Users\user.MOFPBPMIOANNOU\AppData\Local\Microsoft\Windows\Temporary Internet Files\Content.Outlook\UWDNRAPZ\long_en.jpg"/>
          <p:cNvPicPr>
            <a:picLocks noChangeAspect="1" noChangeArrowheads="1"/>
          </p:cNvPicPr>
          <p:nvPr/>
        </p:nvPicPr>
        <p:blipFill>
          <a:blip r:embed="rId3" cstate="print"/>
          <a:srcRect/>
          <a:stretch>
            <a:fillRect/>
          </a:stretch>
        </p:blipFill>
        <p:spPr bwMode="auto">
          <a:xfrm>
            <a:off x="5652120" y="5877272"/>
            <a:ext cx="1800200" cy="836712"/>
          </a:xfrm>
          <a:prstGeom prst="rect">
            <a:avLst/>
          </a:prstGeom>
          <a:noFill/>
        </p:spPr>
      </p:pic>
      <p:pic>
        <p:nvPicPr>
          <p:cNvPr id="10" name="Picture 4" descr="C:\Users\user.MOFPBPMIOANNOU\Desktop\CY-Logo_ENG.jpg"/>
          <p:cNvPicPr>
            <a:picLocks noChangeAspect="1" noChangeArrowheads="1"/>
          </p:cNvPicPr>
          <p:nvPr/>
        </p:nvPicPr>
        <p:blipFill>
          <a:blip r:embed="rId4" cstate="print"/>
          <a:srcRect/>
          <a:stretch>
            <a:fillRect/>
          </a:stretch>
        </p:blipFill>
        <p:spPr bwMode="auto">
          <a:xfrm>
            <a:off x="7524328" y="5877272"/>
            <a:ext cx="1440160" cy="864096"/>
          </a:xfrm>
          <a:prstGeom prst="rect">
            <a:avLst/>
          </a:prstGeom>
          <a:noFill/>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5849888"/>
            <a:ext cx="1907704" cy="100811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835696" y="5949280"/>
            <a:ext cx="2088232" cy="908720"/>
          </a:xfrm>
          <a:prstGeom prst="rect">
            <a:avLst/>
          </a:prstGeom>
        </p:spPr>
      </p:pic>
    </p:spTree>
    <p:extLst>
      <p:ext uri="{BB962C8B-B14F-4D97-AF65-F5344CB8AC3E}">
        <p14:creationId xmlns:p14="http://schemas.microsoft.com/office/powerpoint/2010/main" xmlns="" val="3452080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980728"/>
            <a:ext cx="8280920" cy="4464496"/>
          </a:xfrm>
        </p:spPr>
        <p:txBody>
          <a:bodyPr>
            <a:noAutofit/>
          </a:bodyPr>
          <a:lstStyle/>
          <a:p>
            <a:pPr marL="285750" lvl="0" indent="-285750" algn="ctr">
              <a:lnSpc>
                <a:spcPct val="106000"/>
              </a:lnSpc>
              <a:spcAft>
                <a:spcPts val="800"/>
              </a:spcAft>
              <a:buClrTx/>
              <a:buSzPct val="70000"/>
              <a:buNone/>
            </a:pPr>
            <a:r>
              <a:rPr lang="en-US" b="1" i="1" u="sng" dirty="0" smtClean="0">
                <a:solidFill>
                  <a:schemeClr val="tx1"/>
                </a:solidFill>
                <a:latin typeface="Tahoma" pitchFamily="34" charset="0"/>
                <a:ea typeface="Tahoma" pitchFamily="34" charset="0"/>
                <a:cs typeface="Tahoma" pitchFamily="34" charset="0"/>
              </a:rPr>
              <a:t>(EU)1303/2013 Art.125(4,5,6) &amp; ETC (EU)1299/2013 Art.23 (4)</a:t>
            </a:r>
          </a:p>
          <a:p>
            <a:pPr marL="587693" lvl="1" indent="-285750" algn="just">
              <a:lnSpc>
                <a:spcPct val="106000"/>
              </a:lnSpc>
              <a:spcAft>
                <a:spcPts val="800"/>
              </a:spcAft>
              <a:buClrTx/>
              <a:buSzPct val="70000"/>
              <a:buFont typeface="Wingdings" pitchFamily="2" charset="2"/>
              <a:buChar char="q"/>
            </a:pPr>
            <a:r>
              <a:rPr lang="en-US" sz="1800" dirty="0" smtClean="0">
                <a:solidFill>
                  <a:schemeClr val="tx1"/>
                </a:solidFill>
                <a:latin typeface="Tahoma" pitchFamily="34" charset="0"/>
                <a:ea typeface="Tahoma" pitchFamily="34" charset="0"/>
                <a:cs typeface="Tahoma" pitchFamily="34" charset="0"/>
              </a:rPr>
              <a:t>MA has the responsibility of management verifications.  Verifications should cover the expenditures of each beneficiary participating in a territorial cooperation program.  </a:t>
            </a:r>
          </a:p>
          <a:p>
            <a:pPr marL="587693" lvl="1" indent="-285750" algn="just">
              <a:lnSpc>
                <a:spcPct val="106000"/>
              </a:lnSpc>
              <a:spcAft>
                <a:spcPts val="800"/>
              </a:spcAft>
              <a:buClrTx/>
              <a:buSzPct val="70000"/>
              <a:buFont typeface="Wingdings" pitchFamily="2" charset="2"/>
              <a:buChar char="q"/>
            </a:pPr>
            <a:r>
              <a:rPr lang="en-US" sz="1800" dirty="0" smtClean="0">
                <a:solidFill>
                  <a:schemeClr val="tx1"/>
                </a:solidFill>
                <a:latin typeface="Tahoma" pitchFamily="34" charset="0"/>
                <a:ea typeface="Tahoma" pitchFamily="34" charset="0"/>
                <a:cs typeface="Tahoma" pitchFamily="34" charset="0"/>
              </a:rPr>
              <a:t>Members States have the responsibility to carry out management verifications in relation to beneficiaries on its territory.  Each Member State </a:t>
            </a:r>
            <a:r>
              <a:rPr lang="en-US" sz="1800" b="1" dirty="0" smtClean="0">
                <a:solidFill>
                  <a:schemeClr val="tx1"/>
                </a:solidFill>
                <a:latin typeface="Tahoma" pitchFamily="34" charset="0"/>
                <a:ea typeface="Tahoma" pitchFamily="34" charset="0"/>
                <a:cs typeface="Tahoma" pitchFamily="34" charset="0"/>
              </a:rPr>
              <a:t>shall set up a control system </a:t>
            </a:r>
            <a:r>
              <a:rPr lang="en-US" sz="1800" dirty="0" smtClean="0">
                <a:solidFill>
                  <a:schemeClr val="tx1"/>
                </a:solidFill>
                <a:latin typeface="Tahoma" pitchFamily="34" charset="0"/>
                <a:ea typeface="Tahoma" pitchFamily="34" charset="0"/>
                <a:cs typeface="Tahoma" pitchFamily="34" charset="0"/>
              </a:rPr>
              <a:t>making it possible to verify the delivery of the products and services co-financed, the </a:t>
            </a:r>
            <a:r>
              <a:rPr lang="en-US" sz="1800" b="1" dirty="0" smtClean="0">
                <a:solidFill>
                  <a:schemeClr val="tx1"/>
                </a:solidFill>
                <a:latin typeface="Tahoma" pitchFamily="34" charset="0"/>
                <a:ea typeface="Tahoma" pitchFamily="34" charset="0"/>
                <a:cs typeface="Tahoma" pitchFamily="34" charset="0"/>
              </a:rPr>
              <a:t>soundness of the expenditure </a:t>
            </a:r>
            <a:r>
              <a:rPr lang="en-US" sz="1800" dirty="0" smtClean="0">
                <a:solidFill>
                  <a:schemeClr val="tx1"/>
                </a:solidFill>
                <a:latin typeface="Tahoma" pitchFamily="34" charset="0"/>
                <a:ea typeface="Tahoma" pitchFamily="34" charset="0"/>
                <a:cs typeface="Tahoma" pitchFamily="34" charset="0"/>
              </a:rPr>
              <a:t>declared for operations or parts of operations implemented on its territory, and </a:t>
            </a:r>
            <a:r>
              <a:rPr lang="en-US" sz="1800" b="1" dirty="0" smtClean="0">
                <a:solidFill>
                  <a:schemeClr val="tx1"/>
                </a:solidFill>
                <a:latin typeface="Tahoma" pitchFamily="34" charset="0"/>
                <a:ea typeface="Tahoma" pitchFamily="34" charset="0"/>
                <a:cs typeface="Tahoma" pitchFamily="34" charset="0"/>
              </a:rPr>
              <a:t>the compliance </a:t>
            </a:r>
            <a:r>
              <a:rPr lang="en-US" sz="1800" dirty="0" smtClean="0">
                <a:solidFill>
                  <a:schemeClr val="tx1"/>
                </a:solidFill>
                <a:latin typeface="Tahoma" pitchFamily="34" charset="0"/>
                <a:ea typeface="Tahoma" pitchFamily="34" charset="0"/>
                <a:cs typeface="Tahoma" pitchFamily="34" charset="0"/>
              </a:rPr>
              <a:t>with Union and national rules.</a:t>
            </a:r>
          </a:p>
          <a:p>
            <a:pPr marL="587693" lvl="1" indent="-285750" algn="just">
              <a:lnSpc>
                <a:spcPct val="106000"/>
              </a:lnSpc>
              <a:spcAft>
                <a:spcPts val="800"/>
              </a:spcAft>
              <a:buClrTx/>
              <a:buSzPct val="70000"/>
              <a:buFont typeface="Wingdings" pitchFamily="2" charset="2"/>
              <a:buChar char="q"/>
            </a:pPr>
            <a:r>
              <a:rPr lang="en-US" sz="1800" dirty="0" smtClean="0">
                <a:solidFill>
                  <a:schemeClr val="tx1"/>
                </a:solidFill>
                <a:latin typeface="Tahoma" pitchFamily="34" charset="0"/>
                <a:ea typeface="Tahoma" pitchFamily="34" charset="0"/>
                <a:cs typeface="Tahoma" pitchFamily="34" charset="0"/>
              </a:rPr>
              <a:t>For this purpose, each Member State </a:t>
            </a:r>
            <a:r>
              <a:rPr lang="en-US" sz="1800" b="1" dirty="0" smtClean="0">
                <a:solidFill>
                  <a:schemeClr val="tx1"/>
                </a:solidFill>
                <a:latin typeface="Tahoma" pitchFamily="34" charset="0"/>
                <a:ea typeface="Tahoma" pitchFamily="34" charset="0"/>
                <a:cs typeface="Tahoma" pitchFamily="34" charset="0"/>
              </a:rPr>
              <a:t>shall designate the controllers </a:t>
            </a:r>
            <a:r>
              <a:rPr lang="en-US" sz="1800" dirty="0" smtClean="0">
                <a:solidFill>
                  <a:schemeClr val="tx1"/>
                </a:solidFill>
                <a:latin typeface="Tahoma" pitchFamily="34" charset="0"/>
                <a:ea typeface="Tahoma" pitchFamily="34" charset="0"/>
                <a:cs typeface="Tahoma" pitchFamily="34" charset="0"/>
              </a:rPr>
              <a:t>responsible for verifying the legality and regularity of the expenditure declared by each beneficiary participating in the operation.</a:t>
            </a:r>
            <a:endParaRPr lang="el-GR" sz="1800" dirty="0">
              <a:solidFill>
                <a:schemeClr val="tx1"/>
              </a:solidFill>
              <a:latin typeface="Tahoma" pitchFamily="34" charset="0"/>
              <a:ea typeface="Tahoma" pitchFamily="34" charset="0"/>
              <a:cs typeface="Tahoma" pitchFamily="34" charset="0"/>
            </a:endParaRPr>
          </a:p>
        </p:txBody>
      </p:sp>
      <p:sp>
        <p:nvSpPr>
          <p:cNvPr id="3" name="Title 2"/>
          <p:cNvSpPr>
            <a:spLocks noGrp="1"/>
          </p:cNvSpPr>
          <p:nvPr>
            <p:ph type="title"/>
          </p:nvPr>
        </p:nvSpPr>
        <p:spPr>
          <a:xfrm>
            <a:off x="457200" y="908720"/>
            <a:ext cx="8229600" cy="288032"/>
          </a:xfrm>
        </p:spPr>
        <p:txBody>
          <a:bodyPr>
            <a:normAutofit fontScale="90000"/>
          </a:bodyPr>
          <a:lstStyle/>
          <a:p>
            <a:r>
              <a:rPr lang="en-US" sz="3100" b="1" dirty="0" smtClean="0">
                <a:solidFill>
                  <a:schemeClr val="tx1"/>
                </a:solidFill>
                <a:latin typeface="Tahoma" pitchFamily="34" charset="0"/>
                <a:ea typeface="Tahoma" pitchFamily="34" charset="0"/>
                <a:cs typeface="Tahoma" pitchFamily="34" charset="0"/>
              </a:rPr>
              <a:t>REGULATORY FRAMEWORK  (1)</a:t>
            </a:r>
            <a:r>
              <a:rPr lang="en-GB" dirty="0" smtClean="0">
                <a:latin typeface="Tahoma" pitchFamily="34" charset="0"/>
                <a:ea typeface="Tahoma" pitchFamily="34" charset="0"/>
                <a:cs typeface="Tahoma" pitchFamily="34" charset="0"/>
              </a:rPr>
              <a:t/>
            </a:r>
            <a:br>
              <a:rPr lang="en-GB" dirty="0" smtClean="0">
                <a:latin typeface="Tahoma" pitchFamily="34" charset="0"/>
                <a:ea typeface="Tahoma" pitchFamily="34" charset="0"/>
                <a:cs typeface="Tahoma" pitchFamily="34" charset="0"/>
              </a:rPr>
            </a:br>
            <a:endParaRPr lang="el-GR" dirty="0">
              <a:solidFill>
                <a:schemeClr val="tx1"/>
              </a:solidFill>
              <a:latin typeface="Tahoma" pitchFamily="34" charset="0"/>
              <a:ea typeface="Tahoma" pitchFamily="34" charset="0"/>
              <a:cs typeface="Tahoma" pitchFamily="34" charset="0"/>
            </a:endParaRPr>
          </a:p>
        </p:txBody>
      </p:sp>
      <p:pic>
        <p:nvPicPr>
          <p:cNvPr id="8" name="Picture 3" descr="C:\Users\user.MOFPBPMIOANNOU\Desktop\SF-LOGO-EG_Top.jpg"/>
          <p:cNvPicPr>
            <a:picLocks noChangeAspect="1" noChangeArrowheads="1"/>
          </p:cNvPicPr>
          <p:nvPr/>
        </p:nvPicPr>
        <p:blipFill>
          <a:blip r:embed="rId2" cstate="print"/>
          <a:srcRect/>
          <a:stretch>
            <a:fillRect/>
          </a:stretch>
        </p:blipFill>
        <p:spPr bwMode="auto">
          <a:xfrm>
            <a:off x="3923928" y="5993904"/>
            <a:ext cx="1641782" cy="864096"/>
          </a:xfrm>
          <a:prstGeom prst="rect">
            <a:avLst/>
          </a:prstGeom>
          <a:noFill/>
        </p:spPr>
      </p:pic>
      <p:pic>
        <p:nvPicPr>
          <p:cNvPr id="9" name="Picture 5" descr="C:\Users\user.MOFPBPMIOANNOU\AppData\Local\Microsoft\Windows\Temporary Internet Files\Content.Outlook\UWDNRAPZ\long_en.jpg"/>
          <p:cNvPicPr>
            <a:picLocks noChangeAspect="1" noChangeArrowheads="1"/>
          </p:cNvPicPr>
          <p:nvPr/>
        </p:nvPicPr>
        <p:blipFill>
          <a:blip r:embed="rId3" cstate="print"/>
          <a:srcRect/>
          <a:stretch>
            <a:fillRect/>
          </a:stretch>
        </p:blipFill>
        <p:spPr bwMode="auto">
          <a:xfrm>
            <a:off x="5508104" y="6021288"/>
            <a:ext cx="1872208" cy="836712"/>
          </a:xfrm>
          <a:prstGeom prst="rect">
            <a:avLst/>
          </a:prstGeom>
          <a:noFill/>
        </p:spPr>
      </p:pic>
      <p:pic>
        <p:nvPicPr>
          <p:cNvPr id="10" name="Picture 4" descr="C:\Users\user.MOFPBPMIOANNOU\Desktop\CY-Logo_ENG.jpg"/>
          <p:cNvPicPr>
            <a:picLocks noChangeAspect="1" noChangeArrowheads="1"/>
          </p:cNvPicPr>
          <p:nvPr/>
        </p:nvPicPr>
        <p:blipFill>
          <a:blip r:embed="rId4" cstate="print"/>
          <a:srcRect/>
          <a:stretch>
            <a:fillRect/>
          </a:stretch>
        </p:blipFill>
        <p:spPr bwMode="auto">
          <a:xfrm>
            <a:off x="7524328" y="5877272"/>
            <a:ext cx="1440160" cy="864096"/>
          </a:xfrm>
          <a:prstGeom prst="rect">
            <a:avLst/>
          </a:prstGeom>
          <a:noFill/>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835696" y="5949280"/>
            <a:ext cx="2088232" cy="90872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5849888"/>
            <a:ext cx="1907704" cy="1008112"/>
          </a:xfrm>
          <a:prstGeom prst="rect">
            <a:avLst/>
          </a:prstGeom>
        </p:spPr>
      </p:pic>
    </p:spTree>
    <p:extLst>
      <p:ext uri="{BB962C8B-B14F-4D97-AF65-F5344CB8AC3E}">
        <p14:creationId xmlns:p14="http://schemas.microsoft.com/office/powerpoint/2010/main" xmlns="" val="3452080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980728"/>
            <a:ext cx="8280920" cy="4464496"/>
          </a:xfrm>
        </p:spPr>
        <p:txBody>
          <a:bodyPr>
            <a:noAutofit/>
          </a:bodyPr>
          <a:lstStyle/>
          <a:p>
            <a:pPr marL="285750" lvl="0" indent="-285750" algn="ctr">
              <a:lnSpc>
                <a:spcPct val="106000"/>
              </a:lnSpc>
              <a:spcAft>
                <a:spcPts val="800"/>
              </a:spcAft>
              <a:buClrTx/>
              <a:buSzPct val="70000"/>
              <a:buNone/>
            </a:pPr>
            <a:r>
              <a:rPr lang="en-US" b="1" i="1" u="sng" dirty="0" smtClean="0">
                <a:solidFill>
                  <a:schemeClr val="tx1"/>
                </a:solidFill>
                <a:latin typeface="Tahoma" pitchFamily="34" charset="0"/>
                <a:ea typeface="Tahoma" pitchFamily="34" charset="0"/>
                <a:cs typeface="Tahoma" pitchFamily="34" charset="0"/>
              </a:rPr>
              <a:t>(EU)1303/2013 Art.125(4,5,6) &amp; ETC (EU)1299/2013 Art.23 (4)</a:t>
            </a:r>
          </a:p>
          <a:p>
            <a:pPr marL="587693" lvl="1" indent="-285750" algn="just">
              <a:lnSpc>
                <a:spcPct val="106000"/>
              </a:lnSpc>
              <a:spcAft>
                <a:spcPts val="800"/>
              </a:spcAft>
              <a:buClrTx/>
              <a:buSzPct val="70000"/>
              <a:buFont typeface="Wingdings" pitchFamily="2" charset="2"/>
              <a:buChar char="q"/>
            </a:pPr>
            <a:r>
              <a:rPr lang="en-US" sz="1800" dirty="0" smtClean="0">
                <a:solidFill>
                  <a:schemeClr val="tx1"/>
                </a:solidFill>
                <a:latin typeface="Tahoma" pitchFamily="34" charset="0"/>
                <a:ea typeface="Tahoma" pitchFamily="34" charset="0"/>
                <a:cs typeface="Tahoma" pitchFamily="34" charset="0"/>
              </a:rPr>
              <a:t>Each Member State shall ensure that the </a:t>
            </a:r>
            <a:r>
              <a:rPr lang="en-US" sz="1800" b="1" dirty="0" smtClean="0">
                <a:solidFill>
                  <a:schemeClr val="tx1"/>
                </a:solidFill>
                <a:latin typeface="Tahoma" pitchFamily="34" charset="0"/>
                <a:ea typeface="Tahoma" pitchFamily="34" charset="0"/>
                <a:cs typeface="Tahoma" pitchFamily="34" charset="0"/>
              </a:rPr>
              <a:t>expenditure can be validated by the controllers within a period of three months.</a:t>
            </a:r>
          </a:p>
          <a:p>
            <a:pPr marL="587693" lvl="1" indent="-285750" algn="just">
              <a:lnSpc>
                <a:spcPct val="106000"/>
              </a:lnSpc>
              <a:spcAft>
                <a:spcPts val="800"/>
              </a:spcAft>
              <a:buClrTx/>
              <a:buSzPct val="70000"/>
              <a:buFont typeface="Wingdings" pitchFamily="2" charset="2"/>
              <a:buChar char="q"/>
            </a:pPr>
            <a:r>
              <a:rPr lang="en-US" sz="1800" dirty="0" smtClean="0">
                <a:solidFill>
                  <a:schemeClr val="tx1"/>
                </a:solidFill>
                <a:latin typeface="Tahoma" pitchFamily="34" charset="0"/>
                <a:ea typeface="Tahoma" pitchFamily="34" charset="0"/>
                <a:cs typeface="Tahoma" pitchFamily="34" charset="0"/>
              </a:rPr>
              <a:t>Member States who designate the controllers should put in place quality control procedures to verify the quality of the work of the controllers.  </a:t>
            </a:r>
          </a:p>
          <a:p>
            <a:pPr marL="587693" lvl="1" indent="-285750" algn="just">
              <a:lnSpc>
                <a:spcPct val="106000"/>
              </a:lnSpc>
              <a:spcAft>
                <a:spcPts val="800"/>
              </a:spcAft>
              <a:buClrTx/>
              <a:buSzPct val="70000"/>
              <a:buFont typeface="Wingdings" pitchFamily="2" charset="2"/>
              <a:buChar char="q"/>
            </a:pPr>
            <a:r>
              <a:rPr lang="en-US" sz="1800" dirty="0" smtClean="0">
                <a:solidFill>
                  <a:schemeClr val="tx1"/>
                </a:solidFill>
                <a:latin typeface="Tahoma" pitchFamily="34" charset="0"/>
                <a:ea typeface="Tahoma" pitchFamily="34" charset="0"/>
                <a:cs typeface="Tahoma" pitchFamily="34" charset="0"/>
              </a:rPr>
              <a:t>Controllers carrying out management verifications must verify that the co-financed products and services have been delivered and that the expenditure declared by beneficiaries has actually been incurred and complies with Union and national rules.</a:t>
            </a:r>
          </a:p>
          <a:p>
            <a:pPr marL="587693" lvl="1" indent="-285750" algn="just">
              <a:lnSpc>
                <a:spcPct val="106000"/>
              </a:lnSpc>
              <a:spcAft>
                <a:spcPts val="800"/>
              </a:spcAft>
              <a:buClrTx/>
              <a:buSzPct val="70000"/>
              <a:buFont typeface="Wingdings" pitchFamily="2" charset="2"/>
              <a:buChar char="q"/>
            </a:pPr>
            <a:r>
              <a:rPr lang="en-US" sz="1800" dirty="0" smtClean="0">
                <a:solidFill>
                  <a:schemeClr val="tx1"/>
                </a:solidFill>
                <a:latin typeface="Tahoma" pitchFamily="34" charset="0"/>
                <a:ea typeface="Tahoma" pitchFamily="34" charset="0"/>
                <a:cs typeface="Tahoma" pitchFamily="34" charset="0"/>
              </a:rPr>
              <a:t>For this purpose, they have to perform administrative verifications and on-the-spot verifications of individual operations, which be carried out on a sample basis.</a:t>
            </a:r>
          </a:p>
        </p:txBody>
      </p:sp>
      <p:sp>
        <p:nvSpPr>
          <p:cNvPr id="3" name="Title 2"/>
          <p:cNvSpPr>
            <a:spLocks noGrp="1"/>
          </p:cNvSpPr>
          <p:nvPr>
            <p:ph type="title"/>
          </p:nvPr>
        </p:nvSpPr>
        <p:spPr>
          <a:xfrm>
            <a:off x="457200" y="908720"/>
            <a:ext cx="8229600" cy="288032"/>
          </a:xfrm>
        </p:spPr>
        <p:txBody>
          <a:bodyPr>
            <a:normAutofit fontScale="90000"/>
          </a:bodyPr>
          <a:lstStyle/>
          <a:p>
            <a:r>
              <a:rPr lang="en-US" sz="3100" b="1" dirty="0" smtClean="0">
                <a:solidFill>
                  <a:schemeClr val="tx1"/>
                </a:solidFill>
                <a:latin typeface="Tahoma" pitchFamily="34" charset="0"/>
                <a:ea typeface="Tahoma" pitchFamily="34" charset="0"/>
                <a:cs typeface="Tahoma" pitchFamily="34" charset="0"/>
              </a:rPr>
              <a:t>REGULATORY FRAMEWORK  (2)</a:t>
            </a:r>
            <a:r>
              <a:rPr lang="en-GB" dirty="0" smtClean="0">
                <a:latin typeface="Tahoma" pitchFamily="34" charset="0"/>
                <a:ea typeface="Tahoma" pitchFamily="34" charset="0"/>
                <a:cs typeface="Tahoma" pitchFamily="34" charset="0"/>
              </a:rPr>
              <a:t/>
            </a:r>
            <a:br>
              <a:rPr lang="en-GB" dirty="0" smtClean="0">
                <a:latin typeface="Tahoma" pitchFamily="34" charset="0"/>
                <a:ea typeface="Tahoma" pitchFamily="34" charset="0"/>
                <a:cs typeface="Tahoma" pitchFamily="34" charset="0"/>
              </a:rPr>
            </a:br>
            <a:endParaRPr lang="el-GR" dirty="0">
              <a:solidFill>
                <a:schemeClr val="tx1"/>
              </a:solidFill>
              <a:latin typeface="Tahoma" pitchFamily="34" charset="0"/>
              <a:ea typeface="Tahoma" pitchFamily="34" charset="0"/>
              <a:cs typeface="Tahoma" pitchFamily="34" charset="0"/>
            </a:endParaRPr>
          </a:p>
        </p:txBody>
      </p:sp>
      <p:pic>
        <p:nvPicPr>
          <p:cNvPr id="8" name="Picture 3" descr="C:\Users\user.MOFPBPMIOANNOU\Desktop\SF-LOGO-EG_Top.jpg"/>
          <p:cNvPicPr>
            <a:picLocks noChangeAspect="1" noChangeArrowheads="1"/>
          </p:cNvPicPr>
          <p:nvPr/>
        </p:nvPicPr>
        <p:blipFill>
          <a:blip r:embed="rId2" cstate="print"/>
          <a:srcRect/>
          <a:stretch>
            <a:fillRect/>
          </a:stretch>
        </p:blipFill>
        <p:spPr bwMode="auto">
          <a:xfrm>
            <a:off x="3923928" y="5877272"/>
            <a:ext cx="1641782" cy="864096"/>
          </a:xfrm>
          <a:prstGeom prst="rect">
            <a:avLst/>
          </a:prstGeom>
          <a:noFill/>
        </p:spPr>
      </p:pic>
      <p:pic>
        <p:nvPicPr>
          <p:cNvPr id="9" name="Picture 5" descr="C:\Users\user.MOFPBPMIOANNOU\AppData\Local\Microsoft\Windows\Temporary Internet Files\Content.Outlook\UWDNRAPZ\long_en.jpg"/>
          <p:cNvPicPr>
            <a:picLocks noChangeAspect="1" noChangeArrowheads="1"/>
          </p:cNvPicPr>
          <p:nvPr/>
        </p:nvPicPr>
        <p:blipFill>
          <a:blip r:embed="rId3" cstate="print"/>
          <a:srcRect/>
          <a:stretch>
            <a:fillRect/>
          </a:stretch>
        </p:blipFill>
        <p:spPr bwMode="auto">
          <a:xfrm>
            <a:off x="5580112" y="6021288"/>
            <a:ext cx="1800200" cy="836712"/>
          </a:xfrm>
          <a:prstGeom prst="rect">
            <a:avLst/>
          </a:prstGeom>
          <a:noFill/>
        </p:spPr>
      </p:pic>
      <p:pic>
        <p:nvPicPr>
          <p:cNvPr id="10" name="Picture 4" descr="C:\Users\user.MOFPBPMIOANNOU\Desktop\CY-Logo_ENG.jpg"/>
          <p:cNvPicPr>
            <a:picLocks noChangeAspect="1" noChangeArrowheads="1"/>
          </p:cNvPicPr>
          <p:nvPr/>
        </p:nvPicPr>
        <p:blipFill>
          <a:blip r:embed="rId4" cstate="print"/>
          <a:srcRect/>
          <a:stretch>
            <a:fillRect/>
          </a:stretch>
        </p:blipFill>
        <p:spPr bwMode="auto">
          <a:xfrm>
            <a:off x="7524328" y="5877272"/>
            <a:ext cx="1440160" cy="864096"/>
          </a:xfrm>
          <a:prstGeom prst="rect">
            <a:avLst/>
          </a:prstGeom>
          <a:noFill/>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5849888"/>
            <a:ext cx="1907704" cy="100811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907704" y="5949280"/>
            <a:ext cx="2088232" cy="908720"/>
          </a:xfrm>
          <a:prstGeom prst="rect">
            <a:avLst/>
          </a:prstGeom>
        </p:spPr>
      </p:pic>
    </p:spTree>
    <p:extLst>
      <p:ext uri="{BB962C8B-B14F-4D97-AF65-F5344CB8AC3E}">
        <p14:creationId xmlns:p14="http://schemas.microsoft.com/office/powerpoint/2010/main" xmlns="" val="3452080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24744"/>
            <a:ext cx="8208912" cy="4320480"/>
          </a:xfrm>
        </p:spPr>
        <p:txBody>
          <a:bodyPr>
            <a:noAutofit/>
          </a:bodyPr>
          <a:lstStyle/>
          <a:p>
            <a:pPr marL="285750" lvl="0" indent="-285750">
              <a:lnSpc>
                <a:spcPct val="106000"/>
              </a:lnSpc>
              <a:spcAft>
                <a:spcPts val="800"/>
              </a:spcAft>
              <a:buClrTx/>
              <a:buSzPct val="70000"/>
              <a:buFont typeface="Wingdings" pitchFamily="2" charset="2"/>
              <a:buChar char="q"/>
            </a:pPr>
            <a:r>
              <a:rPr lang="en-US" dirty="0" smtClean="0">
                <a:solidFill>
                  <a:schemeClr val="tx1"/>
                </a:solidFill>
                <a:latin typeface="Tahoma" pitchFamily="34" charset="0"/>
                <a:ea typeface="Tahoma" pitchFamily="34" charset="0"/>
                <a:cs typeface="Tahoma" pitchFamily="34" charset="0"/>
              </a:rPr>
              <a:t>DG EPCD – Directorate General </a:t>
            </a:r>
            <a:r>
              <a:rPr lang="en-US" dirty="0" smtClean="0">
                <a:solidFill>
                  <a:schemeClr val="tx1"/>
                </a:solidFill>
                <a:latin typeface="Tahoma" pitchFamily="34" charset="0"/>
                <a:ea typeface="Tahoma" pitchFamily="34" charset="0"/>
                <a:cs typeface="Tahoma" pitchFamily="34" charset="0"/>
              </a:rPr>
              <a:t>for </a:t>
            </a:r>
            <a:r>
              <a:rPr lang="en-US" dirty="0" smtClean="0">
                <a:solidFill>
                  <a:schemeClr val="tx1"/>
                </a:solidFill>
                <a:latin typeface="Tahoma" pitchFamily="34" charset="0"/>
                <a:ea typeface="Tahoma" pitchFamily="34" charset="0"/>
                <a:cs typeface="Tahoma" pitchFamily="34" charset="0"/>
              </a:rPr>
              <a:t>European Programs Coordination and Development </a:t>
            </a:r>
          </a:p>
          <a:p>
            <a:pPr marL="1794510" lvl="5" indent="-285750">
              <a:lnSpc>
                <a:spcPct val="106000"/>
              </a:lnSpc>
              <a:spcAft>
                <a:spcPts val="800"/>
              </a:spcAft>
              <a:buClrTx/>
              <a:buSzPct val="70000"/>
              <a:buFont typeface="Wingdings" pitchFamily="2" charset="2"/>
              <a:buChar char="q"/>
            </a:pPr>
            <a:r>
              <a:rPr lang="en-GB" sz="2000" dirty="0" smtClean="0">
                <a:solidFill>
                  <a:schemeClr val="tx1"/>
                </a:solidFill>
                <a:latin typeface="Tahoma" pitchFamily="34" charset="0"/>
                <a:ea typeface="Tahoma" pitchFamily="34" charset="0"/>
                <a:cs typeface="Tahoma" pitchFamily="34" charset="0"/>
              </a:rPr>
              <a:t>Approbation Body of FLC for Cypriot Project Partners</a:t>
            </a:r>
          </a:p>
          <a:p>
            <a:pPr marL="285750" indent="-285750">
              <a:lnSpc>
                <a:spcPct val="106000"/>
              </a:lnSpc>
              <a:spcAft>
                <a:spcPts val="800"/>
              </a:spcAft>
              <a:buClrTx/>
              <a:buSzPct val="70000"/>
              <a:buFont typeface="Wingdings" pitchFamily="2" charset="2"/>
              <a:buChar char="q"/>
            </a:pPr>
            <a:r>
              <a:rPr lang="en-US" dirty="0" smtClean="0">
                <a:solidFill>
                  <a:schemeClr val="tx1"/>
                </a:solidFill>
                <a:latin typeface="Tahoma" pitchFamily="34" charset="0"/>
                <a:ea typeface="Tahoma" pitchFamily="34" charset="0"/>
                <a:cs typeface="Tahoma" pitchFamily="34" charset="0"/>
              </a:rPr>
              <a:t>Authorization of FLCs</a:t>
            </a:r>
            <a:endParaRPr lang="el-GR" dirty="0" smtClean="0">
              <a:solidFill>
                <a:schemeClr val="tx1"/>
              </a:solidFill>
              <a:latin typeface="Tahoma" pitchFamily="34" charset="0"/>
              <a:ea typeface="Tahoma" pitchFamily="34" charset="0"/>
              <a:cs typeface="Tahoma" pitchFamily="34" charset="0"/>
            </a:endParaRPr>
          </a:p>
          <a:p>
            <a:pPr marL="285750" lvl="0" indent="-285750">
              <a:lnSpc>
                <a:spcPct val="106000"/>
              </a:lnSpc>
              <a:spcAft>
                <a:spcPts val="800"/>
              </a:spcAft>
              <a:buClrTx/>
              <a:buSzPct val="70000"/>
              <a:buFont typeface="Wingdings" pitchFamily="2" charset="2"/>
              <a:buChar char="q"/>
            </a:pPr>
            <a:r>
              <a:rPr lang="en-US" dirty="0" smtClean="0">
                <a:solidFill>
                  <a:schemeClr val="tx1"/>
                </a:solidFill>
                <a:latin typeface="Tahoma" pitchFamily="34" charset="0"/>
                <a:ea typeface="Tahoma" pitchFamily="34" charset="0"/>
                <a:cs typeface="Tahoma" pitchFamily="34" charset="0"/>
              </a:rPr>
              <a:t>Communication with controllers and partners</a:t>
            </a:r>
            <a:endParaRPr lang="el-GR" dirty="0">
              <a:solidFill>
                <a:schemeClr val="tx1"/>
              </a:solidFill>
              <a:latin typeface="Tahoma" pitchFamily="34" charset="0"/>
              <a:ea typeface="Tahoma" pitchFamily="34" charset="0"/>
              <a:cs typeface="Tahoma" pitchFamily="34" charset="0"/>
            </a:endParaRPr>
          </a:p>
          <a:p>
            <a:pPr marL="285750" lvl="0" indent="-285750">
              <a:lnSpc>
                <a:spcPct val="106000"/>
              </a:lnSpc>
              <a:spcAft>
                <a:spcPts val="800"/>
              </a:spcAft>
              <a:buClrTx/>
              <a:buSzPct val="70000"/>
              <a:buFont typeface="Wingdings" pitchFamily="2" charset="2"/>
              <a:buChar char="q"/>
            </a:pPr>
            <a:r>
              <a:rPr lang="en-US" dirty="0" smtClean="0">
                <a:solidFill>
                  <a:schemeClr val="tx1"/>
                </a:solidFill>
                <a:latin typeface="Tahoma" pitchFamily="34" charset="0"/>
                <a:ea typeface="Tahoma" pitchFamily="34" charset="0"/>
                <a:cs typeface="Tahoma" pitchFamily="34" charset="0"/>
              </a:rPr>
              <a:t>Organization of events/ training seminars for FLCs</a:t>
            </a:r>
            <a:endParaRPr lang="el-GR" dirty="0">
              <a:solidFill>
                <a:schemeClr val="tx1"/>
              </a:solidFill>
              <a:latin typeface="Tahoma" pitchFamily="34" charset="0"/>
              <a:ea typeface="Tahoma" pitchFamily="34" charset="0"/>
              <a:cs typeface="Tahoma" pitchFamily="34" charset="0"/>
            </a:endParaRPr>
          </a:p>
          <a:p>
            <a:pPr marL="285750" lvl="0" indent="-285750">
              <a:lnSpc>
                <a:spcPct val="106000"/>
              </a:lnSpc>
              <a:spcAft>
                <a:spcPts val="800"/>
              </a:spcAft>
              <a:buClrTx/>
              <a:buSzPct val="70000"/>
              <a:buFont typeface="Wingdings" pitchFamily="2" charset="2"/>
              <a:buChar char="q"/>
            </a:pPr>
            <a:r>
              <a:rPr lang="en-US" dirty="0" smtClean="0">
                <a:solidFill>
                  <a:schemeClr val="tx1"/>
                </a:solidFill>
                <a:latin typeface="Tahoma" pitchFamily="34" charset="0"/>
                <a:ea typeface="Tahoma" pitchFamily="34" charset="0"/>
                <a:cs typeface="Tahoma" pitchFamily="34" charset="0"/>
              </a:rPr>
              <a:t>Sample checks to verify the effectiveness of the control system and the quality of the verifications</a:t>
            </a:r>
            <a:endParaRPr lang="el-GR" dirty="0">
              <a:solidFill>
                <a:schemeClr val="tx1"/>
              </a:solidFill>
              <a:latin typeface="Tahoma" pitchFamily="34" charset="0"/>
              <a:ea typeface="Tahoma" pitchFamily="34" charset="0"/>
              <a:cs typeface="Tahoma" pitchFamily="34" charset="0"/>
            </a:endParaRPr>
          </a:p>
        </p:txBody>
      </p:sp>
      <p:sp>
        <p:nvSpPr>
          <p:cNvPr id="3" name="Title 2"/>
          <p:cNvSpPr>
            <a:spLocks noGrp="1"/>
          </p:cNvSpPr>
          <p:nvPr>
            <p:ph type="title"/>
          </p:nvPr>
        </p:nvSpPr>
        <p:spPr>
          <a:xfrm>
            <a:off x="457200" y="764704"/>
            <a:ext cx="8229600" cy="432048"/>
          </a:xfrm>
        </p:spPr>
        <p:txBody>
          <a:bodyPr>
            <a:normAutofit fontScale="90000"/>
          </a:bodyPr>
          <a:lstStyle/>
          <a:p>
            <a:r>
              <a:rPr lang="en-US" sz="3100" b="1" dirty="0" smtClean="0">
                <a:solidFill>
                  <a:schemeClr val="tx1"/>
                </a:solidFill>
                <a:latin typeface="Tahoma" pitchFamily="34" charset="0"/>
                <a:ea typeface="Tahoma" pitchFamily="34" charset="0"/>
                <a:cs typeface="Tahoma" pitchFamily="34" charset="0"/>
              </a:rPr>
              <a:t>APPROBATION BODY OF FIRST LEVEL CONTOLLERS</a:t>
            </a:r>
            <a:r>
              <a:rPr lang="en-GB" dirty="0" smtClean="0">
                <a:latin typeface="Tahoma" pitchFamily="34" charset="0"/>
                <a:ea typeface="Tahoma" pitchFamily="34" charset="0"/>
                <a:cs typeface="Tahoma" pitchFamily="34" charset="0"/>
              </a:rPr>
              <a:t/>
            </a:r>
            <a:br>
              <a:rPr lang="en-GB" dirty="0" smtClean="0">
                <a:latin typeface="Tahoma" pitchFamily="34" charset="0"/>
                <a:ea typeface="Tahoma" pitchFamily="34" charset="0"/>
                <a:cs typeface="Tahoma" pitchFamily="34" charset="0"/>
              </a:rPr>
            </a:br>
            <a:endParaRPr lang="el-GR" dirty="0">
              <a:solidFill>
                <a:schemeClr val="tx1"/>
              </a:solidFill>
              <a:latin typeface="Tahoma" pitchFamily="34" charset="0"/>
              <a:ea typeface="Tahoma" pitchFamily="34" charset="0"/>
              <a:cs typeface="Tahoma" pitchFamily="34" charset="0"/>
            </a:endParaRPr>
          </a:p>
        </p:txBody>
      </p:sp>
      <p:pic>
        <p:nvPicPr>
          <p:cNvPr id="8" name="Picture 3" descr="C:\Users\user.MOFPBPMIOANNOU\Desktop\SF-LOGO-EG_Top.jpg"/>
          <p:cNvPicPr>
            <a:picLocks noChangeAspect="1" noChangeArrowheads="1"/>
          </p:cNvPicPr>
          <p:nvPr/>
        </p:nvPicPr>
        <p:blipFill>
          <a:blip r:embed="rId2" cstate="print"/>
          <a:srcRect/>
          <a:stretch>
            <a:fillRect/>
          </a:stretch>
        </p:blipFill>
        <p:spPr bwMode="auto">
          <a:xfrm>
            <a:off x="3923928" y="5877272"/>
            <a:ext cx="1641782" cy="864096"/>
          </a:xfrm>
          <a:prstGeom prst="rect">
            <a:avLst/>
          </a:prstGeom>
          <a:noFill/>
        </p:spPr>
      </p:pic>
      <p:pic>
        <p:nvPicPr>
          <p:cNvPr id="9" name="Picture 5" descr="C:\Users\user.MOFPBPMIOANNOU\AppData\Local\Microsoft\Windows\Temporary Internet Files\Content.Outlook\UWDNRAPZ\long_en.jpg"/>
          <p:cNvPicPr>
            <a:picLocks noChangeAspect="1" noChangeArrowheads="1"/>
          </p:cNvPicPr>
          <p:nvPr/>
        </p:nvPicPr>
        <p:blipFill>
          <a:blip r:embed="rId3" cstate="print"/>
          <a:srcRect/>
          <a:stretch>
            <a:fillRect/>
          </a:stretch>
        </p:blipFill>
        <p:spPr bwMode="auto">
          <a:xfrm>
            <a:off x="5724128" y="6021288"/>
            <a:ext cx="1656184" cy="836712"/>
          </a:xfrm>
          <a:prstGeom prst="rect">
            <a:avLst/>
          </a:prstGeom>
          <a:noFill/>
        </p:spPr>
      </p:pic>
      <p:pic>
        <p:nvPicPr>
          <p:cNvPr id="10" name="Picture 4" descr="C:\Users\user.MOFPBPMIOANNOU\Desktop\CY-Logo_ENG.jpg"/>
          <p:cNvPicPr>
            <a:picLocks noChangeAspect="1" noChangeArrowheads="1"/>
          </p:cNvPicPr>
          <p:nvPr/>
        </p:nvPicPr>
        <p:blipFill>
          <a:blip r:embed="rId4" cstate="print"/>
          <a:srcRect/>
          <a:stretch>
            <a:fillRect/>
          </a:stretch>
        </p:blipFill>
        <p:spPr bwMode="auto">
          <a:xfrm>
            <a:off x="7524328" y="5877272"/>
            <a:ext cx="1440160" cy="864096"/>
          </a:xfrm>
          <a:prstGeom prst="rect">
            <a:avLst/>
          </a:prstGeom>
          <a:noFill/>
        </p:spPr>
      </p:pic>
      <p:sp>
        <p:nvSpPr>
          <p:cNvPr id="11" name="Right Arrow 10"/>
          <p:cNvSpPr/>
          <p:nvPr/>
        </p:nvSpPr>
        <p:spPr>
          <a:xfrm>
            <a:off x="1187624" y="2060848"/>
            <a:ext cx="576064" cy="43204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p>
        </p:txBody>
      </p:sp>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763688" y="5949280"/>
            <a:ext cx="2088232" cy="90872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5849888"/>
            <a:ext cx="1907704" cy="1008112"/>
          </a:xfrm>
          <a:prstGeom prst="rect">
            <a:avLst/>
          </a:prstGeom>
        </p:spPr>
      </p:pic>
    </p:spTree>
    <p:extLst>
      <p:ext uri="{BB962C8B-B14F-4D97-AF65-F5344CB8AC3E}">
        <p14:creationId xmlns:p14="http://schemas.microsoft.com/office/powerpoint/2010/main" xmlns="" val="3452080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cyprus flag 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887067">
            <a:off x="7593245" y="3132102"/>
            <a:ext cx="1440160"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a:xfrm>
            <a:off x="268808" y="1988840"/>
            <a:ext cx="8229600" cy="914400"/>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endParaRPr lang="en-GB" dirty="0"/>
          </a:p>
        </p:txBody>
      </p:sp>
      <p:graphicFrame>
        <p:nvGraphicFramePr>
          <p:cNvPr id="2" name="Diagram 1"/>
          <p:cNvGraphicFramePr/>
          <p:nvPr>
            <p:extLst>
              <p:ext uri="{D42A27DB-BD31-4B8C-83A1-F6EECF244321}">
                <p14:modId xmlns:p14="http://schemas.microsoft.com/office/powerpoint/2010/main" xmlns="" val="4002896244"/>
              </p:ext>
            </p:extLst>
          </p:nvPr>
        </p:nvGraphicFramePr>
        <p:xfrm>
          <a:off x="1475656" y="1988840"/>
          <a:ext cx="6480720" cy="38884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angle 6"/>
          <p:cNvSpPr>
            <a:spLocks noChangeArrowheads="1"/>
          </p:cNvSpPr>
          <p:nvPr/>
        </p:nvSpPr>
        <p:spPr bwMode="auto">
          <a:xfrm>
            <a:off x="2267744" y="644495"/>
            <a:ext cx="4608512"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FIRST</a:t>
            </a:r>
            <a:r>
              <a:rPr kumimoji="0" lang="en-US" sz="2400" b="1" i="0" u="none" strike="noStrike" cap="none" normalizeH="0" dirty="0" smtClean="0">
                <a:ln>
                  <a:noFill/>
                </a:ln>
                <a:solidFill>
                  <a:schemeClr val="tx1"/>
                </a:solidFill>
                <a:effectLst/>
                <a:latin typeface="Tahoma" pitchFamily="34" charset="0"/>
                <a:ea typeface="Calibri" pitchFamily="34" charset="0"/>
                <a:cs typeface="Tahoma" pitchFamily="34" charset="0"/>
              </a:rPr>
              <a:t> LEVEL CONTROL SYSTEM</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3" descr="C:\Users\user.MOFPBPMIOANNOU\Desktop\SF-LOGO-EG_Top.jpg"/>
          <p:cNvPicPr>
            <a:picLocks noChangeAspect="1" noChangeArrowheads="1"/>
          </p:cNvPicPr>
          <p:nvPr/>
        </p:nvPicPr>
        <p:blipFill>
          <a:blip r:embed="rId10" cstate="print"/>
          <a:srcRect/>
          <a:stretch>
            <a:fillRect/>
          </a:stretch>
        </p:blipFill>
        <p:spPr bwMode="auto">
          <a:xfrm>
            <a:off x="3851920" y="5993904"/>
            <a:ext cx="1641782" cy="864096"/>
          </a:xfrm>
          <a:prstGeom prst="rect">
            <a:avLst/>
          </a:prstGeom>
          <a:noFill/>
        </p:spPr>
      </p:pic>
      <p:pic>
        <p:nvPicPr>
          <p:cNvPr id="15" name="Picture 5" descr="C:\Users\user.MOFPBPMIOANNOU\AppData\Local\Microsoft\Windows\Temporary Internet Files\Content.Outlook\UWDNRAPZ\long_en.jpg"/>
          <p:cNvPicPr>
            <a:picLocks noChangeAspect="1" noChangeArrowheads="1"/>
          </p:cNvPicPr>
          <p:nvPr/>
        </p:nvPicPr>
        <p:blipFill>
          <a:blip r:embed="rId11" cstate="print"/>
          <a:srcRect/>
          <a:stretch>
            <a:fillRect/>
          </a:stretch>
        </p:blipFill>
        <p:spPr bwMode="auto">
          <a:xfrm>
            <a:off x="5580112" y="6021288"/>
            <a:ext cx="1872208" cy="836712"/>
          </a:xfrm>
          <a:prstGeom prst="rect">
            <a:avLst/>
          </a:prstGeom>
          <a:noFill/>
        </p:spPr>
      </p:pic>
      <p:pic>
        <p:nvPicPr>
          <p:cNvPr id="16" name="Picture 4" descr="C:\Users\user.MOFPBPMIOANNOU\Desktop\CY-Logo_ENG.jpg"/>
          <p:cNvPicPr>
            <a:picLocks noChangeAspect="1" noChangeArrowheads="1"/>
          </p:cNvPicPr>
          <p:nvPr/>
        </p:nvPicPr>
        <p:blipFill>
          <a:blip r:embed="rId12" cstate="print"/>
          <a:srcRect/>
          <a:stretch>
            <a:fillRect/>
          </a:stretch>
        </p:blipFill>
        <p:spPr bwMode="auto">
          <a:xfrm>
            <a:off x="7524328" y="5993904"/>
            <a:ext cx="1440160" cy="864096"/>
          </a:xfrm>
          <a:prstGeom prst="rect">
            <a:avLst/>
          </a:prstGeom>
          <a:noFill/>
        </p:spPr>
      </p:pic>
      <p:pic>
        <p:nvPicPr>
          <p:cNvPr id="10" name="Picture 9"/>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0" y="5849888"/>
            <a:ext cx="1907704" cy="1008112"/>
          </a:xfrm>
          <a:prstGeom prst="rect">
            <a:avLst/>
          </a:prstGeom>
        </p:spPr>
      </p:pic>
      <p:pic>
        <p:nvPicPr>
          <p:cNvPr id="13" name="Picture 12"/>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1763688" y="5949280"/>
            <a:ext cx="2088232" cy="908720"/>
          </a:xfrm>
          <a:prstGeom prst="rect">
            <a:avLst/>
          </a:prstGeom>
        </p:spPr>
      </p:pic>
    </p:spTree>
    <p:custDataLst>
      <p:tags r:id="rId1"/>
    </p:custDataLst>
    <p:extLst>
      <p:ext uri="{BB962C8B-B14F-4D97-AF65-F5344CB8AC3E}">
        <p14:creationId xmlns:p14="http://schemas.microsoft.com/office/powerpoint/2010/main" xmlns="" val="225987603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24744"/>
            <a:ext cx="8208912" cy="4320480"/>
          </a:xfrm>
        </p:spPr>
        <p:txBody>
          <a:bodyPr>
            <a:noAutofit/>
          </a:bodyPr>
          <a:lstStyle/>
          <a:p>
            <a:pPr lvl="0" algn="just">
              <a:lnSpc>
                <a:spcPct val="106000"/>
              </a:lnSpc>
              <a:spcAft>
                <a:spcPts val="800"/>
              </a:spcAft>
              <a:buClrTx/>
              <a:buSzPct val="70000"/>
              <a:buFont typeface="Wingdings" panose="05000000000000000000" pitchFamily="2" charset="2"/>
              <a:buChar char="q"/>
            </a:pPr>
            <a:r>
              <a:rPr lang="en-US" dirty="0" smtClean="0">
                <a:solidFill>
                  <a:schemeClr val="tx1"/>
                </a:solidFill>
                <a:latin typeface="Tahoma" pitchFamily="34" charset="0"/>
                <a:ea typeface="Tahoma" pitchFamily="34" charset="0"/>
                <a:cs typeface="Tahoma" pitchFamily="34" charset="0"/>
              </a:rPr>
              <a:t>DG EPCD – Approbation body has set the minimum requirements for a controller to be approved.  The requirements are communicated to all partners, together with standardized questionnaire of the FLC issued by the JS.</a:t>
            </a:r>
          </a:p>
          <a:p>
            <a:pPr lvl="0" algn="just">
              <a:lnSpc>
                <a:spcPct val="106000"/>
              </a:lnSpc>
              <a:spcAft>
                <a:spcPts val="800"/>
              </a:spcAft>
              <a:buClrTx/>
              <a:buSzPct val="70000"/>
              <a:buFont typeface="Wingdings" panose="05000000000000000000" pitchFamily="2" charset="2"/>
              <a:buChar char="q"/>
            </a:pPr>
            <a:r>
              <a:rPr lang="en-US" dirty="0" smtClean="0">
                <a:solidFill>
                  <a:schemeClr val="tx1"/>
                </a:solidFill>
                <a:latin typeface="Tahoma" pitchFamily="34" charset="0"/>
                <a:ea typeface="Tahoma" pitchFamily="34" charset="0"/>
                <a:cs typeface="Tahoma" pitchFamily="34" charset="0"/>
              </a:rPr>
              <a:t>The partner (beneficiary) proposes an independent controller (internal or external).  Find the best suitable candidate who meets the minimum requirements such as professional skills and competence, independence, knowledge of EC regulations etc.</a:t>
            </a:r>
          </a:p>
        </p:txBody>
      </p:sp>
      <p:sp>
        <p:nvSpPr>
          <p:cNvPr id="3" name="Title 2"/>
          <p:cNvSpPr>
            <a:spLocks noGrp="1"/>
          </p:cNvSpPr>
          <p:nvPr>
            <p:ph type="title"/>
          </p:nvPr>
        </p:nvSpPr>
        <p:spPr>
          <a:xfrm>
            <a:off x="457200" y="764704"/>
            <a:ext cx="8229600" cy="432048"/>
          </a:xfrm>
        </p:spPr>
        <p:txBody>
          <a:bodyPr>
            <a:normAutofit fontScale="90000"/>
          </a:bodyPr>
          <a:lstStyle/>
          <a:p>
            <a:r>
              <a:rPr lang="en-US" sz="3100" b="1" dirty="0" smtClean="0">
                <a:solidFill>
                  <a:schemeClr val="tx1"/>
                </a:solidFill>
                <a:latin typeface="Tahoma" pitchFamily="34" charset="0"/>
                <a:ea typeface="Tahoma" pitchFamily="34" charset="0"/>
                <a:cs typeface="Tahoma" pitchFamily="34" charset="0"/>
              </a:rPr>
              <a:t>PROCEDURE FOR THE APPROBATION OF  FIRST LEVEL CONTOLLERS</a:t>
            </a:r>
            <a:r>
              <a:rPr lang="en-GB" dirty="0" smtClean="0">
                <a:latin typeface="Tahoma" pitchFamily="34" charset="0"/>
                <a:ea typeface="Tahoma" pitchFamily="34" charset="0"/>
                <a:cs typeface="Tahoma" pitchFamily="34" charset="0"/>
              </a:rPr>
              <a:t/>
            </a:r>
            <a:br>
              <a:rPr lang="en-GB" dirty="0" smtClean="0">
                <a:latin typeface="Tahoma" pitchFamily="34" charset="0"/>
                <a:ea typeface="Tahoma" pitchFamily="34" charset="0"/>
                <a:cs typeface="Tahoma" pitchFamily="34" charset="0"/>
              </a:rPr>
            </a:br>
            <a:endParaRPr lang="el-GR" dirty="0">
              <a:solidFill>
                <a:schemeClr val="tx1"/>
              </a:solidFill>
              <a:latin typeface="Tahoma" pitchFamily="34" charset="0"/>
              <a:ea typeface="Tahoma" pitchFamily="34" charset="0"/>
              <a:cs typeface="Tahoma" pitchFamily="34" charset="0"/>
            </a:endParaRPr>
          </a:p>
        </p:txBody>
      </p:sp>
      <p:pic>
        <p:nvPicPr>
          <p:cNvPr id="8" name="Picture 3" descr="C:\Users\user.MOFPBPMIOANNOU\Desktop\SF-LOGO-EG_Top.jpg"/>
          <p:cNvPicPr>
            <a:picLocks noChangeAspect="1" noChangeArrowheads="1"/>
          </p:cNvPicPr>
          <p:nvPr/>
        </p:nvPicPr>
        <p:blipFill>
          <a:blip r:embed="rId2" cstate="print"/>
          <a:srcRect/>
          <a:stretch>
            <a:fillRect/>
          </a:stretch>
        </p:blipFill>
        <p:spPr bwMode="auto">
          <a:xfrm>
            <a:off x="3779912" y="5993904"/>
            <a:ext cx="1641782" cy="864096"/>
          </a:xfrm>
          <a:prstGeom prst="rect">
            <a:avLst/>
          </a:prstGeom>
          <a:noFill/>
        </p:spPr>
      </p:pic>
      <p:pic>
        <p:nvPicPr>
          <p:cNvPr id="9" name="Picture 5" descr="C:\Users\user.MOFPBPMIOANNOU\AppData\Local\Microsoft\Windows\Temporary Internet Files\Content.Outlook\UWDNRAPZ\long_en.jpg"/>
          <p:cNvPicPr>
            <a:picLocks noChangeAspect="1" noChangeArrowheads="1"/>
          </p:cNvPicPr>
          <p:nvPr/>
        </p:nvPicPr>
        <p:blipFill>
          <a:blip r:embed="rId3" cstate="print"/>
          <a:srcRect/>
          <a:stretch>
            <a:fillRect/>
          </a:stretch>
        </p:blipFill>
        <p:spPr bwMode="auto">
          <a:xfrm>
            <a:off x="5436096" y="6021288"/>
            <a:ext cx="1944216" cy="836712"/>
          </a:xfrm>
          <a:prstGeom prst="rect">
            <a:avLst/>
          </a:prstGeom>
          <a:noFill/>
        </p:spPr>
      </p:pic>
      <p:pic>
        <p:nvPicPr>
          <p:cNvPr id="10" name="Picture 4" descr="C:\Users\user.MOFPBPMIOANNOU\Desktop\CY-Logo_ENG.jpg"/>
          <p:cNvPicPr>
            <a:picLocks noChangeAspect="1" noChangeArrowheads="1"/>
          </p:cNvPicPr>
          <p:nvPr/>
        </p:nvPicPr>
        <p:blipFill>
          <a:blip r:embed="rId4" cstate="print"/>
          <a:srcRect/>
          <a:stretch>
            <a:fillRect/>
          </a:stretch>
        </p:blipFill>
        <p:spPr bwMode="auto">
          <a:xfrm>
            <a:off x="7524328" y="5877272"/>
            <a:ext cx="1440160" cy="864096"/>
          </a:xfrm>
          <a:prstGeom prst="rect">
            <a:avLst/>
          </a:prstGeom>
          <a:noFill/>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763688" y="5949280"/>
            <a:ext cx="2088232" cy="90872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5849888"/>
            <a:ext cx="1907704" cy="1008112"/>
          </a:xfrm>
          <a:prstGeom prst="rect">
            <a:avLst/>
          </a:prstGeom>
        </p:spPr>
      </p:pic>
    </p:spTree>
    <p:extLst>
      <p:ext uri="{BB962C8B-B14F-4D97-AF65-F5344CB8AC3E}">
        <p14:creationId xmlns:p14="http://schemas.microsoft.com/office/powerpoint/2010/main" xmlns="" val="2717580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24744"/>
            <a:ext cx="8208912" cy="4608512"/>
          </a:xfrm>
        </p:spPr>
        <p:txBody>
          <a:bodyPr>
            <a:noAutofit/>
          </a:bodyPr>
          <a:lstStyle/>
          <a:p>
            <a:pPr algn="just">
              <a:lnSpc>
                <a:spcPct val="106000"/>
              </a:lnSpc>
              <a:spcAft>
                <a:spcPts val="800"/>
              </a:spcAft>
              <a:buClrTx/>
              <a:buSzPct val="70000"/>
              <a:buFont typeface="Wingdings" panose="05000000000000000000" pitchFamily="2" charset="2"/>
              <a:buChar char="q"/>
            </a:pPr>
            <a:r>
              <a:rPr lang="en-GB" dirty="0">
                <a:solidFill>
                  <a:schemeClr val="tx1"/>
                </a:solidFill>
                <a:latin typeface="Tahoma" pitchFamily="34" charset="0"/>
                <a:ea typeface="Tahoma" pitchFamily="34" charset="0"/>
                <a:cs typeface="Tahoma" pitchFamily="34" charset="0"/>
              </a:rPr>
              <a:t>The beneficiary and the controller complete and sign the standardized document and submit it to the Approbation Body (AB) for authorization, after the project approval and before the expiry the first reporting period.</a:t>
            </a:r>
          </a:p>
          <a:p>
            <a:pPr algn="just">
              <a:lnSpc>
                <a:spcPct val="106000"/>
              </a:lnSpc>
              <a:spcAft>
                <a:spcPts val="800"/>
              </a:spcAft>
              <a:buClrTx/>
              <a:buSzPct val="70000"/>
              <a:buFont typeface="Wingdings" panose="05000000000000000000" pitchFamily="2" charset="2"/>
              <a:buChar char="q"/>
            </a:pPr>
            <a:r>
              <a:rPr lang="en-GB" dirty="0">
                <a:solidFill>
                  <a:schemeClr val="tx1"/>
                </a:solidFill>
                <a:latin typeface="Tahoma" pitchFamily="34" charset="0"/>
                <a:ea typeface="Tahoma" pitchFamily="34" charset="0"/>
                <a:cs typeface="Tahoma" pitchFamily="34" charset="0"/>
              </a:rPr>
              <a:t>The AB checks whether the controller </a:t>
            </a:r>
            <a:r>
              <a:rPr lang="en-GB" dirty="0" smtClean="0">
                <a:solidFill>
                  <a:schemeClr val="tx1"/>
                </a:solidFill>
                <a:latin typeface="Tahoma" pitchFamily="34" charset="0"/>
                <a:ea typeface="Tahoma" pitchFamily="34" charset="0"/>
                <a:cs typeface="Tahoma" pitchFamily="34" charset="0"/>
              </a:rPr>
              <a:t>fulfils </a:t>
            </a:r>
            <a:r>
              <a:rPr lang="en-GB" dirty="0">
                <a:solidFill>
                  <a:schemeClr val="tx1"/>
                </a:solidFill>
                <a:latin typeface="Tahoma" pitchFamily="34" charset="0"/>
                <a:ea typeface="Tahoma" pitchFamily="34" charset="0"/>
                <a:cs typeface="Tahoma" pitchFamily="34" charset="0"/>
              </a:rPr>
              <a:t>the minimum criteria and decide whether to issue the FLC Approbation certificate or not.  </a:t>
            </a:r>
          </a:p>
          <a:p>
            <a:pPr algn="just">
              <a:lnSpc>
                <a:spcPct val="106000"/>
              </a:lnSpc>
              <a:spcAft>
                <a:spcPts val="800"/>
              </a:spcAft>
              <a:buClrTx/>
              <a:buSzPct val="70000"/>
              <a:buFont typeface="Wingdings" panose="05000000000000000000" pitchFamily="2" charset="2"/>
              <a:buChar char="q"/>
            </a:pPr>
            <a:r>
              <a:rPr lang="en-GB" dirty="0" smtClean="0">
                <a:solidFill>
                  <a:schemeClr val="tx1"/>
                </a:solidFill>
                <a:latin typeface="Tahoma" pitchFamily="34" charset="0"/>
                <a:ea typeface="Tahoma" pitchFamily="34" charset="0"/>
                <a:cs typeface="Tahoma" pitchFamily="34" charset="0"/>
              </a:rPr>
              <a:t>It </a:t>
            </a:r>
            <a:r>
              <a:rPr lang="en-GB" dirty="0">
                <a:solidFill>
                  <a:schemeClr val="tx1"/>
                </a:solidFill>
                <a:latin typeface="Tahoma" pitchFamily="34" charset="0"/>
                <a:ea typeface="Tahoma" pitchFamily="34" charset="0"/>
                <a:cs typeface="Tahoma" pitchFamily="34" charset="0"/>
              </a:rPr>
              <a:t>sends it to the beneficiary and the beneficiary </a:t>
            </a:r>
            <a:r>
              <a:rPr lang="en-GB" dirty="0" smtClean="0">
                <a:solidFill>
                  <a:schemeClr val="tx1"/>
                </a:solidFill>
                <a:latin typeface="Tahoma" pitchFamily="34" charset="0"/>
                <a:ea typeface="Tahoma" pitchFamily="34" charset="0"/>
                <a:cs typeface="Tahoma" pitchFamily="34" charset="0"/>
              </a:rPr>
              <a:t>sends </a:t>
            </a:r>
            <a:r>
              <a:rPr lang="en-GB" dirty="0">
                <a:solidFill>
                  <a:schemeClr val="tx1"/>
                </a:solidFill>
                <a:latin typeface="Tahoma" pitchFamily="34" charset="0"/>
                <a:ea typeface="Tahoma" pitchFamily="34" charset="0"/>
                <a:cs typeface="Tahoma" pitchFamily="34" charset="0"/>
              </a:rPr>
              <a:t>it to the Lead Partner</a:t>
            </a:r>
            <a:r>
              <a:rPr lang="en-GB" dirty="0" smtClean="0">
                <a:solidFill>
                  <a:schemeClr val="tx1"/>
                </a:solidFill>
                <a:latin typeface="Tahoma" pitchFamily="34" charset="0"/>
                <a:ea typeface="Tahoma" pitchFamily="34" charset="0"/>
                <a:cs typeface="Tahoma" pitchFamily="34" charset="0"/>
              </a:rPr>
              <a:t>.</a:t>
            </a:r>
          </a:p>
          <a:p>
            <a:pPr algn="just">
              <a:lnSpc>
                <a:spcPct val="106000"/>
              </a:lnSpc>
              <a:spcAft>
                <a:spcPts val="800"/>
              </a:spcAft>
              <a:buClrTx/>
              <a:buSzPct val="70000"/>
              <a:buFont typeface="Wingdings" panose="05000000000000000000" pitchFamily="2" charset="2"/>
              <a:buChar char="q"/>
            </a:pPr>
            <a:r>
              <a:rPr lang="en-GB" dirty="0" smtClean="0">
                <a:solidFill>
                  <a:schemeClr val="tx1"/>
                </a:solidFill>
                <a:latin typeface="Tahoma" pitchFamily="34" charset="0"/>
                <a:ea typeface="Tahoma" pitchFamily="34" charset="0"/>
                <a:cs typeface="Tahoma" pitchFamily="34" charset="0"/>
              </a:rPr>
              <a:t>In case of change of FLC, the approbation procedure shall start again.</a:t>
            </a:r>
            <a:endParaRPr lang="en-GB" dirty="0">
              <a:solidFill>
                <a:schemeClr val="tx1"/>
              </a:solidFill>
              <a:latin typeface="Tahoma" pitchFamily="34" charset="0"/>
              <a:ea typeface="Tahoma" pitchFamily="34" charset="0"/>
              <a:cs typeface="Tahoma" pitchFamily="34" charset="0"/>
            </a:endParaRPr>
          </a:p>
        </p:txBody>
      </p:sp>
      <p:sp>
        <p:nvSpPr>
          <p:cNvPr id="3" name="Title 2"/>
          <p:cNvSpPr>
            <a:spLocks noGrp="1"/>
          </p:cNvSpPr>
          <p:nvPr>
            <p:ph type="title"/>
          </p:nvPr>
        </p:nvSpPr>
        <p:spPr>
          <a:xfrm>
            <a:off x="457200" y="764704"/>
            <a:ext cx="8229600" cy="432048"/>
          </a:xfrm>
        </p:spPr>
        <p:txBody>
          <a:bodyPr>
            <a:normAutofit fontScale="90000"/>
          </a:bodyPr>
          <a:lstStyle/>
          <a:p>
            <a:r>
              <a:rPr lang="en-US" sz="3100" b="1" dirty="0" smtClean="0">
                <a:solidFill>
                  <a:schemeClr val="tx1"/>
                </a:solidFill>
                <a:latin typeface="Tahoma" pitchFamily="34" charset="0"/>
                <a:ea typeface="Tahoma" pitchFamily="34" charset="0"/>
                <a:cs typeface="Tahoma" pitchFamily="34" charset="0"/>
              </a:rPr>
              <a:t>PROCEDURE FOR THE APPROBATION OF  FIRST LEVEL CONTOLLERS (2)</a:t>
            </a:r>
            <a:r>
              <a:rPr lang="en-GB" dirty="0" smtClean="0">
                <a:latin typeface="Tahoma" pitchFamily="34" charset="0"/>
                <a:ea typeface="Tahoma" pitchFamily="34" charset="0"/>
                <a:cs typeface="Tahoma" pitchFamily="34" charset="0"/>
              </a:rPr>
              <a:t/>
            </a:r>
            <a:br>
              <a:rPr lang="en-GB" dirty="0" smtClean="0">
                <a:latin typeface="Tahoma" pitchFamily="34" charset="0"/>
                <a:ea typeface="Tahoma" pitchFamily="34" charset="0"/>
                <a:cs typeface="Tahoma" pitchFamily="34" charset="0"/>
              </a:rPr>
            </a:br>
            <a:endParaRPr lang="el-GR" dirty="0">
              <a:solidFill>
                <a:schemeClr val="tx1"/>
              </a:solidFill>
              <a:latin typeface="Tahoma" pitchFamily="34" charset="0"/>
              <a:ea typeface="Tahoma" pitchFamily="34" charset="0"/>
              <a:cs typeface="Tahoma" pitchFamily="34" charset="0"/>
            </a:endParaRPr>
          </a:p>
        </p:txBody>
      </p:sp>
      <p:pic>
        <p:nvPicPr>
          <p:cNvPr id="8" name="Picture 3" descr="C:\Users\user.MOFPBPMIOANNOU\Desktop\SF-LOGO-EG_Top.jpg"/>
          <p:cNvPicPr>
            <a:picLocks noChangeAspect="1" noChangeArrowheads="1"/>
          </p:cNvPicPr>
          <p:nvPr/>
        </p:nvPicPr>
        <p:blipFill>
          <a:blip r:embed="rId2" cstate="print"/>
          <a:srcRect/>
          <a:stretch>
            <a:fillRect/>
          </a:stretch>
        </p:blipFill>
        <p:spPr bwMode="auto">
          <a:xfrm>
            <a:off x="3779912" y="5993904"/>
            <a:ext cx="1641782" cy="864096"/>
          </a:xfrm>
          <a:prstGeom prst="rect">
            <a:avLst/>
          </a:prstGeom>
          <a:noFill/>
        </p:spPr>
      </p:pic>
      <p:pic>
        <p:nvPicPr>
          <p:cNvPr id="9" name="Picture 5" descr="C:\Users\user.MOFPBPMIOANNOU\AppData\Local\Microsoft\Windows\Temporary Internet Files\Content.Outlook\UWDNRAPZ\long_en.jpg"/>
          <p:cNvPicPr>
            <a:picLocks noChangeAspect="1" noChangeArrowheads="1"/>
          </p:cNvPicPr>
          <p:nvPr/>
        </p:nvPicPr>
        <p:blipFill>
          <a:blip r:embed="rId3" cstate="print"/>
          <a:srcRect/>
          <a:stretch>
            <a:fillRect/>
          </a:stretch>
        </p:blipFill>
        <p:spPr bwMode="auto">
          <a:xfrm>
            <a:off x="5436096" y="6021288"/>
            <a:ext cx="2016224" cy="836712"/>
          </a:xfrm>
          <a:prstGeom prst="rect">
            <a:avLst/>
          </a:prstGeom>
          <a:noFill/>
        </p:spPr>
      </p:pic>
      <p:pic>
        <p:nvPicPr>
          <p:cNvPr id="10" name="Picture 4" descr="C:\Users\user.MOFPBPMIOANNOU\Desktop\CY-Logo_ENG.jpg"/>
          <p:cNvPicPr>
            <a:picLocks noChangeAspect="1" noChangeArrowheads="1"/>
          </p:cNvPicPr>
          <p:nvPr/>
        </p:nvPicPr>
        <p:blipFill>
          <a:blip r:embed="rId4" cstate="print"/>
          <a:srcRect/>
          <a:stretch>
            <a:fillRect/>
          </a:stretch>
        </p:blipFill>
        <p:spPr bwMode="auto">
          <a:xfrm>
            <a:off x="7524328" y="5877272"/>
            <a:ext cx="1440160" cy="864096"/>
          </a:xfrm>
          <a:prstGeom prst="rect">
            <a:avLst/>
          </a:prstGeom>
          <a:noFill/>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5849888"/>
            <a:ext cx="1907704" cy="100811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763688" y="5949280"/>
            <a:ext cx="2088232" cy="908720"/>
          </a:xfrm>
          <a:prstGeom prst="rect">
            <a:avLst/>
          </a:prstGeom>
        </p:spPr>
      </p:pic>
    </p:spTree>
    <p:extLst>
      <p:ext uri="{BB962C8B-B14F-4D97-AF65-F5344CB8AC3E}">
        <p14:creationId xmlns:p14="http://schemas.microsoft.com/office/powerpoint/2010/main" xmlns="" val="3169223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137945525"/>
              </p:ext>
            </p:extLst>
          </p:nvPr>
        </p:nvGraphicFramePr>
        <p:xfrm>
          <a:off x="179512" y="1052736"/>
          <a:ext cx="8754979"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3" descr="C:\Users\user.MOFPBPMIOANNOU\Desktop\SF-LOGO-EG_Top.jpg"/>
          <p:cNvPicPr>
            <a:picLocks noChangeAspect="1" noChangeArrowheads="1"/>
          </p:cNvPicPr>
          <p:nvPr/>
        </p:nvPicPr>
        <p:blipFill>
          <a:blip r:embed="rId7" cstate="print"/>
          <a:srcRect/>
          <a:stretch>
            <a:fillRect/>
          </a:stretch>
        </p:blipFill>
        <p:spPr bwMode="auto">
          <a:xfrm>
            <a:off x="3851920" y="5877272"/>
            <a:ext cx="1641782" cy="864096"/>
          </a:xfrm>
          <a:prstGeom prst="rect">
            <a:avLst/>
          </a:prstGeom>
          <a:noFill/>
        </p:spPr>
      </p:pic>
      <p:pic>
        <p:nvPicPr>
          <p:cNvPr id="9" name="Picture 5" descr="C:\Users\user.MOFPBPMIOANNOU\AppData\Local\Microsoft\Windows\Temporary Internet Files\Content.Outlook\UWDNRAPZ\long_en.jpg"/>
          <p:cNvPicPr>
            <a:picLocks noChangeAspect="1" noChangeArrowheads="1"/>
          </p:cNvPicPr>
          <p:nvPr/>
        </p:nvPicPr>
        <p:blipFill>
          <a:blip r:embed="rId8" cstate="print"/>
          <a:srcRect/>
          <a:stretch>
            <a:fillRect/>
          </a:stretch>
        </p:blipFill>
        <p:spPr bwMode="auto">
          <a:xfrm>
            <a:off x="5580112" y="5877272"/>
            <a:ext cx="2016224" cy="836712"/>
          </a:xfrm>
          <a:prstGeom prst="rect">
            <a:avLst/>
          </a:prstGeom>
          <a:noFill/>
        </p:spPr>
      </p:pic>
      <p:pic>
        <p:nvPicPr>
          <p:cNvPr id="10" name="Picture 4" descr="C:\Users\user.MOFPBPMIOANNOU\Desktop\CY-Logo_ENG.jpg"/>
          <p:cNvPicPr>
            <a:picLocks noChangeAspect="1" noChangeArrowheads="1"/>
          </p:cNvPicPr>
          <p:nvPr/>
        </p:nvPicPr>
        <p:blipFill>
          <a:blip r:embed="rId9" cstate="print"/>
          <a:srcRect/>
          <a:stretch>
            <a:fillRect/>
          </a:stretch>
        </p:blipFill>
        <p:spPr bwMode="auto">
          <a:xfrm>
            <a:off x="7524328" y="5877272"/>
            <a:ext cx="1440160" cy="864096"/>
          </a:xfrm>
          <a:prstGeom prst="rect">
            <a:avLst/>
          </a:prstGeom>
          <a:noFill/>
        </p:spPr>
      </p:pic>
      <p:sp>
        <p:nvSpPr>
          <p:cNvPr id="5" name="Title 4"/>
          <p:cNvSpPr>
            <a:spLocks noGrp="1"/>
          </p:cNvSpPr>
          <p:nvPr>
            <p:ph type="title"/>
          </p:nvPr>
        </p:nvSpPr>
        <p:spPr>
          <a:xfrm>
            <a:off x="467544" y="188640"/>
            <a:ext cx="8229600" cy="1002440"/>
          </a:xfrm>
        </p:spPr>
        <p:txBody>
          <a:bodyPr/>
          <a:lstStyle/>
          <a:p>
            <a:r>
              <a:rPr lang="en-GB" b="1" dirty="0" smtClean="0">
                <a:solidFill>
                  <a:schemeClr val="tx1"/>
                </a:solidFill>
              </a:rPr>
              <a:t>FIRST LEVEL CONTROLLERS</a:t>
            </a:r>
            <a:endParaRPr lang="en-GB" b="1" dirty="0">
              <a:solidFill>
                <a:schemeClr val="tx1"/>
              </a:solidFill>
            </a:endParaRPr>
          </a:p>
        </p:txBody>
      </p:sp>
      <p:pic>
        <p:nvPicPr>
          <p:cNvPr id="11" name="Picture 10"/>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763688" y="5949280"/>
            <a:ext cx="2088232" cy="908720"/>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0" y="5849888"/>
            <a:ext cx="1907704" cy="1008112"/>
          </a:xfrm>
          <a:prstGeom prst="rect">
            <a:avLst/>
          </a:prstGeom>
        </p:spPr>
      </p:pic>
    </p:spTree>
    <p:extLst>
      <p:ext uri="{BB962C8B-B14F-4D97-AF65-F5344CB8AC3E}">
        <p14:creationId xmlns:p14="http://schemas.microsoft.com/office/powerpoint/2010/main" xmlns="" val="6082400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1927</TotalTime>
  <Words>898</Words>
  <Application>Microsoft Office PowerPoint</Application>
  <PresentationFormat>On-screen Show (4:3)</PresentationFormat>
  <Paragraphs>92</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Waveform</vt:lpstr>
      <vt:lpstr>CYPRUS MANAGEMENT &amp; FIRST LEVEL CONTROL SYSTEM </vt:lpstr>
      <vt:lpstr> OVERVIEW </vt:lpstr>
      <vt:lpstr>REGULATORY FRAMEWORK  (1) </vt:lpstr>
      <vt:lpstr>REGULATORY FRAMEWORK  (2) </vt:lpstr>
      <vt:lpstr>APPROBATION BODY OF FIRST LEVEL CONTOLLERS </vt:lpstr>
      <vt:lpstr>   </vt:lpstr>
      <vt:lpstr>PROCEDURE FOR THE APPROBATION OF  FIRST LEVEL CONTOLLERS </vt:lpstr>
      <vt:lpstr>PROCEDURE FOR THE APPROBATION OF  FIRST LEVEL CONTOLLERS (2) </vt:lpstr>
      <vt:lpstr>FIRST LEVEL CONTROLLERS</vt:lpstr>
      <vt:lpstr>CONTROLLER’S QUALIFICATIONS  </vt:lpstr>
      <vt:lpstr>FLCs VERIFICATIONS</vt:lpstr>
      <vt:lpstr>QUALITY REVIEW OF FLC  </vt:lpstr>
      <vt:lpstr>QUALITY REVIEW OF FLC  </vt:lpstr>
      <vt:lpstr>Thank you for your attention!!! 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Ioannou  Mary</dc:creator>
  <cp:lastModifiedBy>mioannou02</cp:lastModifiedBy>
  <cp:revision>177</cp:revision>
  <dcterms:created xsi:type="dcterms:W3CDTF">2017-02-02T12:10:06Z</dcterms:created>
  <dcterms:modified xsi:type="dcterms:W3CDTF">2018-02-16T11:34:37Z</dcterms:modified>
</cp:coreProperties>
</file>