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369" r:id="rId3"/>
    <p:sldId id="367" r:id="rId4"/>
    <p:sldId id="368" r:id="rId5"/>
    <p:sldId id="325" r:id="rId6"/>
    <p:sldId id="331" r:id="rId7"/>
    <p:sldId id="340" r:id="rId8"/>
    <p:sldId id="356" r:id="rId9"/>
    <p:sldId id="366" r:id="rId10"/>
  </p:sldIdLst>
  <p:sldSz cx="9144000" cy="6858000" type="screen4x3"/>
  <p:notesSz cx="6794500" cy="99314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EE8032"/>
    <a:srgbClr val="2D5EC1"/>
    <a:srgbClr val="3166CF"/>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8171" autoAdjust="0"/>
  </p:normalViewPr>
  <p:slideViewPr>
    <p:cSldViewPr>
      <p:cViewPr varScale="1">
        <p:scale>
          <a:sx n="90" d="100"/>
          <a:sy n="90" d="100"/>
        </p:scale>
        <p:origin x="2418" y="66"/>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defTabSz="914378">
              <a:defRPr>
                <a:solidFill>
                  <a:schemeClr val="tx1"/>
                </a:solidFill>
                <a:latin typeface="Arial"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defTabSz="914378">
              <a:defRPr>
                <a:solidFill>
                  <a:schemeClr val="tx1"/>
                </a:solidFill>
                <a:latin typeface="Arial" pitchFamily="34" charset="0"/>
              </a:defRPr>
            </a:lvl1pPr>
          </a:lstStyle>
          <a:p>
            <a:pPr>
              <a:defRPr/>
            </a:pPr>
            <a:endParaRPr lang="en-US"/>
          </a:p>
        </p:txBody>
      </p:sp>
      <p:sp>
        <p:nvSpPr>
          <p:cNvPr id="37892"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defTabSz="914378">
              <a:defRPr>
                <a:solidFill>
                  <a:schemeClr val="tx1"/>
                </a:solidFill>
                <a:latin typeface="Arial"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defTabSz="914378">
              <a:defRPr>
                <a:solidFill>
                  <a:schemeClr val="tx1"/>
                </a:solidFill>
                <a:latin typeface="Arial" pitchFamily="34" charset="0"/>
              </a:defRPr>
            </a:lvl1pPr>
          </a:lstStyle>
          <a:p>
            <a:pPr>
              <a:defRPr/>
            </a:pPr>
            <a:fld id="{2B5CC37F-C9CD-4521-8C44-B7D2761F1001}" type="slidenum">
              <a:rPr lang="en-GB"/>
              <a:pPr>
                <a:defRPr/>
              </a:pPr>
              <a:t>‹#›</a:t>
            </a:fld>
            <a:endParaRPr lang="en-GB"/>
          </a:p>
        </p:txBody>
      </p:sp>
    </p:spTree>
    <p:extLst>
      <p:ext uri="{BB962C8B-B14F-4D97-AF65-F5344CB8AC3E}">
        <p14:creationId xmlns:p14="http://schemas.microsoft.com/office/powerpoint/2010/main" val="423639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defTabSz="914378">
              <a:defRPr>
                <a:solidFill>
                  <a:schemeClr val="tx1"/>
                </a:solidFill>
                <a:latin typeface="Arial" pitchFamily="34" charset="0"/>
              </a:defRPr>
            </a:lvl1pPr>
          </a:lstStyle>
          <a:p>
            <a:pPr>
              <a:defRPr/>
            </a:pPr>
            <a:endParaRPr lang="en-US"/>
          </a:p>
        </p:txBody>
      </p:sp>
      <p:sp>
        <p:nvSpPr>
          <p:cNvPr id="36867"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defTabSz="914378">
              <a:defRPr>
                <a:solidFill>
                  <a:schemeClr val="tx1"/>
                </a:solidFill>
                <a:latin typeface="Arial" pitchFamily="34"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5988" y="744538"/>
            <a:ext cx="49641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6463"/>
            <a:ext cx="54356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defTabSz="914378">
              <a:defRPr>
                <a:solidFill>
                  <a:schemeClr val="tx1"/>
                </a:solidFill>
                <a:latin typeface="Arial" pitchFamily="34" charset="0"/>
              </a:defRPr>
            </a:lvl1pPr>
          </a:lstStyle>
          <a:p>
            <a:pPr>
              <a:defRPr/>
            </a:pPr>
            <a:endParaRPr lang="en-US"/>
          </a:p>
        </p:txBody>
      </p:sp>
      <p:sp>
        <p:nvSpPr>
          <p:cNvPr id="36871"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defTabSz="914378">
              <a:defRPr>
                <a:solidFill>
                  <a:schemeClr val="tx1"/>
                </a:solidFill>
                <a:latin typeface="Arial" pitchFamily="34" charset="0"/>
              </a:defRPr>
            </a:lvl1pPr>
          </a:lstStyle>
          <a:p>
            <a:pPr>
              <a:defRPr/>
            </a:pPr>
            <a:fld id="{FE3A39EE-2F26-4BC5-B0F9-018FD9CD11A7}" type="slidenum">
              <a:rPr lang="en-GB"/>
              <a:pPr>
                <a:defRPr/>
              </a:pPr>
              <a:t>‹#›</a:t>
            </a:fld>
            <a:endParaRPr lang="en-GB"/>
          </a:p>
        </p:txBody>
      </p:sp>
    </p:spTree>
    <p:extLst>
      <p:ext uri="{BB962C8B-B14F-4D97-AF65-F5344CB8AC3E}">
        <p14:creationId xmlns:p14="http://schemas.microsoft.com/office/powerpoint/2010/main" val="3932452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smtClean="0"/>
          </a:p>
        </p:txBody>
      </p:sp>
      <p:sp>
        <p:nvSpPr>
          <p:cNvPr id="19460"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0C1EA6E6-6F31-4C6B-8F0D-36B2A3762701}" type="slidenum">
              <a:rPr lang="en-GB" smtClean="0">
                <a:solidFill>
                  <a:schemeClr val="tx1"/>
                </a:solidFill>
                <a:latin typeface="Arial" charset="0"/>
              </a:rPr>
              <a:pPr eaLnBrk="1" hangingPunct="1"/>
              <a:t>1</a:t>
            </a:fld>
            <a:endParaRPr lang="en-GB"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E531C774-9893-42D5-8A5C-379B6A0370A6}" type="slidenum">
              <a:rPr lang="en-GB" smtClean="0">
                <a:solidFill>
                  <a:schemeClr val="tx1"/>
                </a:solidFill>
                <a:latin typeface="Arial" charset="0"/>
              </a:rPr>
              <a:pPr eaLnBrk="1" hangingPunct="1"/>
              <a:t>2</a:t>
            </a:fld>
            <a:endParaRPr lang="en-GB"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E531C774-9893-42D5-8A5C-379B6A0370A6}" type="slidenum">
              <a:rPr lang="en-GB" smtClean="0">
                <a:solidFill>
                  <a:schemeClr val="tx1"/>
                </a:solidFill>
                <a:latin typeface="Arial" charset="0"/>
              </a:rPr>
              <a:pPr eaLnBrk="1" hangingPunct="1"/>
              <a:t>3</a:t>
            </a:fld>
            <a:endParaRPr lang="en-GB"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E531C774-9893-42D5-8A5C-379B6A0370A6}" type="slidenum">
              <a:rPr lang="en-GB" smtClean="0">
                <a:solidFill>
                  <a:schemeClr val="tx1"/>
                </a:solidFill>
                <a:latin typeface="Arial" charset="0"/>
              </a:rPr>
              <a:pPr eaLnBrk="1" hangingPunct="1"/>
              <a:t>4</a:t>
            </a:fld>
            <a:endParaRPr lang="en-GB" smtClean="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smtClean="0"/>
          </a:p>
        </p:txBody>
      </p:sp>
      <p:sp>
        <p:nvSpPr>
          <p:cNvPr id="20484"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E531C774-9893-42D5-8A5C-379B6A0370A6}" type="slidenum">
              <a:rPr lang="en-GB" smtClean="0">
                <a:solidFill>
                  <a:schemeClr val="tx1"/>
                </a:solidFill>
                <a:latin typeface="Arial" charset="0"/>
              </a:rPr>
              <a:pPr eaLnBrk="1" hangingPunct="1"/>
              <a:t>5</a:t>
            </a:fld>
            <a:endParaRPr lang="en-GB"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GB" dirty="0" smtClean="0"/>
          </a:p>
          <a:p>
            <a:endParaRPr lang="pl-PL" dirty="0" smtClean="0"/>
          </a:p>
        </p:txBody>
      </p:sp>
      <p:sp>
        <p:nvSpPr>
          <p:cNvPr id="21508"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2F0EDA77-5D92-47EA-9D84-DE2CC1EAE3D0}" type="slidenum">
              <a:rPr lang="en-GB" smtClean="0">
                <a:solidFill>
                  <a:schemeClr val="tx1"/>
                </a:solidFill>
                <a:latin typeface="Arial" charset="0"/>
              </a:rPr>
              <a:pPr eaLnBrk="1" hangingPunct="1"/>
              <a:t>6</a:t>
            </a:fld>
            <a:endParaRPr lang="en-GB"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pl-PL" dirty="0" smtClean="0"/>
          </a:p>
        </p:txBody>
      </p:sp>
      <p:sp>
        <p:nvSpPr>
          <p:cNvPr id="22532" name="Slide Number Placeholder 3"/>
          <p:cNvSpPr>
            <a:spLocks noGrp="1"/>
          </p:cNvSpPr>
          <p:nvPr>
            <p:ph type="sldNum" sz="quarter" idx="5"/>
          </p:nvPr>
        </p:nvSpPr>
        <p:spPr>
          <a:noFill/>
        </p:spPr>
        <p:txBody>
          <a:bodyPr/>
          <a:lstStyle>
            <a:lvl1pPr defTabSz="912813" eaLnBrk="0" hangingPunct="0">
              <a:defRPr sz="1200">
                <a:solidFill>
                  <a:srgbClr val="0F5494"/>
                </a:solidFill>
                <a:latin typeface="Verdana" pitchFamily="34" charset="0"/>
              </a:defRPr>
            </a:lvl1pPr>
            <a:lvl2pPr marL="742950" indent="-285750" defTabSz="912813" eaLnBrk="0" hangingPunct="0">
              <a:defRPr sz="1200">
                <a:solidFill>
                  <a:srgbClr val="0F5494"/>
                </a:solidFill>
                <a:latin typeface="Verdana" pitchFamily="34" charset="0"/>
              </a:defRPr>
            </a:lvl2pPr>
            <a:lvl3pPr marL="1143000" indent="-228600" defTabSz="912813" eaLnBrk="0" hangingPunct="0">
              <a:defRPr sz="1200">
                <a:solidFill>
                  <a:srgbClr val="0F5494"/>
                </a:solidFill>
                <a:latin typeface="Verdana" pitchFamily="34" charset="0"/>
              </a:defRPr>
            </a:lvl3pPr>
            <a:lvl4pPr marL="1600200" indent="-228600" defTabSz="912813" eaLnBrk="0" hangingPunct="0">
              <a:defRPr sz="1200">
                <a:solidFill>
                  <a:srgbClr val="0F5494"/>
                </a:solidFill>
                <a:latin typeface="Verdana" pitchFamily="34" charset="0"/>
              </a:defRPr>
            </a:lvl4pPr>
            <a:lvl5pPr marL="2057400" indent="-228600" defTabSz="912813" eaLnBrk="0" hangingPunct="0">
              <a:defRPr sz="1200">
                <a:solidFill>
                  <a:srgbClr val="0F5494"/>
                </a:solidFill>
                <a:latin typeface="Verdana" pitchFamily="34" charset="0"/>
              </a:defRPr>
            </a:lvl5pPr>
            <a:lvl6pPr marL="2514600" indent="-228600" defTabSz="912813" eaLnBrk="0" fontAlgn="base" hangingPunct="0">
              <a:spcBef>
                <a:spcPct val="0"/>
              </a:spcBef>
              <a:spcAft>
                <a:spcPct val="0"/>
              </a:spcAft>
              <a:defRPr sz="1200">
                <a:solidFill>
                  <a:srgbClr val="0F5494"/>
                </a:solidFill>
                <a:latin typeface="Verdana" pitchFamily="34" charset="0"/>
              </a:defRPr>
            </a:lvl6pPr>
            <a:lvl7pPr marL="2971800" indent="-228600" defTabSz="912813" eaLnBrk="0" fontAlgn="base" hangingPunct="0">
              <a:spcBef>
                <a:spcPct val="0"/>
              </a:spcBef>
              <a:spcAft>
                <a:spcPct val="0"/>
              </a:spcAft>
              <a:defRPr sz="1200">
                <a:solidFill>
                  <a:srgbClr val="0F5494"/>
                </a:solidFill>
                <a:latin typeface="Verdana" pitchFamily="34" charset="0"/>
              </a:defRPr>
            </a:lvl7pPr>
            <a:lvl8pPr marL="3429000" indent="-228600" defTabSz="912813" eaLnBrk="0" fontAlgn="base" hangingPunct="0">
              <a:spcBef>
                <a:spcPct val="0"/>
              </a:spcBef>
              <a:spcAft>
                <a:spcPct val="0"/>
              </a:spcAft>
              <a:defRPr sz="1200">
                <a:solidFill>
                  <a:srgbClr val="0F5494"/>
                </a:solidFill>
                <a:latin typeface="Verdana" pitchFamily="34" charset="0"/>
              </a:defRPr>
            </a:lvl8pPr>
            <a:lvl9pPr marL="3886200" indent="-228600" defTabSz="912813" eaLnBrk="0" fontAlgn="base" hangingPunct="0">
              <a:spcBef>
                <a:spcPct val="0"/>
              </a:spcBef>
              <a:spcAft>
                <a:spcPct val="0"/>
              </a:spcAft>
              <a:defRPr sz="1200">
                <a:solidFill>
                  <a:srgbClr val="0F5494"/>
                </a:solidFill>
                <a:latin typeface="Verdana" pitchFamily="34" charset="0"/>
              </a:defRPr>
            </a:lvl9pPr>
          </a:lstStyle>
          <a:p>
            <a:pPr eaLnBrk="1" hangingPunct="1"/>
            <a:fld id="{61A8AAAA-074F-4494-BB33-25063A25D509}" type="slidenum">
              <a:rPr lang="en-GB" smtClean="0">
                <a:solidFill>
                  <a:schemeClr val="tx1"/>
                </a:solidFill>
                <a:latin typeface="Arial" charset="0"/>
              </a:rPr>
              <a:pPr eaLnBrk="1" hangingPunct="1"/>
              <a:t>8</a:t>
            </a:fld>
            <a:endParaRPr lang="en-GB"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smtClean="0">
                <a:solidFill>
                  <a:schemeClr val="tx1"/>
                </a:solidFill>
                <a:effectLst/>
                <a:latin typeface="Arial" charset="0"/>
                <a:ea typeface="+mn-ea"/>
                <a:cs typeface="+mn-cs"/>
              </a:rPr>
              <a:t>The existing provisions require managing authorities to report – in case of the</a:t>
            </a:r>
            <a:r>
              <a:rPr lang="en-GB" sz="1200" b="0" kern="1200" baseline="0" dirty="0" smtClean="0">
                <a:solidFill>
                  <a:schemeClr val="tx1"/>
                </a:solidFill>
                <a:effectLst/>
                <a:latin typeface="Arial" charset="0"/>
                <a:ea typeface="+mn-ea"/>
                <a:cs typeface="+mn-cs"/>
              </a:rPr>
              <a:t> ERDF and the CF – </a:t>
            </a:r>
            <a:r>
              <a:rPr lang="en-GB" sz="1200" b="0" kern="1200" dirty="0" smtClean="0">
                <a:solidFill>
                  <a:schemeClr val="tx1"/>
                </a:solidFill>
                <a:effectLst/>
                <a:latin typeface="Arial" charset="0"/>
                <a:ea typeface="+mn-ea"/>
                <a:cs typeface="+mn-cs"/>
              </a:rPr>
              <a:t>achievement of outputs in the performance framework</a:t>
            </a:r>
            <a:r>
              <a:rPr lang="en-GB" sz="1200" b="0" kern="1200" baseline="0" dirty="0" smtClean="0">
                <a:solidFill>
                  <a:schemeClr val="tx1"/>
                </a:solidFill>
                <a:effectLst/>
                <a:latin typeface="Arial" charset="0"/>
                <a:ea typeface="+mn-ea"/>
                <a:cs typeface="+mn-cs"/>
              </a:rPr>
              <a:t> </a:t>
            </a:r>
            <a:r>
              <a:rPr lang="en-GB" sz="1200" b="0" kern="1200" dirty="0" smtClean="0">
                <a:solidFill>
                  <a:schemeClr val="tx1"/>
                </a:solidFill>
                <a:effectLst/>
                <a:latin typeface="Arial" charset="0"/>
                <a:ea typeface="+mn-ea"/>
                <a:cs typeface="+mn-cs"/>
              </a:rPr>
              <a:t>only in relation to </a:t>
            </a:r>
            <a:r>
              <a:rPr lang="en-GB" sz="1200" b="0" u="sng" kern="1200" dirty="0" smtClean="0">
                <a:solidFill>
                  <a:schemeClr val="tx1"/>
                </a:solidFill>
                <a:effectLst/>
                <a:latin typeface="Arial" charset="0"/>
                <a:ea typeface="+mn-ea"/>
                <a:cs typeface="+mn-cs"/>
              </a:rPr>
              <a:t>fully implemented</a:t>
            </a:r>
            <a:r>
              <a:rPr lang="en-GB" sz="1200" b="0" kern="1200" dirty="0" smtClean="0">
                <a:solidFill>
                  <a:schemeClr val="tx1"/>
                </a:solidFill>
                <a:effectLst/>
                <a:latin typeface="Arial" charset="0"/>
                <a:ea typeface="+mn-ea"/>
                <a:cs typeface="+mn-cs"/>
              </a:rPr>
              <a:t> operations </a:t>
            </a:r>
            <a:r>
              <a:rPr lang="en-GB" sz="1200" b="0" kern="1200" baseline="0" dirty="0" smtClean="0">
                <a:solidFill>
                  <a:schemeClr val="tx1"/>
                </a:solidFill>
                <a:effectLst/>
                <a:latin typeface="Arial" charset="0"/>
                <a:ea typeface="+mn-ea"/>
                <a:cs typeface="+mn-cs"/>
              </a:rPr>
              <a:t>(in case of some EAFRD measures – in relation even to completed operations).</a:t>
            </a:r>
            <a:endParaRPr lang="en-GB" sz="1200" b="0" kern="1200" dirty="0" smtClean="0">
              <a:solidFill>
                <a:schemeClr val="tx1"/>
              </a:solidFill>
              <a:effectLst/>
              <a:latin typeface="Arial" charset="0"/>
              <a:ea typeface="+mn-ea"/>
              <a:cs typeface="+mn-cs"/>
            </a:endParaRPr>
          </a:p>
          <a:p>
            <a:pPr marL="0" indent="0">
              <a:buFont typeface="Arial" panose="020B0604020202020204" pitchFamily="34" charset="0"/>
              <a:buNone/>
            </a:pPr>
            <a:endParaRPr lang="en-GB" sz="1200" b="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Arial" charset="0"/>
                <a:ea typeface="+mn-ea"/>
                <a:cs typeface="+mn-cs"/>
              </a:rPr>
              <a:t>This means that achievements can only be reported when the entire operation has been implemented and all the outputs delivered. This applies to all operations including those running for more than one year, which include several projects and deliver outputs progressively (for example, business support aid scheme or infrastructural investments).</a:t>
            </a:r>
          </a:p>
          <a:p>
            <a:pPr marL="0" indent="0">
              <a:buFont typeface="Arial" panose="020B0604020202020204" pitchFamily="34" charset="0"/>
              <a:buNone/>
            </a:pPr>
            <a:endParaRPr lang="en-GB" sz="1200" b="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Arial" charset="0"/>
                <a:ea typeface="+mn-ea"/>
                <a:cs typeface="+mn-cs"/>
              </a:rPr>
              <a:t>By consequence the implementing regulations prevent managing authorities from reporting achievement as soon as any new unit of output is delivered for some programmes, even if article 50(2) of CPR does not exclude such possibility.</a:t>
            </a:r>
          </a:p>
          <a:p>
            <a:pPr marL="171450" indent="-171450">
              <a:buFont typeface="Arial" panose="020B0604020202020204" pitchFamily="34" charset="0"/>
              <a:buChar char="•"/>
            </a:pPr>
            <a:endParaRPr lang="en-GB" sz="1200" b="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Arial" charset="0"/>
                <a:ea typeface="+mn-ea"/>
                <a:cs typeface="+mn-cs"/>
              </a:rPr>
              <a:t>Hence</a:t>
            </a:r>
            <a:r>
              <a:rPr lang="en-GB" sz="1200" b="0" kern="1200" baseline="0" dirty="0" smtClean="0">
                <a:solidFill>
                  <a:schemeClr val="tx1"/>
                </a:solidFill>
                <a:effectLst/>
                <a:latin typeface="Arial" charset="0"/>
                <a:ea typeface="+mn-ea"/>
                <a:cs typeface="+mn-cs"/>
              </a:rPr>
              <a:t> the Commission proposal to amend the article 5(3), which </a:t>
            </a:r>
            <a:r>
              <a:rPr lang="en-GB" sz="1200" dirty="0" smtClean="0"/>
              <a:t>provides</a:t>
            </a:r>
            <a:r>
              <a:rPr lang="en-GB" sz="1200" baseline="0" dirty="0" smtClean="0"/>
              <a:t> possibility for the MA, not the obligation to report. </a:t>
            </a:r>
          </a:p>
          <a:p>
            <a:pPr marL="0" indent="0">
              <a:buFont typeface="Arial" panose="020B0604020202020204" pitchFamily="34" charset="0"/>
              <a:buNone/>
            </a:pPr>
            <a:endParaRPr lang="en-GB" sz="1200" baseline="0" dirty="0" smtClean="0"/>
          </a:p>
          <a:p>
            <a:pPr marL="171450" indent="-171450">
              <a:buFont typeface="Arial" panose="020B0604020202020204" pitchFamily="34" charset="0"/>
              <a:buChar char="•"/>
            </a:pPr>
            <a:r>
              <a:rPr lang="en-GB" sz="1200" baseline="0" dirty="0" smtClean="0"/>
              <a:t>In order to use this possibility, the monitoring system has to allow for reporting outputs delivered by operations, which has not yet been fully implemented, and the indicators used for reporting have to measure outputs, which can be delivered by operations, which has not yet been fully implemented (for example, if the operation is to deliver 10 km of new road, it might be that 10 km is built as a whole or it is divided in two sections and each of them can be used by cars separately).</a:t>
            </a:r>
            <a:endParaRPr lang="en-GB" sz="1200" dirty="0" smtClean="0"/>
          </a:p>
          <a:p>
            <a:pPr marL="171450" indent="-171450">
              <a:buFont typeface="Arial" panose="020B0604020202020204" pitchFamily="34" charset="0"/>
              <a:buChar char="•"/>
            </a:pPr>
            <a:endParaRPr lang="en-GB" sz="1200" b="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1FDE86FC-1EDA-4E51-982B-5E6550D62B59}" type="slidenum">
              <a:rPr lang="en-GB" altLang="en-US" smtClean="0"/>
              <a:pPr/>
              <a:t>9</a:t>
            </a:fld>
            <a:endParaRPr lang="en-GB" altLang="en-US"/>
          </a:p>
        </p:txBody>
      </p:sp>
    </p:spTree>
    <p:extLst>
      <p:ext uri="{BB962C8B-B14F-4D97-AF65-F5344CB8AC3E}">
        <p14:creationId xmlns:p14="http://schemas.microsoft.com/office/powerpoint/2010/main" val="475654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900">
                <a:solidFill>
                  <a:srgbClr val="FFFFFF"/>
                </a:solidFill>
                <a:latin typeface="Calibri" pitchFamily="34" charset="0"/>
              </a:rPr>
              <a:t>Regional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D675928E-E2E2-40C9-9B4D-B12A1A813B99}" type="slidenum">
              <a:rPr lang="en-GB"/>
              <a:pPr>
                <a:defRPr/>
              </a:pPr>
              <a:t>‹#›</a:t>
            </a:fld>
            <a:endParaRPr lang="en-GB"/>
          </a:p>
        </p:txBody>
      </p:sp>
    </p:spTree>
    <p:extLst>
      <p:ext uri="{BB962C8B-B14F-4D97-AF65-F5344CB8AC3E}">
        <p14:creationId xmlns:p14="http://schemas.microsoft.com/office/powerpoint/2010/main" val="25042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D9F262-70BF-43F3-AD96-B5EDD337220C}" type="slidenum">
              <a:rPr lang="en-GB"/>
              <a:pPr>
                <a:defRPr/>
              </a:pPr>
              <a:t>‹#›</a:t>
            </a:fld>
            <a:endParaRPr lang="en-GB"/>
          </a:p>
        </p:txBody>
      </p:sp>
    </p:spTree>
    <p:extLst>
      <p:ext uri="{BB962C8B-B14F-4D97-AF65-F5344CB8AC3E}">
        <p14:creationId xmlns:p14="http://schemas.microsoft.com/office/powerpoint/2010/main" val="191585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5E6DDA-11AD-46C0-B3FB-36AF70947EC3}" type="slidenum">
              <a:rPr lang="en-GB"/>
              <a:pPr>
                <a:defRPr/>
              </a:pPr>
              <a:t>‹#›</a:t>
            </a:fld>
            <a:endParaRPr lang="en-GB"/>
          </a:p>
        </p:txBody>
      </p:sp>
    </p:spTree>
    <p:extLst>
      <p:ext uri="{BB962C8B-B14F-4D97-AF65-F5344CB8AC3E}">
        <p14:creationId xmlns:p14="http://schemas.microsoft.com/office/powerpoint/2010/main" val="153337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7183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F03392-26B5-43C4-AA62-0D0788E6F872}" type="slidenum">
              <a:rPr lang="en-GB"/>
              <a:pPr>
                <a:defRPr/>
              </a:pPr>
              <a:t>‹#›</a:t>
            </a:fld>
            <a:endParaRPr lang="en-GB"/>
          </a:p>
        </p:txBody>
      </p:sp>
    </p:spTree>
    <p:extLst>
      <p:ext uri="{BB962C8B-B14F-4D97-AF65-F5344CB8AC3E}">
        <p14:creationId xmlns:p14="http://schemas.microsoft.com/office/powerpoint/2010/main" val="354128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3CF2BA-D8C9-41AE-BA35-E847C9CFCC2A}" type="slidenum">
              <a:rPr lang="en-GB"/>
              <a:pPr>
                <a:defRPr/>
              </a:pPr>
              <a:t>‹#›</a:t>
            </a:fld>
            <a:endParaRPr lang="en-GB"/>
          </a:p>
        </p:txBody>
      </p:sp>
    </p:spTree>
    <p:extLst>
      <p:ext uri="{BB962C8B-B14F-4D97-AF65-F5344CB8AC3E}">
        <p14:creationId xmlns:p14="http://schemas.microsoft.com/office/powerpoint/2010/main" val="346181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0CAFE8-A21F-45E0-97AE-05F177CF2068}" type="slidenum">
              <a:rPr lang="en-GB"/>
              <a:pPr>
                <a:defRPr/>
              </a:pPr>
              <a:t>‹#›</a:t>
            </a:fld>
            <a:endParaRPr lang="en-GB"/>
          </a:p>
        </p:txBody>
      </p:sp>
    </p:spTree>
    <p:extLst>
      <p:ext uri="{BB962C8B-B14F-4D97-AF65-F5344CB8AC3E}">
        <p14:creationId xmlns:p14="http://schemas.microsoft.com/office/powerpoint/2010/main" val="208895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CF612F0-CBD4-4C3A-B640-AB0FFA7EE81D}" type="slidenum">
              <a:rPr lang="en-GB"/>
              <a:pPr>
                <a:defRPr/>
              </a:pPr>
              <a:t>‹#›</a:t>
            </a:fld>
            <a:endParaRPr lang="en-GB"/>
          </a:p>
        </p:txBody>
      </p:sp>
    </p:spTree>
    <p:extLst>
      <p:ext uri="{BB962C8B-B14F-4D97-AF65-F5344CB8AC3E}">
        <p14:creationId xmlns:p14="http://schemas.microsoft.com/office/powerpoint/2010/main" val="177725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C13635E-5865-4A0B-922C-83B81FBF7641}" type="slidenum">
              <a:rPr lang="en-GB"/>
              <a:pPr>
                <a:defRPr/>
              </a:pPr>
              <a:t>‹#›</a:t>
            </a:fld>
            <a:endParaRPr lang="en-GB"/>
          </a:p>
        </p:txBody>
      </p:sp>
    </p:spTree>
    <p:extLst>
      <p:ext uri="{BB962C8B-B14F-4D97-AF65-F5344CB8AC3E}">
        <p14:creationId xmlns:p14="http://schemas.microsoft.com/office/powerpoint/2010/main" val="394078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D792005-247F-4958-90EC-13D8F2ED5B24}" type="slidenum">
              <a:rPr lang="en-GB"/>
              <a:pPr>
                <a:defRPr/>
              </a:pPr>
              <a:t>‹#›</a:t>
            </a:fld>
            <a:endParaRPr lang="en-GB"/>
          </a:p>
        </p:txBody>
      </p:sp>
    </p:spTree>
    <p:extLst>
      <p:ext uri="{BB962C8B-B14F-4D97-AF65-F5344CB8AC3E}">
        <p14:creationId xmlns:p14="http://schemas.microsoft.com/office/powerpoint/2010/main" val="28709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D79E1E4-506E-4EE7-9300-C4C46EC70C90}" type="slidenum">
              <a:rPr lang="en-GB"/>
              <a:pPr>
                <a:defRPr/>
              </a:pPr>
              <a:t>‹#›</a:t>
            </a:fld>
            <a:endParaRPr lang="en-GB"/>
          </a:p>
        </p:txBody>
      </p:sp>
    </p:spTree>
    <p:extLst>
      <p:ext uri="{BB962C8B-B14F-4D97-AF65-F5344CB8AC3E}">
        <p14:creationId xmlns:p14="http://schemas.microsoft.com/office/powerpoint/2010/main" val="103774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CF268D-EA25-41FE-BB86-827013BE4A17}" type="slidenum">
              <a:rPr lang="en-GB"/>
              <a:pPr>
                <a:defRPr/>
              </a:pPr>
              <a:t>‹#›</a:t>
            </a:fld>
            <a:endParaRPr lang="en-GB"/>
          </a:p>
        </p:txBody>
      </p:sp>
    </p:spTree>
    <p:extLst>
      <p:ext uri="{BB962C8B-B14F-4D97-AF65-F5344CB8AC3E}">
        <p14:creationId xmlns:p14="http://schemas.microsoft.com/office/powerpoint/2010/main" val="410941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698EA370-7521-451E-B543-3CD45F1837B5}"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2"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900">
                <a:solidFill>
                  <a:srgbClr val="FFFFFF"/>
                </a:solidFill>
                <a:latin typeface="Calibri" pitchFamily="34" charset="0"/>
              </a:rPr>
              <a:t>Regional Policy</a:t>
            </a:r>
            <a:endParaRPr lang="en-GB" sz="9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523"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4"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11188" y="1628775"/>
            <a:ext cx="8424862" cy="20145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indent="0" algn="ctr" eaLnBrk="1" hangingPunct="1"/>
            <a:r>
              <a:rPr lang="en-GB" sz="4000" dirty="0" smtClean="0"/>
              <a:t>ETC state of play</a:t>
            </a:r>
            <a:br>
              <a:rPr lang="en-GB" sz="4000" dirty="0" smtClean="0"/>
            </a:br>
            <a:r>
              <a:rPr lang="en-GB" sz="4000" dirty="0" smtClean="0"/>
              <a:t>2014-2020</a:t>
            </a:r>
            <a:br>
              <a:rPr lang="en-GB" sz="4000" dirty="0" smtClean="0"/>
            </a:br>
            <a:r>
              <a:rPr lang="en-GB" sz="4000" dirty="0" smtClean="0"/>
              <a:t/>
            </a:r>
            <a:br>
              <a:rPr lang="en-GB" sz="4000" dirty="0" smtClean="0"/>
            </a:br>
            <a:endParaRPr lang="en-GB" sz="3200" dirty="0" smtClean="0"/>
          </a:p>
        </p:txBody>
      </p:sp>
      <p:sp>
        <p:nvSpPr>
          <p:cNvPr id="3075" name="Rectangle 5"/>
          <p:cNvSpPr>
            <a:spLocks noGrp="1" noChangeArrowheads="1"/>
          </p:cNvSpPr>
          <p:nvPr>
            <p:ph type="subTitle" idx="1"/>
          </p:nvPr>
        </p:nvSpPr>
        <p:spPr>
          <a:xfrm>
            <a:off x="644525" y="4581525"/>
            <a:ext cx="8031163" cy="863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eaLnBrk="1" hangingPunct="1"/>
            <a:r>
              <a:rPr lang="en-US" sz="2000" dirty="0" smtClean="0"/>
              <a:t>David Alba</a:t>
            </a:r>
          </a:p>
          <a:p>
            <a:pPr algn="r" eaLnBrk="1" hangingPunct="1"/>
            <a:r>
              <a:rPr lang="en-US" sz="2000" dirty="0" smtClean="0"/>
              <a:t>DG REGIO Evaluation and European Semester Unit</a:t>
            </a:r>
          </a:p>
        </p:txBody>
      </p:sp>
      <p:sp>
        <p:nvSpPr>
          <p:cNvPr id="2" name="Slide Number Placeholder 1"/>
          <p:cNvSpPr>
            <a:spLocks noGrp="1"/>
          </p:cNvSpPr>
          <p:nvPr>
            <p:ph type="sldNum" sz="quarter" idx="12"/>
          </p:nvPr>
        </p:nvSpPr>
        <p:spPr/>
        <p:txBody>
          <a:bodyPr/>
          <a:lstStyle/>
          <a:p>
            <a:pPr>
              <a:defRPr/>
            </a:pPr>
            <a:fld id="{7EC24B5C-6C91-4909-A1D2-93FE16F19963}" type="slidenum">
              <a:rPr lang="en-GB" smtClean="0"/>
              <a:pPr>
                <a:defRPr/>
              </a:pPr>
              <a:t>1</a:t>
            </a:fld>
            <a:endParaRPr lang="en-GB" dirty="0"/>
          </a:p>
        </p:txBody>
      </p:sp>
      <p:sp>
        <p:nvSpPr>
          <p:cNvPr id="3077" name="Rectangle 4"/>
          <p:cNvSpPr>
            <a:spLocks noChangeArrowheads="1"/>
          </p:cNvSpPr>
          <p:nvPr/>
        </p:nvSpPr>
        <p:spPr bwMode="auto">
          <a:xfrm>
            <a:off x="4211638" y="6524625"/>
            <a:ext cx="720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endParaRPr lang="en-US"/>
          </a:p>
        </p:txBody>
      </p:sp>
      <p:sp>
        <p:nvSpPr>
          <p:cNvPr id="3078" name="Rectangle 5"/>
          <p:cNvSpPr>
            <a:spLocks noChangeArrowheads="1"/>
          </p:cNvSpPr>
          <p:nvPr/>
        </p:nvSpPr>
        <p:spPr bwMode="auto">
          <a:xfrm>
            <a:off x="4211638" y="6572250"/>
            <a:ext cx="720725" cy="331788"/>
          </a:xfrm>
          <a:prstGeom prst="rect">
            <a:avLst/>
          </a:prstGeom>
          <a:solidFill>
            <a:srgbClr val="EE8032"/>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3079" name="TextBox 6"/>
          <p:cNvSpPr txBox="1">
            <a:spLocks noChangeArrowheads="1"/>
          </p:cNvSpPr>
          <p:nvPr/>
        </p:nvSpPr>
        <p:spPr bwMode="auto">
          <a:xfrm>
            <a:off x="4211638" y="6572250"/>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z="800" b="1">
                <a:solidFill>
                  <a:schemeClr val="bg1"/>
                </a:solidFill>
              </a:rPr>
              <a:t>RegionalPolicy</a:t>
            </a:r>
          </a:p>
        </p:txBody>
      </p:sp>
      <p:sp>
        <p:nvSpPr>
          <p:cNvPr id="3080" name="TextBox 2"/>
          <p:cNvSpPr txBox="1">
            <a:spLocks noChangeArrowheads="1"/>
          </p:cNvSpPr>
          <p:nvPr/>
        </p:nvSpPr>
        <p:spPr bwMode="auto">
          <a:xfrm>
            <a:off x="1331913" y="5949950"/>
            <a:ext cx="626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GB" sz="1800" b="1" dirty="0" smtClean="0">
                <a:solidFill>
                  <a:schemeClr val="bg1"/>
                </a:solidFill>
              </a:rPr>
              <a:t>12 December 2017, Vienna</a:t>
            </a:r>
            <a:endParaRPr lang="pl-PL" sz="1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125538"/>
            <a:ext cx="8569325" cy="790575"/>
          </a:xfrm>
        </p:spPr>
        <p:txBody>
          <a:bodyPr/>
          <a:lstStyle/>
          <a:p>
            <a:pPr marL="0" indent="3175" algn="ctr"/>
            <a:r>
              <a:rPr lang="en-GB" sz="2400" dirty="0" smtClean="0"/>
              <a:t>Implementation of ETC programmes 1</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65" y="1876425"/>
            <a:ext cx="8208657" cy="4648200"/>
          </a:xfrm>
        </p:spPr>
      </p:pic>
      <p:sp>
        <p:nvSpPr>
          <p:cNvPr id="4100"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1715F5D-7A2D-4129-BE6F-C32B2C92AC85}" type="slidenum">
              <a:rPr lang="en-GB" sz="1400" smtClean="0">
                <a:solidFill>
                  <a:schemeClr val="tx1"/>
                </a:solidFill>
                <a:latin typeface="Arial" charset="0"/>
              </a:rPr>
              <a:pPr eaLnBrk="1" hangingPunct="1"/>
              <a:t>2</a:t>
            </a:fld>
            <a:endParaRPr lang="en-GB" sz="1400" smtClean="0">
              <a:solidFill>
                <a:schemeClr val="tx1"/>
              </a:solidFill>
              <a:latin typeface="Arial" charset="0"/>
            </a:endParaRPr>
          </a:p>
        </p:txBody>
      </p:sp>
    </p:spTree>
    <p:extLst>
      <p:ext uri="{BB962C8B-B14F-4D97-AF65-F5344CB8AC3E}">
        <p14:creationId xmlns:p14="http://schemas.microsoft.com/office/powerpoint/2010/main" val="262317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125538"/>
            <a:ext cx="8569325" cy="790575"/>
          </a:xfrm>
        </p:spPr>
        <p:txBody>
          <a:bodyPr/>
          <a:lstStyle/>
          <a:p>
            <a:pPr marL="0" indent="3175" algn="ctr"/>
            <a:r>
              <a:rPr lang="en-GB" sz="2400" dirty="0" smtClean="0"/>
              <a:t>Implementation of ETC programmes 2</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65" y="1876425"/>
            <a:ext cx="8208657" cy="4648200"/>
          </a:xfrm>
        </p:spPr>
      </p:pic>
      <p:sp>
        <p:nvSpPr>
          <p:cNvPr id="4100"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1715F5D-7A2D-4129-BE6F-C32B2C92AC85}" type="slidenum">
              <a:rPr lang="en-GB" sz="1400" smtClean="0">
                <a:solidFill>
                  <a:schemeClr val="tx1"/>
                </a:solidFill>
                <a:latin typeface="Arial" charset="0"/>
              </a:rPr>
              <a:pPr eaLnBrk="1" hangingPunct="1"/>
              <a:t>3</a:t>
            </a:fld>
            <a:endParaRPr lang="en-GB" sz="1400" smtClean="0">
              <a:solidFill>
                <a:schemeClr val="tx1"/>
              </a:solidFill>
              <a:latin typeface="Arial" charset="0"/>
            </a:endParaRPr>
          </a:p>
        </p:txBody>
      </p:sp>
    </p:spTree>
    <p:extLst>
      <p:ext uri="{BB962C8B-B14F-4D97-AF65-F5344CB8AC3E}">
        <p14:creationId xmlns:p14="http://schemas.microsoft.com/office/powerpoint/2010/main" val="262317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125538"/>
            <a:ext cx="8569325" cy="790575"/>
          </a:xfrm>
        </p:spPr>
        <p:txBody>
          <a:bodyPr/>
          <a:lstStyle/>
          <a:p>
            <a:pPr marL="0" indent="3175" algn="ctr"/>
            <a:r>
              <a:rPr lang="en-GB" sz="2400" dirty="0" smtClean="0"/>
              <a:t>Implementation of ETC programmes 3</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65" y="1876425"/>
            <a:ext cx="8208657" cy="4648200"/>
          </a:xfrm>
        </p:spPr>
      </p:pic>
      <p:sp>
        <p:nvSpPr>
          <p:cNvPr id="4100"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1715F5D-7A2D-4129-BE6F-C32B2C92AC85}" type="slidenum">
              <a:rPr lang="en-GB" sz="1400" smtClean="0">
                <a:solidFill>
                  <a:schemeClr val="tx1"/>
                </a:solidFill>
                <a:latin typeface="Arial" charset="0"/>
              </a:rPr>
              <a:pPr eaLnBrk="1" hangingPunct="1"/>
              <a:t>4</a:t>
            </a:fld>
            <a:endParaRPr lang="en-GB" sz="1400" smtClean="0">
              <a:solidFill>
                <a:schemeClr val="tx1"/>
              </a:solidFill>
              <a:latin typeface="Arial" charset="0"/>
            </a:endParaRPr>
          </a:p>
        </p:txBody>
      </p:sp>
    </p:spTree>
    <p:extLst>
      <p:ext uri="{BB962C8B-B14F-4D97-AF65-F5344CB8AC3E}">
        <p14:creationId xmlns:p14="http://schemas.microsoft.com/office/powerpoint/2010/main" val="2623171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125538"/>
            <a:ext cx="8569325" cy="790575"/>
          </a:xfrm>
        </p:spPr>
        <p:txBody>
          <a:bodyPr/>
          <a:lstStyle/>
          <a:p>
            <a:pPr marL="0" indent="3175" algn="ctr"/>
            <a:r>
              <a:rPr lang="en-GB" sz="2400" dirty="0" smtClean="0"/>
              <a:t>Implementation of ETC programmes 4</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965" y="1876425"/>
            <a:ext cx="8208657" cy="4648200"/>
          </a:xfrm>
        </p:spPr>
      </p:pic>
      <p:sp>
        <p:nvSpPr>
          <p:cNvPr id="4100"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1715F5D-7A2D-4129-BE6F-C32B2C92AC85}" type="slidenum">
              <a:rPr lang="en-GB" sz="1400" smtClean="0">
                <a:solidFill>
                  <a:schemeClr val="tx1"/>
                </a:solidFill>
                <a:latin typeface="Arial" charset="0"/>
              </a:rPr>
              <a:pPr eaLnBrk="1" hangingPunct="1"/>
              <a:t>5</a:t>
            </a:fld>
            <a:endParaRPr lang="en-GB" sz="14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1268413"/>
            <a:ext cx="8229600" cy="504403"/>
          </a:xfrm>
        </p:spPr>
        <p:txBody>
          <a:bodyPr/>
          <a:lstStyle/>
          <a:p>
            <a:r>
              <a:rPr lang="en-GB" sz="2400" dirty="0" smtClean="0"/>
              <a:t>Evaluations</a:t>
            </a:r>
            <a:endParaRPr lang="pl-PL" sz="2400" dirty="0" smtClean="0"/>
          </a:p>
        </p:txBody>
      </p:sp>
      <p:sp>
        <p:nvSpPr>
          <p:cNvPr id="5135"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3649CFC-B5B9-4493-9612-A796130C97D6}" type="slidenum">
              <a:rPr lang="en-GB" sz="1400" smtClean="0">
                <a:solidFill>
                  <a:schemeClr val="tx1"/>
                </a:solidFill>
                <a:latin typeface="Arial" charset="0"/>
              </a:rPr>
              <a:pPr eaLnBrk="1" hangingPunct="1"/>
              <a:t>6</a:t>
            </a:fld>
            <a:endParaRPr lang="en-GB" sz="1400" smtClean="0">
              <a:solidFill>
                <a:schemeClr val="tx1"/>
              </a:solidFill>
              <a:latin typeface="Arial" charset="0"/>
            </a:endParaRPr>
          </a:p>
        </p:txBody>
      </p:sp>
      <p:sp>
        <p:nvSpPr>
          <p:cNvPr id="7" name="Title 1"/>
          <p:cNvSpPr txBox="1">
            <a:spLocks/>
          </p:cNvSpPr>
          <p:nvPr/>
        </p:nvSpPr>
        <p:spPr bwMode="auto">
          <a:xfrm>
            <a:off x="272480" y="1844824"/>
            <a:ext cx="86409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71475" lvl="2" indent="-285750">
              <a:spcBef>
                <a:spcPts val="600"/>
              </a:spcBef>
              <a:spcAft>
                <a:spcPts val="600"/>
              </a:spcAft>
              <a:buFont typeface="Wingdings" pitchFamily="2" charset="2"/>
              <a:buChar char="Ø"/>
            </a:pPr>
            <a:r>
              <a:rPr lang="en-GB" sz="1800" b="0" dirty="0" smtClean="0">
                <a:latin typeface="+mn-lt"/>
              </a:rPr>
              <a:t>Almost no evaluations from this period this is logical considering the level of implementation</a:t>
            </a:r>
          </a:p>
          <a:p>
            <a:pPr marL="371475" lvl="2" indent="-285750">
              <a:spcBef>
                <a:spcPts val="600"/>
              </a:spcBef>
              <a:spcAft>
                <a:spcPts val="600"/>
              </a:spcAft>
              <a:buFont typeface="Wingdings" pitchFamily="2" charset="2"/>
              <a:buChar char="Ø"/>
            </a:pPr>
            <a:r>
              <a:rPr lang="en-GB" sz="1800" b="0" dirty="0"/>
              <a:t>9 have been identified as being published since we began the Helpdesk </a:t>
            </a:r>
            <a:endParaRPr lang="en-GB" sz="1800" b="0" dirty="0" smtClean="0"/>
          </a:p>
          <a:p>
            <a:pPr marL="371475" lvl="2" indent="-285750">
              <a:spcBef>
                <a:spcPts val="600"/>
              </a:spcBef>
              <a:spcAft>
                <a:spcPts val="600"/>
              </a:spcAft>
              <a:buFont typeface="Wingdings" pitchFamily="2" charset="2"/>
              <a:buChar char="Ø"/>
            </a:pPr>
            <a:r>
              <a:rPr lang="en-GB" sz="1800" b="0" dirty="0"/>
              <a:t>4 relate to the previous programming </a:t>
            </a:r>
            <a:r>
              <a:rPr lang="en-GB" sz="1800" b="0" dirty="0" smtClean="0"/>
              <a:t>period</a:t>
            </a:r>
          </a:p>
          <a:p>
            <a:pPr marL="371475" lvl="2" indent="-285750">
              <a:spcBef>
                <a:spcPts val="600"/>
              </a:spcBef>
              <a:spcAft>
                <a:spcPts val="600"/>
              </a:spcAft>
              <a:buFont typeface="Wingdings" pitchFamily="2" charset="2"/>
              <a:buChar char="Ø"/>
            </a:pPr>
            <a:r>
              <a:rPr lang="en-GB" sz="1800" b="0" dirty="0" smtClean="0"/>
              <a:t>Only </a:t>
            </a:r>
            <a:r>
              <a:rPr lang="en-GB" sz="1800" b="0" dirty="0"/>
              <a:t>two are impact evaluations both of them (unsurprisingly) on the previous </a:t>
            </a:r>
            <a:r>
              <a:rPr lang="en-GB" sz="1800" b="0" dirty="0" smtClean="0"/>
              <a:t>period</a:t>
            </a:r>
          </a:p>
          <a:p>
            <a:pPr marL="371475" lvl="2" indent="-285750">
              <a:spcBef>
                <a:spcPts val="600"/>
              </a:spcBef>
              <a:spcAft>
                <a:spcPts val="600"/>
              </a:spcAft>
              <a:buFont typeface="Wingdings" pitchFamily="2" charset="2"/>
              <a:buChar char="Ø"/>
            </a:pPr>
            <a:r>
              <a:rPr lang="en-GB" sz="1800" b="0" dirty="0" smtClean="0">
                <a:latin typeface="+mn-lt"/>
              </a:rPr>
              <a:t>The remaining are more process oriented</a:t>
            </a:r>
          </a:p>
          <a:p>
            <a:pPr marL="371475" lvl="2" indent="-285750">
              <a:spcBef>
                <a:spcPts val="600"/>
              </a:spcBef>
              <a:spcAft>
                <a:spcPts val="600"/>
              </a:spcAft>
              <a:buFont typeface="Wingdings" pitchFamily="2" charset="2"/>
              <a:buChar char="Ø"/>
            </a:pPr>
            <a:endParaRPr lang="pl-PL" sz="1800" b="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1196975"/>
            <a:ext cx="8229600" cy="504825"/>
          </a:xfrm>
        </p:spPr>
        <p:txBody>
          <a:bodyPr/>
          <a:lstStyle/>
          <a:p>
            <a:r>
              <a:rPr lang="en-GB" sz="2400" dirty="0" smtClean="0"/>
              <a:t>Reporting data lessons from AIR 2016</a:t>
            </a:r>
            <a:endParaRPr lang="pl-PL" sz="2400" dirty="0" smtClean="0"/>
          </a:p>
        </p:txBody>
      </p:sp>
      <p:sp>
        <p:nvSpPr>
          <p:cNvPr id="6147" name="Content Placeholder 2"/>
          <p:cNvSpPr>
            <a:spLocks noGrp="1"/>
          </p:cNvSpPr>
          <p:nvPr>
            <p:ph idx="1"/>
          </p:nvPr>
        </p:nvSpPr>
        <p:spPr>
          <a:xfrm>
            <a:off x="468313" y="1844675"/>
            <a:ext cx="8229600" cy="4248621"/>
          </a:xfrm>
        </p:spPr>
        <p:txBody>
          <a:bodyPr/>
          <a:lstStyle/>
          <a:p>
            <a:pPr marL="371475" lvl="2" indent="-285750">
              <a:spcBef>
                <a:spcPts val="600"/>
              </a:spcBef>
              <a:spcAft>
                <a:spcPts val="600"/>
              </a:spcAft>
              <a:buFont typeface="Wingdings" pitchFamily="2" charset="2"/>
              <a:buChar char="Ø"/>
            </a:pPr>
            <a:r>
              <a:rPr lang="en-GB" sz="1800" dirty="0" smtClean="0"/>
              <a:t>Considerably low level of physical achievements (outputs) reported.</a:t>
            </a:r>
          </a:p>
          <a:p>
            <a:pPr marL="371475" lvl="2" indent="-285750">
              <a:spcBef>
                <a:spcPts val="600"/>
              </a:spcBef>
              <a:spcAft>
                <a:spcPts val="600"/>
              </a:spcAft>
              <a:buFont typeface="Wingdings" pitchFamily="2" charset="2"/>
              <a:buChar char="Ø"/>
            </a:pPr>
            <a:r>
              <a:rPr lang="en-GB" sz="1800" dirty="0" smtClean="0"/>
              <a:t>Number of inconsistencies noticed, typical errors:</a:t>
            </a:r>
          </a:p>
          <a:p>
            <a:pPr marL="828675" lvl="3" indent="-285750">
              <a:spcBef>
                <a:spcPts val="600"/>
              </a:spcBef>
              <a:spcAft>
                <a:spcPts val="600"/>
              </a:spcAft>
              <a:buFont typeface="Wingdings" pitchFamily="2" charset="2"/>
              <a:buChar char="Ø"/>
            </a:pPr>
            <a:r>
              <a:rPr lang="en-GB" sz="1800" dirty="0">
                <a:solidFill>
                  <a:srgbClr val="0F5494"/>
                </a:solidFill>
                <a:latin typeface="+mn-lt"/>
              </a:rPr>
              <a:t>No </a:t>
            </a:r>
            <a:r>
              <a:rPr lang="en-GB" sz="1800" dirty="0" smtClean="0">
                <a:solidFill>
                  <a:srgbClr val="0F5494"/>
                </a:solidFill>
                <a:latin typeface="+mn-lt"/>
              </a:rPr>
              <a:t>outputs reported while expenditure/selection considerably high</a:t>
            </a:r>
          </a:p>
          <a:p>
            <a:pPr marL="828675" lvl="3" indent="-285750">
              <a:spcBef>
                <a:spcPts val="600"/>
              </a:spcBef>
              <a:spcAft>
                <a:spcPts val="600"/>
              </a:spcAft>
              <a:buFont typeface="Wingdings" pitchFamily="2" charset="2"/>
              <a:buChar char="Ø"/>
            </a:pPr>
            <a:r>
              <a:rPr lang="en-GB" sz="1800" dirty="0" smtClean="0">
                <a:solidFill>
                  <a:srgbClr val="0F5494"/>
                </a:solidFill>
                <a:latin typeface="+mn-lt"/>
              </a:rPr>
              <a:t>Outputs selected = outputs implemented</a:t>
            </a:r>
          </a:p>
          <a:p>
            <a:pPr marL="828675" lvl="3" indent="-285750">
              <a:spcBef>
                <a:spcPts val="600"/>
              </a:spcBef>
              <a:spcAft>
                <a:spcPts val="600"/>
              </a:spcAft>
              <a:buFont typeface="Wingdings" pitchFamily="2" charset="2"/>
              <a:buChar char="Ø"/>
            </a:pPr>
            <a:r>
              <a:rPr lang="en-GB" sz="1800" dirty="0" smtClean="0">
                <a:solidFill>
                  <a:srgbClr val="0F5494"/>
                </a:solidFill>
                <a:latin typeface="+mn-lt"/>
              </a:rPr>
              <a:t>0 expenditure but outputs implemented</a:t>
            </a:r>
          </a:p>
          <a:p>
            <a:pPr marL="828675" lvl="3" indent="-285750">
              <a:spcBef>
                <a:spcPts val="600"/>
              </a:spcBef>
              <a:spcAft>
                <a:spcPts val="600"/>
              </a:spcAft>
              <a:buFont typeface="Wingdings" pitchFamily="2" charset="2"/>
              <a:buChar char="Ø"/>
            </a:pPr>
            <a:r>
              <a:rPr lang="en-GB" sz="1800" dirty="0" smtClean="0">
                <a:solidFill>
                  <a:srgbClr val="0F5494"/>
                </a:solidFill>
                <a:latin typeface="+mn-lt"/>
              </a:rPr>
              <a:t>Targets overachieved, or very much overachieved</a:t>
            </a:r>
          </a:p>
          <a:p>
            <a:pPr marL="828675" lvl="3" indent="-285750">
              <a:spcBef>
                <a:spcPts val="600"/>
              </a:spcBef>
              <a:spcAft>
                <a:spcPts val="600"/>
              </a:spcAft>
              <a:buFont typeface="Wingdings" pitchFamily="2" charset="2"/>
              <a:buChar char="Ø"/>
            </a:pPr>
            <a:r>
              <a:rPr lang="en-GB" sz="1800" dirty="0" smtClean="0">
                <a:solidFill>
                  <a:srgbClr val="0F5494"/>
                </a:solidFill>
                <a:latin typeface="+mn-lt"/>
              </a:rPr>
              <a:t>No data reported/Non plausible values reported</a:t>
            </a:r>
          </a:p>
          <a:p>
            <a:pPr marL="828675" lvl="3" indent="-285750">
              <a:spcBef>
                <a:spcPts val="600"/>
              </a:spcBef>
              <a:spcAft>
                <a:spcPts val="600"/>
              </a:spcAft>
              <a:buFont typeface="Wingdings" pitchFamily="2" charset="2"/>
              <a:buChar char="Ø"/>
            </a:pPr>
            <a:r>
              <a:rPr lang="en-GB" sz="1800" dirty="0" smtClean="0">
                <a:solidFill>
                  <a:srgbClr val="0F5494"/>
                </a:solidFill>
                <a:latin typeface="+mn-lt"/>
              </a:rPr>
              <a:t>Implications is that wrong data will be reported on the ODP</a:t>
            </a:r>
            <a:endParaRPr lang="en-GB" sz="1800" dirty="0">
              <a:solidFill>
                <a:srgbClr val="0F5494"/>
              </a:solidFill>
              <a:latin typeface="+mn-lt"/>
            </a:endParaRPr>
          </a:p>
        </p:txBody>
      </p:sp>
      <p:sp>
        <p:nvSpPr>
          <p:cNvPr id="6148"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0DA4265F-E802-4AC4-A025-02577F1FE030}" type="slidenum">
              <a:rPr lang="en-GB" sz="1400" smtClean="0">
                <a:solidFill>
                  <a:schemeClr val="tx1"/>
                </a:solidFill>
                <a:latin typeface="Arial" charset="0"/>
              </a:rPr>
              <a:pPr eaLnBrk="1" hangingPunct="1"/>
              <a:t>7</a:t>
            </a:fld>
            <a:endParaRPr lang="en-GB" sz="14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1196975"/>
            <a:ext cx="8229600" cy="576263"/>
          </a:xfrm>
        </p:spPr>
        <p:txBody>
          <a:bodyPr/>
          <a:lstStyle/>
          <a:p>
            <a:r>
              <a:rPr lang="en-GB" sz="2400" dirty="0" smtClean="0"/>
              <a:t>Quality of evaluation plans</a:t>
            </a:r>
            <a:endParaRPr lang="pl-PL" sz="24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3717898"/>
              </p:ext>
            </p:extLst>
          </p:nvPr>
        </p:nvGraphicFramePr>
        <p:xfrm>
          <a:off x="323526" y="2348879"/>
          <a:ext cx="8352929" cy="3798239"/>
        </p:xfrm>
        <a:graphic>
          <a:graphicData uri="http://schemas.openxmlformats.org/drawingml/2006/table">
            <a:tbl>
              <a:tblPr firstRow="1" bandRow="1">
                <a:tableStyleId>{5C22544A-7EE6-4342-B048-85BDC9FD1C3A}</a:tableStyleId>
              </a:tblPr>
              <a:tblGrid>
                <a:gridCol w="956409">
                  <a:extLst>
                    <a:ext uri="{9D8B030D-6E8A-4147-A177-3AD203B41FA5}">
                      <a16:colId xmlns:a16="http://schemas.microsoft.com/office/drawing/2014/main" val="20000"/>
                    </a:ext>
                  </a:extLst>
                </a:gridCol>
                <a:gridCol w="956409">
                  <a:extLst>
                    <a:ext uri="{9D8B030D-6E8A-4147-A177-3AD203B41FA5}">
                      <a16:colId xmlns:a16="http://schemas.microsoft.com/office/drawing/2014/main" val="20001"/>
                    </a:ext>
                  </a:extLst>
                </a:gridCol>
                <a:gridCol w="956409">
                  <a:extLst>
                    <a:ext uri="{9D8B030D-6E8A-4147-A177-3AD203B41FA5}">
                      <a16:colId xmlns:a16="http://schemas.microsoft.com/office/drawing/2014/main" val="20002"/>
                    </a:ext>
                  </a:extLst>
                </a:gridCol>
                <a:gridCol w="956409">
                  <a:extLst>
                    <a:ext uri="{9D8B030D-6E8A-4147-A177-3AD203B41FA5}">
                      <a16:colId xmlns:a16="http://schemas.microsoft.com/office/drawing/2014/main" val="20003"/>
                    </a:ext>
                  </a:extLst>
                </a:gridCol>
                <a:gridCol w="956409">
                  <a:extLst>
                    <a:ext uri="{9D8B030D-6E8A-4147-A177-3AD203B41FA5}">
                      <a16:colId xmlns:a16="http://schemas.microsoft.com/office/drawing/2014/main" val="20004"/>
                    </a:ext>
                  </a:extLst>
                </a:gridCol>
                <a:gridCol w="3570884">
                  <a:extLst>
                    <a:ext uri="{9D8B030D-6E8A-4147-A177-3AD203B41FA5}">
                      <a16:colId xmlns:a16="http://schemas.microsoft.com/office/drawing/2014/main" val="20005"/>
                    </a:ext>
                  </a:extLst>
                </a:gridCol>
              </a:tblGrid>
              <a:tr h="317319">
                <a:tc>
                  <a:txBody>
                    <a:bodyPr/>
                    <a:lstStyle/>
                    <a:p>
                      <a:pPr>
                        <a:spcAft>
                          <a:spcPts val="0"/>
                        </a:spcAft>
                      </a:pPr>
                      <a:r>
                        <a:rPr lang="en-GB" sz="1100" dirty="0">
                          <a:solidFill>
                            <a:srgbClr val="1F497D"/>
                          </a:solidFill>
                          <a:effectLst/>
                          <a:latin typeface="Calibri"/>
                          <a:ea typeface="Calibri"/>
                          <a:cs typeface="Times New Roman"/>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Total</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ERDF+CF</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ESF+YEI</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Multi-funding</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ETC</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99175">
                <a:tc>
                  <a:txBody>
                    <a:bodyPr/>
                    <a:lstStyle/>
                    <a:p>
                      <a:pPr>
                        <a:spcAft>
                          <a:spcPts val="0"/>
                        </a:spcAft>
                      </a:pPr>
                      <a:r>
                        <a:rPr lang="en-GB" sz="1100">
                          <a:solidFill>
                            <a:srgbClr val="1F497D"/>
                          </a:solidFill>
                          <a:effectLst/>
                          <a:latin typeface="Calibri"/>
                          <a:ea typeface="Calibri"/>
                          <a:cs typeface="Times New Roman"/>
                        </a:rPr>
                        <a:t>1 Management and planning</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2.7</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2.7</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2.7</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2.7</a:t>
                      </a:r>
                      <a:endParaRPr lang="en-GB" sz="1100">
                        <a:effectLst/>
                        <a:latin typeface="Calibri"/>
                        <a:ea typeface="Calibri"/>
                        <a:cs typeface="Times New Roman"/>
                      </a:endParaRPr>
                    </a:p>
                  </a:txBody>
                  <a:tcPr marL="68580" marR="68580" marT="0" marB="0"/>
                </a:tc>
                <a:tc>
                  <a:txBody>
                    <a:bodyPr/>
                    <a:lstStyle/>
                    <a:p>
                      <a:pPr>
                        <a:spcAft>
                          <a:spcPts val="0"/>
                        </a:spcAft>
                      </a:pPr>
                      <a:r>
                        <a:rPr lang="en-GB" sz="1100" dirty="0">
                          <a:solidFill>
                            <a:srgbClr val="1F497D"/>
                          </a:solidFill>
                          <a:effectLst/>
                          <a:latin typeface="Calibri"/>
                          <a:ea typeface="Calibri"/>
                          <a:cs typeface="Times New Roman"/>
                        </a:rPr>
                        <a:t>2.2</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99010">
                <a:tc>
                  <a:txBody>
                    <a:bodyPr/>
                    <a:lstStyle/>
                    <a:p>
                      <a:pPr>
                        <a:spcAft>
                          <a:spcPts val="0"/>
                        </a:spcAft>
                      </a:pPr>
                      <a:r>
                        <a:rPr lang="en-GB" sz="1100">
                          <a:solidFill>
                            <a:srgbClr val="1F497D"/>
                          </a:solidFill>
                          <a:effectLst/>
                          <a:latin typeface="Calibri"/>
                          <a:ea typeface="Calibri"/>
                          <a:cs typeface="Times New Roman"/>
                        </a:rPr>
                        <a:t>2 Responsibility and coordination</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3.0</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3.0</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2.9</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3.0</a:t>
                      </a:r>
                      <a:endParaRPr lang="en-GB" sz="1100">
                        <a:effectLst/>
                        <a:latin typeface="Calibri"/>
                        <a:ea typeface="Calibri"/>
                        <a:cs typeface="Times New Roman"/>
                      </a:endParaRPr>
                    </a:p>
                  </a:txBody>
                  <a:tcPr marL="68580" marR="68580" marT="0" marB="0"/>
                </a:tc>
                <a:tc>
                  <a:txBody>
                    <a:bodyPr/>
                    <a:lstStyle/>
                    <a:p>
                      <a:pPr>
                        <a:spcAft>
                          <a:spcPts val="0"/>
                        </a:spcAft>
                      </a:pPr>
                      <a:r>
                        <a:rPr lang="en-GB" sz="1100" dirty="0">
                          <a:solidFill>
                            <a:srgbClr val="1F497D"/>
                          </a:solidFill>
                          <a:effectLst/>
                          <a:latin typeface="Calibri"/>
                          <a:ea typeface="Calibri"/>
                          <a:cs typeface="Times New Roman"/>
                        </a:rPr>
                        <a:t>2.5</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9340">
                <a:tc>
                  <a:txBody>
                    <a:bodyPr/>
                    <a:lstStyle/>
                    <a:p>
                      <a:pPr>
                        <a:spcAft>
                          <a:spcPts val="0"/>
                        </a:spcAft>
                      </a:pPr>
                      <a:r>
                        <a:rPr lang="en-GB" sz="1100">
                          <a:solidFill>
                            <a:srgbClr val="1F497D"/>
                          </a:solidFill>
                          <a:effectLst/>
                          <a:latin typeface="Calibri"/>
                          <a:ea typeface="Calibri"/>
                          <a:cs typeface="Times New Roman"/>
                        </a:rPr>
                        <a:t>3 Design and methods</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2.4</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1.8</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99175">
                <a:tc>
                  <a:txBody>
                    <a:bodyPr/>
                    <a:lstStyle/>
                    <a:p>
                      <a:pPr>
                        <a:spcAft>
                          <a:spcPts val="0"/>
                        </a:spcAft>
                      </a:pPr>
                      <a:r>
                        <a:rPr lang="en-GB" sz="1100">
                          <a:solidFill>
                            <a:srgbClr val="1F497D"/>
                          </a:solidFill>
                          <a:effectLst/>
                          <a:latin typeface="Calibri"/>
                          <a:ea typeface="Calibri"/>
                          <a:cs typeface="Times New Roman"/>
                        </a:rPr>
                        <a:t>4 Data availability and data systems</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2.4</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1.8</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99340">
                <a:tc>
                  <a:txBody>
                    <a:bodyPr/>
                    <a:lstStyle/>
                    <a:p>
                      <a:pPr>
                        <a:spcAft>
                          <a:spcPts val="0"/>
                        </a:spcAft>
                      </a:pPr>
                      <a:r>
                        <a:rPr lang="en-GB" sz="1100">
                          <a:solidFill>
                            <a:srgbClr val="1F497D"/>
                          </a:solidFill>
                          <a:effectLst/>
                          <a:latin typeface="Calibri"/>
                          <a:ea typeface="Calibri"/>
                          <a:cs typeface="Times New Roman"/>
                        </a:rPr>
                        <a:t>5 Skills and expertise</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2.5</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2.6</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2.4</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2.6</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99340">
                <a:tc>
                  <a:txBody>
                    <a:bodyPr/>
                    <a:lstStyle/>
                    <a:p>
                      <a:pPr>
                        <a:spcAft>
                          <a:spcPts val="0"/>
                        </a:spcAft>
                      </a:pPr>
                      <a:r>
                        <a:rPr lang="en-GB" sz="1100">
                          <a:solidFill>
                            <a:srgbClr val="1F497D"/>
                          </a:solidFill>
                          <a:effectLst/>
                          <a:latin typeface="Calibri"/>
                          <a:ea typeface="Calibri"/>
                          <a:cs typeface="Times New Roman"/>
                        </a:rPr>
                        <a:t>6 Use and communication</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2.8</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2.8</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2.9</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2.8</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2.3</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99670">
                <a:tc>
                  <a:txBody>
                    <a:bodyPr/>
                    <a:lstStyle/>
                    <a:p>
                      <a:pPr>
                        <a:spcAft>
                          <a:spcPts val="0"/>
                        </a:spcAft>
                      </a:pPr>
                      <a:r>
                        <a:rPr lang="en-GB" sz="1100">
                          <a:solidFill>
                            <a:srgbClr val="1F497D"/>
                          </a:solidFill>
                          <a:effectLst/>
                          <a:latin typeface="Calibri"/>
                          <a:ea typeface="Calibri"/>
                          <a:cs typeface="Times New Roman"/>
                        </a:rPr>
                        <a:t>Overall average</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2.6</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2.6</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2.6</a:t>
                      </a:r>
                      <a:endParaRPr lang="en-GB" sz="1100">
                        <a:effectLst/>
                        <a:latin typeface="Calibri"/>
                        <a:ea typeface="Calibri"/>
                        <a:cs typeface="Times New Roman"/>
                      </a:endParaRPr>
                    </a:p>
                  </a:txBody>
                  <a:tcPr marL="68580" marR="68580" marT="0" marB="0"/>
                </a:tc>
                <a:tc>
                  <a:txBody>
                    <a:bodyPr/>
                    <a:lstStyle/>
                    <a:p>
                      <a:pPr>
                        <a:spcAft>
                          <a:spcPts val="0"/>
                        </a:spcAft>
                      </a:pPr>
                      <a:r>
                        <a:rPr lang="en-GB" sz="1100">
                          <a:solidFill>
                            <a:srgbClr val="1F497D"/>
                          </a:solidFill>
                          <a:effectLst/>
                          <a:latin typeface="Calibri"/>
                          <a:ea typeface="Calibri"/>
                          <a:cs typeface="Times New Roman"/>
                        </a:rPr>
                        <a:t>2.7</a:t>
                      </a:r>
                      <a:endParaRPr lang="en-GB" sz="1100">
                        <a:effectLst/>
                        <a:latin typeface="Calibri"/>
                        <a:ea typeface="Calibri"/>
                        <a:cs typeface="Times New Roman"/>
                      </a:endParaRPr>
                    </a:p>
                  </a:txBody>
                  <a:tcPr marL="68580" marR="68580" marT="0" marB="0"/>
                </a:tc>
                <a:tc>
                  <a:txBody>
                    <a:bodyPr/>
                    <a:lstStyle/>
                    <a:p>
                      <a:pPr>
                        <a:spcAft>
                          <a:spcPts val="0"/>
                        </a:spcAft>
                      </a:pPr>
                      <a:r>
                        <a:rPr lang="en-GB" sz="1100" dirty="0">
                          <a:solidFill>
                            <a:srgbClr val="1F497D"/>
                          </a:solidFill>
                          <a:effectLst/>
                          <a:latin typeface="Calibri"/>
                          <a:ea typeface="Calibri"/>
                          <a:cs typeface="Times New Roman"/>
                        </a:rPr>
                        <a:t>2.1</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7185"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B96EC423-B243-4733-9BDE-758C66A42063}" type="slidenum">
              <a:rPr lang="en-GB" sz="1400" smtClean="0">
                <a:solidFill>
                  <a:schemeClr val="tx1"/>
                </a:solidFill>
                <a:latin typeface="Arial" charset="0"/>
              </a:rPr>
              <a:pPr eaLnBrk="1" hangingPunct="1"/>
              <a:t>8</a:t>
            </a:fld>
            <a:endParaRPr lang="en-GB" sz="14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744"/>
            <a:ext cx="8640959" cy="792088"/>
          </a:xfrm>
        </p:spPr>
        <p:txBody>
          <a:bodyPr/>
          <a:lstStyle/>
          <a:p>
            <a:pPr marL="95250"/>
            <a:r>
              <a:rPr lang="en-GB" sz="3200" dirty="0" smtClean="0"/>
              <a:t>Amendments proposed</a:t>
            </a:r>
            <a:endParaRPr lang="en-GB" dirty="0"/>
          </a:p>
        </p:txBody>
      </p:sp>
      <p:sp>
        <p:nvSpPr>
          <p:cNvPr id="3" name="Content Placeholder 2"/>
          <p:cNvSpPr>
            <a:spLocks noGrp="1"/>
          </p:cNvSpPr>
          <p:nvPr>
            <p:ph idx="1"/>
          </p:nvPr>
        </p:nvSpPr>
        <p:spPr>
          <a:xfrm>
            <a:off x="467544" y="2060848"/>
            <a:ext cx="8229600" cy="4248472"/>
          </a:xfrm>
        </p:spPr>
        <p:txBody>
          <a:bodyPr anchor="ctr"/>
          <a:lstStyle/>
          <a:p>
            <a:pPr marL="428625">
              <a:spcBef>
                <a:spcPts val="600"/>
              </a:spcBef>
              <a:spcAft>
                <a:spcPts val="600"/>
              </a:spcAft>
            </a:pPr>
            <a:r>
              <a:rPr lang="en-GB" dirty="0" smtClean="0"/>
              <a:t>In article </a:t>
            </a:r>
            <a:r>
              <a:rPr lang="en-GB" dirty="0"/>
              <a:t>5(3</a:t>
            </a:r>
            <a:r>
              <a:rPr lang="en-GB" dirty="0" smtClean="0"/>
              <a:t>), which sets the requirements for the output indicators in the performance framework, the wording </a:t>
            </a:r>
            <a:r>
              <a:rPr lang="en-GB" dirty="0"/>
              <a:t>for </a:t>
            </a:r>
            <a:r>
              <a:rPr lang="en-GB" dirty="0" smtClean="0"/>
              <a:t>the ERDF</a:t>
            </a:r>
            <a:r>
              <a:rPr lang="en-GB" dirty="0"/>
              <a:t>, Cohesion Fund and EAFRD to be aligned with the </a:t>
            </a:r>
            <a:r>
              <a:rPr lang="en-GB" dirty="0" smtClean="0"/>
              <a:t>ESF (reporting values based on operations reported in full or on those, </a:t>
            </a:r>
            <a:r>
              <a:rPr lang="en-GB" dirty="0"/>
              <a:t>which have been started, but where some of the actions leading to outputs are still </a:t>
            </a:r>
            <a:r>
              <a:rPr lang="en-GB" dirty="0" smtClean="0"/>
              <a:t>ongoing); </a:t>
            </a:r>
          </a:p>
        </p:txBody>
      </p:sp>
    </p:spTree>
    <p:extLst>
      <p:ext uri="{BB962C8B-B14F-4D97-AF65-F5344CB8AC3E}">
        <p14:creationId xmlns:p14="http://schemas.microsoft.com/office/powerpoint/2010/main" val="401033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txDef>
      <a:spPr>
        <a:solidFill>
          <a:srgbClr val="EE8032"/>
        </a:solidFill>
      </a:spPr>
      <a:bodyPr wrap="square" rtlCol="0">
        <a:spAutoFit/>
      </a:bodyPr>
      <a:lstStyle>
        <a:defPPr>
          <a:defRPr sz="800" b="1" dirty="0" smtClean="0">
            <a:solidFill>
              <a:schemeClr val="bg1"/>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PPT_template_bluebanner_Cohesion Policy</Template>
  <TotalTime>0</TotalTime>
  <Words>575</Words>
  <Application>Microsoft Office PowerPoint</Application>
  <PresentationFormat>On-screen Show (4:3)</PresentationFormat>
  <Paragraphs>100</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Verdana</vt:lpstr>
      <vt:lpstr>Wingdings</vt:lpstr>
      <vt:lpstr>Slide_Master</vt:lpstr>
      <vt:lpstr>ETC state of play 2014-2020  </vt:lpstr>
      <vt:lpstr>Implementation of ETC programmes 1</vt:lpstr>
      <vt:lpstr>Implementation of ETC programmes 2</vt:lpstr>
      <vt:lpstr>Implementation of ETC programmes 3</vt:lpstr>
      <vt:lpstr>Implementation of ETC programmes 4</vt:lpstr>
      <vt:lpstr>Evaluations</vt:lpstr>
      <vt:lpstr>Reporting data lessons from AIR 2016</vt:lpstr>
      <vt:lpstr>Quality of evaluation plans</vt:lpstr>
      <vt:lpstr>Amendments proposed</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Policy</dc:title>
  <dc:creator>Regional Policy</dc:creator>
  <cp:lastModifiedBy>Minichberger Daniela</cp:lastModifiedBy>
  <cp:revision>355</cp:revision>
  <cp:lastPrinted>2013-03-04T08:07:50Z</cp:lastPrinted>
  <dcterms:created xsi:type="dcterms:W3CDTF">2011-10-28T10:25:18Z</dcterms:created>
  <dcterms:modified xsi:type="dcterms:W3CDTF">2017-12-13T13:12:58Z</dcterms:modified>
</cp:coreProperties>
</file>