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76" r:id="rId3"/>
    <p:sldId id="262" r:id="rId4"/>
    <p:sldId id="283" r:id="rId5"/>
    <p:sldId id="279" r:id="rId6"/>
    <p:sldId id="274" r:id="rId7"/>
    <p:sldId id="291" r:id="rId8"/>
    <p:sldId id="289" r:id="rId9"/>
    <p:sldId id="273" r:id="rId10"/>
    <p:sldId id="284" r:id="rId11"/>
    <p:sldId id="288" r:id="rId12"/>
    <p:sldId id="290" r:id="rId13"/>
    <p:sldId id="278" r:id="rId14"/>
    <p:sldId id="286" r:id="rId15"/>
    <p:sldId id="287" r:id="rId16"/>
    <p:sldId id="266" r:id="rId17"/>
    <p:sldId id="267" r:id="rId18"/>
    <p:sldId id="268" r:id="rId19"/>
    <p:sldId id="269" r:id="rId20"/>
    <p:sldId id="260" r:id="rId21"/>
  </p:sldIdLst>
  <p:sldSz cx="9144000" cy="6858000" type="screen4x3"/>
  <p:notesSz cx="9926638" cy="67976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Kari" initials="L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5C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Normaali tyyli 1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Normaali tyyli 1 - Korost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Normaali tyyli 1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Normaali tyyli 3 - Korostu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Normaali tyyli 3 - Korostu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Normaali tyyli 4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Tumma tyyli 2 - Korostus 3/Korostu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Tumma tyyli 2 - Korostus 1/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Tumma tyyli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Tumma tyyli 2 - Korostus 5/Korostu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Normaali tyyli 1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Teematyyli 1 - Korostu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Normaali tyyli 4 - Korost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Normaali tyyli 4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2DE63D5-997A-4646-A377-4702673A728D}" styleName="Vaalea tyyli 2 - Korostu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ematyyli 1 - Korostu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0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283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4789-20C0-40F6-A903-F9C446116B11}" type="datetimeFigureOut">
              <a:rPr lang="fi-FI" smtClean="0"/>
              <a:t>12.12.2017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D21CD-789A-49B4-BEAA-F76C992274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74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3" y="0"/>
            <a:ext cx="914636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937" y="2423747"/>
            <a:ext cx="7430222" cy="844810"/>
          </a:xfrm>
          <a:solidFill>
            <a:srgbClr val="FFFFFF">
              <a:alpha val="72941"/>
            </a:srgbClr>
          </a:solidFill>
        </p:spPr>
        <p:txBody>
          <a:bodyPr wrap="none" lIns="324000" tIns="144000" rIns="324000" bIns="144000" anchor="t" anchorCtr="0">
            <a:sp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7330" y="4216827"/>
            <a:ext cx="6450787" cy="624237"/>
          </a:xfrm>
          <a:solidFill>
            <a:srgbClr val="FFFFFF">
              <a:alpha val="73000"/>
            </a:srgbClr>
          </a:solidFill>
        </p:spPr>
        <p:txBody>
          <a:bodyPr wrap="none" lIns="324000" tIns="144000" rIns="324000" bIns="144000">
            <a:spAutoFit/>
          </a:bodyPr>
          <a:lstStyle>
            <a:lvl1pPr marL="0" indent="0" algn="r">
              <a:lnSpc>
                <a:spcPts val="2600"/>
              </a:lnSpc>
              <a:buNone/>
              <a:defRPr sz="2400" i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37" y="396609"/>
            <a:ext cx="3433492" cy="766749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411" y="402214"/>
            <a:ext cx="2826706" cy="81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7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3552CDD9-365E-4C9C-8DF6-67CC306F794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00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3" y="0"/>
            <a:ext cx="914636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orakulmio 2"/>
          <p:cNvSpPr/>
          <p:nvPr userDrawn="1"/>
        </p:nvSpPr>
        <p:spPr>
          <a:xfrm>
            <a:off x="-1" y="5464277"/>
            <a:ext cx="9144001" cy="1393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3976" y="3331060"/>
            <a:ext cx="4033683" cy="844810"/>
          </a:xfrm>
          <a:solidFill>
            <a:srgbClr val="FFFFFF">
              <a:alpha val="72941"/>
            </a:srgbClr>
          </a:solidFill>
        </p:spPr>
        <p:txBody>
          <a:bodyPr wrap="square" lIns="324000" tIns="144000" rIns="324000" bIns="144000" anchor="ctr" anchorCtr="0">
            <a:spAutoFit/>
          </a:bodyPr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37" y="396609"/>
            <a:ext cx="3433492" cy="766749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023" y="5866492"/>
            <a:ext cx="2826706" cy="81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9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0184" y="0"/>
            <a:ext cx="813816" cy="684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866273"/>
            <a:ext cx="7886700" cy="122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69957"/>
            <a:ext cx="7886700" cy="3907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CDD9-365E-4C9C-8DF6-67CC306F794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0" y="6721476"/>
            <a:ext cx="9144000" cy="136800"/>
          </a:xfrm>
          <a:prstGeom prst="rect">
            <a:avLst/>
          </a:prstGeom>
          <a:solidFill>
            <a:srgbClr val="95C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1" y="195934"/>
            <a:ext cx="2191875" cy="49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07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i="0" kern="1200">
          <a:solidFill>
            <a:schemeClr val="tx2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9ACDF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9ACDF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9ACD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9ACD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centralbaltic.eu/" TargetMode="Externa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56937" y="2423747"/>
            <a:ext cx="7519990" cy="1177209"/>
          </a:xfrm>
        </p:spPr>
        <p:txBody>
          <a:bodyPr/>
          <a:lstStyle/>
          <a:p>
            <a:r>
              <a:rPr lang="fi-FI" sz="3200" dirty="0"/>
              <a:t>How to </a:t>
            </a:r>
            <a:r>
              <a:rPr lang="fi-FI" sz="3200" dirty="0" err="1"/>
              <a:t>plan</a:t>
            </a:r>
            <a:r>
              <a:rPr lang="fi-FI" sz="3200" dirty="0"/>
              <a:t> and </a:t>
            </a:r>
            <a:r>
              <a:rPr lang="fi-FI" sz="3200" dirty="0" err="1"/>
              <a:t>prepare</a:t>
            </a:r>
            <a:r>
              <a:rPr lang="fi-FI" sz="3200" dirty="0"/>
              <a:t> for </a:t>
            </a:r>
            <a:r>
              <a:rPr lang="fi-FI" sz="3200" dirty="0" err="1"/>
              <a:t>the</a:t>
            </a:r>
            <a:r>
              <a:rPr lang="fi-FI" sz="3200" dirty="0"/>
              <a:t> </a:t>
            </a:r>
            <a:br>
              <a:rPr lang="fi-FI" sz="3200" dirty="0"/>
            </a:br>
            <a:r>
              <a:rPr lang="fi-FI" sz="3200" dirty="0" err="1"/>
              <a:t>communication</a:t>
            </a:r>
            <a:r>
              <a:rPr lang="fi-FI" sz="3200" dirty="0"/>
              <a:t> of </a:t>
            </a:r>
            <a:r>
              <a:rPr lang="fi-FI" sz="3200" dirty="0" err="1"/>
              <a:t>evaluation</a:t>
            </a:r>
            <a:r>
              <a:rPr lang="fi-FI" sz="3200" dirty="0"/>
              <a:t> </a:t>
            </a:r>
            <a:r>
              <a:rPr lang="fi-FI" sz="3200" dirty="0" err="1"/>
              <a:t>results</a:t>
            </a:r>
            <a:r>
              <a:rPr lang="fi-FI" sz="3200" dirty="0"/>
              <a:t>?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2660905" y="4216827"/>
            <a:ext cx="6037212" cy="1419327"/>
          </a:xfrm>
        </p:spPr>
        <p:txBody>
          <a:bodyPr/>
          <a:lstStyle/>
          <a:p>
            <a:r>
              <a:rPr lang="fi-FI" dirty="0"/>
              <a:t>Ari Brozinski, Communication Manager</a:t>
            </a:r>
            <a:br>
              <a:rPr lang="fi-FI" dirty="0"/>
            </a:br>
            <a:r>
              <a:rPr lang="fi-FI" dirty="0"/>
              <a:t>Central Baltic Programme</a:t>
            </a:r>
          </a:p>
          <a:p>
            <a:r>
              <a:rPr lang="fi-FI" sz="1100" dirty="0"/>
              <a:t>Evaluation &amp; </a:t>
            </a:r>
            <a:r>
              <a:rPr lang="fi-FI" sz="1100" dirty="0" err="1"/>
              <a:t>Communication</a:t>
            </a:r>
            <a:r>
              <a:rPr lang="fi-FI" sz="1100" dirty="0"/>
              <a:t>, </a:t>
            </a:r>
            <a:r>
              <a:rPr lang="fi-FI" sz="1100" dirty="0" err="1"/>
              <a:t>Vienna</a:t>
            </a:r>
            <a:r>
              <a:rPr lang="fi-FI" sz="1100" dirty="0"/>
              <a:t>, </a:t>
            </a:r>
            <a:r>
              <a:rPr lang="fi-FI" sz="1100" dirty="0" err="1"/>
              <a:t>Austria</a:t>
            </a:r>
            <a:r>
              <a:rPr lang="fi-FI" sz="1100" dirty="0"/>
              <a:t>, 12 </a:t>
            </a:r>
            <a:r>
              <a:rPr lang="fi-FI" sz="1100" dirty="0" err="1"/>
              <a:t>December</a:t>
            </a:r>
            <a:r>
              <a:rPr lang="fi-FI" sz="1100" dirty="0"/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183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6127-70CC-4F20-827F-DCCB2B2D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6852"/>
            <a:ext cx="7886700" cy="1224295"/>
          </a:xfrm>
        </p:spPr>
        <p:txBody>
          <a:bodyPr/>
          <a:lstStyle/>
          <a:p>
            <a:pPr lvl="0"/>
            <a:r>
              <a:rPr lang="en-GB" dirty="0"/>
              <a:t>What is the process for communicating the findings (the results) of the evaluations?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2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F767-45B0-461E-8D54-7468C714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Process of communicating evaluation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D9E97-185C-4FFD-B47E-F6ECC59A2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Recognising</a:t>
            </a:r>
            <a:r>
              <a:rPr lang="en-US" dirty="0"/>
              <a:t> information valuable to different target groups</a:t>
            </a:r>
          </a:p>
          <a:p>
            <a:pPr lvl="1"/>
            <a:r>
              <a:rPr lang="en-US" dirty="0"/>
              <a:t>Aided by Communication Strategy that defines the information needs of different target groups</a:t>
            </a:r>
          </a:p>
          <a:p>
            <a:pPr lvl="1"/>
            <a:r>
              <a:rPr lang="en-US" dirty="0"/>
              <a:t>Re-checking needs through</a:t>
            </a:r>
          </a:p>
          <a:p>
            <a:pPr lvl="2"/>
            <a:r>
              <a:rPr lang="en-US" dirty="0"/>
              <a:t>Annual </a:t>
            </a:r>
            <a:r>
              <a:rPr lang="en-US" dirty="0" err="1"/>
              <a:t>CommStrat</a:t>
            </a:r>
            <a:r>
              <a:rPr lang="en-US" dirty="0"/>
              <a:t> evaluations (questionnaires &amp; listings)</a:t>
            </a:r>
          </a:p>
          <a:p>
            <a:pPr lvl="2"/>
            <a:r>
              <a:rPr lang="en-US" dirty="0"/>
              <a:t>Day-to-day contacts</a:t>
            </a:r>
          </a:p>
          <a:p>
            <a:pPr lvl="2"/>
            <a:r>
              <a:rPr lang="en-US" dirty="0"/>
              <a:t>Seminars, meetings</a:t>
            </a:r>
          </a:p>
          <a:p>
            <a:pPr lvl="2"/>
            <a:r>
              <a:rPr lang="en-US" dirty="0"/>
              <a:t>Different networks</a:t>
            </a:r>
          </a:p>
          <a:p>
            <a:pPr lvl="2"/>
            <a:r>
              <a:rPr lang="en-US" dirty="0"/>
              <a:t>Europol surveys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4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F767-45B0-461E-8D54-7468C714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Process of communicating evaluation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D9E97-185C-4FFD-B47E-F6ECC59A2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Ensuring effective use of different communication channels</a:t>
            </a:r>
          </a:p>
          <a:p>
            <a:pPr lvl="1"/>
            <a:r>
              <a:rPr lang="en-US" dirty="0"/>
              <a:t>Knowledge about what works where (</a:t>
            </a:r>
            <a:r>
              <a:rPr lang="en-US" dirty="0" err="1"/>
              <a:t>CommStrat</a:t>
            </a:r>
            <a:r>
              <a:rPr lang="en-US" dirty="0"/>
              <a:t> and </a:t>
            </a:r>
            <a:r>
              <a:rPr lang="en-US" dirty="0" err="1"/>
              <a:t>SoMe</a:t>
            </a:r>
            <a:r>
              <a:rPr lang="en-US" dirty="0"/>
              <a:t> Annex)</a:t>
            </a:r>
          </a:p>
          <a:p>
            <a:r>
              <a:rPr lang="en-US" dirty="0"/>
              <a:t>Reflecting that our communications are in line with our communication focal points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07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285E4-9756-415F-AE84-AA06E3F0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focal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116CB-C223-4E73-A746-81B9FD130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The advanced state of the </a:t>
            </a:r>
            <a:r>
              <a:rPr lang="en-US" sz="1800" dirty="0" err="1"/>
              <a:t>programme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Result-orientation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Showing concrete improvements for the </a:t>
            </a:r>
            <a:r>
              <a:rPr lang="en-US" sz="1800" dirty="0" err="1"/>
              <a:t>programme</a:t>
            </a:r>
            <a:r>
              <a:rPr lang="en-US" sz="1800" dirty="0"/>
              <a:t> region that are enabled by EU funding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Our operation is in line with the Commission guidelines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The structure of the </a:t>
            </a:r>
            <a:r>
              <a:rPr lang="en-US" sz="1800" dirty="0" err="1"/>
              <a:t>programme</a:t>
            </a:r>
            <a:r>
              <a:rPr lang="en-US" sz="1800" dirty="0"/>
              <a:t> is sustainable for post-2020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Addressing challenges and </a:t>
            </a:r>
            <a:r>
              <a:rPr lang="en-US" sz="1800" dirty="0" err="1"/>
              <a:t>utilising</a:t>
            </a:r>
            <a:r>
              <a:rPr lang="en-US" sz="1800" dirty="0"/>
              <a:t> developing opportunities in border regions within the </a:t>
            </a:r>
            <a:r>
              <a:rPr lang="en-US" sz="1800" dirty="0" err="1"/>
              <a:t>programme</a:t>
            </a:r>
            <a:r>
              <a:rPr lang="en-US" sz="1800" dirty="0"/>
              <a:t> area.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5946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6127-70CC-4F20-827F-DCCB2B2D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6852"/>
            <a:ext cx="7886700" cy="1224295"/>
          </a:xfrm>
        </p:spPr>
        <p:txBody>
          <a:bodyPr/>
          <a:lstStyle/>
          <a:p>
            <a:r>
              <a:rPr lang="en-GB" dirty="0"/>
              <a:t>Which messages are shared to which target groups?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EAE98-BBDC-410F-BBF5-E3647C0AA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Target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5EAD5-C1CB-4B71-B835-F24435EF3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Communication Strategy aids in recognizing target audiences and is linked to communicating evaluation results</a:t>
            </a:r>
          </a:p>
          <a:p>
            <a:r>
              <a:rPr lang="en-US" sz="2400" dirty="0"/>
              <a:t>Audiences are divided between internal and External target groups in the Communication Strategy</a:t>
            </a:r>
          </a:p>
          <a:p>
            <a:pPr lvl="1"/>
            <a:r>
              <a:rPr lang="en-US" sz="2000" dirty="0"/>
              <a:t>In total 19 different groups</a:t>
            </a:r>
          </a:p>
          <a:p>
            <a:r>
              <a:rPr lang="en-US" sz="2400" dirty="0"/>
              <a:t>Different groups have different communication needs</a:t>
            </a:r>
          </a:p>
          <a:p>
            <a:r>
              <a:rPr lang="en-US" sz="2400" dirty="0"/>
              <a:t>Different messages for different target audiences</a:t>
            </a:r>
          </a:p>
          <a:p>
            <a:pPr lvl="1"/>
            <a:r>
              <a:rPr lang="en-US" sz="2000" dirty="0"/>
              <a:t>About fulfilling </a:t>
            </a:r>
            <a:r>
              <a:rPr lang="en-US" sz="2000" dirty="0" err="1"/>
              <a:t>programme</a:t>
            </a:r>
            <a:r>
              <a:rPr lang="en-US" sz="2000" dirty="0"/>
              <a:t> goals and creating concrete results, not the message that evaluation has been done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374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What information do they need?</a:t>
            </a:r>
            <a:br>
              <a:rPr lang="fi-FI" dirty="0"/>
            </a:br>
            <a:r>
              <a:rPr lang="fi-FI" sz="2800" dirty="0"/>
              <a:t>Examples of </a:t>
            </a:r>
            <a:r>
              <a:rPr lang="fi-FI" sz="2800" dirty="0" err="1"/>
              <a:t>messages</a:t>
            </a:r>
            <a:r>
              <a:rPr lang="fi-FI" sz="2800" dirty="0"/>
              <a:t>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MA, JS, AA</a:t>
            </a:r>
          </a:p>
          <a:p>
            <a:pPr lvl="1"/>
            <a:r>
              <a:rPr lang="fi-FI" dirty="0"/>
              <a:t>Information on what could be still improved during programme implementation</a:t>
            </a:r>
          </a:p>
          <a:p>
            <a:r>
              <a:rPr lang="fi-FI" dirty="0"/>
              <a:t>National Contact Points</a:t>
            </a:r>
          </a:p>
          <a:p>
            <a:pPr lvl="1"/>
            <a:r>
              <a:rPr lang="fi-FI" dirty="0"/>
              <a:t>Information that they can spread in their country to different target groups, prepared by the MA/JS</a:t>
            </a:r>
          </a:p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r>
              <a:rPr lang="en-US" sz="2800" dirty="0"/>
              <a:t>Monitoring Committee</a:t>
            </a:r>
            <a:endParaRPr lang="fi-FI" sz="2800" dirty="0"/>
          </a:p>
          <a:p>
            <a:pPr lvl="1"/>
            <a:r>
              <a:rPr lang="fi-FI" dirty="0"/>
              <a:t>Information on how the programme works, all of it</a:t>
            </a:r>
          </a:p>
          <a:p>
            <a:r>
              <a:rPr lang="en-US" dirty="0"/>
              <a:t>Steering Committee</a:t>
            </a:r>
          </a:p>
          <a:p>
            <a:pPr lvl="1"/>
            <a:r>
              <a:rPr lang="en-US" dirty="0"/>
              <a:t>Information that could affect any potential future calls for applications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139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2B3485"/>
                </a:solidFill>
              </a:rPr>
              <a:t>What information do they need?</a:t>
            </a:r>
            <a:br>
              <a:rPr lang="fi-FI" dirty="0">
                <a:solidFill>
                  <a:srgbClr val="2B3485"/>
                </a:solidFill>
              </a:rPr>
            </a:br>
            <a:r>
              <a:rPr lang="fi-FI" sz="2800" dirty="0">
                <a:solidFill>
                  <a:srgbClr val="2B3485"/>
                </a:solidFill>
              </a:rPr>
              <a:t>Examples of </a:t>
            </a:r>
            <a:r>
              <a:rPr lang="fi-FI" sz="2800" dirty="0" err="1">
                <a:solidFill>
                  <a:srgbClr val="2B3485"/>
                </a:solidFill>
              </a:rPr>
              <a:t>messages</a:t>
            </a:r>
            <a:r>
              <a:rPr lang="fi-FI" sz="2800" dirty="0">
                <a:solidFill>
                  <a:srgbClr val="2B3485"/>
                </a:solidFill>
              </a:rPr>
              <a:t>...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National bodies responsible for coordinating the ETC programmes</a:t>
            </a:r>
            <a:endParaRPr lang="fi-FI" dirty="0"/>
          </a:p>
          <a:p>
            <a:pPr lvl="1"/>
            <a:r>
              <a:rPr lang="fi-FI" dirty="0"/>
              <a:t>Information on the impacts of the programme in </a:t>
            </a:r>
            <a:r>
              <a:rPr lang="fi-FI" dirty="0" err="1"/>
              <a:t>their</a:t>
            </a:r>
            <a:r>
              <a:rPr lang="fi-FI" dirty="0"/>
              <a:t> country</a:t>
            </a:r>
          </a:p>
          <a:p>
            <a:pPr lvl="1"/>
            <a:r>
              <a:rPr lang="fi-FI" dirty="0"/>
              <a:t>Post-2020 </a:t>
            </a:r>
            <a:r>
              <a:rPr lang="fi-FI" dirty="0" err="1"/>
              <a:t>sustainability</a:t>
            </a:r>
            <a:endParaRPr lang="fi-FI" dirty="0"/>
          </a:p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r>
              <a:rPr lang="en-US" sz="2800" dirty="0"/>
              <a:t>European Commission</a:t>
            </a:r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All information of the evaluation outcomes, but not only in the form of the final </a:t>
            </a:r>
            <a:r>
              <a:rPr lang="fi-FI" sz="2400" dirty="0" err="1"/>
              <a:t>evaluation</a:t>
            </a:r>
            <a:r>
              <a:rPr lang="fi-FI" sz="2400" dirty="0"/>
              <a:t> </a:t>
            </a:r>
            <a:r>
              <a:rPr lang="fi-FI" sz="2400" dirty="0" err="1"/>
              <a:t>report</a:t>
            </a:r>
            <a:endParaRPr lang="fi-FI" sz="2400" dirty="0"/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How </a:t>
            </a:r>
            <a:r>
              <a:rPr lang="fi-FI" sz="2400" dirty="0" err="1"/>
              <a:t>developing</a:t>
            </a:r>
            <a:r>
              <a:rPr lang="fi-FI" sz="2400" dirty="0"/>
              <a:t> </a:t>
            </a:r>
            <a:r>
              <a:rPr lang="fi-FI" sz="2400" dirty="0" err="1"/>
              <a:t>opportunities</a:t>
            </a:r>
            <a:r>
              <a:rPr lang="fi-FI" sz="2400" dirty="0"/>
              <a:t> in </a:t>
            </a:r>
            <a:r>
              <a:rPr lang="fi-FI" sz="2400" dirty="0" err="1"/>
              <a:t>border</a:t>
            </a:r>
            <a:r>
              <a:rPr lang="fi-FI" sz="2400" dirty="0"/>
              <a:t> </a:t>
            </a:r>
            <a:r>
              <a:rPr lang="fi-FI" sz="2400" dirty="0" err="1"/>
              <a:t>regions</a:t>
            </a:r>
            <a:r>
              <a:rPr lang="fi-FI" sz="2400" dirty="0"/>
              <a:t> </a:t>
            </a:r>
            <a:r>
              <a:rPr lang="fi-FI" sz="2400" dirty="0" err="1"/>
              <a:t>are</a:t>
            </a:r>
            <a:r>
              <a:rPr lang="fi-FI" sz="2400" dirty="0"/>
              <a:t> </a:t>
            </a:r>
            <a:r>
              <a:rPr lang="fi-FI" sz="2400" dirty="0" err="1"/>
              <a:t>utilised</a:t>
            </a:r>
            <a:endParaRPr lang="fi-FI" sz="2400" dirty="0"/>
          </a:p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endParaRPr lang="fi-FI" sz="28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725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2B3485"/>
                </a:solidFill>
              </a:rPr>
              <a:t>What information do they need?</a:t>
            </a:r>
            <a:br>
              <a:rPr lang="fi-FI" dirty="0">
                <a:solidFill>
                  <a:srgbClr val="2B3485"/>
                </a:solidFill>
              </a:rPr>
            </a:br>
            <a:r>
              <a:rPr lang="fi-FI" sz="2800" dirty="0">
                <a:solidFill>
                  <a:srgbClr val="2B3485"/>
                </a:solidFill>
              </a:rPr>
              <a:t>Examples of </a:t>
            </a:r>
            <a:r>
              <a:rPr lang="fi-FI" sz="2800" dirty="0" err="1">
                <a:solidFill>
                  <a:srgbClr val="2B3485"/>
                </a:solidFill>
              </a:rPr>
              <a:t>messages</a:t>
            </a:r>
            <a:r>
              <a:rPr lang="fi-FI" sz="2800" dirty="0">
                <a:solidFill>
                  <a:srgbClr val="2B3485"/>
                </a:solidFill>
              </a:rPr>
              <a:t>...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Project partners</a:t>
            </a:r>
          </a:p>
          <a:p>
            <a:pPr lvl="1"/>
            <a:r>
              <a:rPr lang="fi-FI" dirty="0"/>
              <a:t>Information on their impact on the whole programme outcomes</a:t>
            </a:r>
          </a:p>
          <a:p>
            <a:pPr lvl="1"/>
            <a:r>
              <a:rPr lang="fi-FI" dirty="0"/>
              <a:t>Motivation for future and thank you for the done work</a:t>
            </a:r>
          </a:p>
          <a:p>
            <a:r>
              <a:rPr lang="en-US" dirty="0"/>
              <a:t>Potential partner organisations of the future</a:t>
            </a:r>
            <a:endParaRPr lang="fi-FI" dirty="0"/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Thematically relevant information on how the ETC has changed things close to them</a:t>
            </a:r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Motivation for future cooperation</a:t>
            </a:r>
          </a:p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endParaRPr lang="fi-FI" sz="28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087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2B3485"/>
                </a:solidFill>
              </a:rPr>
              <a:t>What information do they need?</a:t>
            </a:r>
            <a:br>
              <a:rPr lang="fi-FI" dirty="0">
                <a:solidFill>
                  <a:srgbClr val="2B3485"/>
                </a:solidFill>
              </a:rPr>
            </a:br>
            <a:r>
              <a:rPr lang="fi-FI" sz="2800" dirty="0">
                <a:solidFill>
                  <a:srgbClr val="2B3485"/>
                </a:solidFill>
              </a:rPr>
              <a:t>Examples of target groups and messages...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r>
              <a:rPr lang="en-US" sz="2800" dirty="0"/>
              <a:t>Other Interreg programmes</a:t>
            </a:r>
          </a:p>
          <a:p>
            <a:pPr lvl="1"/>
            <a:r>
              <a:rPr lang="fi-FI" dirty="0"/>
              <a:t>Sharing of knowledge on the evaluation methodology and outcomes</a:t>
            </a:r>
          </a:p>
          <a:p>
            <a:pPr lvl="1"/>
            <a:r>
              <a:rPr lang="fi-FI" dirty="0"/>
              <a:t>Cooperation in sharing the outcomes</a:t>
            </a:r>
          </a:p>
          <a:p>
            <a:r>
              <a:rPr lang="en-US" dirty="0"/>
              <a:t>EUSBSR coordinators</a:t>
            </a:r>
            <a:endParaRPr lang="fi-FI" dirty="0"/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Information on how the programme(s) have been able to implement the EUSBSR (if applicable for the programme)</a:t>
            </a:r>
          </a:p>
          <a:p>
            <a:pPr marL="228600" lvl="1">
              <a:spcBef>
                <a:spcPts val="1000"/>
              </a:spcBef>
              <a:buClr>
                <a:schemeClr val="accent2"/>
              </a:buClr>
            </a:pPr>
            <a:r>
              <a:rPr lang="en-US" sz="2800" dirty="0"/>
              <a:t>General public</a:t>
            </a:r>
            <a:endParaRPr lang="fi-FI" sz="2800" dirty="0"/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r>
              <a:rPr lang="fi-FI" sz="2400" dirty="0"/>
              <a:t>Information on the impact and positive change due to Interreg cooperation, stories of projects and individuals linked to them</a:t>
            </a:r>
          </a:p>
          <a:p>
            <a:pPr marL="1143000" lvl="3">
              <a:spcBef>
                <a:spcPts val="1000"/>
              </a:spcBef>
              <a:buClr>
                <a:schemeClr val="accent2"/>
              </a:buClr>
            </a:pPr>
            <a:r>
              <a:rPr lang="fi-FI" sz="2200" dirty="0"/>
              <a:t>E.g. </a:t>
            </a:r>
            <a:r>
              <a:rPr lang="fi-FI" sz="2200" dirty="0" err="1"/>
              <a:t>Amount</a:t>
            </a:r>
            <a:r>
              <a:rPr lang="fi-FI" sz="2200" dirty="0"/>
              <a:t> of </a:t>
            </a:r>
            <a:r>
              <a:rPr lang="fi-FI" sz="2200" dirty="0" err="1"/>
              <a:t>improved</a:t>
            </a:r>
            <a:r>
              <a:rPr lang="fi-FI" sz="2200" dirty="0"/>
              <a:t> </a:t>
            </a:r>
            <a:r>
              <a:rPr lang="fi-FI" sz="2200" dirty="0" err="1"/>
              <a:t>guest</a:t>
            </a:r>
            <a:r>
              <a:rPr lang="fi-FI" sz="2200" dirty="0"/>
              <a:t> </a:t>
            </a:r>
            <a:r>
              <a:rPr lang="fi-FI" sz="2200" dirty="0" err="1"/>
              <a:t>harbours</a:t>
            </a:r>
            <a:r>
              <a:rPr lang="fi-FI" sz="2200" dirty="0"/>
              <a:t> and </a:t>
            </a:r>
            <a:r>
              <a:rPr lang="fi-FI" sz="2200" dirty="0" err="1"/>
              <a:t>type</a:t>
            </a:r>
            <a:r>
              <a:rPr lang="fi-FI" sz="2200" dirty="0"/>
              <a:t> of </a:t>
            </a:r>
            <a:r>
              <a:rPr lang="fi-FI" sz="2200" dirty="0" err="1"/>
              <a:t>improved</a:t>
            </a:r>
            <a:r>
              <a:rPr lang="fi-FI" sz="2200" dirty="0"/>
              <a:t> </a:t>
            </a:r>
            <a:r>
              <a:rPr lang="fi-FI" sz="2200" dirty="0" err="1"/>
              <a:t>services</a:t>
            </a:r>
            <a:r>
              <a:rPr lang="fi-FI" sz="2200" dirty="0"/>
              <a:t>, </a:t>
            </a:r>
            <a:r>
              <a:rPr lang="fi-FI" sz="2200" dirty="0" err="1"/>
              <a:t>improved</a:t>
            </a:r>
            <a:r>
              <a:rPr lang="fi-FI" sz="2200" dirty="0"/>
              <a:t> </a:t>
            </a:r>
            <a:r>
              <a:rPr lang="fi-FI" sz="2200" dirty="0" err="1"/>
              <a:t>possibilities</a:t>
            </a:r>
            <a:r>
              <a:rPr lang="fi-FI" sz="2200" dirty="0"/>
              <a:t> to </a:t>
            </a:r>
            <a:r>
              <a:rPr lang="fi-FI" sz="2200" dirty="0" err="1"/>
              <a:t>visit</a:t>
            </a:r>
            <a:r>
              <a:rPr lang="fi-FI" sz="2200" dirty="0"/>
              <a:t> </a:t>
            </a:r>
            <a:r>
              <a:rPr lang="fi-FI" sz="2200" dirty="0" err="1"/>
              <a:t>the</a:t>
            </a:r>
            <a:r>
              <a:rPr lang="fi-FI" sz="2200" dirty="0"/>
              <a:t> </a:t>
            </a:r>
            <a:r>
              <a:rPr lang="fi-FI" sz="2200" dirty="0" err="1"/>
              <a:t>archipelago</a:t>
            </a:r>
            <a:r>
              <a:rPr lang="fi-FI" sz="2200" dirty="0"/>
              <a:t> </a:t>
            </a:r>
            <a:r>
              <a:rPr lang="fi-FI" sz="2200" dirty="0" err="1"/>
              <a:t>off-season</a:t>
            </a:r>
            <a:r>
              <a:rPr lang="fi-FI" sz="2200" dirty="0"/>
              <a:t>/</a:t>
            </a:r>
            <a:r>
              <a:rPr lang="fi-FI" sz="2200" dirty="0" err="1"/>
              <a:t>positive</a:t>
            </a:r>
            <a:r>
              <a:rPr lang="fi-FI" sz="2200" dirty="0"/>
              <a:t> </a:t>
            </a:r>
            <a:r>
              <a:rPr lang="fi-FI" sz="2200" dirty="0" err="1"/>
              <a:t>effect</a:t>
            </a:r>
            <a:r>
              <a:rPr lang="fi-FI" sz="2200" dirty="0"/>
              <a:t> on </a:t>
            </a:r>
            <a:r>
              <a:rPr lang="fi-FI" sz="2200" dirty="0" err="1"/>
              <a:t>economy</a:t>
            </a:r>
            <a:r>
              <a:rPr lang="fi-FI" sz="2200" dirty="0"/>
              <a:t>, </a:t>
            </a:r>
            <a:r>
              <a:rPr lang="fi-FI" sz="2200" dirty="0" err="1"/>
              <a:t>call</a:t>
            </a:r>
            <a:r>
              <a:rPr lang="fi-FI" sz="2200" dirty="0"/>
              <a:t> </a:t>
            </a:r>
            <a:r>
              <a:rPr lang="fi-FI" sz="2200" dirty="0" err="1"/>
              <a:t>centers</a:t>
            </a:r>
            <a:r>
              <a:rPr lang="fi-FI" sz="2200" dirty="0"/>
              <a:t> for </a:t>
            </a:r>
            <a:r>
              <a:rPr lang="fi-FI" sz="2200" dirty="0" err="1"/>
              <a:t>elderly</a:t>
            </a:r>
            <a:r>
              <a:rPr lang="fi-FI" sz="2200" dirty="0"/>
              <a:t> </a:t>
            </a:r>
            <a:r>
              <a:rPr lang="fi-FI" sz="2200" dirty="0" err="1"/>
              <a:t>when</a:t>
            </a:r>
            <a:r>
              <a:rPr lang="fi-FI" sz="2200" dirty="0"/>
              <a:t> </a:t>
            </a:r>
            <a:r>
              <a:rPr lang="fi-FI" sz="2200" dirty="0" err="1"/>
              <a:t>they</a:t>
            </a:r>
            <a:r>
              <a:rPr lang="fi-FI" sz="2200" dirty="0"/>
              <a:t> </a:t>
            </a:r>
            <a:r>
              <a:rPr lang="fi-FI" sz="2200" dirty="0" err="1"/>
              <a:t>feel</a:t>
            </a:r>
            <a:r>
              <a:rPr lang="fi-FI" sz="2200" dirty="0"/>
              <a:t> </a:t>
            </a:r>
            <a:r>
              <a:rPr lang="fi-FI" sz="2200" dirty="0" err="1"/>
              <a:t>lonely</a:t>
            </a:r>
            <a:r>
              <a:rPr lang="fi-FI" sz="2200" dirty="0"/>
              <a:t>/</a:t>
            </a:r>
            <a:r>
              <a:rPr lang="fi-FI" sz="2200" dirty="0" err="1"/>
              <a:t>increased</a:t>
            </a:r>
            <a:r>
              <a:rPr lang="fi-FI" sz="2200" dirty="0"/>
              <a:t> </a:t>
            </a:r>
            <a:r>
              <a:rPr lang="fi-FI" sz="2200" dirty="0" err="1"/>
              <a:t>social</a:t>
            </a:r>
            <a:r>
              <a:rPr lang="fi-FI" sz="2200" dirty="0"/>
              <a:t> </a:t>
            </a:r>
            <a:r>
              <a:rPr lang="fi-FI" sz="2200" dirty="0" err="1"/>
              <a:t>inclusion</a:t>
            </a:r>
            <a:endParaRPr lang="fi-FI" sz="2200" dirty="0"/>
          </a:p>
          <a:p>
            <a:pPr marL="685800" lvl="2">
              <a:spcBef>
                <a:spcPts val="1000"/>
              </a:spcBef>
              <a:buClr>
                <a:schemeClr val="accent2"/>
              </a:buClr>
            </a:pPr>
            <a:endParaRPr lang="fi-FI" sz="24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14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35179-8E3E-4F70-A423-E9C00EEF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66273"/>
            <a:ext cx="7886700" cy="1224295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D0E11-716A-41CA-A791-E772D097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Background/How did we set up the evaluation process</a:t>
            </a:r>
            <a:r>
              <a:rPr lang="en-US" dirty="0"/>
              <a:t>?</a:t>
            </a:r>
          </a:p>
          <a:p>
            <a:pPr lvl="0"/>
            <a:r>
              <a:rPr lang="en-GB" dirty="0"/>
              <a:t>What is the process for communicating the findings (results) of the evaluations?</a:t>
            </a:r>
            <a:endParaRPr lang="en-US" dirty="0"/>
          </a:p>
          <a:p>
            <a:pPr lvl="0"/>
            <a:r>
              <a:rPr lang="en-GB" dirty="0"/>
              <a:t>Which messages are shared to which target groups?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Thank you!</a:t>
            </a:r>
          </a:p>
        </p:txBody>
      </p:sp>
      <p:grpSp>
        <p:nvGrpSpPr>
          <p:cNvPr id="2" name="Ryhmä 1"/>
          <p:cNvGrpSpPr/>
          <p:nvPr/>
        </p:nvGrpSpPr>
        <p:grpSpPr>
          <a:xfrm>
            <a:off x="6254127" y="359496"/>
            <a:ext cx="2566326" cy="307777"/>
            <a:chOff x="6218682" y="314929"/>
            <a:chExt cx="2566326" cy="307777"/>
          </a:xfrm>
        </p:grpSpPr>
        <p:pic>
          <p:nvPicPr>
            <p:cNvPr id="9" name="Kuva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4591" y="348422"/>
              <a:ext cx="280417" cy="240792"/>
            </a:xfrm>
            <a:prstGeom prst="rect">
              <a:avLst/>
            </a:prstGeom>
          </p:spPr>
        </p:pic>
        <p:sp>
          <p:nvSpPr>
            <p:cNvPr id="11" name="Tekstiruutu 10"/>
            <p:cNvSpPr txBox="1"/>
            <p:nvPr/>
          </p:nvSpPr>
          <p:spPr>
            <a:xfrm>
              <a:off x="6218682" y="314929"/>
              <a:ext cx="22133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400" dirty="0"/>
                <a:t>www.centralbaltic.eu</a:t>
              </a:r>
            </a:p>
          </p:txBody>
        </p:sp>
      </p:grpSp>
      <p:grpSp>
        <p:nvGrpSpPr>
          <p:cNvPr id="3" name="Ryhmä 2"/>
          <p:cNvGrpSpPr/>
          <p:nvPr/>
        </p:nvGrpSpPr>
        <p:grpSpPr>
          <a:xfrm>
            <a:off x="7186959" y="787971"/>
            <a:ext cx="1633494" cy="307777"/>
            <a:chOff x="7155841" y="751063"/>
            <a:chExt cx="1633494" cy="307777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9398" y="790652"/>
              <a:ext cx="249937" cy="228600"/>
            </a:xfrm>
            <a:prstGeom prst="rect">
              <a:avLst/>
            </a:prstGeom>
          </p:spPr>
        </p:pic>
        <p:sp>
          <p:nvSpPr>
            <p:cNvPr id="12" name="Tekstiruutu 11"/>
            <p:cNvSpPr txBox="1"/>
            <p:nvPr/>
          </p:nvSpPr>
          <p:spPr>
            <a:xfrm>
              <a:off x="7155841" y="751063"/>
              <a:ext cx="12761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400" dirty="0" err="1"/>
                <a:t>CentralBaltic</a:t>
              </a:r>
              <a:endParaRPr lang="fi-FI" sz="1400" dirty="0"/>
            </a:p>
          </p:txBody>
        </p:sp>
      </p:grpSp>
      <p:grpSp>
        <p:nvGrpSpPr>
          <p:cNvPr id="5" name="Ryhmä 4"/>
          <p:cNvGrpSpPr/>
          <p:nvPr/>
        </p:nvGrpSpPr>
        <p:grpSpPr>
          <a:xfrm>
            <a:off x="5903796" y="1216446"/>
            <a:ext cx="2843111" cy="307777"/>
            <a:chOff x="5865696" y="1154010"/>
            <a:chExt cx="2843111" cy="307777"/>
          </a:xfrm>
        </p:grpSpPr>
        <p:pic>
          <p:nvPicPr>
            <p:cNvPr id="10" name="Kuva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80791" y="1187466"/>
              <a:ext cx="128016" cy="274321"/>
            </a:xfrm>
            <a:prstGeom prst="rect">
              <a:avLst/>
            </a:prstGeom>
          </p:spPr>
        </p:pic>
        <p:sp>
          <p:nvSpPr>
            <p:cNvPr id="13" name="Tekstiruutu 12">
              <a:hlinkClick r:id="rId5"/>
            </p:cNvPr>
            <p:cNvSpPr txBox="1"/>
            <p:nvPr/>
          </p:nvSpPr>
          <p:spPr>
            <a:xfrm>
              <a:off x="5865696" y="1154010"/>
              <a:ext cx="25663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400" dirty="0"/>
                <a:t>Central Baltic </a:t>
              </a:r>
              <a:r>
                <a:rPr lang="fi-FI" sz="1400" dirty="0" err="1"/>
                <a:t>Programme</a:t>
              </a:r>
              <a:endParaRPr lang="fi-FI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17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236" y="-8663"/>
            <a:ext cx="4867494" cy="66838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Central Baltic Programme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8650" y="2087073"/>
            <a:ext cx="7886700" cy="4588087"/>
          </a:xfrm>
        </p:spPr>
        <p:txBody>
          <a:bodyPr>
            <a:normAutofit lnSpcReduction="10000"/>
          </a:bodyPr>
          <a:lstStyle/>
          <a:p>
            <a:r>
              <a:rPr lang="fi-FI" dirty="0"/>
              <a:t>Finland, Estonia, Latvia, </a:t>
            </a:r>
            <a:br>
              <a:rPr lang="fi-FI" dirty="0"/>
            </a:br>
            <a:r>
              <a:rPr lang="fi-FI" dirty="0"/>
              <a:t>Sweden and Åland</a:t>
            </a:r>
          </a:p>
          <a:p>
            <a:r>
              <a:rPr lang="fi-FI" dirty="0"/>
              <a:t>115 MEUR ERDF</a:t>
            </a:r>
          </a:p>
          <a:p>
            <a:pPr lvl="1"/>
            <a:r>
              <a:rPr lang="en-US" dirty="0"/>
              <a:t>Three calls (targeted fourth)</a:t>
            </a:r>
          </a:p>
          <a:p>
            <a:pPr lvl="1"/>
            <a:r>
              <a:rPr lang="en-US" dirty="0"/>
              <a:t>10 project have ended </a:t>
            </a:r>
            <a:r>
              <a:rPr lang="en-US"/>
              <a:t>by </a:t>
            </a:r>
            <a:r>
              <a:rPr lang="en-US" smtClean="0"/>
              <a:t>2017</a:t>
            </a:r>
            <a:endParaRPr lang="en-US" dirty="0"/>
          </a:p>
          <a:p>
            <a:r>
              <a:rPr lang="en-US" dirty="0"/>
              <a:t>Priorities: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Competitive economy 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Sustainable use of common resources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Well-connected region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Skilled and socially inclusive region</a:t>
            </a:r>
            <a:endParaRPr lang="fi-FI" dirty="0"/>
          </a:p>
          <a:p>
            <a:r>
              <a:rPr lang="fi-FI" dirty="0"/>
              <a:t>MA, JS, AA located in Turku</a:t>
            </a:r>
            <a:br>
              <a:rPr lang="fi-FI" dirty="0"/>
            </a:br>
            <a:r>
              <a:rPr lang="fi-FI" dirty="0"/>
              <a:t>at the Regional Council of </a:t>
            </a:r>
            <a:br>
              <a:rPr lang="fi-FI" dirty="0"/>
            </a:br>
            <a:r>
              <a:rPr lang="fi-FI" dirty="0"/>
              <a:t>Southwest Finland</a:t>
            </a:r>
          </a:p>
        </p:txBody>
      </p:sp>
    </p:spTree>
    <p:extLst>
      <p:ext uri="{BB962C8B-B14F-4D97-AF65-F5344CB8AC3E}">
        <p14:creationId xmlns:p14="http://schemas.microsoft.com/office/powerpoint/2010/main" val="27100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6127-70CC-4F20-827F-DCCB2B2D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6852"/>
            <a:ext cx="7886700" cy="1224295"/>
          </a:xfrm>
        </p:spPr>
        <p:txBody>
          <a:bodyPr/>
          <a:lstStyle/>
          <a:p>
            <a:r>
              <a:rPr lang="en-GB" dirty="0"/>
              <a:t>Background/How did we set up the evaluation process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009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B83B4-DF12-47CC-911D-2C9E9B12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7B594-6172-40C5-BF3E-FAC6A493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69957"/>
            <a:ext cx="7886700" cy="4077577"/>
          </a:xfrm>
        </p:spPr>
        <p:txBody>
          <a:bodyPr>
            <a:normAutofit/>
          </a:bodyPr>
          <a:lstStyle/>
          <a:p>
            <a:r>
              <a:rPr lang="en-US" sz="2600" dirty="0"/>
              <a:t>Main evaluation consists of impact evaluation (incl. evaluation of the Communication Strategy) </a:t>
            </a:r>
          </a:p>
          <a:p>
            <a:r>
              <a:rPr lang="en-US" sz="2600" dirty="0"/>
              <a:t>1-2 follow-ups</a:t>
            </a:r>
          </a:p>
          <a:p>
            <a:r>
              <a:rPr lang="en-US" sz="2600" dirty="0"/>
              <a:t>MC will agree on follow-up of recommendations</a:t>
            </a:r>
          </a:p>
          <a:p>
            <a:r>
              <a:rPr lang="en-US" sz="2600" dirty="0"/>
              <a:t>All evaluations are theory-based</a:t>
            </a:r>
          </a:p>
          <a:p>
            <a:pPr lvl="1"/>
            <a:r>
              <a:rPr lang="en-US" sz="2200" dirty="0"/>
              <a:t>Method and data is defined separately for each evaluation question (general, SO’s and Communication Strategy)</a:t>
            </a:r>
          </a:p>
          <a:p>
            <a:pPr lvl="1"/>
            <a:r>
              <a:rPr lang="en-US" sz="2200" dirty="0"/>
              <a:t>Further definitions in </a:t>
            </a:r>
            <a:r>
              <a:rPr lang="en-US" sz="2200" dirty="0" err="1"/>
              <a:t>ToR</a:t>
            </a:r>
            <a:r>
              <a:rPr lang="en-US" sz="2200" dirty="0"/>
              <a:t>, final proposal by service providers</a:t>
            </a:r>
          </a:p>
        </p:txBody>
      </p:sp>
    </p:spTree>
    <p:extLst>
      <p:ext uri="{BB962C8B-B14F-4D97-AF65-F5344CB8AC3E}">
        <p14:creationId xmlns:p14="http://schemas.microsoft.com/office/powerpoint/2010/main" val="342700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0987-4FA7-421C-A23E-238A03A3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General, SO level and </a:t>
            </a:r>
            <a:r>
              <a:rPr lang="en-US" sz="3200" dirty="0" err="1"/>
              <a:t>comm</a:t>
            </a:r>
            <a:r>
              <a:rPr lang="en-US" sz="3200" dirty="0"/>
              <a:t> evaluation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B016C-C67F-499B-9C8A-E6ACB2765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69957"/>
            <a:ext cx="7886700" cy="427288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How well has the strict result orientation functioned in reaching aimed results?</a:t>
            </a:r>
          </a:p>
          <a:p>
            <a:pPr lvl="1"/>
            <a:r>
              <a:rPr lang="en-US" dirty="0"/>
              <a:t>How has this SO/Priority contributed to wider policy objectives (such as those of EUSBSR, Europe2020 and the horizontal objectives defined by the </a:t>
            </a:r>
            <a:r>
              <a:rPr lang="de-DE" dirty="0"/>
              <a:t>programme and European Commission)</a:t>
            </a:r>
            <a:endParaRPr lang="en-US" dirty="0"/>
          </a:p>
          <a:p>
            <a:r>
              <a:rPr lang="en-US" dirty="0"/>
              <a:t>SO 1.2</a:t>
            </a:r>
          </a:p>
          <a:p>
            <a:pPr lvl="1"/>
            <a:r>
              <a:rPr lang="en-US" dirty="0"/>
              <a:t>Is there a more positive attitude towards </a:t>
            </a:r>
            <a:r>
              <a:rPr lang="en-US" dirty="0" err="1"/>
              <a:t>entrepeneurship</a:t>
            </a:r>
            <a:r>
              <a:rPr lang="en-US" dirty="0"/>
              <a:t> among youngsters?</a:t>
            </a:r>
          </a:p>
          <a:p>
            <a:r>
              <a:rPr lang="en-US" dirty="0"/>
              <a:t>Communication</a:t>
            </a:r>
          </a:p>
          <a:p>
            <a:pPr lvl="1"/>
            <a:r>
              <a:rPr lang="en-US" dirty="0"/>
              <a:t>Have the communication measures reached the relevant target groups efficiently?</a:t>
            </a:r>
          </a:p>
        </p:txBody>
      </p:sp>
    </p:spTree>
    <p:extLst>
      <p:ext uri="{BB962C8B-B14F-4D97-AF65-F5344CB8AC3E}">
        <p14:creationId xmlns:p14="http://schemas.microsoft.com/office/powerpoint/2010/main" val="392904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6A27C-AD3C-4BA9-AD20-E725B19D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Example from SO 2.1 Natural and cultural resources developed into sustainable tourist attractions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6C4C7-55FB-40EF-90E8-138103B15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Questions</a:t>
            </a:r>
          </a:p>
          <a:p>
            <a:pPr lvl="1"/>
            <a:r>
              <a:rPr lang="en-US" dirty="0"/>
              <a:t>Are the tourism development </a:t>
            </a:r>
            <a:r>
              <a:rPr lang="en-US" dirty="0" err="1"/>
              <a:t>organisations</a:t>
            </a:r>
            <a:r>
              <a:rPr lang="en-US" dirty="0"/>
              <a:t> aware of the attraction(s) or do </a:t>
            </a:r>
            <a:r>
              <a:rPr lang="de-DE" dirty="0"/>
              <a:t>they recognise them?</a:t>
            </a:r>
          </a:p>
          <a:p>
            <a:pPr lvl="1"/>
            <a:r>
              <a:rPr lang="en-US" dirty="0"/>
              <a:t>How is the sustainability taken into account, what kind of activities (best </a:t>
            </a:r>
            <a:r>
              <a:rPr lang="de-DE" dirty="0"/>
              <a:t>practises) take place?</a:t>
            </a:r>
          </a:p>
          <a:p>
            <a:pPr lvl="1"/>
            <a:r>
              <a:rPr lang="en-US" dirty="0"/>
              <a:t>What impact is seen on the movement of people between the CB countries?</a:t>
            </a:r>
          </a:p>
          <a:p>
            <a:r>
              <a:rPr lang="de-DE" b="1" dirty="0"/>
              <a:t>Materials, methodology</a:t>
            </a:r>
          </a:p>
          <a:p>
            <a:pPr lvl="1"/>
            <a:r>
              <a:rPr lang="de-DE" dirty="0"/>
              <a:t>surveys, interviews</a:t>
            </a:r>
          </a:p>
          <a:p>
            <a:pPr lvl="1"/>
            <a:r>
              <a:rPr lang="de-DE" dirty="0"/>
              <a:t>national tourism statistics</a:t>
            </a:r>
          </a:p>
          <a:p>
            <a:pPr lvl="1"/>
            <a:r>
              <a:rPr lang="de-DE" dirty="0"/>
              <a:t>project materials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6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4F3B-9576-43DE-A823-C7DB06D02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team effort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660E1-6AA3-4E6E-80EC-E26821EA7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Mixed approach of internal and external expertise</a:t>
            </a:r>
          </a:p>
          <a:p>
            <a:r>
              <a:rPr lang="en-US" dirty="0"/>
              <a:t>The MA/JS will provide basic information, information on the methodologies for getting result indicator data etc.</a:t>
            </a:r>
          </a:p>
          <a:p>
            <a:r>
              <a:rPr lang="en-US" dirty="0"/>
              <a:t>External evaluators will use this and the data collected by themselves</a:t>
            </a:r>
          </a:p>
          <a:p>
            <a:r>
              <a:rPr lang="en-US" dirty="0"/>
              <a:t>Final result comes from external experts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4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FC00A-87C4-4528-9729-98C5E7E1D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CB264-6685-417C-8EF4-5AE2895B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0569"/>
            <a:ext cx="7886700" cy="4086394"/>
          </a:xfrm>
        </p:spPr>
        <p:txBody>
          <a:bodyPr/>
          <a:lstStyle/>
          <a:p>
            <a:r>
              <a:rPr lang="en-US" sz="1600" dirty="0"/>
              <a:t>Pre 2016: initial plan guided by best practices from 2007-2013 period</a:t>
            </a:r>
          </a:p>
          <a:p>
            <a:r>
              <a:rPr lang="en-US" sz="1600" dirty="0"/>
              <a:t>2016</a:t>
            </a:r>
          </a:p>
          <a:p>
            <a:pPr lvl="1"/>
            <a:r>
              <a:rPr lang="en-US" sz="1200" dirty="0"/>
              <a:t>Staff wide meeting to consider the evaluation document and questions for each SO + </a:t>
            </a:r>
            <a:r>
              <a:rPr lang="en-US" sz="1200" dirty="0" err="1"/>
              <a:t>comm</a:t>
            </a:r>
            <a:endParaRPr lang="en-US" sz="1200" dirty="0"/>
          </a:p>
          <a:p>
            <a:pPr lvl="1"/>
            <a:r>
              <a:rPr lang="en-US" sz="1200" dirty="0"/>
              <a:t>Approval in MC</a:t>
            </a:r>
          </a:p>
          <a:p>
            <a:r>
              <a:rPr lang="en-US" sz="1600" dirty="0"/>
              <a:t>2017</a:t>
            </a:r>
          </a:p>
          <a:p>
            <a:pPr lvl="1"/>
            <a:r>
              <a:rPr lang="en-US" sz="1400" dirty="0"/>
              <a:t>Analysis of indicator methodologies </a:t>
            </a:r>
          </a:p>
          <a:p>
            <a:pPr lvl="1"/>
            <a:r>
              <a:rPr lang="en-US" sz="1400" dirty="0"/>
              <a:t>Meeting of internal group</a:t>
            </a:r>
          </a:p>
          <a:p>
            <a:pPr lvl="1"/>
            <a:r>
              <a:rPr lang="en-US" sz="1400" dirty="0"/>
              <a:t>Task force meeting</a:t>
            </a:r>
          </a:p>
          <a:p>
            <a:r>
              <a:rPr lang="en-US" sz="1600" dirty="0"/>
              <a:t>2018</a:t>
            </a:r>
          </a:p>
          <a:p>
            <a:pPr lvl="1"/>
            <a:r>
              <a:rPr lang="en-US" sz="1400" dirty="0"/>
              <a:t>Approving </a:t>
            </a:r>
            <a:r>
              <a:rPr lang="en-US" sz="1400" dirty="0" err="1"/>
              <a:t>ToR</a:t>
            </a:r>
            <a:r>
              <a:rPr lang="en-US" sz="1400" dirty="0"/>
              <a:t> in next MC</a:t>
            </a:r>
          </a:p>
          <a:p>
            <a:pPr lvl="1"/>
            <a:r>
              <a:rPr lang="en-US" sz="1400" dirty="0"/>
              <a:t>Tender process</a:t>
            </a:r>
          </a:p>
          <a:p>
            <a:pPr lvl="1"/>
            <a:r>
              <a:rPr lang="en-US" sz="1400" dirty="0"/>
              <a:t>Evaluation</a:t>
            </a:r>
          </a:p>
          <a:p>
            <a:r>
              <a:rPr lang="en-US" sz="1600" dirty="0"/>
              <a:t>2019</a:t>
            </a:r>
          </a:p>
          <a:p>
            <a:pPr lvl="1"/>
            <a:r>
              <a:rPr lang="en-US" sz="1400" dirty="0"/>
              <a:t>Evaluation</a:t>
            </a:r>
          </a:p>
          <a:p>
            <a:pPr lvl="1"/>
            <a:r>
              <a:rPr lang="en-US" sz="1400" dirty="0"/>
              <a:t>Results available</a:t>
            </a:r>
          </a:p>
          <a:p>
            <a:pPr lvl="1"/>
            <a:r>
              <a:rPr lang="en-US" sz="1400" dirty="0"/>
              <a:t>Incorporating results into AIR</a:t>
            </a:r>
          </a:p>
        </p:txBody>
      </p:sp>
    </p:spTree>
    <p:extLst>
      <p:ext uri="{BB962C8B-B14F-4D97-AF65-F5344CB8AC3E}">
        <p14:creationId xmlns:p14="http://schemas.microsoft.com/office/powerpoint/2010/main" val="256757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tral Baltic 2014-2020">
  <a:themeElements>
    <a:clrScheme name="Central Baltic CB">
      <a:dk1>
        <a:sysClr val="windowText" lastClr="000000"/>
      </a:dk1>
      <a:lt1>
        <a:sysClr val="window" lastClr="FFFFFF"/>
      </a:lt1>
      <a:dk2>
        <a:srgbClr val="2B3485"/>
      </a:dk2>
      <a:lt2>
        <a:srgbClr val="E7E6E6"/>
      </a:lt2>
      <a:accent1>
        <a:srgbClr val="2B3485"/>
      </a:accent1>
      <a:accent2>
        <a:srgbClr val="7BAADF"/>
      </a:accent2>
      <a:accent3>
        <a:srgbClr val="DFEBF8"/>
      </a:accent3>
      <a:accent4>
        <a:srgbClr val="2B3485"/>
      </a:accent4>
      <a:accent5>
        <a:srgbClr val="95C12B"/>
      </a:accent5>
      <a:accent6>
        <a:srgbClr val="95C12B"/>
      </a:accent6>
      <a:hlink>
        <a:srgbClr val="2B3485"/>
      </a:hlink>
      <a:folHlink>
        <a:srgbClr val="2B348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ntral Baltic 2014-2020" id="{CC97D586-0B82-4745-AC16-1E0AA311BD2C}" vid="{1BC5D28A-8762-4E8B-AC58-867701A505E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Baltic 2014-2020</Template>
  <TotalTime>121</TotalTime>
  <Words>881</Words>
  <Application>Microsoft Office PowerPoint</Application>
  <PresentationFormat>On-screen Show (4:3)</PresentationFormat>
  <Paragraphs>136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Trebuchet MS</vt:lpstr>
      <vt:lpstr>Central Baltic 2014-2020</vt:lpstr>
      <vt:lpstr>How to plan and prepare for the  communication of evaluation results?</vt:lpstr>
      <vt:lpstr>Topics</vt:lpstr>
      <vt:lpstr>Central Baltic Programme</vt:lpstr>
      <vt:lpstr>Background/How did we set up the evaluation process?</vt:lpstr>
      <vt:lpstr>Evaluation plan</vt:lpstr>
      <vt:lpstr>General, SO level and comm evaluation questions</vt:lpstr>
      <vt:lpstr>Example from SO 2.1 Natural and cultural resources developed into sustainable tourist attractions</vt:lpstr>
      <vt:lpstr>A team effort</vt:lpstr>
      <vt:lpstr>Evaluation timetable</vt:lpstr>
      <vt:lpstr>What is the process for communicating the findings (the results) of the evaluations?</vt:lpstr>
      <vt:lpstr>Process of communicating evaluation results</vt:lpstr>
      <vt:lpstr>Process of communicating evaluation results</vt:lpstr>
      <vt:lpstr>Communication focal points</vt:lpstr>
      <vt:lpstr>Which messages are shared to which target groups?  </vt:lpstr>
      <vt:lpstr>Target groups</vt:lpstr>
      <vt:lpstr>What information do they need? Examples of messages...</vt:lpstr>
      <vt:lpstr>What information do they need? Examples of messages...</vt:lpstr>
      <vt:lpstr>What information do they need? Examples of messages...</vt:lpstr>
      <vt:lpstr>What information do they need? Examples of target groups and messages...</vt:lpstr>
      <vt:lpstr>Thank you!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of evaluation findings</dc:title>
  <dc:creator>Linda Talve</dc:creator>
  <cp:lastModifiedBy>EUFPCN012</cp:lastModifiedBy>
  <cp:revision>94</cp:revision>
  <cp:lastPrinted>2017-11-17T07:36:36Z</cp:lastPrinted>
  <dcterms:created xsi:type="dcterms:W3CDTF">2016-02-09T13:27:16Z</dcterms:created>
  <dcterms:modified xsi:type="dcterms:W3CDTF">2017-12-12T14:55:45Z</dcterms:modified>
</cp:coreProperties>
</file>