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1" r:id="rId3"/>
    <p:sldId id="266" r:id="rId4"/>
    <p:sldId id="262" r:id="rId5"/>
    <p:sldId id="290" r:id="rId6"/>
    <p:sldId id="293" r:id="rId7"/>
    <p:sldId id="285" r:id="rId8"/>
    <p:sldId id="288" r:id="rId9"/>
    <p:sldId id="279" r:id="rId10"/>
    <p:sldId id="289" r:id="rId11"/>
    <p:sldId id="295" r:id="rId12"/>
    <p:sldId id="294" r:id="rId13"/>
    <p:sldId id="291" r:id="rId14"/>
    <p:sldId id="292" r:id="rId15"/>
    <p:sldId id="277" r:id="rId16"/>
  </p:sldIdLst>
  <p:sldSz cx="9906000" cy="6858000" type="A4"/>
  <p:notesSz cx="6669088" cy="9926638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172">
          <p15:clr>
            <a:srgbClr val="A4A3A4"/>
          </p15:clr>
        </p15:guide>
        <p15:guide id="4" pos="60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30"/>
    <a:srgbClr val="A0C8A5"/>
    <a:srgbClr val="006E5F"/>
    <a:srgbClr val="6EAF7D"/>
    <a:srgbClr val="239655"/>
    <a:srgbClr val="878EBE"/>
    <a:srgbClr val="D2E6D2"/>
    <a:srgbClr val="CDCDE6"/>
    <a:srgbClr val="004B82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69" d="100"/>
          <a:sy n="69" d="100"/>
        </p:scale>
        <p:origin x="1272" y="78"/>
      </p:cViewPr>
      <p:guideLst>
        <p:guide orient="horz" pos="2160"/>
        <p:guide pos="3120"/>
        <p:guide pos="172"/>
        <p:guide pos="60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76" y="7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F97B4-6A94-42E4-9A95-2741E4D4E7F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D10DCDA-EEC5-436C-B00A-664743BB13DC}">
      <dgm:prSet phldrT="[Text]" custT="1"/>
      <dgm:spPr/>
      <dgm:t>
        <a:bodyPr/>
        <a:lstStyle/>
        <a:p>
          <a:r>
            <a:rPr lang="de-DE" sz="1600" b="1" dirty="0" smtClean="0"/>
            <a:t>MC:</a:t>
          </a:r>
        </a:p>
        <a:p>
          <a:r>
            <a:rPr lang="de-DE" sz="1600" b="1" dirty="0" smtClean="0"/>
            <a:t> checks, discusses report and get informed about SG vote</a:t>
          </a:r>
          <a:endParaRPr lang="de-DE" sz="1600" b="1" dirty="0"/>
        </a:p>
      </dgm:t>
    </dgm:pt>
    <dgm:pt modelId="{686E8FF1-7AF1-4390-ADEE-E4DE57DD45E1}" type="parTrans" cxnId="{CF7609C4-EABA-4117-8749-2B811912C15C}">
      <dgm:prSet/>
      <dgm:spPr/>
      <dgm:t>
        <a:bodyPr/>
        <a:lstStyle/>
        <a:p>
          <a:endParaRPr lang="de-DE"/>
        </a:p>
      </dgm:t>
    </dgm:pt>
    <dgm:pt modelId="{DD9DBB9A-3C78-4954-9C89-A12810BF2D6B}" type="sibTrans" cxnId="{CF7609C4-EABA-4117-8749-2B811912C15C}">
      <dgm:prSet/>
      <dgm:spPr/>
      <dgm:t>
        <a:bodyPr/>
        <a:lstStyle/>
        <a:p>
          <a:endParaRPr lang="de-DE"/>
        </a:p>
      </dgm:t>
    </dgm:pt>
    <dgm:pt modelId="{28564209-703E-47BB-971E-9D6863BA1EF7}">
      <dgm:prSet phldrT="[Text]" custT="1"/>
      <dgm:spPr/>
      <dgm:t>
        <a:bodyPr/>
        <a:lstStyle/>
        <a:p>
          <a:r>
            <a:rPr lang="de-DE" sz="1400" b="1" dirty="0" smtClean="0"/>
            <a:t>SG: </a:t>
          </a:r>
          <a:r>
            <a:rPr lang="de-DE" sz="1400" b="1" dirty="0" err="1" smtClean="0"/>
            <a:t>assesses</a:t>
          </a:r>
          <a:r>
            <a:rPr lang="de-DE" sz="1400" b="1" dirty="0" smtClean="0"/>
            <a:t> </a:t>
          </a:r>
          <a:r>
            <a:rPr lang="de-DE" sz="1400" b="1" dirty="0" err="1" smtClean="0"/>
            <a:t>and</a:t>
          </a:r>
          <a:r>
            <a:rPr lang="de-DE" sz="1400" b="1" dirty="0" smtClean="0"/>
            <a:t> </a:t>
          </a:r>
          <a:r>
            <a:rPr lang="de-DE" sz="1400" b="1" dirty="0" err="1" smtClean="0"/>
            <a:t>discusses</a:t>
          </a:r>
          <a:r>
            <a:rPr lang="de-DE" sz="1400" b="1" dirty="0" smtClean="0"/>
            <a:t> </a:t>
          </a:r>
          <a:r>
            <a:rPr lang="de-DE" sz="1400" b="1" dirty="0" err="1" smtClean="0"/>
            <a:t>reports</a:t>
          </a:r>
          <a:endParaRPr lang="de-DE" sz="1400" b="1" dirty="0"/>
        </a:p>
      </dgm:t>
    </dgm:pt>
    <dgm:pt modelId="{1628364A-D1C7-4DC0-9D37-25DBE4B21FB8}" type="parTrans" cxnId="{B4E0A7BF-4CEA-4BB7-B0D0-F28BB56B1CF2}">
      <dgm:prSet/>
      <dgm:spPr/>
      <dgm:t>
        <a:bodyPr/>
        <a:lstStyle/>
        <a:p>
          <a:endParaRPr lang="de-DE"/>
        </a:p>
      </dgm:t>
    </dgm:pt>
    <dgm:pt modelId="{F96BBCB7-D3A1-4A2F-90DA-26B0D2083626}" type="sibTrans" cxnId="{B4E0A7BF-4CEA-4BB7-B0D0-F28BB56B1CF2}">
      <dgm:prSet/>
      <dgm:spPr/>
      <dgm:t>
        <a:bodyPr/>
        <a:lstStyle/>
        <a:p>
          <a:endParaRPr lang="de-DE"/>
        </a:p>
      </dgm:t>
    </dgm:pt>
    <dgm:pt modelId="{AFDC32F1-CC1E-485E-B661-57231157F44C}">
      <dgm:prSet phldrT="[Text]"/>
      <dgm:spPr/>
      <dgm:t>
        <a:bodyPr/>
        <a:lstStyle/>
        <a:p>
          <a:r>
            <a:rPr lang="de-DE" b="1" dirty="0" smtClean="0"/>
            <a:t>MA: Evaluator </a:t>
          </a:r>
          <a:r>
            <a:rPr lang="de-DE" b="1" dirty="0" err="1" smtClean="0"/>
            <a:t>delivers</a:t>
          </a:r>
          <a:r>
            <a:rPr lang="de-DE" b="1" dirty="0" smtClean="0"/>
            <a:t> </a:t>
          </a:r>
          <a:r>
            <a:rPr lang="de-DE" b="1" dirty="0" err="1" smtClean="0"/>
            <a:t>draft</a:t>
          </a:r>
          <a:r>
            <a:rPr lang="de-DE" b="1" dirty="0" smtClean="0"/>
            <a:t> </a:t>
          </a:r>
          <a:r>
            <a:rPr lang="de-DE" b="1" dirty="0" err="1" smtClean="0"/>
            <a:t>and</a:t>
          </a:r>
          <a:r>
            <a:rPr lang="de-DE" b="1" dirty="0" smtClean="0"/>
            <a:t> </a:t>
          </a:r>
          <a:r>
            <a:rPr lang="de-DE" b="0" dirty="0" smtClean="0"/>
            <a:t>final </a:t>
          </a:r>
          <a:r>
            <a:rPr lang="de-DE" b="0" dirty="0" err="1" smtClean="0"/>
            <a:t>reports</a:t>
          </a:r>
          <a:endParaRPr lang="de-DE" b="0" dirty="0"/>
        </a:p>
      </dgm:t>
    </dgm:pt>
    <dgm:pt modelId="{F1553D20-CD38-4D35-86A1-5ED98BD4B16F}" type="parTrans" cxnId="{EDEBB11A-0F9A-4B7A-A395-DFC800A1B6CD}">
      <dgm:prSet/>
      <dgm:spPr/>
      <dgm:t>
        <a:bodyPr/>
        <a:lstStyle/>
        <a:p>
          <a:endParaRPr lang="de-DE"/>
        </a:p>
      </dgm:t>
    </dgm:pt>
    <dgm:pt modelId="{AB53FA74-3F68-460E-99C5-E6E649F7B535}" type="sibTrans" cxnId="{EDEBB11A-0F9A-4B7A-A395-DFC800A1B6CD}">
      <dgm:prSet/>
      <dgm:spPr/>
      <dgm:t>
        <a:bodyPr/>
        <a:lstStyle/>
        <a:p>
          <a:endParaRPr lang="de-DE"/>
        </a:p>
      </dgm:t>
    </dgm:pt>
    <dgm:pt modelId="{437A04EB-7C3D-4A4E-95F8-323641CE2CF2}" type="pres">
      <dgm:prSet presAssocID="{247F97B4-6A94-42E4-9A95-2741E4D4E7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2581DD-1D82-4BA8-A298-4C4FB457931A}" type="pres">
      <dgm:prSet presAssocID="{3D10DCDA-EEC5-436C-B00A-664743BB13D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0CA2BD-9C44-4936-A92F-9F1461ED2511}" type="pres">
      <dgm:prSet presAssocID="{3D10DCDA-EEC5-436C-B00A-664743BB13DC}" presName="gear1srcNode" presStyleLbl="node1" presStyleIdx="0" presStyleCnt="3"/>
      <dgm:spPr/>
      <dgm:t>
        <a:bodyPr/>
        <a:lstStyle/>
        <a:p>
          <a:endParaRPr lang="de-DE"/>
        </a:p>
      </dgm:t>
    </dgm:pt>
    <dgm:pt modelId="{839D87EF-2D52-40FD-A445-6B0785DDCDC0}" type="pres">
      <dgm:prSet presAssocID="{3D10DCDA-EEC5-436C-B00A-664743BB13DC}" presName="gear1dstNode" presStyleLbl="node1" presStyleIdx="0" presStyleCnt="3"/>
      <dgm:spPr/>
      <dgm:t>
        <a:bodyPr/>
        <a:lstStyle/>
        <a:p>
          <a:endParaRPr lang="de-DE"/>
        </a:p>
      </dgm:t>
    </dgm:pt>
    <dgm:pt modelId="{14A0A786-F19E-48DA-875A-7923652FC5A6}" type="pres">
      <dgm:prSet presAssocID="{28564209-703E-47BB-971E-9D6863BA1EF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A7087B-1885-4E38-A690-C278029F3E5D}" type="pres">
      <dgm:prSet presAssocID="{28564209-703E-47BB-971E-9D6863BA1EF7}" presName="gear2srcNode" presStyleLbl="node1" presStyleIdx="1" presStyleCnt="3"/>
      <dgm:spPr/>
      <dgm:t>
        <a:bodyPr/>
        <a:lstStyle/>
        <a:p>
          <a:endParaRPr lang="de-DE"/>
        </a:p>
      </dgm:t>
    </dgm:pt>
    <dgm:pt modelId="{A34A6A55-2B8D-4407-9E6D-643D2823A82E}" type="pres">
      <dgm:prSet presAssocID="{28564209-703E-47BB-971E-9D6863BA1EF7}" presName="gear2dstNode" presStyleLbl="node1" presStyleIdx="1" presStyleCnt="3"/>
      <dgm:spPr/>
      <dgm:t>
        <a:bodyPr/>
        <a:lstStyle/>
        <a:p>
          <a:endParaRPr lang="de-DE"/>
        </a:p>
      </dgm:t>
    </dgm:pt>
    <dgm:pt modelId="{F148A1DB-0707-4DCB-9A32-74EFDB3F3C67}" type="pres">
      <dgm:prSet presAssocID="{AFDC32F1-CC1E-485E-B661-57231157F44C}" presName="gear3" presStyleLbl="node1" presStyleIdx="2" presStyleCnt="3" custLinFactNeighborX="-840" custLinFactNeighborY="-3109"/>
      <dgm:spPr/>
      <dgm:t>
        <a:bodyPr/>
        <a:lstStyle/>
        <a:p>
          <a:endParaRPr lang="de-DE"/>
        </a:p>
      </dgm:t>
    </dgm:pt>
    <dgm:pt modelId="{2DEBF8F0-9D1D-4AF7-A46A-98FFBA95CEA5}" type="pres">
      <dgm:prSet presAssocID="{AFDC32F1-CC1E-485E-B661-57231157F44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180BFB-7FC0-4587-B565-9648B5C281CC}" type="pres">
      <dgm:prSet presAssocID="{AFDC32F1-CC1E-485E-B661-57231157F44C}" presName="gear3srcNode" presStyleLbl="node1" presStyleIdx="2" presStyleCnt="3"/>
      <dgm:spPr/>
      <dgm:t>
        <a:bodyPr/>
        <a:lstStyle/>
        <a:p>
          <a:endParaRPr lang="de-DE"/>
        </a:p>
      </dgm:t>
    </dgm:pt>
    <dgm:pt modelId="{8847B43D-7B54-43D2-9A0B-EE5D847E7FC3}" type="pres">
      <dgm:prSet presAssocID="{AFDC32F1-CC1E-485E-B661-57231157F44C}" presName="gear3dstNode" presStyleLbl="node1" presStyleIdx="2" presStyleCnt="3"/>
      <dgm:spPr/>
      <dgm:t>
        <a:bodyPr/>
        <a:lstStyle/>
        <a:p>
          <a:endParaRPr lang="de-DE"/>
        </a:p>
      </dgm:t>
    </dgm:pt>
    <dgm:pt modelId="{8BEB6547-B78D-4AE8-A512-067E0B605B87}" type="pres">
      <dgm:prSet presAssocID="{DD9DBB9A-3C78-4954-9C89-A12810BF2D6B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E6971B43-B3DD-421C-ABDB-CA4D4413F79F}" type="pres">
      <dgm:prSet presAssocID="{F96BBCB7-D3A1-4A2F-90DA-26B0D2083626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C85F6226-68CC-49D2-A4AB-3864ED2E2110}" type="pres">
      <dgm:prSet presAssocID="{AB53FA74-3F68-460E-99C5-E6E649F7B535}" presName="connector3" presStyleLbl="sibTrans2D1" presStyleIdx="2" presStyleCnt="3" custLinFactNeighborX="1385" custLinFactNeighborY="-2553"/>
      <dgm:spPr/>
      <dgm:t>
        <a:bodyPr/>
        <a:lstStyle/>
        <a:p>
          <a:endParaRPr lang="de-DE"/>
        </a:p>
      </dgm:t>
    </dgm:pt>
  </dgm:ptLst>
  <dgm:cxnLst>
    <dgm:cxn modelId="{B4E0A7BF-4CEA-4BB7-B0D0-F28BB56B1CF2}" srcId="{247F97B4-6A94-42E4-9A95-2741E4D4E7F6}" destId="{28564209-703E-47BB-971E-9D6863BA1EF7}" srcOrd="1" destOrd="0" parTransId="{1628364A-D1C7-4DC0-9D37-25DBE4B21FB8}" sibTransId="{F96BBCB7-D3A1-4A2F-90DA-26B0D2083626}"/>
    <dgm:cxn modelId="{21598ABC-A3BE-4E5F-BAC1-8B4EA488ACB3}" type="presOf" srcId="{AB53FA74-3F68-460E-99C5-E6E649F7B535}" destId="{C85F6226-68CC-49D2-A4AB-3864ED2E2110}" srcOrd="0" destOrd="0" presId="urn:microsoft.com/office/officeart/2005/8/layout/gear1"/>
    <dgm:cxn modelId="{EDEBB11A-0F9A-4B7A-A395-DFC800A1B6CD}" srcId="{247F97B4-6A94-42E4-9A95-2741E4D4E7F6}" destId="{AFDC32F1-CC1E-485E-B661-57231157F44C}" srcOrd="2" destOrd="0" parTransId="{F1553D20-CD38-4D35-86A1-5ED98BD4B16F}" sibTransId="{AB53FA74-3F68-460E-99C5-E6E649F7B535}"/>
    <dgm:cxn modelId="{189201B2-D7CF-4C26-967B-91109388C567}" type="presOf" srcId="{247F97B4-6A94-42E4-9A95-2741E4D4E7F6}" destId="{437A04EB-7C3D-4A4E-95F8-323641CE2CF2}" srcOrd="0" destOrd="0" presId="urn:microsoft.com/office/officeart/2005/8/layout/gear1"/>
    <dgm:cxn modelId="{0FDEAA0C-D861-44FF-BD0A-01D5EDE06004}" type="presOf" srcId="{28564209-703E-47BB-971E-9D6863BA1EF7}" destId="{14A0A786-F19E-48DA-875A-7923652FC5A6}" srcOrd="0" destOrd="0" presId="urn:microsoft.com/office/officeart/2005/8/layout/gear1"/>
    <dgm:cxn modelId="{DBBB2CF7-4C2F-4EF6-91EE-55AD0E3E341E}" type="presOf" srcId="{AFDC32F1-CC1E-485E-B661-57231157F44C}" destId="{2DEBF8F0-9D1D-4AF7-A46A-98FFBA95CEA5}" srcOrd="1" destOrd="0" presId="urn:microsoft.com/office/officeart/2005/8/layout/gear1"/>
    <dgm:cxn modelId="{05878C64-9AF0-4268-A78A-B8F490570AE6}" type="presOf" srcId="{3D10DCDA-EEC5-436C-B00A-664743BB13DC}" destId="{A90CA2BD-9C44-4936-A92F-9F1461ED2511}" srcOrd="1" destOrd="0" presId="urn:microsoft.com/office/officeart/2005/8/layout/gear1"/>
    <dgm:cxn modelId="{2DFB9D77-9DB8-4EE0-ADCA-1D375851CDAE}" type="presOf" srcId="{F96BBCB7-D3A1-4A2F-90DA-26B0D2083626}" destId="{E6971B43-B3DD-421C-ABDB-CA4D4413F79F}" srcOrd="0" destOrd="0" presId="urn:microsoft.com/office/officeart/2005/8/layout/gear1"/>
    <dgm:cxn modelId="{7B8E418B-89D0-4EBD-841A-504AA15F67EA}" type="presOf" srcId="{AFDC32F1-CC1E-485E-B661-57231157F44C}" destId="{F148A1DB-0707-4DCB-9A32-74EFDB3F3C67}" srcOrd="0" destOrd="0" presId="urn:microsoft.com/office/officeart/2005/8/layout/gear1"/>
    <dgm:cxn modelId="{CF7609C4-EABA-4117-8749-2B811912C15C}" srcId="{247F97B4-6A94-42E4-9A95-2741E4D4E7F6}" destId="{3D10DCDA-EEC5-436C-B00A-664743BB13DC}" srcOrd="0" destOrd="0" parTransId="{686E8FF1-7AF1-4390-ADEE-E4DE57DD45E1}" sibTransId="{DD9DBB9A-3C78-4954-9C89-A12810BF2D6B}"/>
    <dgm:cxn modelId="{D12B591C-7ABA-438E-BDAC-FE5AA78FBA28}" type="presOf" srcId="{AFDC32F1-CC1E-485E-B661-57231157F44C}" destId="{8847B43D-7B54-43D2-9A0B-EE5D847E7FC3}" srcOrd="3" destOrd="0" presId="urn:microsoft.com/office/officeart/2005/8/layout/gear1"/>
    <dgm:cxn modelId="{D75B24FC-D63D-4795-8E2B-C6950B3830A2}" type="presOf" srcId="{3D10DCDA-EEC5-436C-B00A-664743BB13DC}" destId="{6F2581DD-1D82-4BA8-A298-4C4FB457931A}" srcOrd="0" destOrd="0" presId="urn:microsoft.com/office/officeart/2005/8/layout/gear1"/>
    <dgm:cxn modelId="{A70D1D55-70F5-49C2-9B83-CABB535E9028}" type="presOf" srcId="{DD9DBB9A-3C78-4954-9C89-A12810BF2D6B}" destId="{8BEB6547-B78D-4AE8-A512-067E0B605B87}" srcOrd="0" destOrd="0" presId="urn:microsoft.com/office/officeart/2005/8/layout/gear1"/>
    <dgm:cxn modelId="{E426FDC2-DC1B-44DC-A17B-A09195318FCA}" type="presOf" srcId="{28564209-703E-47BB-971E-9D6863BA1EF7}" destId="{A34A6A55-2B8D-4407-9E6D-643D2823A82E}" srcOrd="2" destOrd="0" presId="urn:microsoft.com/office/officeart/2005/8/layout/gear1"/>
    <dgm:cxn modelId="{2545E500-E3B9-4222-AB9E-354E488B3B23}" type="presOf" srcId="{28564209-703E-47BB-971E-9D6863BA1EF7}" destId="{26A7087B-1885-4E38-A690-C278029F3E5D}" srcOrd="1" destOrd="0" presId="urn:microsoft.com/office/officeart/2005/8/layout/gear1"/>
    <dgm:cxn modelId="{4B8E1FB0-3D77-4AC6-AA01-2689936FF5EF}" type="presOf" srcId="{3D10DCDA-EEC5-436C-B00A-664743BB13DC}" destId="{839D87EF-2D52-40FD-A445-6B0785DDCDC0}" srcOrd="2" destOrd="0" presId="urn:microsoft.com/office/officeart/2005/8/layout/gear1"/>
    <dgm:cxn modelId="{C8C047F0-DEE1-4B1C-8943-7766615D3703}" type="presOf" srcId="{AFDC32F1-CC1E-485E-B661-57231157F44C}" destId="{9F180BFB-7FC0-4587-B565-9648B5C281CC}" srcOrd="2" destOrd="0" presId="urn:microsoft.com/office/officeart/2005/8/layout/gear1"/>
    <dgm:cxn modelId="{C9678D2A-E1A4-4A61-AFF5-C7B14EFC40EA}" type="presParOf" srcId="{437A04EB-7C3D-4A4E-95F8-323641CE2CF2}" destId="{6F2581DD-1D82-4BA8-A298-4C4FB457931A}" srcOrd="0" destOrd="0" presId="urn:microsoft.com/office/officeart/2005/8/layout/gear1"/>
    <dgm:cxn modelId="{20C8B866-55F5-46DA-A98C-17CF5D277380}" type="presParOf" srcId="{437A04EB-7C3D-4A4E-95F8-323641CE2CF2}" destId="{A90CA2BD-9C44-4936-A92F-9F1461ED2511}" srcOrd="1" destOrd="0" presId="urn:microsoft.com/office/officeart/2005/8/layout/gear1"/>
    <dgm:cxn modelId="{040691B2-A8E7-40C6-A25A-EEFA39EA46D3}" type="presParOf" srcId="{437A04EB-7C3D-4A4E-95F8-323641CE2CF2}" destId="{839D87EF-2D52-40FD-A445-6B0785DDCDC0}" srcOrd="2" destOrd="0" presId="urn:microsoft.com/office/officeart/2005/8/layout/gear1"/>
    <dgm:cxn modelId="{B7587204-2314-4623-AE38-05E2E6228543}" type="presParOf" srcId="{437A04EB-7C3D-4A4E-95F8-323641CE2CF2}" destId="{14A0A786-F19E-48DA-875A-7923652FC5A6}" srcOrd="3" destOrd="0" presId="urn:microsoft.com/office/officeart/2005/8/layout/gear1"/>
    <dgm:cxn modelId="{78D0FD33-AF21-4203-AC47-12D8425E7989}" type="presParOf" srcId="{437A04EB-7C3D-4A4E-95F8-323641CE2CF2}" destId="{26A7087B-1885-4E38-A690-C278029F3E5D}" srcOrd="4" destOrd="0" presId="urn:microsoft.com/office/officeart/2005/8/layout/gear1"/>
    <dgm:cxn modelId="{104F5DDA-078B-4939-8FC9-BA7229E6D4A3}" type="presParOf" srcId="{437A04EB-7C3D-4A4E-95F8-323641CE2CF2}" destId="{A34A6A55-2B8D-4407-9E6D-643D2823A82E}" srcOrd="5" destOrd="0" presId="urn:microsoft.com/office/officeart/2005/8/layout/gear1"/>
    <dgm:cxn modelId="{A2523A20-6FC4-4CAF-A6AB-ECBD7899CC6F}" type="presParOf" srcId="{437A04EB-7C3D-4A4E-95F8-323641CE2CF2}" destId="{F148A1DB-0707-4DCB-9A32-74EFDB3F3C67}" srcOrd="6" destOrd="0" presId="urn:microsoft.com/office/officeart/2005/8/layout/gear1"/>
    <dgm:cxn modelId="{C736D3AE-D74E-40EA-8CC9-1EBA37396A2B}" type="presParOf" srcId="{437A04EB-7C3D-4A4E-95F8-323641CE2CF2}" destId="{2DEBF8F0-9D1D-4AF7-A46A-98FFBA95CEA5}" srcOrd="7" destOrd="0" presId="urn:microsoft.com/office/officeart/2005/8/layout/gear1"/>
    <dgm:cxn modelId="{E0DB4368-532A-491C-BF2C-38CCDC0FDD58}" type="presParOf" srcId="{437A04EB-7C3D-4A4E-95F8-323641CE2CF2}" destId="{9F180BFB-7FC0-4587-B565-9648B5C281CC}" srcOrd="8" destOrd="0" presId="urn:microsoft.com/office/officeart/2005/8/layout/gear1"/>
    <dgm:cxn modelId="{567510A1-D263-4FA3-A4DA-99FC37A0A4CD}" type="presParOf" srcId="{437A04EB-7C3D-4A4E-95F8-323641CE2CF2}" destId="{8847B43D-7B54-43D2-9A0B-EE5D847E7FC3}" srcOrd="9" destOrd="0" presId="urn:microsoft.com/office/officeart/2005/8/layout/gear1"/>
    <dgm:cxn modelId="{1C992208-ED82-476B-B29C-DFC3BEEEDBE7}" type="presParOf" srcId="{437A04EB-7C3D-4A4E-95F8-323641CE2CF2}" destId="{8BEB6547-B78D-4AE8-A512-067E0B605B87}" srcOrd="10" destOrd="0" presId="urn:microsoft.com/office/officeart/2005/8/layout/gear1"/>
    <dgm:cxn modelId="{EC0F7741-6257-4259-934F-0ADA3901C1FC}" type="presParOf" srcId="{437A04EB-7C3D-4A4E-95F8-323641CE2CF2}" destId="{E6971B43-B3DD-421C-ABDB-CA4D4413F79F}" srcOrd="11" destOrd="0" presId="urn:microsoft.com/office/officeart/2005/8/layout/gear1"/>
    <dgm:cxn modelId="{9A1303A6-E311-4EC6-9107-CBACF15CE6D9}" type="presParOf" srcId="{437A04EB-7C3D-4A4E-95F8-323641CE2CF2}" destId="{C85F6226-68CC-49D2-A4AB-3864ED2E211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581DD-1D82-4BA8-A298-4C4FB457931A}">
      <dsp:nvSpPr>
        <dsp:cNvPr id="0" name=""/>
        <dsp:cNvSpPr/>
      </dsp:nvSpPr>
      <dsp:spPr>
        <a:xfrm>
          <a:off x="3503189" y="2171041"/>
          <a:ext cx="2653494" cy="265349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MC: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 checks, discusses report and get informed about SG vote</a:t>
          </a:r>
          <a:endParaRPr lang="de-DE" sz="1600" b="1" kern="1200" dirty="0"/>
        </a:p>
      </dsp:txBody>
      <dsp:txXfrm>
        <a:off x="4036659" y="2792609"/>
        <a:ext cx="1586554" cy="1363951"/>
      </dsp:txXfrm>
    </dsp:sp>
    <dsp:sp modelId="{14A0A786-F19E-48DA-875A-7923652FC5A6}">
      <dsp:nvSpPr>
        <dsp:cNvPr id="0" name=""/>
        <dsp:cNvSpPr/>
      </dsp:nvSpPr>
      <dsp:spPr>
        <a:xfrm>
          <a:off x="1959337" y="1543851"/>
          <a:ext cx="1929814" cy="192981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SG: </a:t>
          </a:r>
          <a:r>
            <a:rPr lang="de-DE" sz="1400" b="1" kern="1200" dirty="0" err="1" smtClean="0"/>
            <a:t>assesses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and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discusses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reports</a:t>
          </a:r>
          <a:endParaRPr lang="de-DE" sz="1400" b="1" kern="1200" dirty="0"/>
        </a:p>
      </dsp:txBody>
      <dsp:txXfrm>
        <a:off x="2445173" y="2032624"/>
        <a:ext cx="958142" cy="952268"/>
      </dsp:txXfrm>
    </dsp:sp>
    <dsp:sp modelId="{F148A1DB-0707-4DCB-9A32-74EFDB3F3C67}">
      <dsp:nvSpPr>
        <dsp:cNvPr id="0" name=""/>
        <dsp:cNvSpPr/>
      </dsp:nvSpPr>
      <dsp:spPr>
        <a:xfrm rot="20700000">
          <a:off x="3020778" y="212476"/>
          <a:ext cx="1890824" cy="189082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MA: Evaluator </a:t>
          </a:r>
          <a:r>
            <a:rPr lang="de-DE" sz="1500" b="1" kern="1200" dirty="0" err="1" smtClean="0"/>
            <a:t>delivers</a:t>
          </a:r>
          <a:r>
            <a:rPr lang="de-DE" sz="1500" b="1" kern="1200" dirty="0" smtClean="0"/>
            <a:t> </a:t>
          </a:r>
          <a:r>
            <a:rPr lang="de-DE" sz="1500" b="1" kern="1200" dirty="0" err="1" smtClean="0"/>
            <a:t>draft</a:t>
          </a:r>
          <a:r>
            <a:rPr lang="de-DE" sz="1500" b="1" kern="1200" dirty="0" smtClean="0"/>
            <a:t> </a:t>
          </a:r>
          <a:r>
            <a:rPr lang="de-DE" sz="1500" b="1" kern="1200" dirty="0" err="1" smtClean="0"/>
            <a:t>and</a:t>
          </a:r>
          <a:r>
            <a:rPr lang="de-DE" sz="1500" b="1" kern="1200" dirty="0" smtClean="0"/>
            <a:t> </a:t>
          </a:r>
          <a:r>
            <a:rPr lang="de-DE" sz="1500" b="0" kern="1200" dirty="0" smtClean="0"/>
            <a:t>final </a:t>
          </a:r>
          <a:r>
            <a:rPr lang="de-DE" sz="1500" b="0" kern="1200" dirty="0" err="1" smtClean="0"/>
            <a:t>reports</a:t>
          </a:r>
          <a:endParaRPr lang="de-DE" sz="1500" b="0" kern="1200" dirty="0"/>
        </a:p>
      </dsp:txBody>
      <dsp:txXfrm rot="-20700000">
        <a:off x="3435491" y="627189"/>
        <a:ext cx="1061397" cy="1061397"/>
      </dsp:txXfrm>
    </dsp:sp>
    <dsp:sp modelId="{8BEB6547-B78D-4AE8-A512-067E0B605B87}">
      <dsp:nvSpPr>
        <dsp:cNvPr id="0" name=""/>
        <dsp:cNvSpPr/>
      </dsp:nvSpPr>
      <dsp:spPr>
        <a:xfrm>
          <a:off x="3306131" y="1766653"/>
          <a:ext cx="3396473" cy="3396473"/>
        </a:xfrm>
        <a:prstGeom prst="circularArrow">
          <a:avLst>
            <a:gd name="adj1" fmla="val 4687"/>
            <a:gd name="adj2" fmla="val 299029"/>
            <a:gd name="adj3" fmla="val 2529405"/>
            <a:gd name="adj4" fmla="val 1583304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71B43-B3DD-421C-ABDB-CA4D4413F79F}">
      <dsp:nvSpPr>
        <dsp:cNvPr id="0" name=""/>
        <dsp:cNvSpPr/>
      </dsp:nvSpPr>
      <dsp:spPr>
        <a:xfrm>
          <a:off x="1617571" y="1114151"/>
          <a:ext cx="2467750" cy="24677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226-68CC-49D2-A4AB-3864ED2E2110}">
      <dsp:nvSpPr>
        <dsp:cNvPr id="0" name=""/>
        <dsp:cNvSpPr/>
      </dsp:nvSpPr>
      <dsp:spPr>
        <a:xfrm>
          <a:off x="2639714" y="-272318"/>
          <a:ext cx="2660731" cy="266073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3EBA-CDDB-4EE8-8575-AFE6B2EEF1C4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2E669-94A7-4769-A079-0892FA888A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73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30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37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370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557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222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967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7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90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29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43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19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29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13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E669-94A7-4769-A079-0892FA888A4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61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0BE6-92F7-4F70-9922-B19E7DE749A0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180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gruen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8350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272490" y="1556768"/>
            <a:ext cx="9361160" cy="47526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427033"/>
            <a:ext cx="8420100" cy="2406141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228643" y="6475227"/>
            <a:ext cx="1404937" cy="382773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www.sn-cz2020.eu</a:t>
            </a:r>
            <a:endParaRPr lang="de-DE" dirty="0"/>
          </a:p>
        </p:txBody>
      </p:sp>
      <p:pic>
        <p:nvPicPr>
          <p:cNvPr id="10" name="Picture 3" descr="\\BIG5\SAB_Saechsische_AufbauBank\SAB_015_Kooperationsporgramm_Sachsen_Tschechien\SAB_015_000_Stammdaten\Partnerlogos\EFRE_DE_CZ_RGB_150dpi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" y="325805"/>
            <a:ext cx="1872232" cy="4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95" y="152594"/>
            <a:ext cx="1758531" cy="13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64512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2420" y="359923"/>
            <a:ext cx="6084754" cy="554477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300"/>
            </a:lvl2pPr>
            <a:lvl3pPr marL="914400" indent="0">
              <a:buFont typeface="Arial" panose="020B0604020202020204" pitchFamily="34" charset="0"/>
              <a:buNone/>
              <a:defRPr sz="1300"/>
            </a:lvl3pPr>
            <a:lvl4pPr marL="1371600" indent="0">
              <a:buFont typeface="Arial" panose="020B0604020202020204" pitchFamily="34" charset="0"/>
              <a:buNone/>
              <a:defRPr sz="1300"/>
            </a:lvl4pPr>
            <a:lvl5pPr marL="1828800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de-DE" dirty="0" smtClean="0"/>
              <a:t>Arial 14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33150" y="1268700"/>
            <a:ext cx="3600431" cy="525672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pic>
        <p:nvPicPr>
          <p:cNvPr id="11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1"/>
          <a:stretch/>
        </p:blipFill>
        <p:spPr bwMode="auto">
          <a:xfrm>
            <a:off x="8058895" y="152594"/>
            <a:ext cx="1758531" cy="7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6105160" y="5805330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16"/>
          </p:nvPr>
        </p:nvSpPr>
        <p:spPr>
          <a:xfrm>
            <a:off x="272421" y="2852920"/>
            <a:ext cx="547268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5471953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17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zw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372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72420" y="359923"/>
            <a:ext cx="6084754" cy="554477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300"/>
            </a:lvl2pPr>
            <a:lvl3pPr marL="914400" indent="0">
              <a:buFont typeface="Arial" panose="020B0604020202020204" pitchFamily="34" charset="0"/>
              <a:buNone/>
              <a:defRPr sz="1300"/>
            </a:lvl3pPr>
            <a:lvl4pPr marL="1371600" indent="0">
              <a:buFont typeface="Arial" panose="020B0604020202020204" pitchFamily="34" charset="0"/>
              <a:buNone/>
              <a:defRPr sz="1300"/>
            </a:lvl4pPr>
            <a:lvl5pPr marL="1828800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de-DE" dirty="0" smtClean="0"/>
              <a:t>Arial 14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34160" y="1268700"/>
            <a:ext cx="3600430" cy="237633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3600430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pic>
        <p:nvPicPr>
          <p:cNvPr id="11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1"/>
          <a:stretch/>
        </p:blipFill>
        <p:spPr bwMode="auto">
          <a:xfrm>
            <a:off x="8058895" y="152594"/>
            <a:ext cx="1758531" cy="7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6105160" y="5805330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105160" y="2925893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Inhaltsplatzhalter 16"/>
          <p:cNvSpPr>
            <a:spLocks noGrp="1"/>
          </p:cNvSpPr>
          <p:nvPr>
            <p:ph sz="quarter" idx="16"/>
          </p:nvPr>
        </p:nvSpPr>
        <p:spPr>
          <a:xfrm>
            <a:off x="272421" y="2852920"/>
            <a:ext cx="547268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72420" y="2203945"/>
            <a:ext cx="5471953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74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dr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05092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33150" y="1268700"/>
            <a:ext cx="3600431" cy="237633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72420" y="359923"/>
            <a:ext cx="6084754" cy="554477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300"/>
            </a:lvl2pPr>
            <a:lvl3pPr marL="914400" indent="0">
              <a:buFont typeface="Arial" panose="020B0604020202020204" pitchFamily="34" charset="0"/>
              <a:buNone/>
              <a:defRPr sz="1300"/>
            </a:lvl3pPr>
            <a:lvl4pPr marL="1371600" indent="0">
              <a:buFont typeface="Arial" panose="020B0604020202020204" pitchFamily="34" charset="0"/>
              <a:buNone/>
              <a:defRPr sz="1300"/>
            </a:lvl4pPr>
            <a:lvl5pPr marL="1828800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de-DE" dirty="0" smtClean="0"/>
              <a:t>Arial 14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8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0" y="3861060"/>
            <a:ext cx="1656229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pic>
        <p:nvPicPr>
          <p:cNvPr id="12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1"/>
          <a:stretch/>
        </p:blipFill>
        <p:spPr bwMode="auto">
          <a:xfrm>
            <a:off x="8058895" y="152594"/>
            <a:ext cx="1758531" cy="7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6105160" y="2925893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105160" y="5805330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22" hasCustomPrompt="1"/>
          </p:nvPr>
        </p:nvSpPr>
        <p:spPr>
          <a:xfrm>
            <a:off x="7905410" y="3861060"/>
            <a:ext cx="1702759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7983499" y="5805330"/>
            <a:ext cx="1480313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6"/>
          </p:nvPr>
        </p:nvSpPr>
        <p:spPr>
          <a:xfrm>
            <a:off x="272421" y="2852920"/>
            <a:ext cx="547268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5471953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36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6565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72420" y="332570"/>
            <a:ext cx="9361160" cy="620050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44360" y="5805330"/>
            <a:ext cx="2448340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81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72420" y="359923"/>
            <a:ext cx="6084754" cy="554477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300"/>
            </a:lvl2pPr>
            <a:lvl3pPr marL="914400" indent="0">
              <a:buFont typeface="Arial" panose="020B0604020202020204" pitchFamily="34" charset="0"/>
              <a:buNone/>
              <a:defRPr sz="1300"/>
            </a:lvl3pPr>
            <a:lvl4pPr marL="1371600" indent="0">
              <a:buFont typeface="Arial" panose="020B0604020202020204" pitchFamily="34" charset="0"/>
              <a:buNone/>
              <a:defRPr sz="1300"/>
            </a:lvl4pPr>
            <a:lvl5pPr marL="1828800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de-DE" dirty="0" smtClean="0"/>
              <a:t>Arial 14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6"/>
          </p:nvPr>
        </p:nvSpPr>
        <p:spPr>
          <a:xfrm>
            <a:off x="4953001" y="2852920"/>
            <a:ext cx="3600499" cy="367251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360363" indent="0">
              <a:lnSpc>
                <a:spcPct val="110000"/>
              </a:lnSpc>
              <a:buNone/>
              <a:defRPr/>
            </a:lvl2pPr>
            <a:lvl3pPr marL="914400" indent="0">
              <a:lnSpc>
                <a:spcPct val="110000"/>
              </a:lnSpc>
              <a:buNone/>
              <a:defRPr/>
            </a:lvl3pPr>
            <a:lvl4pPr marL="1254125" indent="0">
              <a:lnSpc>
                <a:spcPct val="110000"/>
              </a:lnSpc>
              <a:buNone/>
              <a:defRPr/>
            </a:lvl4pPr>
            <a:lvl5pPr marL="1789112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16"/>
          <p:cNvSpPr>
            <a:spLocks noGrp="1"/>
          </p:cNvSpPr>
          <p:nvPr>
            <p:ph sz="quarter" idx="17"/>
          </p:nvPr>
        </p:nvSpPr>
        <p:spPr>
          <a:xfrm>
            <a:off x="272420" y="2852920"/>
            <a:ext cx="3600499" cy="367251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360363" indent="0">
              <a:lnSpc>
                <a:spcPct val="110000"/>
              </a:lnSpc>
              <a:buNone/>
              <a:defRPr/>
            </a:lvl2pPr>
            <a:lvl3pPr marL="914400" indent="0">
              <a:lnSpc>
                <a:spcPct val="110000"/>
              </a:lnSpc>
              <a:buNone/>
              <a:defRPr/>
            </a:lvl3pPr>
            <a:lvl4pPr marL="1254125" indent="0">
              <a:lnSpc>
                <a:spcPct val="110000"/>
              </a:lnSpc>
              <a:buNone/>
              <a:defRPr/>
            </a:lvl4pPr>
            <a:lvl5pPr marL="1789112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0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1"/>
          <a:stretch/>
        </p:blipFill>
        <p:spPr bwMode="auto">
          <a:xfrm>
            <a:off x="8058895" y="152594"/>
            <a:ext cx="1758531" cy="7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357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31EC5F-4D38-4125-99A9-342624648365}" type="datetimeFigureOut">
              <a:rPr lang="de-AT" smtClean="0"/>
              <a:t>12.12.2017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D225D34-0EBD-4A6B-8EDF-6666B250F95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843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grau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2959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272420" y="1556768"/>
            <a:ext cx="9361160" cy="47526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427033"/>
            <a:ext cx="8420100" cy="2406141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228643" y="6475227"/>
            <a:ext cx="1404937" cy="382773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www.sn-cz2020.eu</a:t>
            </a:r>
            <a:endParaRPr lang="de-DE" dirty="0"/>
          </a:p>
        </p:txBody>
      </p:sp>
      <p:pic>
        <p:nvPicPr>
          <p:cNvPr id="10" name="Picture 3" descr="\\BIG5\SAB_Saechsische_AufbauBank\SAB_015_Kooperationsporgramm_Sachsen_Tschechien\SAB_015_000_Stammdaten\Partnerlogos\EFRE_DE_CZ_RGB_150dpi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" y="325805"/>
            <a:ext cx="1872232" cy="4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95" y="152594"/>
            <a:ext cx="1758531" cy="13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5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gruen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97197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272420" y="1556768"/>
            <a:ext cx="9361160" cy="47526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427033"/>
            <a:ext cx="8420100" cy="2406141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Dies ist eine Zwischenfolie</a:t>
            </a:r>
            <a:br>
              <a:rPr lang="de-DE" dirty="0" smtClean="0"/>
            </a:br>
            <a:r>
              <a:rPr lang="de-DE" dirty="0" smtClean="0"/>
              <a:t>mit einer zweizeiligen Headline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228643" y="6475227"/>
            <a:ext cx="1404937" cy="382773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www.sn-cz2020.eu</a:t>
            </a:r>
            <a:endParaRPr lang="de-DE" dirty="0"/>
          </a:p>
        </p:txBody>
      </p:sp>
      <p:pic>
        <p:nvPicPr>
          <p:cNvPr id="9" name="Picture 3" descr="\\BIG5\SAB_Saechsische_AufbauBank\SAB_015_Kooperationsporgramm_Sachsen_Tschechien\SAB_015_000_Stammdaten\Partnerlogos\EFRE_DE_CZ_RGB_150dpi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" y="325805"/>
            <a:ext cx="1872232" cy="4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95" y="152594"/>
            <a:ext cx="1758531" cy="13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3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grue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386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272420" y="1556768"/>
            <a:ext cx="9361160" cy="47526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228643" y="6475227"/>
            <a:ext cx="1404937" cy="382773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www.sn-cz2020.eu</a:t>
            </a:r>
            <a:endParaRPr lang="de-DE" dirty="0"/>
          </a:p>
        </p:txBody>
      </p:sp>
      <p:pic>
        <p:nvPicPr>
          <p:cNvPr id="9" name="Picture 3" descr="\\BIG5\SAB_Saechsische_AufbauBank\SAB_015_Kooperationsporgramm_Sachsen_Tschechien\SAB_015_000_Stammdaten\Partnerlogos\EFRE_DE_CZ_RGB_150dpi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" y="325805"/>
            <a:ext cx="1872232" cy="4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95" y="152594"/>
            <a:ext cx="1758531" cy="13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1" name="Picture 115" descr="\\BIG5\SAB_Saechsische_AufbauBank\SAB_015_Kooperationsporgramm_Sachsen_Tschechien\SAB_015_000_Stammdaten\Schriftzug_Ahoj_Hallo\2_zeilig\Ahoj_Sousede_Hallo_Nachbar_2z_W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33" y="2420860"/>
            <a:ext cx="5805816" cy="26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6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Titelfolie_blanco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6653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228643" y="6475227"/>
            <a:ext cx="1404937" cy="382773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www.sn-cz2020.eu</a:t>
            </a:r>
            <a:endParaRPr lang="de-DE" dirty="0"/>
          </a:p>
        </p:txBody>
      </p:sp>
      <p:pic>
        <p:nvPicPr>
          <p:cNvPr id="7" name="Picture 3" descr="\\BIG5\SAB_Saechsische_AufbauBank\SAB_015_Kooperationsporgramm_Sachsen_Tschechien\SAB_015_000_Stammdaten\Partnerlogos\EFRE_DE_CZ_RGB_150dpi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" y="325805"/>
            <a:ext cx="1872232" cy="4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95" y="152594"/>
            <a:ext cx="1758531" cy="13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8" name="Picture 112" descr="\\BIG5\SAB_Saechsische_AufbauBank\SAB_015_Kooperationsporgramm_Sachsen_Tschechien\SAB_015_000_Stammdaten\Schriftzug_Ahoj_Hallo\2_zeilig\Ahoj_Sousede_Hallo_Nachbar_2z_4c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60" y="1961460"/>
            <a:ext cx="6336880" cy="29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3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388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7560980" cy="93613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72420" y="359923"/>
            <a:ext cx="6084754" cy="554477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300"/>
            </a:lvl2pPr>
            <a:lvl3pPr marL="914400" indent="0">
              <a:buFont typeface="Arial" panose="020B0604020202020204" pitchFamily="34" charset="0"/>
              <a:buNone/>
              <a:defRPr sz="1300"/>
            </a:lvl3pPr>
            <a:lvl4pPr marL="1371600" indent="0">
              <a:buFont typeface="Arial" panose="020B0604020202020204" pitchFamily="34" charset="0"/>
              <a:buNone/>
              <a:defRPr sz="1300"/>
            </a:lvl4pPr>
            <a:lvl5pPr marL="1828800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de-DE" dirty="0" smtClean="0"/>
              <a:t>Arial 14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9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1"/>
          <a:stretch/>
        </p:blipFill>
        <p:spPr bwMode="auto">
          <a:xfrm>
            <a:off x="8058895" y="152594"/>
            <a:ext cx="1758531" cy="7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7559962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66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_fuer_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94502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72420" y="359923"/>
            <a:ext cx="6084754" cy="554477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300"/>
            </a:lvl2pPr>
            <a:lvl3pPr marL="914400" indent="0">
              <a:buFont typeface="Arial" panose="020B0604020202020204" pitchFamily="34" charset="0"/>
              <a:buNone/>
              <a:defRPr sz="1300"/>
            </a:lvl3pPr>
            <a:lvl4pPr marL="1371600" indent="0">
              <a:buFont typeface="Arial" panose="020B0604020202020204" pitchFamily="34" charset="0"/>
              <a:buNone/>
              <a:defRPr sz="1300"/>
            </a:lvl4pPr>
            <a:lvl5pPr marL="1828800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de-DE" dirty="0" smtClean="0"/>
              <a:t>Arial 14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9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1"/>
          <a:stretch/>
        </p:blipFill>
        <p:spPr bwMode="auto">
          <a:xfrm>
            <a:off x="8058895" y="152594"/>
            <a:ext cx="1758531" cy="7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4659503" cy="93613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39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5244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72420" y="359923"/>
            <a:ext cx="6084754" cy="554477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300"/>
            </a:lvl2pPr>
            <a:lvl3pPr marL="914400" indent="0">
              <a:buFont typeface="Arial" panose="020B0604020202020204" pitchFamily="34" charset="0"/>
              <a:buNone/>
              <a:defRPr sz="1300"/>
            </a:lvl3pPr>
            <a:lvl4pPr marL="1371600" indent="0">
              <a:buFont typeface="Arial" panose="020B0604020202020204" pitchFamily="34" charset="0"/>
              <a:buNone/>
              <a:defRPr sz="1300"/>
            </a:lvl4pPr>
            <a:lvl5pPr marL="1828800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de-DE" dirty="0" smtClean="0"/>
              <a:t>Arial 14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9" name="Inhaltsplatzhalter 16"/>
          <p:cNvSpPr>
            <a:spLocks noGrp="1"/>
          </p:cNvSpPr>
          <p:nvPr>
            <p:ph sz="quarter" idx="16"/>
          </p:nvPr>
        </p:nvSpPr>
        <p:spPr>
          <a:xfrm>
            <a:off x="272421" y="2852920"/>
            <a:ext cx="936115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9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1"/>
          <a:stretch/>
        </p:blipFill>
        <p:spPr bwMode="auto">
          <a:xfrm>
            <a:off x="8058895" y="152594"/>
            <a:ext cx="1758531" cy="7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7560980" cy="93613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7559962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8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eld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72420" y="359923"/>
            <a:ext cx="6084754" cy="554477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300"/>
            </a:lvl2pPr>
            <a:lvl3pPr marL="914400" indent="0">
              <a:buFont typeface="Arial" panose="020B0604020202020204" pitchFamily="34" charset="0"/>
              <a:buNone/>
              <a:defRPr sz="1300"/>
            </a:lvl3pPr>
            <a:lvl4pPr marL="1371600" indent="0">
              <a:buFont typeface="Arial" panose="020B0604020202020204" pitchFamily="34" charset="0"/>
              <a:buNone/>
              <a:defRPr sz="1300"/>
            </a:lvl4pPr>
            <a:lvl5pPr marL="1828800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de-DE" dirty="0" smtClean="0"/>
              <a:t>Arial 14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9" name="Picture 4" descr="\\BIG5\SAB_Saechsische_AufbauBank\SAB_015_Kooperationsporgramm_Sachsen_Tschechien\SAB_015_001_Logo\SAB_015_001_GrafikDesign\Version_2\3_RZ\Langversion\RGB\SNCZ2020_Zusatz_RGB_150dp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1"/>
          <a:stretch/>
        </p:blipFill>
        <p:spPr bwMode="auto">
          <a:xfrm>
            <a:off x="8058895" y="152594"/>
            <a:ext cx="1758531" cy="7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nhaltsplatzhalter 16"/>
          <p:cNvSpPr>
            <a:spLocks noGrp="1"/>
          </p:cNvSpPr>
          <p:nvPr>
            <p:ph sz="quarter" idx="16"/>
          </p:nvPr>
        </p:nvSpPr>
        <p:spPr>
          <a:xfrm>
            <a:off x="272421" y="2852920"/>
            <a:ext cx="9361159" cy="3672510"/>
          </a:xfrm>
        </p:spPr>
        <p:txBody>
          <a:bodyPr numCol="2" spcCol="180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7560980" cy="93613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7559962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47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3601813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think-cell Folie" r:id="rId19" imgW="344" imgH="344" progId="TCLayout.ActiveDocument.1">
                  <p:embed/>
                </p:oleObj>
              </mc:Choice>
              <mc:Fallback>
                <p:oleObj name="think-cell Folie" r:id="rId19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72420" y="274638"/>
            <a:ext cx="936116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2420" y="1600201"/>
            <a:ext cx="9361160" cy="49252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9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0" r:id="rId4"/>
    <p:sldLayoutId id="2147483665" r:id="rId5"/>
    <p:sldLayoutId id="2147483673" r:id="rId6"/>
    <p:sldLayoutId id="2147483692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93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49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9863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4850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yvonne.schoenlein@smul.sachsen.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hyperlink" Target="http://www.sn-cz2020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Co-operation Programme </a:t>
            </a:r>
            <a:br>
              <a:rPr lang="de-DE" dirty="0" smtClean="0"/>
            </a:br>
            <a:r>
              <a:rPr lang="de-DE" dirty="0" err="1" smtClean="0"/>
              <a:t>Saxony</a:t>
            </a:r>
            <a:r>
              <a:rPr lang="de-DE" dirty="0" smtClean="0"/>
              <a:t> – Czech </a:t>
            </a:r>
            <a:r>
              <a:rPr lang="de-DE" dirty="0" err="1" smtClean="0"/>
              <a:t>Republic</a:t>
            </a:r>
            <a:r>
              <a:rPr lang="de-DE" dirty="0" smtClean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SN-CZ </a:t>
            </a:r>
            <a:r>
              <a:rPr lang="de-DE" dirty="0" smtClean="0"/>
              <a:t>2014-2020 (INTERREG V A)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Communication </a:t>
            </a:r>
            <a:r>
              <a:rPr lang="de-DE" dirty="0" err="1" smtClean="0"/>
              <a:t>Strategy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9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2"/>
          </p:nvPr>
        </p:nvSpPr>
        <p:spPr>
          <a:xfrm>
            <a:off x="272420" y="359923"/>
            <a:ext cx="7416884" cy="554477"/>
          </a:xfrm>
        </p:spPr>
        <p:txBody>
          <a:bodyPr/>
          <a:lstStyle/>
          <a:p>
            <a:r>
              <a:rPr lang="de-DE" dirty="0" smtClean="0"/>
              <a:t>CBC Programme </a:t>
            </a:r>
            <a:r>
              <a:rPr lang="de-DE" dirty="0" err="1"/>
              <a:t>Saxony</a:t>
            </a:r>
            <a:r>
              <a:rPr lang="de-DE" dirty="0"/>
              <a:t> – Czech </a:t>
            </a:r>
            <a:r>
              <a:rPr lang="de-DE" dirty="0" err="1"/>
              <a:t>Republic</a:t>
            </a:r>
            <a:r>
              <a:rPr lang="de-DE" dirty="0"/>
              <a:t> 2014-2020 (INTERREG V A)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/>
        <p:txBody>
          <a:bodyPr numCol="1"/>
          <a:lstStyle/>
          <a:p>
            <a:pPr marL="342900" indent="-342900">
              <a:lnSpc>
                <a:spcPct val="150000"/>
              </a:lnSpc>
              <a:buFont typeface="+mj-lt"/>
              <a:buAutoNum type="arabicParenBoth"/>
            </a:pP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b="1" dirty="0" err="1"/>
              <a:t>obligatory</a:t>
            </a:r>
            <a:r>
              <a:rPr lang="de-DE" b="1" dirty="0"/>
              <a:t> </a:t>
            </a:r>
            <a:r>
              <a:rPr lang="de-DE" b="1" dirty="0" err="1"/>
              <a:t>elements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Both"/>
            </a:pP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b="1" dirty="0" err="1"/>
              <a:t>target</a:t>
            </a:r>
            <a:r>
              <a:rPr lang="de-DE" b="1" dirty="0"/>
              <a:t> </a:t>
            </a:r>
            <a:r>
              <a:rPr lang="de-DE" b="1" dirty="0" err="1"/>
              <a:t>groups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objectives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 smtClean="0"/>
              <a:t>strategy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arenBoth"/>
            </a:pPr>
            <a:r>
              <a:rPr lang="de-DE" dirty="0" smtClean="0"/>
              <a:t>More </a:t>
            </a:r>
            <a:r>
              <a:rPr lang="de-DE" b="1" dirty="0" err="1"/>
              <a:t>target-oriented</a:t>
            </a:r>
            <a:r>
              <a:rPr lang="de-DE" b="1" dirty="0"/>
              <a:t> </a:t>
            </a:r>
            <a:r>
              <a:rPr lang="de-DE" b="1" dirty="0" err="1"/>
              <a:t>communication</a:t>
            </a:r>
            <a:r>
              <a:rPr lang="de-DE" b="1" dirty="0"/>
              <a:t> </a:t>
            </a:r>
            <a:r>
              <a:rPr lang="de-DE" b="1" dirty="0" err="1"/>
              <a:t>work</a:t>
            </a:r>
            <a:r>
              <a:rPr lang="de-DE" b="1" dirty="0"/>
              <a:t> </a:t>
            </a:r>
            <a:endParaRPr lang="de-DE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Both"/>
            </a:pPr>
            <a:r>
              <a:rPr lang="de-DE" b="1" dirty="0" smtClean="0"/>
              <a:t>Support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relations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 smtClean="0"/>
              <a:t>beneficiaries</a:t>
            </a:r>
            <a:endParaRPr lang="de-DE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Both"/>
            </a:pPr>
            <a:r>
              <a:rPr lang="de-DE" b="1" dirty="0" smtClean="0"/>
              <a:t>New / </a:t>
            </a:r>
            <a:r>
              <a:rPr lang="de-DE" b="1" dirty="0" err="1" smtClean="0"/>
              <a:t>social</a:t>
            </a:r>
            <a:r>
              <a:rPr lang="de-DE" b="1" dirty="0" smtClean="0"/>
              <a:t> </a:t>
            </a:r>
            <a:r>
              <a:rPr lang="de-DE" b="1" dirty="0" err="1"/>
              <a:t>media</a:t>
            </a:r>
            <a:r>
              <a:rPr lang="de-DE" b="1" dirty="0"/>
              <a:t> </a:t>
            </a:r>
            <a:endParaRPr lang="de-DE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Both"/>
            </a:pPr>
            <a:r>
              <a:rPr lang="de-DE" b="1" dirty="0" smtClean="0"/>
              <a:t>Annual </a:t>
            </a:r>
            <a:r>
              <a:rPr lang="de-DE" b="1" dirty="0" err="1"/>
              <a:t>communication</a:t>
            </a:r>
            <a:r>
              <a:rPr lang="de-DE" b="1" dirty="0"/>
              <a:t> </a:t>
            </a:r>
            <a:r>
              <a:rPr lang="de-DE" b="1" dirty="0" smtClean="0"/>
              <a:t>plan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Both"/>
            </a:pPr>
            <a:r>
              <a:rPr lang="de-DE" dirty="0" err="1" smtClean="0"/>
              <a:t>Establish</a:t>
            </a:r>
            <a:r>
              <a:rPr lang="de-DE" dirty="0" smtClean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b="1" dirty="0" err="1"/>
              <a:t>reporting</a:t>
            </a:r>
            <a:r>
              <a:rPr lang="de-DE" dirty="0"/>
              <a:t> (</a:t>
            </a:r>
            <a:r>
              <a:rPr lang="de-DE" dirty="0" err="1"/>
              <a:t>indicators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Communication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Results / Recommendations </a:t>
            </a:r>
            <a:r>
              <a:rPr lang="de-DE" dirty="0"/>
              <a:t>(draft of final report) </a:t>
            </a:r>
          </a:p>
        </p:txBody>
      </p:sp>
    </p:spTree>
    <p:extLst>
      <p:ext uri="{BB962C8B-B14F-4D97-AF65-F5344CB8AC3E}">
        <p14:creationId xmlns:p14="http://schemas.microsoft.com/office/powerpoint/2010/main" val="4401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2"/>
          </p:nvPr>
        </p:nvSpPr>
        <p:spPr>
          <a:xfrm>
            <a:off x="272420" y="359923"/>
            <a:ext cx="7416884" cy="554477"/>
          </a:xfrm>
        </p:spPr>
        <p:txBody>
          <a:bodyPr/>
          <a:lstStyle/>
          <a:p>
            <a:r>
              <a:rPr lang="de-DE" dirty="0" smtClean="0"/>
              <a:t>CBC Programme </a:t>
            </a:r>
            <a:r>
              <a:rPr lang="de-DE" dirty="0" err="1"/>
              <a:t>Saxony</a:t>
            </a:r>
            <a:r>
              <a:rPr lang="de-DE" dirty="0"/>
              <a:t> – Czech </a:t>
            </a:r>
            <a:r>
              <a:rPr lang="de-DE" dirty="0" err="1"/>
              <a:t>Republic</a:t>
            </a:r>
            <a:r>
              <a:rPr lang="de-DE" dirty="0"/>
              <a:t> 2014-2020 (INTERREG V A)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/>
        <p:txBody>
          <a:bodyPr numCol="1"/>
          <a:lstStyle/>
          <a:p>
            <a:r>
              <a:rPr lang="de-DE" b="1" dirty="0" err="1" smtClean="0"/>
              <a:t>Saxon</a:t>
            </a:r>
            <a:r>
              <a:rPr lang="de-DE" b="1" dirty="0" smtClean="0"/>
              <a:t>-Czech Evaluation </a:t>
            </a:r>
            <a:r>
              <a:rPr lang="de-DE" b="1" dirty="0" err="1" smtClean="0"/>
              <a:t>Steering</a:t>
            </a:r>
            <a:r>
              <a:rPr lang="de-DE" b="1" dirty="0" smtClean="0"/>
              <a:t> Group (SG) </a:t>
            </a:r>
            <a:r>
              <a:rPr lang="de-DE" dirty="0" smtClean="0"/>
              <a:t>(sub-group </a:t>
            </a:r>
            <a:r>
              <a:rPr lang="de-DE" dirty="0" err="1" smtClean="0"/>
              <a:t>of</a:t>
            </a:r>
            <a:r>
              <a:rPr lang="de-DE" dirty="0" smtClean="0"/>
              <a:t> MC </a:t>
            </a:r>
            <a:r>
              <a:rPr lang="de-DE" dirty="0" err="1" smtClean="0"/>
              <a:t>members</a:t>
            </a:r>
            <a:r>
              <a:rPr lang="de-DE" dirty="0" smtClean="0"/>
              <a:t>) </a:t>
            </a:r>
            <a:r>
              <a:rPr lang="de-DE" dirty="0" err="1" smtClean="0"/>
              <a:t>constituted</a:t>
            </a:r>
            <a:r>
              <a:rPr lang="de-DE" dirty="0" smtClean="0"/>
              <a:t> in 2017</a:t>
            </a:r>
          </a:p>
          <a:p>
            <a:pPr lvl="1"/>
            <a:r>
              <a:rPr lang="de-DE" dirty="0" smtClean="0"/>
              <a:t>1st </a:t>
            </a:r>
            <a:r>
              <a:rPr lang="de-DE" dirty="0" err="1" smtClean="0"/>
              <a:t>meeting</a:t>
            </a:r>
            <a:r>
              <a:rPr lang="de-DE" dirty="0" smtClean="0"/>
              <a:t> on 24th </a:t>
            </a:r>
            <a:r>
              <a:rPr lang="de-DE" dirty="0" err="1" smtClean="0"/>
              <a:t>October</a:t>
            </a:r>
            <a:r>
              <a:rPr lang="de-DE" dirty="0" smtClean="0"/>
              <a:t> 2017 -&gt; </a:t>
            </a:r>
            <a:r>
              <a:rPr lang="de-DE" dirty="0" err="1"/>
              <a:t>c</a:t>
            </a:r>
            <a:r>
              <a:rPr lang="de-DE" dirty="0" err="1" smtClean="0"/>
              <a:t>ommunication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b="1" dirty="0" smtClean="0"/>
              <a:t>Tasks: </a:t>
            </a:r>
          </a:p>
          <a:p>
            <a:pPr lvl="1"/>
            <a:r>
              <a:rPr lang="de-DE" dirty="0" smtClean="0"/>
              <a:t>Assessment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drafts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final </a:t>
            </a:r>
            <a:r>
              <a:rPr lang="de-DE" dirty="0" err="1" smtClean="0"/>
              <a:t>reports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final </a:t>
            </a:r>
            <a:r>
              <a:rPr lang="de-DE" dirty="0" err="1" smtClean="0"/>
              <a:t>reports</a:t>
            </a:r>
            <a:r>
              <a:rPr lang="de-DE" dirty="0" smtClean="0"/>
              <a:t> </a:t>
            </a:r>
            <a:r>
              <a:rPr lang="de-DE" dirty="0" err="1" smtClean="0"/>
              <a:t>respectively</a:t>
            </a:r>
            <a:r>
              <a:rPr lang="de-DE" dirty="0" smtClean="0"/>
              <a:t>, </a:t>
            </a:r>
            <a:r>
              <a:rPr lang="de-DE" dirty="0" err="1" smtClean="0"/>
              <a:t>using</a:t>
            </a:r>
            <a:r>
              <a:rPr lang="de-DE" dirty="0" smtClean="0"/>
              <a:t> a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sheet</a:t>
            </a:r>
            <a:r>
              <a:rPr lang="de-DE" dirty="0" smtClean="0"/>
              <a:t> (</a:t>
            </a:r>
            <a:r>
              <a:rPr lang="de-DE" dirty="0" err="1" smtClean="0"/>
              <a:t>questionnaire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Discussions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evaluator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SG </a:t>
            </a:r>
            <a:r>
              <a:rPr lang="de-DE" dirty="0" err="1" smtClean="0"/>
              <a:t>meetings</a:t>
            </a:r>
            <a:endParaRPr lang="de-DE" dirty="0" smtClean="0"/>
          </a:p>
          <a:p>
            <a:pPr lvl="1"/>
            <a:r>
              <a:rPr lang="de-DE" dirty="0" err="1" smtClean="0"/>
              <a:t>Deliver</a:t>
            </a:r>
            <a:r>
              <a:rPr lang="de-DE" dirty="0" smtClean="0"/>
              <a:t> </a:t>
            </a:r>
            <a:r>
              <a:rPr lang="de-DE" dirty="0" err="1" smtClean="0"/>
              <a:t>written</a:t>
            </a:r>
            <a:r>
              <a:rPr lang="de-DE" dirty="0" smtClean="0"/>
              <a:t> </a:t>
            </a:r>
            <a:r>
              <a:rPr lang="de-DE" dirty="0" err="1" smtClean="0"/>
              <a:t>comment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approving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Monitoring </a:t>
            </a:r>
            <a:r>
              <a:rPr lang="de-DE" dirty="0" err="1" smtClean="0"/>
              <a:t>Committee</a:t>
            </a:r>
            <a:r>
              <a:rPr lang="de-DE" dirty="0" smtClean="0"/>
              <a:t> </a:t>
            </a:r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final </a:t>
            </a:r>
            <a:r>
              <a:rPr lang="de-DE" dirty="0" err="1" smtClean="0"/>
              <a:t>reports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check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MC </a:t>
            </a:r>
            <a:r>
              <a:rPr lang="de-DE" dirty="0" err="1" smtClean="0"/>
              <a:t>meeting</a:t>
            </a:r>
            <a:endParaRPr lang="de-DE" dirty="0" smtClean="0"/>
          </a:p>
          <a:p>
            <a:r>
              <a:rPr lang="de-DE" dirty="0" smtClean="0"/>
              <a:t>Managing Authority </a:t>
            </a:r>
            <a:r>
              <a:rPr lang="de-DE" dirty="0" err="1" smtClean="0"/>
              <a:t>presents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SG </a:t>
            </a:r>
            <a:r>
              <a:rPr lang="de-DE" dirty="0" err="1" smtClean="0"/>
              <a:t>vote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approval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Communication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Involvement </a:t>
            </a:r>
            <a:r>
              <a:rPr lang="de-DE" dirty="0" err="1" smtClean="0"/>
              <a:t>of</a:t>
            </a:r>
            <a:r>
              <a:rPr lang="de-DE" dirty="0" smtClean="0"/>
              <a:t> Monitoring </a:t>
            </a:r>
            <a:r>
              <a:rPr lang="de-DE" dirty="0" err="1" smtClean="0"/>
              <a:t>Committee</a:t>
            </a:r>
            <a:r>
              <a:rPr lang="de-DE" dirty="0" smtClean="0"/>
              <a:t> (MC)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2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272420" y="359923"/>
            <a:ext cx="7128852" cy="554477"/>
          </a:xfrm>
        </p:spPr>
        <p:txBody>
          <a:bodyPr/>
          <a:lstStyle/>
          <a:p>
            <a:r>
              <a:rPr lang="de-DE" dirty="0" smtClean="0"/>
              <a:t>CBC Programme </a:t>
            </a:r>
            <a:r>
              <a:rPr lang="de-DE" dirty="0" err="1"/>
              <a:t>Saxony</a:t>
            </a:r>
            <a:r>
              <a:rPr lang="de-DE" dirty="0"/>
              <a:t> – Czech </a:t>
            </a:r>
            <a:r>
              <a:rPr lang="de-DE" dirty="0" err="1"/>
              <a:t>Republic</a:t>
            </a:r>
            <a:r>
              <a:rPr lang="de-DE" dirty="0"/>
              <a:t> 2014-2020 (INTERREG V A)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272421" y="2852920"/>
            <a:ext cx="3960499" cy="3672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2420" y="1268700"/>
            <a:ext cx="7560980" cy="576124"/>
          </a:xfrm>
        </p:spPr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Communication </a:t>
            </a:r>
            <a:r>
              <a:rPr lang="de-DE" dirty="0" err="1" smtClean="0"/>
              <a:t>Strategy</a:t>
            </a:r>
            <a:endParaRPr lang="de-DE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91521238"/>
              </p:ext>
            </p:extLst>
          </p:nvPr>
        </p:nvGraphicFramePr>
        <p:xfrm>
          <a:off x="272480" y="1772816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0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CBC Programme </a:t>
            </a:r>
            <a:r>
              <a:rPr lang="de-DE" dirty="0" err="1"/>
              <a:t>Saxony</a:t>
            </a:r>
            <a:r>
              <a:rPr lang="de-DE" dirty="0"/>
              <a:t> – Czech </a:t>
            </a:r>
            <a:r>
              <a:rPr lang="de-DE" dirty="0" err="1"/>
              <a:t>Republic</a:t>
            </a:r>
            <a:r>
              <a:rPr lang="de-DE" dirty="0"/>
              <a:t> 2014-2020 (INTERREG V A)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>
          <a:xfrm>
            <a:off x="344488" y="2564904"/>
            <a:ext cx="9361159" cy="4104456"/>
          </a:xfrm>
        </p:spPr>
        <p:txBody>
          <a:bodyPr numCol="1"/>
          <a:lstStyle/>
          <a:p>
            <a:r>
              <a:rPr lang="de-DE" b="1" dirty="0" err="1"/>
              <a:t>Ensure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u="sng" dirty="0"/>
              <a:t>same </a:t>
            </a:r>
            <a:r>
              <a:rPr lang="de-DE" b="1" u="sng" dirty="0" err="1"/>
              <a:t>understanding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topics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contents</a:t>
            </a:r>
            <a:r>
              <a:rPr lang="de-DE" b="1" dirty="0"/>
              <a:t> </a:t>
            </a:r>
            <a:r>
              <a:rPr lang="de-DE" b="1" dirty="0" err="1"/>
              <a:t>respectively</a:t>
            </a:r>
            <a:endParaRPr lang="de-DE" b="1" dirty="0"/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Raw</a:t>
            </a:r>
            <a:r>
              <a:rPr lang="de-DE" dirty="0" smtClean="0"/>
              <a:t>“ </a:t>
            </a:r>
            <a:r>
              <a:rPr lang="de-DE" dirty="0" err="1" smtClean="0"/>
              <a:t>report</a:t>
            </a:r>
            <a:r>
              <a:rPr lang="de-DE" dirty="0" smtClean="0"/>
              <a:t> versus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final </a:t>
            </a:r>
            <a:r>
              <a:rPr lang="de-DE" dirty="0" err="1" smtClean="0"/>
              <a:t>report</a:t>
            </a:r>
            <a:endParaRPr lang="de-DE" dirty="0"/>
          </a:p>
          <a:p>
            <a:pPr lvl="1"/>
            <a:r>
              <a:rPr lang="de-DE" dirty="0" smtClean="0"/>
              <a:t>Workshop </a:t>
            </a:r>
            <a:r>
              <a:rPr lang="de-DE" dirty="0" err="1" smtClean="0"/>
              <a:t>organisation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 </a:t>
            </a:r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MA</a:t>
            </a:r>
          </a:p>
          <a:p>
            <a:pPr marL="360363" lvl="1" indent="0">
              <a:buNone/>
            </a:pPr>
            <a:endParaRPr lang="de-DE" dirty="0" smtClean="0"/>
          </a:p>
          <a:p>
            <a:r>
              <a:rPr lang="de-DE" b="1" dirty="0" smtClean="0"/>
              <a:t>A lot of time for </a:t>
            </a:r>
            <a:r>
              <a:rPr lang="de-DE" b="1" u="sng" dirty="0" smtClean="0"/>
              <a:t>communication</a:t>
            </a:r>
            <a:r>
              <a:rPr lang="de-DE" b="1" dirty="0" smtClean="0"/>
              <a:t> with evaluator</a:t>
            </a:r>
          </a:p>
          <a:p>
            <a:pPr lvl="1"/>
            <a:r>
              <a:rPr lang="de-DE" dirty="0" smtClean="0"/>
              <a:t>Kick-off </a:t>
            </a:r>
            <a:r>
              <a:rPr lang="de-DE" dirty="0" err="1" smtClean="0"/>
              <a:t>meeting</a:t>
            </a:r>
            <a:r>
              <a:rPr lang="de-DE" dirty="0" smtClean="0"/>
              <a:t> after </a:t>
            </a:r>
            <a:r>
              <a:rPr lang="de-DE" dirty="0" err="1" smtClean="0"/>
              <a:t>having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evaluator</a:t>
            </a:r>
            <a:r>
              <a:rPr lang="de-DE" dirty="0" smtClean="0"/>
              <a:t> </a:t>
            </a:r>
            <a:r>
              <a:rPr lang="de-DE" dirty="0" err="1" smtClean="0"/>
              <a:t>contracted</a:t>
            </a:r>
            <a:endParaRPr lang="de-DE" dirty="0" smtClean="0"/>
          </a:p>
          <a:p>
            <a:pPr lvl="1"/>
            <a:r>
              <a:rPr lang="de-DE" dirty="0" err="1" smtClean="0"/>
              <a:t>regular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telephone</a:t>
            </a:r>
            <a:r>
              <a:rPr lang="de-DE" dirty="0" smtClean="0"/>
              <a:t> </a:t>
            </a:r>
            <a:r>
              <a:rPr lang="de-DE" dirty="0" err="1" smtClean="0"/>
              <a:t>meetings</a:t>
            </a:r>
            <a:endParaRPr lang="de-DE" dirty="0" smtClean="0"/>
          </a:p>
          <a:p>
            <a:pPr lvl="1"/>
            <a:r>
              <a:rPr lang="de-DE" dirty="0" err="1"/>
              <a:t>r</a:t>
            </a:r>
            <a:r>
              <a:rPr lang="de-DE" dirty="0" err="1" smtClean="0"/>
              <a:t>egular</a:t>
            </a:r>
            <a:r>
              <a:rPr lang="de-DE" dirty="0" smtClean="0"/>
              <a:t> </a:t>
            </a:r>
            <a:r>
              <a:rPr lang="de-DE" dirty="0" err="1" smtClean="0"/>
              <a:t>meetings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evaluator</a:t>
            </a:r>
            <a:endParaRPr lang="de-DE" dirty="0" smtClean="0"/>
          </a:p>
          <a:p>
            <a:pPr lvl="1"/>
            <a:r>
              <a:rPr lang="de-DE" dirty="0" smtClean="0"/>
              <a:t>Short </a:t>
            </a:r>
            <a:r>
              <a:rPr lang="de-DE" dirty="0" err="1" smtClean="0"/>
              <a:t>info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endParaRPr lang="de-DE" dirty="0"/>
          </a:p>
          <a:p>
            <a:endParaRPr lang="de-DE" dirty="0"/>
          </a:p>
          <a:p>
            <a:r>
              <a:rPr lang="de-DE" b="1" dirty="0" smtClean="0"/>
              <a:t>More time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u="sng" dirty="0" err="1" smtClean="0"/>
              <a:t>translatio</a:t>
            </a:r>
            <a:r>
              <a:rPr lang="de-DE" b="1" dirty="0" err="1" smtClean="0"/>
              <a:t>n</a:t>
            </a:r>
            <a:r>
              <a:rPr lang="de-DE" dirty="0" smtClean="0"/>
              <a:t> (German </a:t>
            </a:r>
            <a:r>
              <a:rPr lang="de-DE" dirty="0" err="1" smtClean="0"/>
              <a:t>and</a:t>
            </a:r>
            <a:r>
              <a:rPr lang="de-DE" dirty="0" smtClean="0"/>
              <a:t> Czech </a:t>
            </a:r>
            <a:r>
              <a:rPr lang="de-DE" dirty="0" err="1" smtClean="0"/>
              <a:t>language</a:t>
            </a:r>
            <a:r>
              <a:rPr lang="de-DE" dirty="0" smtClean="0"/>
              <a:t> must not </a:t>
            </a:r>
            <a:r>
              <a:rPr lang="de-DE" dirty="0" err="1" smtClean="0"/>
              <a:t>descriminated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/>
              <a:t>Time </a:t>
            </a:r>
            <a:r>
              <a:rPr lang="de-DE" b="1" dirty="0" err="1" smtClean="0"/>
              <a:t>schedule</a:t>
            </a:r>
            <a:r>
              <a:rPr lang="de-DE" b="1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harmonizing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Communication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1988840"/>
            <a:ext cx="8280980" cy="288925"/>
          </a:xfrm>
        </p:spPr>
        <p:txBody>
          <a:bodyPr/>
          <a:lstStyle/>
          <a:p>
            <a:r>
              <a:rPr lang="de-DE" dirty="0" smtClean="0"/>
              <a:t>Experience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evaluator</a:t>
            </a:r>
            <a:r>
              <a:rPr lang="de-DE" dirty="0" smtClean="0"/>
              <a:t> /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0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Bildbeschreibung Arial 12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" b="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4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272420" y="359923"/>
            <a:ext cx="6480780" cy="55447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dirty="0" smtClean="0"/>
              <a:t>CBC Programme </a:t>
            </a:r>
            <a:r>
              <a:rPr lang="de-DE" dirty="0" err="1" smtClean="0"/>
              <a:t>Saxony</a:t>
            </a:r>
            <a:r>
              <a:rPr lang="de-DE" dirty="0" smtClean="0"/>
              <a:t> – Czech </a:t>
            </a:r>
            <a:r>
              <a:rPr lang="de-DE" dirty="0" err="1" smtClean="0"/>
              <a:t>Republic</a:t>
            </a:r>
            <a:r>
              <a:rPr lang="de-DE" dirty="0" smtClean="0"/>
              <a:t> 2014-2020 (INTERREG V A)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4592960" y="2420888"/>
            <a:ext cx="4896543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Managing Authority</a:t>
            </a:r>
            <a:endParaRPr lang="de-DE" dirty="0" smtClean="0"/>
          </a:p>
          <a:p>
            <a:r>
              <a:rPr lang="de-DE" dirty="0" smtClean="0"/>
              <a:t>Saxon State Ministry for Environment and</a:t>
            </a:r>
            <a:r>
              <a:rPr lang="de-DE" dirty="0"/>
              <a:t> </a:t>
            </a:r>
            <a:r>
              <a:rPr lang="de-DE" dirty="0" smtClean="0"/>
              <a:t>Agriculture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Divison</a:t>
            </a:r>
            <a:r>
              <a:rPr lang="de-DE" dirty="0" smtClean="0"/>
              <a:t> </a:t>
            </a:r>
            <a:r>
              <a:rPr lang="de-DE" dirty="0"/>
              <a:t>25 </a:t>
            </a:r>
            <a:r>
              <a:rPr lang="de-DE" dirty="0" smtClean="0"/>
              <a:t>Cross-</a:t>
            </a:r>
            <a:r>
              <a:rPr lang="de-DE" dirty="0" err="1" smtClean="0"/>
              <a:t>border</a:t>
            </a:r>
            <a:r>
              <a:rPr lang="de-DE" dirty="0" smtClean="0"/>
              <a:t> </a:t>
            </a:r>
            <a:r>
              <a:rPr lang="de-DE" dirty="0"/>
              <a:t>Programmes, </a:t>
            </a:r>
            <a:r>
              <a:rPr lang="de-DE" dirty="0" err="1"/>
              <a:t>Interreg</a:t>
            </a:r>
            <a:r>
              <a:rPr lang="de-DE" dirty="0"/>
              <a:t> Europe)</a:t>
            </a:r>
          </a:p>
          <a:p>
            <a:r>
              <a:rPr lang="de-DE" dirty="0"/>
              <a:t>Dipl.-Ing. Yvonne Schönlein</a:t>
            </a:r>
          </a:p>
          <a:p>
            <a:r>
              <a:rPr lang="de-DE" dirty="0"/>
              <a:t>Desk Officer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Archivstr. 1, 01097 Dresden</a:t>
            </a:r>
          </a:p>
          <a:p>
            <a:pPr marL="0" indent="0">
              <a:buNone/>
            </a:pPr>
            <a:r>
              <a:rPr lang="de-DE" dirty="0" smtClean="0"/>
              <a:t>Phone:</a:t>
            </a:r>
            <a:r>
              <a:rPr lang="de-DE" dirty="0"/>
              <a:t>	+49 (0)351 </a:t>
            </a:r>
            <a:r>
              <a:rPr lang="de-DE" dirty="0" smtClean="0"/>
              <a:t>564 2251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Telefax:	+49 (0)351 </a:t>
            </a:r>
            <a:r>
              <a:rPr lang="de-DE" dirty="0" smtClean="0"/>
              <a:t>564 2259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E-Mail: 	</a:t>
            </a:r>
            <a:r>
              <a:rPr lang="de-DE" dirty="0" smtClean="0">
                <a:hlinkClick r:id="rId3"/>
              </a:rPr>
              <a:t>yvonne.schoenlein@smul.sachsen.de</a:t>
            </a:r>
            <a:r>
              <a:rPr lang="de-DE" dirty="0" smtClean="0"/>
              <a:t>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Web</a:t>
            </a:r>
            <a:r>
              <a:rPr lang="de-DE" dirty="0"/>
              <a:t>: 	</a:t>
            </a:r>
            <a:r>
              <a:rPr lang="de-DE" dirty="0" smtClean="0">
                <a:hlinkClick r:id="rId4"/>
              </a:rPr>
              <a:t>www.sn-cz2020.eu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/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err="1" smtClean="0">
                <a:solidFill>
                  <a:schemeClr val="accent1"/>
                </a:solidFill>
              </a:rPr>
              <a:t>Questions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  <a:endParaRPr lang="de-DE" dirty="0">
              <a:solidFill>
                <a:srgbClr val="143A84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645024"/>
            <a:ext cx="3600450" cy="23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t="21380" r="-1" b="3433"/>
          <a:stretch/>
        </p:blipFill>
        <p:spPr/>
      </p:pic>
      <p:sp>
        <p:nvSpPr>
          <p:cNvPr id="4" name="Textfeld 3"/>
          <p:cNvSpPr txBox="1"/>
          <p:nvPr/>
        </p:nvSpPr>
        <p:spPr>
          <a:xfrm>
            <a:off x="7617370" y="548600"/>
            <a:ext cx="20162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</a:rPr>
              <a:t>Czech </a:t>
            </a:r>
            <a:r>
              <a:rPr lang="de-DE" sz="1200" dirty="0" err="1" smtClean="0">
                <a:solidFill>
                  <a:schemeClr val="tx2"/>
                </a:solidFill>
              </a:rPr>
              <a:t>eligible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area</a:t>
            </a:r>
            <a:endParaRPr lang="de-DE" sz="1200" dirty="0" smtClean="0">
              <a:solidFill>
                <a:schemeClr val="tx2"/>
              </a:solidFill>
            </a:endParaRPr>
          </a:p>
          <a:p>
            <a:endParaRPr lang="de-DE" sz="1200" dirty="0" smtClean="0"/>
          </a:p>
          <a:p>
            <a:r>
              <a:rPr lang="de-DE" sz="1200" dirty="0" err="1" smtClean="0">
                <a:solidFill>
                  <a:schemeClr val="tx2"/>
                </a:solidFill>
              </a:rPr>
              <a:t>Saxon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eligible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area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dirty="0" smtClean="0">
                <a:solidFill>
                  <a:schemeClr val="tx2"/>
                </a:solidFill>
              </a:rPr>
              <a:t>Programme </a:t>
            </a:r>
            <a:r>
              <a:rPr lang="de-DE" sz="1200" dirty="0" err="1" smtClean="0">
                <a:solidFill>
                  <a:schemeClr val="tx2"/>
                </a:solidFill>
              </a:rPr>
              <a:t>area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is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defined</a:t>
            </a:r>
            <a:r>
              <a:rPr lang="de-DE" sz="1200" dirty="0" smtClean="0">
                <a:solidFill>
                  <a:schemeClr val="tx2"/>
                </a:solidFill>
              </a:rPr>
              <a:t> on NUTS-level 3.</a:t>
            </a:r>
          </a:p>
        </p:txBody>
      </p:sp>
      <p:sp>
        <p:nvSpPr>
          <p:cNvPr id="6" name="Rechteck 5"/>
          <p:cNvSpPr/>
          <p:nvPr/>
        </p:nvSpPr>
        <p:spPr>
          <a:xfrm>
            <a:off x="7245043" y="551668"/>
            <a:ext cx="216030" cy="216030"/>
          </a:xfrm>
          <a:prstGeom prst="rect">
            <a:avLst/>
          </a:prstGeom>
          <a:solidFill>
            <a:srgbClr val="878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248211" y="908720"/>
            <a:ext cx="216030" cy="216030"/>
          </a:xfrm>
          <a:prstGeom prst="rect">
            <a:avLst/>
          </a:prstGeom>
          <a:solidFill>
            <a:srgbClr val="6EA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0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72420" y="359923"/>
            <a:ext cx="6408772" cy="554477"/>
          </a:xfrm>
        </p:spPr>
        <p:txBody>
          <a:bodyPr/>
          <a:lstStyle/>
          <a:p>
            <a:r>
              <a:rPr lang="de-DE" dirty="0" smtClean="0"/>
              <a:t>CBC Programme </a:t>
            </a:r>
            <a:r>
              <a:rPr lang="de-DE" dirty="0" err="1"/>
              <a:t>Saxony</a:t>
            </a:r>
            <a:r>
              <a:rPr lang="de-DE" dirty="0"/>
              <a:t> – Czech </a:t>
            </a:r>
            <a:r>
              <a:rPr lang="de-DE" dirty="0" err="1"/>
              <a:t>Republic</a:t>
            </a:r>
            <a:r>
              <a:rPr lang="de-DE" dirty="0"/>
              <a:t> 2014-2020 (INTERREG V A)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272480" y="3429000"/>
            <a:ext cx="5904656" cy="2232248"/>
          </a:xfrm>
        </p:spPr>
        <p:txBody>
          <a:bodyPr>
            <a:normAutofit/>
          </a:bodyPr>
          <a:lstStyle/>
          <a:p>
            <a:r>
              <a:rPr lang="de-DE" dirty="0" smtClean="0"/>
              <a:t>4 Priority </a:t>
            </a:r>
            <a:r>
              <a:rPr lang="de-DE" dirty="0" smtClean="0"/>
              <a:t>axis </a:t>
            </a:r>
            <a:r>
              <a:rPr lang="de-DE" dirty="0" smtClean="0"/>
              <a:t>for projects</a:t>
            </a:r>
          </a:p>
          <a:p>
            <a:pPr lvl="1"/>
            <a:r>
              <a:rPr lang="de-DE" dirty="0" smtClean="0"/>
              <a:t>148.5  Million EUR ERDF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 marL="360363" lvl="1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+ 1 </a:t>
            </a:r>
            <a:r>
              <a:rPr lang="de-DE" err="1"/>
              <a:t>Priority</a:t>
            </a:r>
            <a:r>
              <a:rPr lang="de-DE"/>
              <a:t> </a:t>
            </a:r>
            <a:r>
              <a:rPr lang="de-DE" smtClean="0"/>
              <a:t>axis </a:t>
            </a:r>
            <a:r>
              <a:rPr lang="de-DE" dirty="0" err="1"/>
              <a:t>for</a:t>
            </a:r>
            <a:r>
              <a:rPr lang="de-DE" dirty="0"/>
              <a:t> Technical Assistance (TA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9.4 </a:t>
            </a:r>
            <a:r>
              <a:rPr lang="de-DE" dirty="0" err="1" smtClean="0"/>
              <a:t>million</a:t>
            </a:r>
            <a:r>
              <a:rPr lang="de-DE" dirty="0" smtClean="0"/>
              <a:t> EUR ERDF </a:t>
            </a:r>
            <a:r>
              <a:rPr lang="de-DE" dirty="0" err="1" smtClean="0"/>
              <a:t>for</a:t>
            </a:r>
            <a:r>
              <a:rPr lang="de-DE" dirty="0" smtClean="0"/>
              <a:t> TA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00472" y="1268760"/>
            <a:ext cx="5472690" cy="936130"/>
          </a:xfrm>
        </p:spPr>
        <p:txBody>
          <a:bodyPr/>
          <a:lstStyle/>
          <a:p>
            <a:r>
              <a:rPr lang="de-DE" dirty="0" smtClean="0"/>
              <a:t>Programme </a:t>
            </a:r>
            <a:r>
              <a:rPr lang="de-DE" dirty="0" err="1" smtClean="0"/>
              <a:t>budget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272480" y="1988840"/>
            <a:ext cx="6768752" cy="288925"/>
          </a:xfrm>
        </p:spPr>
        <p:txBody>
          <a:bodyPr/>
          <a:lstStyle/>
          <a:p>
            <a:r>
              <a:rPr lang="de-DE" dirty="0" smtClean="0"/>
              <a:t>189.274.570 </a:t>
            </a:r>
            <a:r>
              <a:rPr lang="de-DE" dirty="0"/>
              <a:t>EUR </a:t>
            </a:r>
            <a:r>
              <a:rPr lang="de-DE" dirty="0" smtClean="0"/>
              <a:t>total </a:t>
            </a:r>
            <a:r>
              <a:rPr lang="de-DE" dirty="0" err="1" smtClean="0"/>
              <a:t>programme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272480" y="2708920"/>
            <a:ext cx="5471953" cy="288925"/>
          </a:xfrm>
        </p:spPr>
        <p:txBody>
          <a:bodyPr/>
          <a:lstStyle/>
          <a:p>
            <a:r>
              <a:rPr lang="de-DE" dirty="0"/>
              <a:t>157.967.069 EUR </a:t>
            </a:r>
            <a:r>
              <a:rPr lang="de-DE" dirty="0" smtClean="0"/>
              <a:t>ERDF </a:t>
            </a:r>
            <a:r>
              <a:rPr lang="de-DE" dirty="0" err="1" smtClean="0"/>
              <a:t>budget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488504" y="5589240"/>
            <a:ext cx="9073008" cy="288925"/>
          </a:xfrm>
        </p:spPr>
        <p:txBody>
          <a:bodyPr/>
          <a:lstStyle/>
          <a:p>
            <a:r>
              <a:rPr lang="de-DE" dirty="0" smtClean="0"/>
              <a:t>Status quo:  	142 Mio.  EUR ERDF </a:t>
            </a:r>
            <a:r>
              <a:rPr lang="de-DE" dirty="0" err="1" smtClean="0"/>
              <a:t>approved</a:t>
            </a:r>
            <a:r>
              <a:rPr lang="de-DE" dirty="0" smtClean="0"/>
              <a:t>/</a:t>
            </a:r>
            <a:r>
              <a:rPr lang="de-DE" dirty="0" err="1" smtClean="0"/>
              <a:t>contracted</a:t>
            </a:r>
            <a:r>
              <a:rPr lang="de-DE" dirty="0" smtClean="0"/>
              <a:t> </a:t>
            </a:r>
          </a:p>
          <a:p>
            <a:r>
              <a:rPr lang="de-DE" dirty="0"/>
              <a:t>	</a:t>
            </a:r>
            <a:r>
              <a:rPr lang="de-DE" dirty="0" smtClean="0"/>
              <a:t>	(95,6% </a:t>
            </a:r>
            <a:r>
              <a:rPr lang="de-DE" dirty="0" err="1" smtClean="0"/>
              <a:t>of</a:t>
            </a:r>
            <a:r>
              <a:rPr lang="de-DE" dirty="0" smtClean="0"/>
              <a:t> ERDF </a:t>
            </a:r>
            <a:r>
              <a:rPr lang="de-DE" dirty="0" err="1" smtClean="0"/>
              <a:t>budget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742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www.sn-cz2020.eu</a:t>
            </a:r>
          </a:p>
        </p:txBody>
      </p:sp>
    </p:spTree>
    <p:extLst>
      <p:ext uri="{BB962C8B-B14F-4D97-AF65-F5344CB8AC3E}">
        <p14:creationId xmlns:p14="http://schemas.microsoft.com/office/powerpoint/2010/main" val="726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76536" y="1628800"/>
            <a:ext cx="8420100" cy="468052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1. Resources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2. Evaluation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3. Content / </a:t>
            </a:r>
            <a:r>
              <a:rPr lang="de-DE" dirty="0" err="1" smtClean="0"/>
              <a:t>Questions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4. Results / Recommendations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5. </a:t>
            </a:r>
            <a:r>
              <a:rPr lang="de-DE" dirty="0"/>
              <a:t>MC -  role and </a:t>
            </a:r>
            <a:r>
              <a:rPr lang="de-DE" dirty="0" smtClean="0"/>
              <a:t>involvement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6. Experience with external evaluator / </a:t>
            </a:r>
            <a:br>
              <a:rPr lang="de-DE" dirty="0" smtClean="0"/>
            </a:br>
            <a:r>
              <a:rPr lang="de-DE" dirty="0" smtClean="0"/>
              <a:t>    Lessons learned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6.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www.sn-cz2020.eu</a:t>
            </a:r>
          </a:p>
        </p:txBody>
      </p:sp>
    </p:spTree>
    <p:extLst>
      <p:ext uri="{BB962C8B-B14F-4D97-AF65-F5344CB8AC3E}">
        <p14:creationId xmlns:p14="http://schemas.microsoft.com/office/powerpoint/2010/main" val="28061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72420" y="359923"/>
            <a:ext cx="6408772" cy="554477"/>
          </a:xfrm>
        </p:spPr>
        <p:txBody>
          <a:bodyPr/>
          <a:lstStyle/>
          <a:p>
            <a:r>
              <a:rPr lang="de-DE" dirty="0" smtClean="0"/>
              <a:t>CBC Programme </a:t>
            </a:r>
            <a:r>
              <a:rPr lang="de-DE" dirty="0" err="1"/>
              <a:t>Saxony</a:t>
            </a:r>
            <a:r>
              <a:rPr lang="de-DE" dirty="0"/>
              <a:t> – Czech </a:t>
            </a:r>
            <a:r>
              <a:rPr lang="de-DE" dirty="0" err="1"/>
              <a:t>Republic</a:t>
            </a:r>
            <a:r>
              <a:rPr lang="de-DE" dirty="0"/>
              <a:t> 2014-2020 (INTERREG V A)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272480" y="2780928"/>
            <a:ext cx="5904656" cy="3672408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Indicative financial resources </a:t>
            </a:r>
            <a:r>
              <a:rPr lang="de-DE" dirty="0" smtClean="0"/>
              <a:t>(2015-2023) </a:t>
            </a:r>
            <a:r>
              <a:rPr lang="de-DE" b="1" dirty="0" smtClean="0"/>
              <a:t>for evaluation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473 648 EUR, thereof 307 871 EUR ERDF Technical Assistance and 165 777 EUR national co-financing</a:t>
            </a:r>
          </a:p>
          <a:p>
            <a:r>
              <a:rPr lang="de-DE" b="1" dirty="0" smtClean="0"/>
              <a:t>Evaluation of communication strategy</a:t>
            </a:r>
            <a:r>
              <a:rPr lang="de-DE" dirty="0" smtClean="0"/>
              <a:t>: 39 802 EUR </a:t>
            </a:r>
            <a:br>
              <a:rPr lang="de-DE" dirty="0" smtClean="0"/>
            </a:br>
            <a:endParaRPr lang="de-DE" dirty="0"/>
          </a:p>
          <a:p>
            <a:r>
              <a:rPr lang="de-DE" b="1" dirty="0" smtClean="0"/>
              <a:t>Managing Authority: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 smtClean="0"/>
              <a:t>Yvonne Schönlein, Desk Officer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Uta Juraschek, Assistent Desk Officer</a:t>
            </a:r>
          </a:p>
          <a:p>
            <a:endParaRPr lang="de-DE" dirty="0" smtClean="0"/>
          </a:p>
          <a:p>
            <a:r>
              <a:rPr lang="de-DE" dirty="0" err="1" smtClean="0"/>
              <a:t>Evalution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responsibilities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Active </a:t>
            </a:r>
            <a:r>
              <a:rPr lang="de-DE" dirty="0"/>
              <a:t>i</a:t>
            </a:r>
            <a:r>
              <a:rPr lang="de-DE" dirty="0" smtClean="0"/>
              <a:t>nvolvement of Czech National Authority (MMR):</a:t>
            </a:r>
          </a:p>
          <a:p>
            <a:r>
              <a:rPr lang="de-DE" dirty="0" smtClean="0"/>
              <a:t>Jan Pikna, Stanislav Rataj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Resources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272480" y="1988840"/>
            <a:ext cx="5471953" cy="288925"/>
          </a:xfrm>
        </p:spPr>
        <p:txBody>
          <a:bodyPr/>
          <a:lstStyle/>
          <a:p>
            <a:r>
              <a:rPr lang="de-DE" dirty="0" smtClean="0"/>
              <a:t>Budget / </a:t>
            </a:r>
            <a:r>
              <a:rPr lang="de-DE" dirty="0" err="1" smtClean="0"/>
              <a:t>Staff</a:t>
            </a:r>
            <a:endParaRPr lang="de-DE" dirty="0"/>
          </a:p>
        </p:txBody>
      </p:sp>
      <p:pic>
        <p:nvPicPr>
          <p:cNvPr id="8" name="Inhaltsplatzhalter 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r="27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8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72420" y="359923"/>
            <a:ext cx="6408772" cy="554477"/>
          </a:xfrm>
        </p:spPr>
        <p:txBody>
          <a:bodyPr/>
          <a:lstStyle/>
          <a:p>
            <a:r>
              <a:rPr lang="de-DE" dirty="0" smtClean="0"/>
              <a:t>CBC Programme </a:t>
            </a:r>
            <a:r>
              <a:rPr lang="de-DE" dirty="0" err="1"/>
              <a:t>Saxony</a:t>
            </a:r>
            <a:r>
              <a:rPr lang="de-DE" dirty="0"/>
              <a:t> – Czech </a:t>
            </a:r>
            <a:r>
              <a:rPr lang="de-DE" dirty="0" err="1"/>
              <a:t>Republic</a:t>
            </a:r>
            <a:r>
              <a:rPr lang="de-DE" dirty="0"/>
              <a:t> 2014-2020 (INTERREG V A)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200472" y="2276872"/>
            <a:ext cx="5544616" cy="4248472"/>
          </a:xfrm>
        </p:spPr>
        <p:txBody>
          <a:bodyPr>
            <a:normAutofit/>
          </a:bodyPr>
          <a:lstStyle/>
          <a:p>
            <a:r>
              <a:rPr lang="de-DE" dirty="0" smtClean="0"/>
              <a:t>May 2017	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evalution</a:t>
            </a:r>
            <a:endParaRPr lang="de-DE" dirty="0" smtClean="0"/>
          </a:p>
          <a:p>
            <a:r>
              <a:rPr lang="de-DE" dirty="0" smtClean="0"/>
              <a:t>June 2017	</a:t>
            </a:r>
            <a:r>
              <a:rPr lang="de-DE" dirty="0" err="1" smtClean="0"/>
              <a:t>workshops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			</a:t>
            </a:r>
            <a:r>
              <a:rPr lang="de-DE" dirty="0" err="1" smtClean="0"/>
              <a:t>evaluator</a:t>
            </a:r>
            <a:endParaRPr lang="de-DE" dirty="0" smtClean="0"/>
          </a:p>
          <a:p>
            <a:r>
              <a:rPr lang="de-DE" dirty="0" err="1" smtClean="0"/>
              <a:t>July</a:t>
            </a:r>
            <a:r>
              <a:rPr lang="de-DE" dirty="0" smtClean="0"/>
              <a:t>/August 2017	Online </a:t>
            </a:r>
            <a:r>
              <a:rPr lang="de-DE" dirty="0" err="1" smtClean="0"/>
              <a:t>questionnaire</a:t>
            </a:r>
            <a:endParaRPr lang="de-DE" dirty="0" smtClean="0"/>
          </a:p>
          <a:p>
            <a:r>
              <a:rPr lang="de-DE" dirty="0" err="1" smtClean="0"/>
              <a:t>October</a:t>
            </a:r>
            <a:r>
              <a:rPr lang="de-DE" dirty="0" smtClean="0"/>
              <a:t> 2017	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endParaRPr lang="de-DE" dirty="0" smtClean="0"/>
          </a:p>
          <a:p>
            <a:r>
              <a:rPr lang="de-DE" dirty="0" smtClean="0"/>
              <a:t>24th </a:t>
            </a:r>
            <a:r>
              <a:rPr lang="de-DE" dirty="0" err="1" smtClean="0"/>
              <a:t>Oct</a:t>
            </a:r>
            <a:r>
              <a:rPr lang="de-DE" dirty="0" smtClean="0"/>
              <a:t> 2017	</a:t>
            </a:r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November 2017	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final </a:t>
            </a:r>
            <a:r>
              <a:rPr lang="de-DE" dirty="0" err="1" smtClean="0"/>
              <a:t>version</a:t>
            </a:r>
            <a:endParaRPr lang="de-DE" dirty="0"/>
          </a:p>
          <a:p>
            <a:r>
              <a:rPr lang="de-DE" dirty="0" err="1" smtClean="0"/>
              <a:t>January</a:t>
            </a:r>
            <a:r>
              <a:rPr lang="de-DE" dirty="0" smtClean="0"/>
              <a:t> 2018	final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21st March 2018	</a:t>
            </a:r>
            <a:r>
              <a:rPr lang="de-DE" dirty="0" err="1" smtClean="0"/>
              <a:t>Presentation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		</a:t>
            </a:r>
            <a:r>
              <a:rPr lang="de-DE" dirty="0" err="1" smtClean="0"/>
              <a:t>meeting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b="1" dirty="0" err="1" smtClean="0"/>
              <a:t>Process</a:t>
            </a:r>
            <a:r>
              <a:rPr lang="de-DE" b="1" dirty="0" smtClean="0"/>
              <a:t> time: </a:t>
            </a:r>
            <a:r>
              <a:rPr lang="de-DE" b="1" dirty="0" err="1" smtClean="0"/>
              <a:t>appr</a:t>
            </a:r>
            <a:r>
              <a:rPr lang="de-DE" b="1" dirty="0" smtClean="0"/>
              <a:t>. 1 </a:t>
            </a:r>
            <a:r>
              <a:rPr lang="de-DE" b="1" dirty="0" err="1" smtClean="0"/>
              <a:t>year</a:t>
            </a:r>
            <a:endParaRPr lang="de-DE" b="1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Resources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272480" y="1772816"/>
            <a:ext cx="5471953" cy="288925"/>
          </a:xfrm>
        </p:spPr>
        <p:txBody>
          <a:bodyPr/>
          <a:lstStyle/>
          <a:p>
            <a:r>
              <a:rPr lang="de-DE" dirty="0" smtClean="0"/>
              <a:t>Timeline</a:t>
            </a:r>
            <a:endParaRPr lang="de-DE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348880"/>
            <a:ext cx="36671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CBC Programme </a:t>
            </a:r>
            <a:r>
              <a:rPr lang="de-DE" dirty="0" err="1"/>
              <a:t>Saxony</a:t>
            </a:r>
            <a:r>
              <a:rPr lang="de-DE" dirty="0"/>
              <a:t> – Czech </a:t>
            </a:r>
            <a:r>
              <a:rPr lang="de-DE" dirty="0" err="1"/>
              <a:t>Republic</a:t>
            </a:r>
            <a:r>
              <a:rPr lang="de-DE" dirty="0"/>
              <a:t> 2014-2020 (INTERREG V A)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>
          <a:xfrm>
            <a:off x="344488" y="2492896"/>
            <a:ext cx="4176523" cy="3384376"/>
          </a:xfrm>
        </p:spPr>
        <p:txBody>
          <a:bodyPr numCol="1">
            <a:normAutofit/>
          </a:bodyPr>
          <a:lstStyle/>
          <a:p>
            <a:r>
              <a:rPr lang="de-DE" b="1" dirty="0" smtClean="0"/>
              <a:t>First </a:t>
            </a:r>
            <a:r>
              <a:rPr lang="de-DE" dirty="0" err="1" smtClean="0"/>
              <a:t>evaluation</a:t>
            </a:r>
            <a:r>
              <a:rPr lang="de-DE" dirty="0" smtClean="0"/>
              <a:t> after </a:t>
            </a:r>
            <a:r>
              <a:rPr lang="de-DE" dirty="0" err="1" smtClean="0"/>
              <a:t>contracting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evaluator</a:t>
            </a:r>
            <a:endParaRPr lang="de-DE" dirty="0" smtClean="0"/>
          </a:p>
          <a:p>
            <a:r>
              <a:rPr lang="de-DE" dirty="0" smtClean="0"/>
              <a:t>Operational </a:t>
            </a:r>
            <a:r>
              <a:rPr lang="de-DE" dirty="0" err="1" smtClean="0"/>
              <a:t>evaluation</a:t>
            </a:r>
            <a:r>
              <a:rPr lang="de-DE" dirty="0" smtClean="0"/>
              <a:t>, but </a:t>
            </a:r>
            <a:r>
              <a:rPr lang="de-DE" dirty="0" err="1" smtClean="0"/>
              <a:t>with</a:t>
            </a:r>
            <a:r>
              <a:rPr lang="de-DE" dirty="0" smtClean="0"/>
              <a:t> an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smtClean="0"/>
              <a:t>model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>
                <a:solidFill>
                  <a:srgbClr val="006B30"/>
                </a:solidFill>
              </a:rPr>
              <a:t>NEW: ACCOMPANYING RESEARCH</a:t>
            </a:r>
          </a:p>
          <a:p>
            <a:pPr lvl="1"/>
            <a:r>
              <a:rPr lang="de-DE" b="1" dirty="0" smtClean="0"/>
              <a:t>12 </a:t>
            </a:r>
            <a:r>
              <a:rPr lang="de-DE" b="1" dirty="0" err="1" smtClean="0"/>
              <a:t>projects</a:t>
            </a:r>
            <a:r>
              <a:rPr lang="de-DE" b="1" dirty="0" smtClean="0"/>
              <a:t> </a:t>
            </a:r>
            <a:r>
              <a:rPr lang="de-DE" dirty="0" smtClean="0"/>
              <a:t>out </a:t>
            </a:r>
            <a:r>
              <a:rPr lang="de-DE" dirty="0" err="1" smtClean="0"/>
              <a:t>of</a:t>
            </a:r>
            <a:r>
              <a:rPr lang="de-DE" dirty="0" smtClean="0"/>
              <a:t> 90 </a:t>
            </a:r>
            <a:r>
              <a:rPr lang="de-DE" dirty="0" err="1" smtClean="0"/>
              <a:t>chosen</a:t>
            </a:r>
            <a:endParaRPr lang="de-DE" dirty="0" smtClean="0"/>
          </a:p>
          <a:p>
            <a:pPr lvl="1"/>
            <a:r>
              <a:rPr lang="de-DE" b="1" dirty="0" smtClean="0"/>
              <a:t>3 </a:t>
            </a:r>
            <a:r>
              <a:rPr lang="de-DE" b="1" dirty="0" err="1" smtClean="0"/>
              <a:t>interviews</a:t>
            </a:r>
            <a:r>
              <a:rPr lang="de-DE" b="1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2017 </a:t>
            </a:r>
            <a:r>
              <a:rPr lang="de-DE" dirty="0" err="1" smtClean="0"/>
              <a:t>and</a:t>
            </a:r>
            <a:r>
              <a:rPr lang="de-DE" dirty="0" smtClean="0"/>
              <a:t> 2021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44488" y="1976317"/>
            <a:ext cx="4176464" cy="288925"/>
          </a:xfrm>
        </p:spPr>
        <p:txBody>
          <a:bodyPr/>
          <a:lstStyle/>
          <a:p>
            <a:r>
              <a:rPr lang="de-DE" dirty="0" smtClean="0"/>
              <a:t>Operational </a:t>
            </a:r>
            <a:r>
              <a:rPr lang="de-DE" dirty="0" err="1" smtClean="0"/>
              <a:t>evaluation</a:t>
            </a:r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6" name="Inhaltsplatzhalter 15"/>
          <p:cNvSpPr txBox="1">
            <a:spLocks/>
          </p:cNvSpPr>
          <p:nvPr/>
        </p:nvSpPr>
        <p:spPr>
          <a:xfrm>
            <a:off x="5035835" y="2917439"/>
            <a:ext cx="4176523" cy="2232264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174625" indent="-17462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17462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9863" indent="-185738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4850" indent="-185738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9" name="Textplatzhalter 7"/>
          <p:cNvSpPr txBox="1">
            <a:spLocks/>
          </p:cNvSpPr>
          <p:nvPr/>
        </p:nvSpPr>
        <p:spPr>
          <a:xfrm rot="10800000" flipV="1">
            <a:off x="4932914" y="1985568"/>
            <a:ext cx="4248472" cy="2796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41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89112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Evaluation </a:t>
            </a:r>
            <a:r>
              <a:rPr lang="de-DE" dirty="0" err="1" smtClean="0"/>
              <a:t>methods</a:t>
            </a:r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10" name="Inhaltsplatzhalter 15"/>
          <p:cNvSpPr txBox="1">
            <a:spLocks/>
          </p:cNvSpPr>
          <p:nvPr/>
        </p:nvSpPr>
        <p:spPr>
          <a:xfrm>
            <a:off x="4968889" y="2708920"/>
            <a:ext cx="4176523" cy="3384376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174625" indent="-17462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17462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9863" indent="-185738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4850" indent="-185738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sp>
        <p:nvSpPr>
          <p:cNvPr id="18" name="Inhaltsplatzhalter 15"/>
          <p:cNvSpPr txBox="1">
            <a:spLocks/>
          </p:cNvSpPr>
          <p:nvPr/>
        </p:nvSpPr>
        <p:spPr>
          <a:xfrm>
            <a:off x="4953000" y="2492896"/>
            <a:ext cx="4536504" cy="3384376"/>
          </a:xfrm>
          <a:prstGeom prst="rect">
            <a:avLst/>
          </a:prstGeom>
        </p:spPr>
        <p:txBody>
          <a:bodyPr vert="horz" lIns="0" tIns="0" rIns="0" bIns="0" numCol="1" rtlCol="0">
            <a:normAutofit lnSpcReduction="10000"/>
          </a:bodyPr>
          <a:lstStyle>
            <a:lvl1pPr marL="174625" indent="-17462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174625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9863" indent="-185738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4850" indent="-185738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Analysis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documents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programme</a:t>
            </a:r>
            <a:r>
              <a:rPr lang="de-DE" dirty="0" smtClean="0"/>
              <a:t>,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, </a:t>
            </a:r>
            <a:r>
              <a:rPr lang="de-DE" dirty="0" err="1" smtClean="0"/>
              <a:t>homepage</a:t>
            </a:r>
            <a:r>
              <a:rPr lang="de-DE" dirty="0" smtClean="0"/>
              <a:t>, </a:t>
            </a:r>
            <a:r>
              <a:rPr lang="de-DE" dirty="0" err="1" smtClean="0"/>
              <a:t>guidelines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beneficiaries</a:t>
            </a:r>
            <a:r>
              <a:rPr lang="de-DE" dirty="0" smtClean="0"/>
              <a:t>)</a:t>
            </a:r>
          </a:p>
          <a:p>
            <a:r>
              <a:rPr lang="de-DE" b="1" dirty="0" smtClean="0"/>
              <a:t>Analysis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reports</a:t>
            </a:r>
            <a:r>
              <a:rPr lang="de-DE" b="1" dirty="0" smtClean="0"/>
              <a:t>/</a:t>
            </a:r>
            <a:r>
              <a:rPr lang="de-DE" b="1" dirty="0" err="1" smtClean="0"/>
              <a:t>articles</a:t>
            </a:r>
            <a:r>
              <a:rPr lang="de-DE" b="1" dirty="0" smtClean="0"/>
              <a:t> </a:t>
            </a:r>
            <a:r>
              <a:rPr lang="de-DE" dirty="0" smtClean="0"/>
              <a:t>in press, TV, Internet, </a:t>
            </a:r>
            <a:r>
              <a:rPr lang="de-DE" dirty="0" err="1" smtClean="0"/>
              <a:t>broadcasting</a:t>
            </a:r>
            <a:endParaRPr lang="de-DE" dirty="0" smtClean="0"/>
          </a:p>
          <a:p>
            <a:r>
              <a:rPr lang="de-DE" b="1" dirty="0" smtClean="0"/>
              <a:t>Workshops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Saxon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Czech </a:t>
            </a:r>
            <a:r>
              <a:rPr lang="de-DE" dirty="0" err="1" smtClean="0"/>
              <a:t>participants</a:t>
            </a:r>
            <a:r>
              <a:rPr lang="de-DE" dirty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b="1" dirty="0" smtClean="0"/>
              <a:t>Target </a:t>
            </a:r>
            <a:r>
              <a:rPr lang="de-DE" b="1" dirty="0" err="1" smtClean="0"/>
              <a:t>group</a:t>
            </a:r>
            <a:r>
              <a:rPr lang="de-DE" b="1" dirty="0" smtClean="0"/>
              <a:t> </a:t>
            </a:r>
            <a:r>
              <a:rPr lang="de-DE" b="1" dirty="0" err="1" smtClean="0"/>
              <a:t>oriented</a:t>
            </a:r>
            <a:r>
              <a:rPr lang="de-DE" b="1" dirty="0" smtClean="0"/>
              <a:t> online </a:t>
            </a:r>
            <a:r>
              <a:rPr lang="de-DE" b="1" dirty="0" err="1" smtClean="0"/>
              <a:t>survey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r>
              <a:rPr lang="de-DE" dirty="0" smtClean="0"/>
              <a:t>/</a:t>
            </a:r>
            <a:r>
              <a:rPr lang="de-DE" dirty="0" err="1" smtClean="0"/>
              <a:t>programme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r>
              <a:rPr lang="de-DE" dirty="0" smtClean="0"/>
              <a:t>)</a:t>
            </a:r>
          </a:p>
          <a:p>
            <a:r>
              <a:rPr lang="de-DE" b="1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ETC </a:t>
            </a:r>
            <a:r>
              <a:rPr lang="de-DE" dirty="0" err="1" smtClean="0"/>
              <a:t>programme</a:t>
            </a:r>
            <a:r>
              <a:rPr lang="de-DE" dirty="0" smtClean="0"/>
              <a:t> (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practice</a:t>
            </a:r>
            <a:r>
              <a:rPr lang="de-DE" dirty="0"/>
              <a:t> </a:t>
            </a:r>
            <a:r>
              <a:rPr lang="de-DE" dirty="0" smtClean="0"/>
              <a:t>-&gt; </a:t>
            </a:r>
            <a:r>
              <a:rPr lang="de-DE" dirty="0" err="1" smtClean="0"/>
              <a:t>Interreg</a:t>
            </a:r>
            <a:r>
              <a:rPr lang="de-DE" dirty="0" smtClean="0"/>
              <a:t> V A DE-DK)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7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erade Verbindung 35"/>
          <p:cNvCxnSpPr>
            <a:stCxn id="132" idx="0"/>
            <a:endCxn id="81" idx="2"/>
          </p:cNvCxnSpPr>
          <p:nvPr/>
        </p:nvCxnSpPr>
        <p:spPr>
          <a:xfrm flipV="1">
            <a:off x="5044332" y="2423103"/>
            <a:ext cx="1015759" cy="75871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35"/>
          <p:cNvCxnSpPr>
            <a:stCxn id="98" idx="0"/>
            <a:endCxn id="81" idx="2"/>
          </p:cNvCxnSpPr>
          <p:nvPr/>
        </p:nvCxnSpPr>
        <p:spPr>
          <a:xfrm flipH="1" flipV="1">
            <a:off x="6060091" y="2423103"/>
            <a:ext cx="1252470" cy="75872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35"/>
          <p:cNvCxnSpPr>
            <a:stCxn id="106" idx="0"/>
            <a:endCxn id="81" idx="2"/>
          </p:cNvCxnSpPr>
          <p:nvPr/>
        </p:nvCxnSpPr>
        <p:spPr>
          <a:xfrm flipH="1" flipV="1">
            <a:off x="6060091" y="2423103"/>
            <a:ext cx="2866800" cy="75871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Flussdiagramm: Prozess 160"/>
          <p:cNvSpPr>
            <a:spLocks noChangeArrowheads="1"/>
          </p:cNvSpPr>
          <p:nvPr/>
        </p:nvSpPr>
        <p:spPr bwMode="auto">
          <a:xfrm>
            <a:off x="1135654" y="5954551"/>
            <a:ext cx="5648533" cy="677068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Flussdiagramm: Prozess 160"/>
          <p:cNvSpPr>
            <a:spLocks noChangeArrowheads="1"/>
          </p:cNvSpPr>
          <p:nvPr/>
        </p:nvSpPr>
        <p:spPr bwMode="auto">
          <a:xfrm>
            <a:off x="3727250" y="1402941"/>
            <a:ext cx="4665682" cy="1020162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Gerader Verbinder 42"/>
          <p:cNvCxnSpPr/>
          <p:nvPr/>
        </p:nvCxnSpPr>
        <p:spPr>
          <a:xfrm flipV="1">
            <a:off x="0" y="859198"/>
            <a:ext cx="9906000" cy="2753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ussdiagramm: Prozess 160"/>
          <p:cNvSpPr>
            <a:spLocks noChangeArrowheads="1"/>
          </p:cNvSpPr>
          <p:nvPr/>
        </p:nvSpPr>
        <p:spPr bwMode="auto">
          <a:xfrm>
            <a:off x="3727251" y="3181822"/>
            <a:ext cx="2634162" cy="2401861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14"/>
          <p:cNvSpPr>
            <a:spLocks noChangeArrowheads="1"/>
          </p:cNvSpPr>
          <p:nvPr/>
        </p:nvSpPr>
        <p:spPr bwMode="auto">
          <a:xfrm>
            <a:off x="3830382" y="163797"/>
            <a:ext cx="1824557" cy="60310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Programme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possibility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funding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solicited</a:t>
            </a:r>
            <a:endParaRPr kumimoji="0" lang="de-DE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Flowchart: Process 13"/>
          <p:cNvSpPr>
            <a:spLocks noChangeArrowheads="1"/>
          </p:cNvSpPr>
          <p:nvPr/>
        </p:nvSpPr>
        <p:spPr bwMode="auto">
          <a:xfrm>
            <a:off x="782546" y="3492059"/>
            <a:ext cx="1260000" cy="85795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Internal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lang="de-DE" sz="9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organised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courses</a:t>
            </a:r>
            <a:r>
              <a:rPr lang="de-DE" sz="9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workshops</a:t>
            </a:r>
            <a:r>
              <a:rPr lang="de-DE" sz="9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Interact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...)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Flussdiagramm: Prozess 127"/>
          <p:cNvSpPr>
            <a:spLocks noChangeArrowheads="1"/>
          </p:cNvSpPr>
          <p:nvPr/>
        </p:nvSpPr>
        <p:spPr bwMode="auto">
          <a:xfrm>
            <a:off x="2244935" y="1530224"/>
            <a:ext cx="1341102" cy="824935"/>
          </a:xfrm>
          <a:prstGeom prst="flowChart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Higher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capacity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beneficiaries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implement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rojects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compliant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rules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lussdiagramm: Prozess 127"/>
          <p:cNvSpPr>
            <a:spLocks noChangeArrowheads="1"/>
          </p:cNvSpPr>
          <p:nvPr/>
        </p:nvSpPr>
        <p:spPr bwMode="auto">
          <a:xfrm>
            <a:off x="7073439" y="1498543"/>
            <a:ext cx="1224000" cy="856616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Wide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public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informed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(SN+CZ)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lowchart: Process 13"/>
          <p:cNvSpPr>
            <a:spLocks noChangeArrowheads="1"/>
          </p:cNvSpPr>
          <p:nvPr/>
        </p:nvSpPr>
        <p:spPr bwMode="auto">
          <a:xfrm>
            <a:off x="5475216" y="1498543"/>
            <a:ext cx="1502729" cy="856616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Special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interest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groups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interested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institions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multiplier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in SN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+CZ)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109" name="Gruppieren 108"/>
          <p:cNvGrpSpPr/>
          <p:nvPr/>
        </p:nvGrpSpPr>
        <p:grpSpPr>
          <a:xfrm>
            <a:off x="102835" y="989389"/>
            <a:ext cx="304800" cy="5743055"/>
            <a:chOff x="253489" y="1094161"/>
            <a:chExt cx="304800" cy="5640525"/>
          </a:xfrm>
        </p:grpSpPr>
        <p:grpSp>
          <p:nvGrpSpPr>
            <p:cNvPr id="110" name="Gruppieren 109"/>
            <p:cNvGrpSpPr/>
            <p:nvPr/>
          </p:nvGrpSpPr>
          <p:grpSpPr>
            <a:xfrm rot="16200000">
              <a:off x="-2414374" y="3762024"/>
              <a:ext cx="5640525" cy="304800"/>
              <a:chOff x="2123565" y="483029"/>
              <a:chExt cx="5640525" cy="304800"/>
            </a:xfrm>
          </p:grpSpPr>
          <p:sp>
            <p:nvSpPr>
              <p:cNvPr id="112" name="Rechteck 111"/>
              <p:cNvSpPr/>
              <p:nvPr/>
            </p:nvSpPr>
            <p:spPr>
              <a:xfrm>
                <a:off x="2141907" y="483029"/>
                <a:ext cx="5622183" cy="30480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5" rtlCol="0" anchor="ctr"/>
              <a:lstStyle/>
              <a:p>
                <a:endParaRPr lang="de-DE" sz="1000" b="1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3" name="Textfeld 112"/>
              <p:cNvSpPr txBox="1"/>
              <p:nvPr/>
            </p:nvSpPr>
            <p:spPr>
              <a:xfrm>
                <a:off x="2123565" y="490963"/>
                <a:ext cx="1133475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de-DE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Stakeholders</a:t>
                </a:r>
                <a:endPara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4" name="Textfeld 113"/>
              <p:cNvSpPr txBox="1"/>
              <p:nvPr/>
            </p:nvSpPr>
            <p:spPr>
              <a:xfrm>
                <a:off x="3315416" y="505621"/>
                <a:ext cx="247601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de-DE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Communication </a:t>
                </a:r>
                <a:r>
                  <a:rPr lang="de-DE" sz="10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activities</a:t>
                </a:r>
                <a:endPara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6" name="Textfeld 115"/>
              <p:cNvSpPr txBox="1"/>
              <p:nvPr/>
            </p:nvSpPr>
            <p:spPr>
              <a:xfrm>
                <a:off x="5932856" y="505622"/>
                <a:ext cx="1668094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de-DE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RESULTS</a:t>
                </a:r>
                <a:endPara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7" name="Pfeil nach rechts 116"/>
              <p:cNvSpPr/>
              <p:nvPr/>
            </p:nvSpPr>
            <p:spPr>
              <a:xfrm>
                <a:off x="3173626" y="561182"/>
                <a:ext cx="190500" cy="104775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9" name="Pfeil nach rechts 118"/>
              <p:cNvSpPr/>
              <p:nvPr/>
            </p:nvSpPr>
            <p:spPr>
              <a:xfrm>
                <a:off x="5781065" y="558806"/>
                <a:ext cx="190500" cy="104775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11" name="Pfeil nach rechts 110"/>
            <p:cNvSpPr/>
            <p:nvPr/>
          </p:nvSpPr>
          <p:spPr>
            <a:xfrm rot="16200000">
              <a:off x="286406" y="1231900"/>
              <a:ext cx="190500" cy="10477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96" name="Flowchart: Process 13"/>
          <p:cNvSpPr>
            <a:spLocks noChangeArrowheads="1"/>
          </p:cNvSpPr>
          <p:nvPr/>
        </p:nvSpPr>
        <p:spPr bwMode="auto">
          <a:xfrm>
            <a:off x="3777357" y="1518268"/>
            <a:ext cx="1604668" cy="841589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Potential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applicants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reached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informed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appropriate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artners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found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brought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together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Flowchart: Process 14"/>
          <p:cNvSpPr>
            <a:spLocks noChangeArrowheads="1"/>
          </p:cNvSpPr>
          <p:nvPr/>
        </p:nvSpPr>
        <p:spPr bwMode="auto">
          <a:xfrm>
            <a:off x="5764906" y="171204"/>
            <a:ext cx="2327866" cy="60310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Meaning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Importance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Europa2020 </a:t>
            </a:r>
            <a:r>
              <a:rPr lang="de-DE" sz="105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nd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EU-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Cohesion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policy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made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clear</a:t>
            </a:r>
            <a:endParaRPr kumimoji="0" lang="de-DE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Flussdiagramm: Prozess 160"/>
          <p:cNvSpPr>
            <a:spLocks noChangeArrowheads="1"/>
          </p:cNvSpPr>
          <p:nvPr/>
        </p:nvSpPr>
        <p:spPr bwMode="auto">
          <a:xfrm>
            <a:off x="1978323" y="6141653"/>
            <a:ext cx="1475124" cy="43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Managing Authority Communication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Officer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Flussdiagramm: Prozess 160"/>
          <p:cNvSpPr>
            <a:spLocks noChangeArrowheads="1"/>
          </p:cNvSpPr>
          <p:nvPr/>
        </p:nvSpPr>
        <p:spPr bwMode="auto">
          <a:xfrm>
            <a:off x="3837190" y="4625990"/>
            <a:ext cx="1061351" cy="478071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Merchandising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prod</a:t>
            </a:r>
            <a:r>
              <a:rPr lang="de-DE" sz="9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produced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+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distributed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Flussdiagramm: Prozess 160"/>
          <p:cNvSpPr>
            <a:spLocks noChangeArrowheads="1"/>
          </p:cNvSpPr>
          <p:nvPr/>
        </p:nvSpPr>
        <p:spPr bwMode="auto">
          <a:xfrm>
            <a:off x="5024828" y="4065057"/>
            <a:ext cx="1227307" cy="49139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Press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articles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written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published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Flussdiagramm: Prozess 127"/>
          <p:cNvSpPr>
            <a:spLocks noChangeArrowheads="1"/>
          </p:cNvSpPr>
          <p:nvPr/>
        </p:nvSpPr>
        <p:spPr bwMode="auto">
          <a:xfrm>
            <a:off x="3833723" y="4070424"/>
            <a:ext cx="1064818" cy="486028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Flexible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exhibition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Flussdiagramm: Prozess 160"/>
          <p:cNvSpPr>
            <a:spLocks noChangeArrowheads="1"/>
          </p:cNvSpPr>
          <p:nvPr/>
        </p:nvSpPr>
        <p:spPr bwMode="auto">
          <a:xfrm>
            <a:off x="3830382" y="5203006"/>
            <a:ext cx="2424659" cy="285581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Website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launched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Flussdiagramm: Prozess 127"/>
          <p:cNvSpPr>
            <a:spLocks noChangeArrowheads="1"/>
          </p:cNvSpPr>
          <p:nvPr/>
        </p:nvSpPr>
        <p:spPr bwMode="auto">
          <a:xfrm>
            <a:off x="3837189" y="3480030"/>
            <a:ext cx="1061351" cy="4816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Newsletter, Publications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published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Flussdiagramm: Prozess 160"/>
          <p:cNvSpPr>
            <a:spLocks noChangeArrowheads="1"/>
          </p:cNvSpPr>
          <p:nvPr/>
        </p:nvSpPr>
        <p:spPr bwMode="auto">
          <a:xfrm>
            <a:off x="2244935" y="3181822"/>
            <a:ext cx="1358622" cy="2402289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Flussdiagramm: Prozess 127"/>
          <p:cNvSpPr>
            <a:spLocks noChangeArrowheads="1"/>
          </p:cNvSpPr>
          <p:nvPr/>
        </p:nvSpPr>
        <p:spPr bwMode="auto">
          <a:xfrm>
            <a:off x="713849" y="1530224"/>
            <a:ext cx="1395997" cy="83313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Internal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900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ommunication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administration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authorities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improved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Flussdiagramm: Prozess 160"/>
          <p:cNvSpPr>
            <a:spLocks noChangeArrowheads="1"/>
          </p:cNvSpPr>
          <p:nvPr/>
        </p:nvSpPr>
        <p:spPr bwMode="auto">
          <a:xfrm>
            <a:off x="7002112" y="6131960"/>
            <a:ext cx="979879" cy="43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Euroregions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(SPF)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Flussdiagramm: Prozess 160"/>
          <p:cNvSpPr>
            <a:spLocks noChangeArrowheads="1"/>
          </p:cNvSpPr>
          <p:nvPr/>
        </p:nvSpPr>
        <p:spPr bwMode="auto">
          <a:xfrm>
            <a:off x="8208694" y="6131960"/>
            <a:ext cx="965200" cy="43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Beneficiaries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Flussdiagramm: Prozess 160"/>
          <p:cNvSpPr>
            <a:spLocks noChangeArrowheads="1"/>
          </p:cNvSpPr>
          <p:nvPr/>
        </p:nvSpPr>
        <p:spPr bwMode="auto">
          <a:xfrm>
            <a:off x="2349540" y="3650833"/>
            <a:ext cx="1161844" cy="86460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beneficiaries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organised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training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courses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Flussdiagramm: Prozess 160"/>
          <p:cNvSpPr>
            <a:spLocks noChangeArrowheads="1"/>
          </p:cNvSpPr>
          <p:nvPr/>
        </p:nvSpPr>
        <p:spPr bwMode="auto">
          <a:xfrm>
            <a:off x="5024828" y="4638704"/>
            <a:ext cx="1230180" cy="455171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Partner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contact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platform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implemented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Flussdiagramm: Prozess 160"/>
          <p:cNvSpPr>
            <a:spLocks noChangeArrowheads="1"/>
          </p:cNvSpPr>
          <p:nvPr/>
        </p:nvSpPr>
        <p:spPr bwMode="auto">
          <a:xfrm>
            <a:off x="5024828" y="3492059"/>
            <a:ext cx="1230213" cy="474186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Public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organised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Flussdiagramm: Prozess 127"/>
          <p:cNvSpPr>
            <a:spLocks noChangeArrowheads="1"/>
          </p:cNvSpPr>
          <p:nvPr/>
        </p:nvSpPr>
        <p:spPr bwMode="auto">
          <a:xfrm>
            <a:off x="2349540" y="4633525"/>
            <a:ext cx="1161844" cy="80530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Consulting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executed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performed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Flussdiagramm: Prozess 127"/>
          <p:cNvSpPr>
            <a:spLocks noChangeArrowheads="1"/>
          </p:cNvSpPr>
          <p:nvPr/>
        </p:nvSpPr>
        <p:spPr bwMode="auto">
          <a:xfrm>
            <a:off x="5359941" y="2647830"/>
            <a:ext cx="2566137" cy="25558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Corporate Identity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ensured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Flussdiagramm: Prozess 160"/>
          <p:cNvSpPr>
            <a:spLocks noChangeArrowheads="1"/>
          </p:cNvSpPr>
          <p:nvPr/>
        </p:nvSpPr>
        <p:spPr bwMode="auto">
          <a:xfrm>
            <a:off x="1245387" y="6141653"/>
            <a:ext cx="778209" cy="43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SMUL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Flussdiagramm: Prozess 160"/>
          <p:cNvSpPr>
            <a:spLocks noChangeArrowheads="1"/>
          </p:cNvSpPr>
          <p:nvPr/>
        </p:nvSpPr>
        <p:spPr bwMode="auto">
          <a:xfrm>
            <a:off x="3586036" y="6141653"/>
            <a:ext cx="871296" cy="43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 SAB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Flussdiagramm: Prozess 160"/>
          <p:cNvSpPr>
            <a:spLocks noChangeArrowheads="1"/>
          </p:cNvSpPr>
          <p:nvPr/>
        </p:nvSpPr>
        <p:spPr bwMode="auto">
          <a:xfrm>
            <a:off x="4573882" y="6131960"/>
            <a:ext cx="1076035" cy="43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CZ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District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exchange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Flussdiagramm: Prozess 160"/>
          <p:cNvSpPr>
            <a:spLocks noChangeArrowheads="1"/>
          </p:cNvSpPr>
          <p:nvPr/>
        </p:nvSpPr>
        <p:spPr bwMode="auto">
          <a:xfrm>
            <a:off x="5737594" y="6131960"/>
            <a:ext cx="972745" cy="43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Nat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ional Authority 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MMR CR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Flowchart: Process 15"/>
          <p:cNvSpPr>
            <a:spLocks noChangeArrowheads="1"/>
          </p:cNvSpPr>
          <p:nvPr/>
        </p:nvSpPr>
        <p:spPr bwMode="auto">
          <a:xfrm>
            <a:off x="2284412" y="3472774"/>
            <a:ext cx="486175" cy="216000"/>
          </a:xfrm>
          <a:prstGeom prst="flowChartProcess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OI14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Flowchart: Process 15"/>
          <p:cNvSpPr>
            <a:spLocks noChangeArrowheads="1"/>
          </p:cNvSpPr>
          <p:nvPr/>
        </p:nvSpPr>
        <p:spPr bwMode="auto">
          <a:xfrm>
            <a:off x="6009049" y="3362769"/>
            <a:ext cx="486175" cy="216000"/>
          </a:xfrm>
          <a:prstGeom prst="flowChartProcess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OI16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lowchart: Process 14"/>
          <p:cNvSpPr>
            <a:spLocks noChangeArrowheads="1"/>
          </p:cNvSpPr>
          <p:nvPr/>
        </p:nvSpPr>
        <p:spPr bwMode="auto">
          <a:xfrm>
            <a:off x="1727418" y="171204"/>
            <a:ext cx="1999832" cy="60310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Successful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programme</a:t>
            </a:r>
            <a:r>
              <a:rPr lang="de-DE" sz="105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implementation</a:t>
            </a:r>
            <a:endParaRPr kumimoji="0" lang="de-DE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1095878" y="5934773"/>
            <a:ext cx="5750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 </a:t>
            </a:r>
            <a:r>
              <a:rPr lang="de-DE" sz="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</a:t>
            </a: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Flussdiagramm: Prozess 160"/>
          <p:cNvSpPr>
            <a:spLocks noChangeArrowheads="1"/>
          </p:cNvSpPr>
          <p:nvPr/>
        </p:nvSpPr>
        <p:spPr bwMode="auto">
          <a:xfrm>
            <a:off x="713849" y="3160626"/>
            <a:ext cx="1412582" cy="2423486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Flowchart: Process 13"/>
          <p:cNvSpPr>
            <a:spLocks noChangeArrowheads="1"/>
          </p:cNvSpPr>
          <p:nvPr/>
        </p:nvSpPr>
        <p:spPr bwMode="auto">
          <a:xfrm>
            <a:off x="782546" y="4441371"/>
            <a:ext cx="1260000" cy="53558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Meetings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Authorities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Flowchart: Process 13"/>
          <p:cNvSpPr>
            <a:spLocks noChangeArrowheads="1"/>
          </p:cNvSpPr>
          <p:nvPr/>
        </p:nvSpPr>
        <p:spPr bwMode="auto">
          <a:xfrm>
            <a:off x="818626" y="5068444"/>
            <a:ext cx="1260000" cy="42701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Jour fixe MA+SAB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Flowchart: Process 13"/>
          <p:cNvSpPr>
            <a:spLocks noChangeArrowheads="1"/>
          </p:cNvSpPr>
          <p:nvPr/>
        </p:nvSpPr>
        <p:spPr bwMode="auto">
          <a:xfrm>
            <a:off x="6657069" y="3605033"/>
            <a:ext cx="1288084" cy="544939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Project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oriented</a:t>
            </a:r>
            <a:r>
              <a:rPr lang="de-DE" sz="9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consultancy</a:t>
            </a:r>
            <a:r>
              <a:rPr lang="de-DE" sz="9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executed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Flussdiagramm: Prozess 160"/>
          <p:cNvSpPr>
            <a:spLocks noChangeArrowheads="1"/>
          </p:cNvSpPr>
          <p:nvPr/>
        </p:nvSpPr>
        <p:spPr bwMode="auto">
          <a:xfrm>
            <a:off x="6576920" y="3181823"/>
            <a:ext cx="1471282" cy="2401882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Flowchart: Process 13"/>
          <p:cNvSpPr>
            <a:spLocks noChangeArrowheads="1"/>
          </p:cNvSpPr>
          <p:nvPr/>
        </p:nvSpPr>
        <p:spPr bwMode="auto">
          <a:xfrm>
            <a:off x="6657069" y="4250136"/>
            <a:ext cx="1288084" cy="70548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on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Website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published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Flowchart: Process 13"/>
          <p:cNvSpPr>
            <a:spLocks noChangeArrowheads="1"/>
          </p:cNvSpPr>
          <p:nvPr/>
        </p:nvSpPr>
        <p:spPr bwMode="auto">
          <a:xfrm>
            <a:off x="6657069" y="5056358"/>
            <a:ext cx="1297002" cy="42701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Brochures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published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Flowchart: Process 13"/>
          <p:cNvSpPr>
            <a:spLocks noChangeArrowheads="1"/>
          </p:cNvSpPr>
          <p:nvPr/>
        </p:nvSpPr>
        <p:spPr bwMode="auto">
          <a:xfrm>
            <a:off x="8219822" y="4648262"/>
            <a:ext cx="1395818" cy="376029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organised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Flussdiagramm: Prozess 160"/>
          <p:cNvSpPr>
            <a:spLocks noChangeArrowheads="1"/>
          </p:cNvSpPr>
          <p:nvPr/>
        </p:nvSpPr>
        <p:spPr bwMode="auto">
          <a:xfrm>
            <a:off x="8141842" y="3181822"/>
            <a:ext cx="1570098" cy="2402289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Flowchart: Process 13"/>
          <p:cNvSpPr>
            <a:spLocks noChangeArrowheads="1"/>
          </p:cNvSpPr>
          <p:nvPr/>
        </p:nvSpPr>
        <p:spPr bwMode="auto">
          <a:xfrm>
            <a:off x="8220064" y="4017255"/>
            <a:ext cx="1395818" cy="539198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Newsletter/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press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articles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written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de-DE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published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Flowchart: Process 13"/>
          <p:cNvSpPr>
            <a:spLocks noChangeArrowheads="1"/>
          </p:cNvSpPr>
          <p:nvPr/>
        </p:nvSpPr>
        <p:spPr bwMode="auto">
          <a:xfrm>
            <a:off x="8219822" y="3513168"/>
            <a:ext cx="1395818" cy="42701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Publications </a:t>
            </a:r>
            <a:br>
              <a:rPr kumimoji="0" 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9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published</a:t>
            </a:r>
            <a:endParaRPr kumimoji="0" lang="de-DE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Flussdiagramm: Prozess 160"/>
          <p:cNvSpPr>
            <a:spLocks noChangeArrowheads="1"/>
          </p:cNvSpPr>
          <p:nvPr/>
        </p:nvSpPr>
        <p:spPr bwMode="auto">
          <a:xfrm>
            <a:off x="8378887" y="149388"/>
            <a:ext cx="1379706" cy="1132451"/>
          </a:xfrm>
          <a:prstGeom prst="flowChartProcess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4013" marR="0" lvl="0" indent="-3540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OI14</a:t>
            </a:r>
            <a:r>
              <a:rPr kumimoji="0" lang="de-DE" sz="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de-DE" sz="8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impelemented</a:t>
            </a:r>
            <a:r>
              <a:rPr kumimoji="0" lang="de-DE" sz="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8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training</a:t>
            </a:r>
            <a:r>
              <a:rPr kumimoji="0" lang="de-DE" sz="80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800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courses</a:t>
            </a:r>
            <a:endParaRPr kumimoji="0" lang="de-DE" sz="8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354013" marR="0" lvl="0" indent="-3540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lang="de-D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OI16	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Information </a:t>
            </a:r>
            <a:r>
              <a:rPr lang="de-DE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about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Co-operation </a:t>
            </a:r>
            <a:r>
              <a:rPr lang="de-DE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programme</a:t>
            </a:r>
            <a:endParaRPr kumimoji="0" lang="de-DE" sz="10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085204" y="3228642"/>
            <a:ext cx="1570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Project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level</a:t>
            </a:r>
            <a:endParaRPr lang="de-DE" sz="9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6649945" y="3215490"/>
            <a:ext cx="1391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Small Project </a:t>
            </a:r>
            <a:r>
              <a:rPr lang="de-DE" sz="9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onds</a:t>
            </a:r>
            <a:endParaRPr lang="de-DE" sz="9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0" name="Flowchart: Process 13"/>
          <p:cNvSpPr>
            <a:spLocks noChangeArrowheads="1"/>
          </p:cNvSpPr>
          <p:nvPr/>
        </p:nvSpPr>
        <p:spPr bwMode="auto">
          <a:xfrm>
            <a:off x="8219822" y="5121175"/>
            <a:ext cx="1395818" cy="33431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Website 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launched</a:t>
            </a:r>
            <a:r>
              <a:rPr lang="de-DE" sz="9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de-DE" sz="900" dirty="0" err="1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extendef</a:t>
            </a:r>
            <a:endParaRPr lang="de-DE" sz="900" dirty="0">
              <a:solidFill>
                <a:schemeClr val="tx1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701466" y="3181822"/>
            <a:ext cx="1414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Programme internal</a:t>
            </a:r>
            <a:endParaRPr lang="de-DE" sz="9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3813221" y="3227620"/>
            <a:ext cx="21958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Communication Programme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level</a:t>
            </a:r>
            <a:endParaRPr lang="de-DE" sz="9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225" name="Gerade Verbindung 38"/>
          <p:cNvCxnSpPr>
            <a:stCxn id="148" idx="0"/>
            <a:endCxn id="66" idx="2"/>
          </p:cNvCxnSpPr>
          <p:nvPr/>
        </p:nvCxnSpPr>
        <p:spPr>
          <a:xfrm flipV="1">
            <a:off x="1411848" y="774306"/>
            <a:ext cx="1315486" cy="75591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35"/>
          <p:cNvCxnSpPr>
            <a:stCxn id="170" idx="0"/>
            <a:endCxn id="98" idx="2"/>
          </p:cNvCxnSpPr>
          <p:nvPr/>
        </p:nvCxnSpPr>
        <p:spPr>
          <a:xfrm flipH="1" flipV="1">
            <a:off x="7312561" y="5583705"/>
            <a:ext cx="179491" cy="54825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35"/>
          <p:cNvCxnSpPr>
            <a:stCxn id="99" idx="0"/>
            <a:endCxn id="132" idx="2"/>
          </p:cNvCxnSpPr>
          <p:nvPr/>
        </p:nvCxnSpPr>
        <p:spPr>
          <a:xfrm flipV="1">
            <a:off x="3971026" y="5583683"/>
            <a:ext cx="1073306" cy="35109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38"/>
          <p:cNvCxnSpPr>
            <a:stCxn id="81" idx="0"/>
            <a:endCxn id="120" idx="2"/>
          </p:cNvCxnSpPr>
          <p:nvPr/>
        </p:nvCxnSpPr>
        <p:spPr>
          <a:xfrm flipV="1">
            <a:off x="6060091" y="774306"/>
            <a:ext cx="868748" cy="62863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38"/>
          <p:cNvCxnSpPr>
            <a:stCxn id="91" idx="0"/>
            <a:endCxn id="66" idx="2"/>
          </p:cNvCxnSpPr>
          <p:nvPr/>
        </p:nvCxnSpPr>
        <p:spPr>
          <a:xfrm flipH="1" flipV="1">
            <a:off x="2727334" y="774306"/>
            <a:ext cx="188152" cy="75591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35"/>
          <p:cNvCxnSpPr>
            <a:stCxn id="171" idx="0"/>
            <a:endCxn id="106" idx="2"/>
          </p:cNvCxnSpPr>
          <p:nvPr/>
        </p:nvCxnSpPr>
        <p:spPr>
          <a:xfrm flipV="1">
            <a:off x="8691294" y="5584111"/>
            <a:ext cx="235597" cy="54784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Process 16"/>
          <p:cNvSpPr>
            <a:spLocks noChangeArrowheads="1"/>
          </p:cNvSpPr>
          <p:nvPr/>
        </p:nvSpPr>
        <p:spPr bwMode="auto">
          <a:xfrm>
            <a:off x="76288" y="176557"/>
            <a:ext cx="1458190" cy="601031"/>
          </a:xfrm>
          <a:prstGeom prst="flowChartProcess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ommunication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Strategy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Objectives</a:t>
            </a:r>
            <a:r>
              <a:rPr lang="de-DE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de-DE" sz="1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2203451" y="3211882"/>
            <a:ext cx="1414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Training </a:t>
            </a:r>
            <a:r>
              <a:rPr lang="de-DE" sz="9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courses</a:t>
            </a:r>
            <a:endParaRPr lang="de-DE" sz="9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83" name="Gerade Verbindung 38"/>
          <p:cNvCxnSpPr>
            <a:stCxn id="81" idx="0"/>
            <a:endCxn id="6" idx="2"/>
          </p:cNvCxnSpPr>
          <p:nvPr/>
        </p:nvCxnSpPr>
        <p:spPr>
          <a:xfrm flipH="1" flipV="1">
            <a:off x="4742661" y="766899"/>
            <a:ext cx="1317430" cy="636042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8"/>
          <p:cNvCxnSpPr>
            <a:stCxn id="81" idx="0"/>
            <a:endCxn id="66" idx="2"/>
          </p:cNvCxnSpPr>
          <p:nvPr/>
        </p:nvCxnSpPr>
        <p:spPr>
          <a:xfrm flipH="1" flipV="1">
            <a:off x="2727334" y="774306"/>
            <a:ext cx="3332757" cy="62863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5"/>
          <p:cNvCxnSpPr>
            <a:stCxn id="99" idx="0"/>
          </p:cNvCxnSpPr>
          <p:nvPr/>
        </p:nvCxnSpPr>
        <p:spPr>
          <a:xfrm flipH="1" flipV="1">
            <a:off x="2942941" y="5578365"/>
            <a:ext cx="1028085" cy="35640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/>
          <p:cNvCxnSpPr>
            <a:stCxn id="99" idx="0"/>
            <a:endCxn id="77" idx="2"/>
          </p:cNvCxnSpPr>
          <p:nvPr/>
        </p:nvCxnSpPr>
        <p:spPr>
          <a:xfrm flipH="1" flipV="1">
            <a:off x="1420140" y="5584112"/>
            <a:ext cx="2550886" cy="35066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35"/>
          <p:cNvCxnSpPr>
            <a:stCxn id="147" idx="0"/>
            <a:endCxn id="91" idx="2"/>
          </p:cNvCxnSpPr>
          <p:nvPr/>
        </p:nvCxnSpPr>
        <p:spPr>
          <a:xfrm flipH="1" flipV="1">
            <a:off x="2915486" y="2355159"/>
            <a:ext cx="8760" cy="82666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35"/>
          <p:cNvCxnSpPr>
            <a:stCxn id="77" idx="0"/>
            <a:endCxn id="148" idx="2"/>
          </p:cNvCxnSpPr>
          <p:nvPr/>
        </p:nvCxnSpPr>
        <p:spPr>
          <a:xfrm flipH="1" flipV="1">
            <a:off x="1411848" y="2363359"/>
            <a:ext cx="8292" cy="79726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B_PPT_Master_SN">
  <a:themeElements>
    <a:clrScheme name="SAB-Sächsische Aufbaubank">
      <a:dk1>
        <a:srgbClr val="6F6F6F"/>
      </a:dk1>
      <a:lt1>
        <a:srgbClr val="FFFFFF"/>
      </a:lt1>
      <a:dk2>
        <a:srgbClr val="000000"/>
      </a:dk2>
      <a:lt2>
        <a:srgbClr val="FFFFFF"/>
      </a:lt2>
      <a:accent1>
        <a:srgbClr val="008232"/>
      </a:accent1>
      <a:accent2>
        <a:srgbClr val="003C86"/>
      </a:accent2>
      <a:accent3>
        <a:srgbClr val="00784B"/>
      </a:accent3>
      <a:accent4>
        <a:srgbClr val="006E5F"/>
      </a:accent4>
      <a:accent5>
        <a:srgbClr val="00646E"/>
      </a:accent5>
      <a:accent6>
        <a:srgbClr val="005A78"/>
      </a:accent6>
      <a:hlink>
        <a:srgbClr val="004B82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4625" indent="-174625">
          <a:buClr>
            <a:schemeClr val="accent1"/>
          </a:buClr>
          <a:buFont typeface="Arial" panose="020B0604020202020204" pitchFamily="34" charset="0"/>
          <a:buChar char="•"/>
          <a:tabLst>
            <a:tab pos="174625" algn="l"/>
          </a:tabLst>
          <a:defRPr sz="16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SAB_PPT_Master_SN</Template>
  <TotalTime>9</TotalTime>
  <Words>806</Words>
  <Application>Microsoft Office PowerPoint</Application>
  <PresentationFormat>A4 Paper (210x297 mm)</PresentationFormat>
  <Paragraphs>209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SAB_PPT_Master_SN</vt:lpstr>
      <vt:lpstr>think-cell Folie</vt:lpstr>
      <vt:lpstr>Co-operation Programme  Saxony – Czech Republic  SN-CZ 2014-2020 (INTERREG V A)  Evaluation of Communication Strategy </vt:lpstr>
      <vt:lpstr>PowerPoint Presentation</vt:lpstr>
      <vt:lpstr>Programme budget</vt:lpstr>
      <vt:lpstr>PowerPoint Presentation</vt:lpstr>
      <vt:lpstr>1. Resources for external evaluation  2. Evaluation process planning  3. Content / Questions  4. Results / Recommendations  5. MC -  role and involvement  6. Experience with external evaluator /      Lessons learned  6. </vt:lpstr>
      <vt:lpstr>Resources for external evaluation</vt:lpstr>
      <vt:lpstr>Resources for external evaluation</vt:lpstr>
      <vt:lpstr>Evaluation process planning</vt:lpstr>
      <vt:lpstr>PowerPoint Presentation</vt:lpstr>
      <vt:lpstr>Evaluation of Communication Strategy</vt:lpstr>
      <vt:lpstr>Evaluation of Communication Strategy</vt:lpstr>
      <vt:lpstr>Evaluation of Communication Strategy</vt:lpstr>
      <vt:lpstr>Evaluation of Communication Strategy</vt:lpstr>
      <vt:lpstr>PowerPoint Presentation</vt:lpstr>
      <vt:lpstr> Questions?</vt:lpstr>
    </vt:vector>
  </TitlesOfParts>
  <Company>SID NLL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Kooperationsprogramm zur Förderung der  grenzübergreifenden Zusammenarbeit zwischen dem Freistaat Sachsen und der Tschechischen Republik 2014-2020</dc:title>
  <dc:creator>Schönlein, Yvonne</dc:creator>
  <cp:lastModifiedBy>EUFPCN012</cp:lastModifiedBy>
  <cp:revision>67</cp:revision>
  <cp:lastPrinted>2017-12-08T15:01:59Z</cp:lastPrinted>
  <dcterms:created xsi:type="dcterms:W3CDTF">2017-11-27T13:03:08Z</dcterms:created>
  <dcterms:modified xsi:type="dcterms:W3CDTF">2017-12-12T10:32:16Z</dcterms:modified>
</cp:coreProperties>
</file>