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7" r:id="rId4"/>
    <p:sldId id="279" r:id="rId5"/>
    <p:sldId id="283" r:id="rId6"/>
    <p:sldId id="280" r:id="rId7"/>
    <p:sldId id="281" r:id="rId8"/>
    <p:sldId id="282" r:id="rId9"/>
    <p:sldId id="278" r:id="rId1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FAEE5"/>
    <a:srgbClr val="A36298"/>
    <a:srgbClr val="98C222"/>
    <a:srgbClr val="1CB8CF"/>
    <a:srgbClr val="EA6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66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1A615-2A3A-48D1-ACF3-7BA4C31D10E7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4312-32A0-40A7-B30A-36A9270BF3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02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B2222-BC47-470D-AD59-94FB449F229D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57038-EAED-47A4-AF1D-EBD5913A98B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7038-EAED-47A4-AF1D-EBD5913A98B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9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7038-EAED-47A4-AF1D-EBD5913A98B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92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62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73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62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85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17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16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35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68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70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62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7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0771-A5B9-4627-AC1E-5FFEB68175A1}" type="datetimeFigureOut">
              <a:rPr lang="de-DE" smtClean="0"/>
              <a:t>12.12.2017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0C8C-39E3-443A-AC14-DDD3541638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8794" r="11884" b="4676"/>
          <a:stretch/>
        </p:blipFill>
        <p:spPr>
          <a:xfrm>
            <a:off x="10027640" y="607371"/>
            <a:ext cx="2164360" cy="593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26464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12.12.2017 </a:t>
            </a:r>
            <a:r>
              <a:rPr lang="de-DE" sz="12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de-DE" sz="120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Interact</a:t>
            </a:r>
            <a:r>
              <a:rPr lang="de-DE" sz="12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workshop</a:t>
            </a:r>
            <a:r>
              <a:rPr lang="de-DE" sz="12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“Evaluation &amp; Communication”</a:t>
            </a:r>
            <a:r>
              <a:rPr lang="de-DE" sz="12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| </a:t>
            </a:r>
            <a:r>
              <a:rPr lang="de-DE" sz="1200" dirty="0" smtClean="0">
                <a:solidFill>
                  <a:srgbClr val="9FAEE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Vienna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6" y="2222200"/>
            <a:ext cx="3821659" cy="362663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0545" y="60606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writing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Reference?</a:t>
            </a:r>
            <a:endParaRPr lang="de-DE" sz="2400" dirty="0">
              <a:solidFill>
                <a:srgbClr val="003399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49" y="2955900"/>
            <a:ext cx="5171891" cy="21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38200" y="612651"/>
            <a:ext cx="9512376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38199" y="3666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pc="-3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and </a:t>
            </a:r>
            <a:r>
              <a:rPr lang="fr-FR" sz="2400" b="1" spc="-30" dirty="0" err="1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</a:t>
            </a:r>
            <a:r>
              <a:rPr lang="fr-FR" sz="2400" b="1" spc="-3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communication</a:t>
            </a:r>
            <a:endParaRPr lang="de-DE" sz="2400" b="1" spc="-3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27" y="4397708"/>
            <a:ext cx="4866372" cy="22096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7" y="1878946"/>
            <a:ext cx="4551819" cy="25187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4" y="1938214"/>
            <a:ext cx="552450" cy="55245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2" y="1696853"/>
            <a:ext cx="1057342" cy="10573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32" y="3148335"/>
            <a:ext cx="2286766" cy="323412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7" t="2574" r="1893" b="2515"/>
          <a:stretch/>
        </p:blipFill>
        <p:spPr>
          <a:xfrm>
            <a:off x="3770400" y="1711031"/>
            <a:ext cx="2247359" cy="467143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0" y="424393"/>
            <a:ext cx="3033080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38200" y="612651"/>
            <a:ext cx="9274629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4758"/>
            <a:ext cx="7634920" cy="1325563"/>
          </a:xfrm>
        </p:spPr>
        <p:txBody>
          <a:bodyPr>
            <a:normAutofit/>
          </a:bodyPr>
          <a:lstStyle/>
          <a:p>
            <a:r>
              <a:rPr lang="fr-FR" sz="2400" b="1" spc="-3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Non-digital communication</a:t>
            </a:r>
            <a:endParaRPr lang="de-DE" sz="2400" b="1" spc="-3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0" y="424393"/>
            <a:ext cx="3033080" cy="12662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1962" r="34512" b="36845"/>
          <a:stretch/>
        </p:blipFill>
        <p:spPr>
          <a:xfrm>
            <a:off x="8740685" y="4197470"/>
            <a:ext cx="2518626" cy="235972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6728" r="12447" b="9724"/>
          <a:stretch/>
        </p:blipFill>
        <p:spPr>
          <a:xfrm>
            <a:off x="8740685" y="1608498"/>
            <a:ext cx="2508288" cy="235972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" t="11697" r="-106" b="9290"/>
          <a:stretch/>
        </p:blipFill>
        <p:spPr>
          <a:xfrm>
            <a:off x="5960981" y="4197470"/>
            <a:ext cx="2512139" cy="23961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86"/>
          <a:stretch/>
        </p:blipFill>
        <p:spPr>
          <a:xfrm>
            <a:off x="838200" y="4197470"/>
            <a:ext cx="4855215" cy="2396112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6" b="19833"/>
          <a:stretch/>
        </p:blipFill>
        <p:spPr>
          <a:xfrm>
            <a:off x="838199" y="1608498"/>
            <a:ext cx="4855215" cy="235972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9492" r="4293" b="5122"/>
          <a:stretch/>
        </p:blipFill>
        <p:spPr>
          <a:xfrm>
            <a:off x="5939174" y="1608498"/>
            <a:ext cx="2533946" cy="236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38200" y="612651"/>
            <a:ext cx="9274629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4758"/>
            <a:ext cx="7634920" cy="1325563"/>
          </a:xfrm>
        </p:spPr>
        <p:txBody>
          <a:bodyPr>
            <a:normAutofit/>
          </a:bodyPr>
          <a:lstStyle/>
          <a:p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</a:t>
            </a:r>
            <a:r>
              <a:rPr lang="fr-FR" sz="2400" b="1" spc="-3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Reference - </a:t>
            </a:r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context</a:t>
            </a:r>
            <a:endParaRPr lang="de-DE" sz="2400" b="1" spc="-3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0" y="424393"/>
            <a:ext cx="3033080" cy="126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878946"/>
            <a:ext cx="107237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Our </a:t>
            </a:r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/>
              </a:rPr>
              <a:t>evaluation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/>
              </a:rPr>
              <a:t> plan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foresees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:</a:t>
            </a:r>
          </a:p>
          <a:p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Operational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evaluation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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Internal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 and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ongoing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lvl="1"/>
            <a:endParaRPr lang="fr-FR" sz="2400" dirty="0" smtClean="0">
              <a:solidFill>
                <a:srgbClr val="003399"/>
              </a:solidFill>
              <a:latin typeface="Open Sans" panose="020B0606030504020204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Externalisation of </a:t>
            </a:r>
          </a:p>
          <a:p>
            <a:pPr marL="1200150" lvl="2" indent="-285750">
              <a:buFontTx/>
              <a:buChar char="-"/>
            </a:pP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Impact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evaluation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of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priority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axis 2</a:t>
            </a:r>
          </a:p>
          <a:p>
            <a:pPr marL="1200150" lvl="2" indent="-285750">
              <a:buFontTx/>
              <a:buChar char="-"/>
            </a:pP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Impact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evaluation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of the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priority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axis 1, 2, 3 and 4</a:t>
            </a:r>
          </a:p>
          <a:p>
            <a:endParaRPr lang="fr-FR" sz="2400" dirty="0" smtClean="0">
              <a:solidFill>
                <a:srgbClr val="003399"/>
              </a:solidFill>
              <a:latin typeface="Open Sans" panose="020B0606030504020204"/>
            </a:endParaRPr>
          </a:p>
          <a:p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Budget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available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: 160.000 EUR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endParaRPr lang="fr-FR" dirty="0" smtClean="0">
              <a:solidFill>
                <a:srgbClr val="003399"/>
              </a:solidFill>
              <a:latin typeface="Open Sans" panose="020B0606030504020204"/>
            </a:endParaRPr>
          </a:p>
        </p:txBody>
      </p:sp>
      <p:sp>
        <p:nvSpPr>
          <p:cNvPr id="3" name="AutoShape 2" descr="Bildergebnis für internal and external evaluation"/>
          <p:cNvSpPr>
            <a:spLocks noChangeAspect="1" noChangeArrowheads="1"/>
          </p:cNvSpPr>
          <p:nvPr/>
        </p:nvSpPr>
        <p:spPr bwMode="auto">
          <a:xfrm>
            <a:off x="685800" y="1195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194" y="3824979"/>
            <a:ext cx="3482932" cy="20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612776" y="359483"/>
            <a:ext cx="9500054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926" y="130702"/>
            <a:ext cx="7634920" cy="1325563"/>
          </a:xfrm>
        </p:spPr>
        <p:txBody>
          <a:bodyPr>
            <a:normAutofit/>
          </a:bodyPr>
          <a:lstStyle/>
          <a:p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</a:t>
            </a:r>
            <a:r>
              <a:rPr lang="fr-FR" sz="2400" b="1" spc="-3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Reference</a:t>
            </a:r>
            <a:endParaRPr lang="de-DE" sz="2400" b="1" spc="-3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0" y="160337"/>
            <a:ext cx="3033080" cy="1266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7" y="4881109"/>
            <a:ext cx="3933825" cy="1162050"/>
          </a:xfrm>
          <a:prstGeom prst="rect">
            <a:avLst/>
          </a:prstGeom>
        </p:spPr>
      </p:pic>
      <p:sp>
        <p:nvSpPr>
          <p:cNvPr id="7" name="AutoShape 2" descr="Bildergebnis für equality women and 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28" y="4733659"/>
            <a:ext cx="2885195" cy="1536272"/>
          </a:xfrm>
          <a:prstGeom prst="rect">
            <a:avLst/>
          </a:prstGeom>
        </p:spPr>
      </p:pic>
      <p:sp>
        <p:nvSpPr>
          <p:cNvPr id="9" name="AutoShape 4" descr="Bildergebnis für communic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Bildergebnis für communic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473120" y="3533467"/>
            <a:ext cx="3412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Respect of horizontal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principles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</a:p>
          <a:p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4118334" y="3498192"/>
            <a:ext cx="447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Impact of the communication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measures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endParaRPr lang="fr-FR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498192"/>
            <a:ext cx="44761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Revision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of the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operational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evaluation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done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internally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endParaRPr lang="fr-FR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60" y="4697281"/>
            <a:ext cx="2695575" cy="16954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414" y="1605180"/>
            <a:ext cx="70751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800" b="1" dirty="0">
                <a:solidFill>
                  <a:srgbClr val="003399"/>
                </a:solidFill>
                <a:latin typeface="Open Sans" panose="020B0606030504020204"/>
              </a:rPr>
              <a:t>Impact </a:t>
            </a:r>
            <a:r>
              <a:rPr lang="fr-FR" sz="2800" b="1" dirty="0" err="1">
                <a:solidFill>
                  <a:srgbClr val="003399"/>
                </a:solidFill>
                <a:latin typeface="Open Sans" panose="020B0606030504020204"/>
              </a:rPr>
              <a:t>evaluation</a:t>
            </a:r>
            <a:r>
              <a:rPr lang="fr-FR" sz="2800" b="1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800" dirty="0">
                <a:solidFill>
                  <a:srgbClr val="003399"/>
                </a:solidFill>
                <a:latin typeface="Open Sans" panose="020B0606030504020204"/>
              </a:rPr>
              <a:t>of </a:t>
            </a:r>
            <a:r>
              <a:rPr lang="fr-FR" sz="2800" dirty="0" err="1">
                <a:solidFill>
                  <a:srgbClr val="003399"/>
                </a:solidFill>
                <a:latin typeface="Open Sans" panose="020B0606030504020204"/>
              </a:rPr>
              <a:t>priority</a:t>
            </a:r>
            <a:r>
              <a:rPr lang="fr-FR" sz="2800" dirty="0">
                <a:solidFill>
                  <a:srgbClr val="003399"/>
                </a:solidFill>
                <a:latin typeface="Open Sans" panose="020B0606030504020204"/>
              </a:rPr>
              <a:t> axis 2 </a:t>
            </a:r>
            <a:endParaRPr lang="fr-FR" sz="2800" dirty="0" smtClean="0">
              <a:solidFill>
                <a:srgbClr val="003399"/>
              </a:solidFill>
              <a:latin typeface="Open Sans" panose="020B0606030504020204"/>
            </a:endParaRPr>
          </a:p>
          <a:p>
            <a:pPr lvl="1"/>
            <a:r>
              <a:rPr lang="fr-FR" sz="2800" dirty="0" smtClean="0">
                <a:solidFill>
                  <a:srgbClr val="003399"/>
                </a:solidFill>
                <a:latin typeface="Open Sans" panose="020B0606030504020204"/>
              </a:rPr>
              <a:t>(</a:t>
            </a:r>
            <a:r>
              <a:rPr lang="fr-FR" sz="2800" dirty="0" err="1">
                <a:solidFill>
                  <a:srgbClr val="003399"/>
                </a:solidFill>
                <a:latin typeface="Open Sans" panose="020B0606030504020204"/>
              </a:rPr>
              <a:t>environment</a:t>
            </a:r>
            <a:r>
              <a:rPr lang="fr-FR" sz="2800" dirty="0">
                <a:solidFill>
                  <a:srgbClr val="003399"/>
                </a:solidFill>
                <a:latin typeface="Open Sans" panose="020B0606030504020204"/>
              </a:rPr>
              <a:t>, conservation of the cultural </a:t>
            </a:r>
            <a:r>
              <a:rPr lang="fr-FR" sz="2800" dirty="0" err="1">
                <a:solidFill>
                  <a:srgbClr val="003399"/>
                </a:solidFill>
                <a:latin typeface="Open Sans" panose="020B0606030504020204"/>
              </a:rPr>
              <a:t>heritage</a:t>
            </a:r>
            <a:r>
              <a:rPr lang="fr-FR" sz="2800" dirty="0">
                <a:solidFill>
                  <a:srgbClr val="003399"/>
                </a:solidFill>
                <a:latin typeface="Open Sans" panose="020B0606030504020204"/>
              </a:rPr>
              <a:t>)</a:t>
            </a:r>
          </a:p>
          <a:p>
            <a:endParaRPr lang="fr-FR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/>
          <a:stretch/>
        </p:blipFill>
        <p:spPr>
          <a:xfrm>
            <a:off x="6356414" y="1225268"/>
            <a:ext cx="3901881" cy="23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38200" y="612651"/>
            <a:ext cx="9274629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4758"/>
            <a:ext cx="7634920" cy="1325563"/>
          </a:xfrm>
        </p:spPr>
        <p:txBody>
          <a:bodyPr>
            <a:normAutofit/>
          </a:bodyPr>
          <a:lstStyle/>
          <a:p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</a:t>
            </a:r>
            <a:r>
              <a:rPr lang="fr-FR" sz="2400" b="1" spc="-3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Reference – Communication part</a:t>
            </a:r>
            <a:endParaRPr lang="de-DE" sz="2400" b="1" spc="-3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0" y="424393"/>
            <a:ext cx="3033080" cy="126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2005326"/>
            <a:ext cx="102939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Our </a:t>
            </a:r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/>
              </a:rPr>
              <a:t>evaluation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/>
              </a:rPr>
              <a:t> plan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foresees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:</a:t>
            </a:r>
          </a:p>
          <a:p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Communication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activities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will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be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organised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according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to the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results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of the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evaluations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: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Press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conferences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;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press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releases,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resume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in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our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LU" sz="2400" dirty="0" err="1" smtClean="0">
                <a:solidFill>
                  <a:srgbClr val="003399"/>
                </a:solidFill>
                <a:latin typeface="Open Sans" panose="020B0606030504020204"/>
              </a:rPr>
              <a:t>website</a:t>
            </a:r>
            <a:r>
              <a:rPr lang="fr-LU" sz="2400" dirty="0" smtClean="0">
                <a:solidFill>
                  <a:srgbClr val="003399"/>
                </a:solidFill>
                <a:latin typeface="Open Sans" panose="020B0606030504020204"/>
              </a:rPr>
              <a:t>, etc. 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Tx/>
              <a:buChar char="-"/>
            </a:pP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r>
              <a:rPr lang="fr-FR" sz="2400" b="1" dirty="0" err="1" smtClean="0">
                <a:solidFill>
                  <a:srgbClr val="003399"/>
                </a:solidFill>
                <a:latin typeface="Open Sans" panose="020B0606030504020204"/>
              </a:rPr>
              <a:t>Terms</a:t>
            </a:r>
            <a:r>
              <a:rPr lang="fr-FR" sz="2400" b="1" dirty="0" smtClean="0">
                <a:solidFill>
                  <a:srgbClr val="003399"/>
                </a:solidFill>
                <a:latin typeface="Open Sans" panose="020B0606030504020204"/>
              </a:rPr>
              <a:t> of Reference:</a:t>
            </a:r>
          </a:p>
          <a:p>
            <a:endParaRPr lang="fr-FR" sz="2400" dirty="0" smtClean="0">
              <a:solidFill>
                <a:srgbClr val="003399"/>
              </a:solidFill>
              <a:latin typeface="Open Sans" panose="020B0606030504020204"/>
            </a:endParaRPr>
          </a:p>
          <a:p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Need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to analyse if the communication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measures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were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adequate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in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order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to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attract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the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highest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number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of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quality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projets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which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will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contribute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to the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programme’objectives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.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</a:p>
          <a:p>
            <a:r>
              <a:rPr lang="fr-FR" dirty="0" smtClean="0">
                <a:solidFill>
                  <a:srgbClr val="003399"/>
                </a:solidFill>
                <a:latin typeface="Open Sans" panose="020B0606030504020204"/>
              </a:rPr>
              <a:t></a:t>
            </a:r>
            <a:endParaRPr lang="fr-FR" dirty="0">
              <a:solidFill>
                <a:srgbClr val="003399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99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38200" y="612651"/>
            <a:ext cx="9274629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4758"/>
            <a:ext cx="7634920" cy="1325563"/>
          </a:xfrm>
        </p:spPr>
        <p:txBody>
          <a:bodyPr>
            <a:normAutofit/>
          </a:bodyPr>
          <a:lstStyle/>
          <a:p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Terms</a:t>
            </a:r>
            <a:r>
              <a:rPr lang="fr-FR" sz="2400" b="1" spc="-3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Reference – Communication part</a:t>
            </a:r>
            <a:endParaRPr lang="de-DE" sz="2400" b="1" spc="-3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0" y="424393"/>
            <a:ext cx="3033080" cy="126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78946"/>
            <a:ext cx="104362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Questions to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be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answered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=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effectiveness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and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efficiency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of communication actions</a:t>
            </a:r>
          </a:p>
          <a:p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Communication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strategy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– has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programme’s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visibility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increased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? Has the programme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reached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the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general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public?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Have the communication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measures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been efficient and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attracted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potential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partners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Have the communication actions in the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eyes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of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project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partners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been efficient?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Have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project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partners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received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sufficiant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support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from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the programme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during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project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implementation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in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terms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of communication?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60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38200" y="612651"/>
            <a:ext cx="9274629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4758"/>
            <a:ext cx="7634920" cy="1325563"/>
          </a:xfrm>
        </p:spPr>
        <p:txBody>
          <a:bodyPr>
            <a:normAutofit/>
          </a:bodyPr>
          <a:lstStyle/>
          <a:p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Bids</a:t>
            </a:r>
            <a:r>
              <a:rPr lang="fr-FR" sz="2400" b="1" spc="-3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received</a:t>
            </a:r>
            <a:r>
              <a:rPr lang="fr-FR" sz="2400" b="1" spc="-3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Evaluation of communication </a:t>
            </a:r>
            <a:r>
              <a:rPr lang="fr-FR" sz="2400" b="1" spc="-30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de-DE" sz="2400" b="1" spc="-3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120" y="424393"/>
            <a:ext cx="3033080" cy="1266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38214"/>
            <a:ext cx="86742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Propose 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a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methodology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 – desk </a:t>
            </a:r>
            <a:r>
              <a:rPr lang="fr-FR" sz="2400" dirty="0" err="1" smtClean="0">
                <a:solidFill>
                  <a:srgbClr val="003399"/>
                </a:solidFill>
                <a:latin typeface="Open Sans" panose="020B0606030504020204"/>
              </a:rPr>
              <a:t>analysis</a:t>
            </a:r>
            <a:r>
              <a:rPr lang="fr-FR" sz="2400" dirty="0" smtClean="0">
                <a:solidFill>
                  <a:srgbClr val="003399"/>
                </a:solidFill>
                <a:latin typeface="Open Sans" panose="020B0606030504020204"/>
              </a:rPr>
              <a:t>, interviews, online questionnaires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Recall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the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aim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of the communication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strategy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:</a:t>
            </a:r>
          </a:p>
          <a:p>
            <a:pPr marL="285750" indent="-285750">
              <a:buFontTx/>
              <a:buChar char="-"/>
            </a:pP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Tx/>
              <a:buChar char="-"/>
            </a:pP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Raise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awareness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Tx/>
              <a:buChar char="-"/>
            </a:pP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Increase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knowledge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and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raise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interest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among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potential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partners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To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make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potential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partners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to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create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a high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quality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project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 (Influence attitude and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</a:rPr>
              <a:t>behaviour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</a:rPr>
              <a:t>)</a:t>
            </a:r>
            <a:endParaRPr lang="fr-FR" sz="2400" dirty="0">
              <a:solidFill>
                <a:srgbClr val="003399"/>
              </a:solidFill>
              <a:latin typeface="Open Sans" panose="020B0606030504020204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To support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successful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partners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during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project</a:t>
            </a:r>
            <a:r>
              <a:rPr lang="fr-FR" sz="2400" dirty="0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Open Sans" panose="020B0606030504020204"/>
                <a:sym typeface="Wingdings" panose="05000000000000000000" pitchFamily="2" charset="2"/>
              </a:rPr>
              <a:t>implementation</a:t>
            </a:r>
            <a:endParaRPr lang="fr-FR" sz="2400" dirty="0">
              <a:solidFill>
                <a:srgbClr val="003399"/>
              </a:solidFill>
              <a:latin typeface="Open Sans" panose="020B0606030504020204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1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838199" y="2110234"/>
            <a:ext cx="10515601" cy="461666"/>
          </a:xfrm>
          <a:prstGeom prst="rec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38199" y="612651"/>
            <a:ext cx="9171505" cy="830510"/>
          </a:xfrm>
          <a:prstGeom prst="rect">
            <a:avLst/>
          </a:prstGeom>
          <a:solidFill>
            <a:srgbClr val="9FAEE5"/>
          </a:solidFill>
          <a:ln>
            <a:solidFill>
              <a:srgbClr val="9FAE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out more about us</a:t>
            </a:r>
            <a:endParaRPr lang="de-DE" sz="2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96" y="424393"/>
            <a:ext cx="3033080" cy="126629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8" y="3438992"/>
            <a:ext cx="3166186" cy="204877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880702" y="2110234"/>
            <a:ext cx="643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</a:t>
            </a: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much</a:t>
            </a: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fr-FR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fr-FR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attention!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t="33600" r="9761" b="22149"/>
          <a:stretch/>
        </p:blipFill>
        <p:spPr>
          <a:xfrm>
            <a:off x="5396506" y="5271581"/>
            <a:ext cx="1358554" cy="21618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41102" r="7899" b="44362"/>
          <a:stretch/>
        </p:blipFill>
        <p:spPr>
          <a:xfrm>
            <a:off x="4833149" y="4396190"/>
            <a:ext cx="2485269" cy="30426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968607" y="3393201"/>
            <a:ext cx="421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www.interreg-gr.eu</a:t>
            </a:r>
            <a:endParaRPr lang="de-DE" sz="2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5"/>
          <a:stretch/>
        </p:blipFill>
        <p:spPr>
          <a:xfrm>
            <a:off x="846058" y="6085059"/>
            <a:ext cx="3484402" cy="77294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7"/>
          <a:stretch/>
        </p:blipFill>
        <p:spPr>
          <a:xfrm>
            <a:off x="7693995" y="6085058"/>
            <a:ext cx="3914681" cy="7729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25" y="6409956"/>
            <a:ext cx="1309519" cy="39990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16" y="6175139"/>
            <a:ext cx="496092" cy="6347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44" y="6296384"/>
            <a:ext cx="783850" cy="585892"/>
          </a:xfrm>
          <a:prstGeom prst="rect">
            <a:avLst/>
          </a:prstGeom>
        </p:spPr>
      </p:pic>
      <p:sp>
        <p:nvSpPr>
          <p:cNvPr id="8" name="Ovale Legende 7"/>
          <p:cNvSpPr/>
          <p:nvPr/>
        </p:nvSpPr>
        <p:spPr>
          <a:xfrm>
            <a:off x="8192911" y="3416097"/>
            <a:ext cx="3200275" cy="2094562"/>
          </a:xfrm>
          <a:prstGeom prst="wedgeEllipseCallout">
            <a:avLst/>
          </a:prstGeom>
          <a:solidFill>
            <a:srgbClr val="9FAEE5">
              <a:alpha val="50196"/>
            </a:srgb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171016" y="4170989"/>
            <a:ext cx="3244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fr-FR" sz="16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points </a:t>
            </a:r>
            <a:r>
              <a:rPr lang="fr-FR" sz="1600" b="1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</a:t>
            </a:r>
            <a:r>
              <a:rPr lang="fr-FR" sz="16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FR" sz="1600" b="1" dirty="0" err="1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cooperation</a:t>
            </a:r>
            <a:r>
              <a:rPr lang="fr-FR" sz="1600" b="1" dirty="0" smtClean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area</a:t>
            </a:r>
            <a:endParaRPr lang="fr-FR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Application>Microsoft Office PowerPoint</Application>
  <PresentationFormat>Widescreen</PresentationFormat>
  <Paragraphs>54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Wingdings</vt:lpstr>
      <vt:lpstr>Office</vt:lpstr>
      <vt:lpstr>PowerPoint Presentation</vt:lpstr>
      <vt:lpstr>PowerPoint Presentation</vt:lpstr>
      <vt:lpstr>Non-digital communication</vt:lpstr>
      <vt:lpstr>Terms of Reference - context</vt:lpstr>
      <vt:lpstr>Terms of Reference</vt:lpstr>
      <vt:lpstr>Terms of Reference – Communication part</vt:lpstr>
      <vt:lpstr>Terms of Reference – Communication part</vt:lpstr>
      <vt:lpstr>Bids received– Evaluation of communication activities</vt:lpstr>
      <vt:lpstr>Find out more about us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Malika PICART</dc:creator>
  <cp:lastModifiedBy>Marta Roca</cp:lastModifiedBy>
  <cp:revision>240</cp:revision>
  <cp:lastPrinted>2017-12-08T11:07:26Z</cp:lastPrinted>
  <dcterms:created xsi:type="dcterms:W3CDTF">2017-09-06T11:54:59Z</dcterms:created>
  <dcterms:modified xsi:type="dcterms:W3CDTF">2017-12-12T06:55:07Z</dcterms:modified>
</cp:coreProperties>
</file>