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 id="2147483827" r:id="rId2"/>
  </p:sldMasterIdLst>
  <p:notesMasterIdLst>
    <p:notesMasterId r:id="rId43"/>
  </p:notesMasterIdLst>
  <p:handoutMasterIdLst>
    <p:handoutMasterId r:id="rId44"/>
  </p:handoutMasterIdLst>
  <p:sldIdLst>
    <p:sldId id="256" r:id="rId3"/>
    <p:sldId id="281" r:id="rId4"/>
    <p:sldId id="289" r:id="rId5"/>
    <p:sldId id="290" r:id="rId6"/>
    <p:sldId id="291" r:id="rId7"/>
    <p:sldId id="331" r:id="rId8"/>
    <p:sldId id="293" r:id="rId9"/>
    <p:sldId id="343" r:id="rId10"/>
    <p:sldId id="344" r:id="rId11"/>
    <p:sldId id="296"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7" r:id="rId25"/>
    <p:sldId id="299" r:id="rId26"/>
    <p:sldId id="259" r:id="rId27"/>
    <p:sldId id="295" r:id="rId28"/>
    <p:sldId id="292" r:id="rId29"/>
    <p:sldId id="260" r:id="rId30"/>
    <p:sldId id="300" r:id="rId31"/>
    <p:sldId id="303" r:id="rId32"/>
    <p:sldId id="336" r:id="rId33"/>
    <p:sldId id="308" r:id="rId34"/>
    <p:sldId id="282" r:id="rId35"/>
    <p:sldId id="342" r:id="rId36"/>
    <p:sldId id="339" r:id="rId37"/>
    <p:sldId id="302" r:id="rId38"/>
    <p:sldId id="301" r:id="rId39"/>
    <p:sldId id="338" r:id="rId40"/>
    <p:sldId id="341" r:id="rId41"/>
    <p:sldId id="258" r:id="rId42"/>
  </p:sldIdLst>
  <p:sldSz cx="9144000" cy="6858000" type="screen4x3"/>
  <p:notesSz cx="6797675" cy="9926638"/>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581">
          <p15:clr>
            <a:srgbClr val="A4A3A4"/>
          </p15:clr>
        </p15:guide>
        <p15:guide id="4" orient="horz" pos="3985">
          <p15:clr>
            <a:srgbClr val="A4A3A4"/>
          </p15:clr>
        </p15:guide>
        <p15:guide id="5" orient="horz" pos="1299">
          <p15:clr>
            <a:srgbClr val="A4A3A4"/>
          </p15:clr>
        </p15:guide>
        <p15:guide id="6" pos="5475">
          <p15:clr>
            <a:srgbClr val="A4A3A4"/>
          </p15:clr>
        </p15:guide>
        <p15:guide id="7" pos="297">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2382" autoAdjust="0"/>
  </p:normalViewPr>
  <p:slideViewPr>
    <p:cSldViewPr snapToGrid="0" snapToObjects="1" showGuides="1">
      <p:cViewPr varScale="1">
        <p:scale>
          <a:sx n="84" d="100"/>
          <a:sy n="84" d="100"/>
        </p:scale>
        <p:origin x="2376" y="78"/>
      </p:cViewPr>
      <p:guideLst>
        <p:guide orient="horz" pos="2160"/>
        <p:guide pos="2880"/>
        <p:guide orient="horz" pos="581"/>
        <p:guide orient="horz" pos="3985"/>
        <p:guide orient="horz" pos="1299"/>
        <p:guide pos="5475"/>
        <p:guide pos="297"/>
      </p:guideLst>
    </p:cSldViewPr>
  </p:slideViewPr>
  <p:notesTextViewPr>
    <p:cViewPr>
      <p:scale>
        <a:sx n="1" d="1"/>
        <a:sy n="1" d="1"/>
      </p:scale>
      <p:origin x="0" y="0"/>
    </p:cViewPr>
  </p:notesTextViewPr>
  <p:notesViewPr>
    <p:cSldViewPr snapToGrid="0" snapToObjects="1" showGuides="1">
      <p:cViewPr varScale="1">
        <p:scale>
          <a:sx n="79" d="100"/>
          <a:sy n="79" d="100"/>
        </p:scale>
        <p:origin x="3966"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270821587964594E-2"/>
          <c:y val="3.2986709812457271E-2"/>
          <c:w val="0.96472917841203543"/>
          <c:h val="0.94417633724045691"/>
        </c:manualLayout>
      </c:layout>
      <c:pie3DChart>
        <c:varyColors val="1"/>
        <c:ser>
          <c:idx val="0"/>
          <c:order val="0"/>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C1A4-4A1C-9C27-9BD9660C61A7}"/>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C1A4-4A1C-9C27-9BD9660C61A7}"/>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C1A4-4A1C-9C27-9BD9660C61A7}"/>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C1A4-4A1C-9C27-9BD9660C61A7}"/>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rgbClr val="0070C0"/>
                      </a:solidFill>
                      <a:effectLst/>
                      <a:latin typeface="+mn-lt"/>
                      <a:ea typeface="+mn-ea"/>
                      <a:cs typeface="+mn-cs"/>
                    </a:defRPr>
                  </a:pPr>
                  <a:endParaRPr lang="de-DE"/>
                </a:p>
              </c:txPr>
              <c:dLblPos val="inEnd"/>
              <c:showLegendKey val="0"/>
              <c:showVal val="0"/>
              <c:showCatName val="1"/>
              <c:showSerName val="0"/>
              <c:showPercent val="1"/>
              <c:showBubbleSize val="0"/>
              <c:extLst>
                <c:ext xmlns:c16="http://schemas.microsoft.com/office/drawing/2014/chart" uri="{C3380CC4-5D6E-409C-BE32-E72D297353CC}">
                  <c16:uniqueId val="{00000001-C1A4-4A1C-9C27-9BD9660C61A7}"/>
                </c:ext>
              </c:extLst>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solidFill>
                      <a:effectLst/>
                      <a:latin typeface="+mn-lt"/>
                      <a:ea typeface="+mn-ea"/>
                      <a:cs typeface="+mn-cs"/>
                    </a:defRPr>
                  </a:pPr>
                  <a:endParaRPr lang="de-DE"/>
                </a:p>
              </c:txPr>
              <c:dLblPos val="inEnd"/>
              <c:showLegendKey val="0"/>
              <c:showVal val="0"/>
              <c:showCatName val="1"/>
              <c:showSerName val="0"/>
              <c:showPercent val="1"/>
              <c:showBubbleSize val="0"/>
              <c:extLst>
                <c:ext xmlns:c16="http://schemas.microsoft.com/office/drawing/2014/chart" uri="{C3380CC4-5D6E-409C-BE32-E72D297353CC}">
                  <c16:uniqueId val="{00000003-C1A4-4A1C-9C27-9BD9660C61A7}"/>
                </c:ext>
              </c:extLst>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de-DE"/>
                </a:p>
              </c:txPr>
              <c:dLblPos val="inEnd"/>
              <c:showLegendKey val="0"/>
              <c:showVal val="0"/>
              <c:showCatName val="1"/>
              <c:showSerName val="0"/>
              <c:showPercent val="1"/>
              <c:showBubbleSize val="0"/>
              <c:extLst>
                <c:ext xmlns:c16="http://schemas.microsoft.com/office/drawing/2014/chart" uri="{C3380CC4-5D6E-409C-BE32-E72D297353CC}">
                  <c16:uniqueId val="{00000005-C1A4-4A1C-9C27-9BD9660C61A7}"/>
                </c:ext>
              </c:extLst>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de-DE"/>
                </a:p>
              </c:txPr>
              <c:dLblPos val="inEnd"/>
              <c:showLegendKey val="0"/>
              <c:showVal val="0"/>
              <c:showCatName val="1"/>
              <c:showSerName val="0"/>
              <c:showPercent val="1"/>
              <c:showBubbleSize val="0"/>
              <c:extLst>
                <c:ext xmlns:c16="http://schemas.microsoft.com/office/drawing/2014/chart" uri="{C3380CC4-5D6E-409C-BE32-E72D297353CC}">
                  <c16:uniqueId val="{00000007-C1A4-4A1C-9C27-9BD9660C61A7}"/>
                </c:ext>
              </c:extLst>
            </c:dLbl>
            <c:spPr>
              <a:solidFill>
                <a:prstClr val="white">
                  <a:alpha val="90000"/>
                </a:prstClr>
              </a:solidFill>
              <a:ln w="12700" cap="flat" cmpd="sng" algn="ctr">
                <a:solidFill>
                  <a:srgbClr val="4F81BD"/>
                </a:solidFill>
                <a:round/>
              </a:ln>
              <a:effectLst>
                <a:outerShdw blurRad="50800" dist="38100" dir="2700000" algn="tl" rotWithShape="0">
                  <a:srgbClr val="4F81BD">
                    <a:lumMod val="75000"/>
                    <a:alpha val="40000"/>
                  </a:srgbClr>
                </a:outerShdw>
              </a:effectLst>
            </c:sp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Hoja2!$E$1:$E$4</c:f>
              <c:strCache>
                <c:ptCount val="4"/>
                <c:pt idx="0">
                  <c:v>dissemination </c:v>
                </c:pt>
                <c:pt idx="1">
                  <c:v>gather knowledge/results</c:v>
                </c:pt>
                <c:pt idx="2">
                  <c:v>improve results and performance</c:v>
                </c:pt>
                <c:pt idx="3">
                  <c:v>re-use of knowledge/results</c:v>
                </c:pt>
              </c:strCache>
            </c:strRef>
          </c:cat>
          <c:val>
            <c:numRef>
              <c:f>Hoja2!$F$1:$F$4</c:f>
              <c:numCache>
                <c:formatCode>General</c:formatCode>
                <c:ptCount val="4"/>
                <c:pt idx="0">
                  <c:v>24</c:v>
                </c:pt>
                <c:pt idx="1">
                  <c:v>26</c:v>
                </c:pt>
                <c:pt idx="2">
                  <c:v>10</c:v>
                </c:pt>
                <c:pt idx="3">
                  <c:v>14</c:v>
                </c:pt>
              </c:numCache>
            </c:numRef>
          </c:val>
          <c:extLst>
            <c:ext xmlns:c16="http://schemas.microsoft.com/office/drawing/2014/chart" uri="{C3380CC4-5D6E-409C-BE32-E72D297353CC}">
              <c16:uniqueId val="{00000008-C1A4-4A1C-9C27-9BD9660C61A7}"/>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862" cy="495793"/>
          </a:xfrm>
          <a:prstGeom prst="rect">
            <a:avLst/>
          </a:prstGeom>
        </p:spPr>
        <p:txBody>
          <a:bodyPr vert="horz" lIns="88221" tIns="44111" rIns="88221" bIns="44111" rtlCol="0"/>
          <a:lstStyle>
            <a:lvl1pPr algn="l">
              <a:defRPr sz="1200"/>
            </a:lvl1pPr>
          </a:lstStyle>
          <a:p>
            <a:endParaRPr lang="de-DE"/>
          </a:p>
        </p:txBody>
      </p:sp>
      <p:sp>
        <p:nvSpPr>
          <p:cNvPr id="3" name="Datumsplatzhalter 2"/>
          <p:cNvSpPr>
            <a:spLocks noGrp="1"/>
          </p:cNvSpPr>
          <p:nvPr>
            <p:ph type="dt" sz="quarter" idx="1"/>
          </p:nvPr>
        </p:nvSpPr>
        <p:spPr>
          <a:xfrm>
            <a:off x="3850294" y="0"/>
            <a:ext cx="2945862" cy="495793"/>
          </a:xfrm>
          <a:prstGeom prst="rect">
            <a:avLst/>
          </a:prstGeom>
        </p:spPr>
        <p:txBody>
          <a:bodyPr vert="horz" lIns="88221" tIns="44111" rIns="88221" bIns="44111" rtlCol="0"/>
          <a:lstStyle>
            <a:lvl1pPr algn="r">
              <a:defRPr sz="1200"/>
            </a:lvl1pPr>
          </a:lstStyle>
          <a:p>
            <a:fld id="{F4875627-49FE-4C61-A90C-CD64D9B89875}" type="datetimeFigureOut">
              <a:rPr lang="de-DE" smtClean="0"/>
              <a:t>13.12.2017</a:t>
            </a:fld>
            <a:endParaRPr lang="de-DE"/>
          </a:p>
        </p:txBody>
      </p:sp>
      <p:sp>
        <p:nvSpPr>
          <p:cNvPr id="4" name="Fußzeilenplatzhalter 3"/>
          <p:cNvSpPr>
            <a:spLocks noGrp="1"/>
          </p:cNvSpPr>
          <p:nvPr>
            <p:ph type="ftr" sz="quarter" idx="2"/>
          </p:nvPr>
        </p:nvSpPr>
        <p:spPr>
          <a:xfrm>
            <a:off x="0" y="9429305"/>
            <a:ext cx="2945862" cy="495793"/>
          </a:xfrm>
          <a:prstGeom prst="rect">
            <a:avLst/>
          </a:prstGeom>
        </p:spPr>
        <p:txBody>
          <a:bodyPr vert="horz" lIns="88221" tIns="44111" rIns="88221" bIns="44111" rtlCol="0" anchor="b"/>
          <a:lstStyle>
            <a:lvl1pPr algn="l">
              <a:defRPr sz="1200"/>
            </a:lvl1pPr>
          </a:lstStyle>
          <a:p>
            <a:endParaRPr lang="de-DE"/>
          </a:p>
        </p:txBody>
      </p:sp>
      <p:sp>
        <p:nvSpPr>
          <p:cNvPr id="5" name="Foliennummernplatzhalter 4"/>
          <p:cNvSpPr>
            <a:spLocks noGrp="1"/>
          </p:cNvSpPr>
          <p:nvPr>
            <p:ph type="sldNum" sz="quarter" idx="3"/>
          </p:nvPr>
        </p:nvSpPr>
        <p:spPr>
          <a:xfrm>
            <a:off x="3850294" y="9429305"/>
            <a:ext cx="2945862" cy="495793"/>
          </a:xfrm>
          <a:prstGeom prst="rect">
            <a:avLst/>
          </a:prstGeom>
        </p:spPr>
        <p:txBody>
          <a:bodyPr vert="horz" lIns="88221" tIns="44111" rIns="88221" bIns="44111" rtlCol="0" anchor="b"/>
          <a:lstStyle>
            <a:lvl1pPr algn="r">
              <a:defRPr sz="1200"/>
            </a:lvl1pPr>
          </a:lstStyle>
          <a:p>
            <a:fld id="{5EC59734-F9C5-4339-B6BC-41D6FCA31390}" type="slidenum">
              <a:rPr lang="de-DE" smtClean="0"/>
              <a:t>‹#›</a:t>
            </a:fld>
            <a:endParaRPr lang="de-DE"/>
          </a:p>
        </p:txBody>
      </p:sp>
    </p:spTree>
    <p:extLst>
      <p:ext uri="{BB962C8B-B14F-4D97-AF65-F5344CB8AC3E}">
        <p14:creationId xmlns:p14="http://schemas.microsoft.com/office/powerpoint/2010/main" val="2260611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862" cy="497333"/>
          </a:xfrm>
          <a:prstGeom prst="rect">
            <a:avLst/>
          </a:prstGeom>
        </p:spPr>
        <p:txBody>
          <a:bodyPr vert="horz" lIns="88221" tIns="44111" rIns="88221" bIns="44111" rtlCol="0"/>
          <a:lstStyle>
            <a:lvl1pPr algn="l">
              <a:defRPr sz="1200"/>
            </a:lvl1pPr>
          </a:lstStyle>
          <a:p>
            <a:endParaRPr lang="de-DE"/>
          </a:p>
        </p:txBody>
      </p:sp>
      <p:sp>
        <p:nvSpPr>
          <p:cNvPr id="3" name="Datumsplatzhalter 2"/>
          <p:cNvSpPr>
            <a:spLocks noGrp="1"/>
          </p:cNvSpPr>
          <p:nvPr>
            <p:ph type="dt" idx="1"/>
          </p:nvPr>
        </p:nvSpPr>
        <p:spPr>
          <a:xfrm>
            <a:off x="3850294" y="1"/>
            <a:ext cx="2945862" cy="497333"/>
          </a:xfrm>
          <a:prstGeom prst="rect">
            <a:avLst/>
          </a:prstGeom>
        </p:spPr>
        <p:txBody>
          <a:bodyPr vert="horz" lIns="88221" tIns="44111" rIns="88221" bIns="44111" rtlCol="0"/>
          <a:lstStyle>
            <a:lvl1pPr algn="r">
              <a:defRPr sz="1200"/>
            </a:lvl1pPr>
          </a:lstStyle>
          <a:p>
            <a:fld id="{9CE4E702-3C30-214C-9DDC-EAF3EC8730DF}" type="datetimeFigureOut">
              <a:rPr lang="de-DE" smtClean="0"/>
              <a:t>13.12.2017</a:t>
            </a:fld>
            <a:endParaRPr lang="de-DE"/>
          </a:p>
        </p:txBody>
      </p:sp>
      <p:sp>
        <p:nvSpPr>
          <p:cNvPr id="4" name="Folienbildplatzhalt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88221" tIns="44111" rIns="88221" bIns="44111" rtlCol="0" anchor="ctr"/>
          <a:lstStyle/>
          <a:p>
            <a:endParaRPr lang="de-DE"/>
          </a:p>
        </p:txBody>
      </p:sp>
      <p:sp>
        <p:nvSpPr>
          <p:cNvPr id="5" name="Notizenplatzhalter 4"/>
          <p:cNvSpPr>
            <a:spLocks noGrp="1"/>
          </p:cNvSpPr>
          <p:nvPr>
            <p:ph type="body" sz="quarter" idx="3"/>
          </p:nvPr>
        </p:nvSpPr>
        <p:spPr>
          <a:xfrm>
            <a:off x="679464" y="4777782"/>
            <a:ext cx="5438748" cy="3907834"/>
          </a:xfrm>
          <a:prstGeom prst="rect">
            <a:avLst/>
          </a:prstGeom>
        </p:spPr>
        <p:txBody>
          <a:bodyPr vert="horz" lIns="88221" tIns="44111" rIns="88221" bIns="44111"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9305"/>
            <a:ext cx="2945862" cy="497333"/>
          </a:xfrm>
          <a:prstGeom prst="rect">
            <a:avLst/>
          </a:prstGeom>
        </p:spPr>
        <p:txBody>
          <a:bodyPr vert="horz" lIns="88221" tIns="44111" rIns="88221" bIns="44111" rtlCol="0" anchor="b"/>
          <a:lstStyle>
            <a:lvl1pPr algn="l">
              <a:defRPr sz="1200"/>
            </a:lvl1pPr>
          </a:lstStyle>
          <a:p>
            <a:endParaRPr lang="de-DE"/>
          </a:p>
        </p:txBody>
      </p:sp>
      <p:sp>
        <p:nvSpPr>
          <p:cNvPr id="7" name="Foliennummernplatzhalter 6"/>
          <p:cNvSpPr>
            <a:spLocks noGrp="1"/>
          </p:cNvSpPr>
          <p:nvPr>
            <p:ph type="sldNum" sz="quarter" idx="5"/>
          </p:nvPr>
        </p:nvSpPr>
        <p:spPr>
          <a:xfrm>
            <a:off x="3850294" y="9429305"/>
            <a:ext cx="2945862" cy="497333"/>
          </a:xfrm>
          <a:prstGeom prst="rect">
            <a:avLst/>
          </a:prstGeom>
        </p:spPr>
        <p:txBody>
          <a:bodyPr vert="horz" lIns="88221" tIns="44111" rIns="88221" bIns="44111" rtlCol="0" anchor="b"/>
          <a:lstStyle>
            <a:lvl1pPr algn="r">
              <a:defRPr sz="1200"/>
            </a:lvl1pPr>
          </a:lstStyle>
          <a:p>
            <a:fld id="{6436F783-29CF-0A40-A357-1453B63EA960}" type="slidenum">
              <a:rPr lang="de-DE" smtClean="0"/>
              <a:t>‹#›</a:t>
            </a:fld>
            <a:endParaRPr lang="de-DE"/>
          </a:p>
        </p:txBody>
      </p:sp>
    </p:spTree>
    <p:extLst>
      <p:ext uri="{BB962C8B-B14F-4D97-AF65-F5344CB8AC3E}">
        <p14:creationId xmlns:p14="http://schemas.microsoft.com/office/powerpoint/2010/main" val="1333520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64" y="4777782"/>
            <a:ext cx="5682868" cy="3907834"/>
          </a:xfrm>
        </p:spPr>
        <p:txBody>
          <a:bodyPr/>
          <a:lstStyle/>
          <a:p>
            <a:endParaRPr lang="de-AT" dirty="0"/>
          </a:p>
        </p:txBody>
      </p:sp>
      <p:sp>
        <p:nvSpPr>
          <p:cNvPr id="4" name="Slide Number Placeholder 3"/>
          <p:cNvSpPr>
            <a:spLocks noGrp="1"/>
          </p:cNvSpPr>
          <p:nvPr>
            <p:ph type="sldNum" sz="quarter" idx="10"/>
          </p:nvPr>
        </p:nvSpPr>
        <p:spPr/>
        <p:txBody>
          <a:bodyPr/>
          <a:lstStyle/>
          <a:p>
            <a:fld id="{6436F783-29CF-0A40-A357-1453B63EA960}" type="slidenum">
              <a:rPr lang="de-DE" smtClean="0"/>
              <a:t>1</a:t>
            </a:fld>
            <a:endParaRPr lang="de-DE"/>
          </a:p>
        </p:txBody>
      </p:sp>
    </p:spTree>
    <p:extLst>
      <p:ext uri="{BB962C8B-B14F-4D97-AF65-F5344CB8AC3E}">
        <p14:creationId xmlns:p14="http://schemas.microsoft.com/office/powerpoint/2010/main" val="1558396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1107" lvl="1"/>
            <a:endParaRPr lang="de-AT" dirty="0" smtClean="0"/>
          </a:p>
          <a:p>
            <a:endParaRPr lang="de-AT" dirty="0"/>
          </a:p>
        </p:txBody>
      </p:sp>
      <p:sp>
        <p:nvSpPr>
          <p:cNvPr id="4" name="Slide Number Placeholder 3"/>
          <p:cNvSpPr>
            <a:spLocks noGrp="1"/>
          </p:cNvSpPr>
          <p:nvPr>
            <p:ph type="sldNum" sz="quarter" idx="10"/>
          </p:nvPr>
        </p:nvSpPr>
        <p:spPr/>
        <p:txBody>
          <a:bodyPr/>
          <a:lstStyle/>
          <a:p>
            <a:fld id="{6436F783-29CF-0A40-A357-1453B63EA960}" type="slidenum">
              <a:rPr lang="de-DE" smtClean="0"/>
              <a:t>10</a:t>
            </a:fld>
            <a:endParaRPr lang="de-DE"/>
          </a:p>
        </p:txBody>
      </p:sp>
    </p:spTree>
    <p:extLst>
      <p:ext uri="{BB962C8B-B14F-4D97-AF65-F5344CB8AC3E}">
        <p14:creationId xmlns:p14="http://schemas.microsoft.com/office/powerpoint/2010/main" val="2284047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6436F783-29CF-0A40-A357-1453B63EA960}" type="slidenum">
              <a:rPr lang="de-DE" smtClean="0"/>
              <a:t>11</a:t>
            </a:fld>
            <a:endParaRPr lang="de-DE"/>
          </a:p>
        </p:txBody>
      </p:sp>
    </p:spTree>
    <p:extLst>
      <p:ext uri="{BB962C8B-B14F-4D97-AF65-F5344CB8AC3E}">
        <p14:creationId xmlns:p14="http://schemas.microsoft.com/office/powerpoint/2010/main" val="1430465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6436F783-29CF-0A40-A357-1453B63EA960}" type="slidenum">
              <a:rPr lang="de-DE" smtClean="0"/>
              <a:t>12</a:t>
            </a:fld>
            <a:endParaRPr lang="de-DE"/>
          </a:p>
        </p:txBody>
      </p:sp>
    </p:spTree>
    <p:extLst>
      <p:ext uri="{BB962C8B-B14F-4D97-AF65-F5344CB8AC3E}">
        <p14:creationId xmlns:p14="http://schemas.microsoft.com/office/powerpoint/2010/main" val="1468437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6436F783-29CF-0A40-A357-1453B63EA960}" type="slidenum">
              <a:rPr lang="de-DE" smtClean="0"/>
              <a:t>13</a:t>
            </a:fld>
            <a:endParaRPr lang="de-DE"/>
          </a:p>
        </p:txBody>
      </p:sp>
    </p:spTree>
    <p:extLst>
      <p:ext uri="{BB962C8B-B14F-4D97-AF65-F5344CB8AC3E}">
        <p14:creationId xmlns:p14="http://schemas.microsoft.com/office/powerpoint/2010/main" val="2659026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6436F783-29CF-0A40-A357-1453B63EA960}" type="slidenum">
              <a:rPr lang="de-DE" smtClean="0"/>
              <a:t>14</a:t>
            </a:fld>
            <a:endParaRPr lang="de-DE"/>
          </a:p>
        </p:txBody>
      </p:sp>
    </p:spTree>
    <p:extLst>
      <p:ext uri="{BB962C8B-B14F-4D97-AF65-F5344CB8AC3E}">
        <p14:creationId xmlns:p14="http://schemas.microsoft.com/office/powerpoint/2010/main" val="2248157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6436F783-29CF-0A40-A357-1453B63EA960}" type="slidenum">
              <a:rPr lang="de-DE" smtClean="0"/>
              <a:t>15</a:t>
            </a:fld>
            <a:endParaRPr lang="de-DE"/>
          </a:p>
        </p:txBody>
      </p:sp>
    </p:spTree>
    <p:extLst>
      <p:ext uri="{BB962C8B-B14F-4D97-AF65-F5344CB8AC3E}">
        <p14:creationId xmlns:p14="http://schemas.microsoft.com/office/powerpoint/2010/main" val="534702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err="1" smtClean="0"/>
              <a:t>Question</a:t>
            </a:r>
            <a:r>
              <a:rPr lang="de-AT" dirty="0" smtClean="0"/>
              <a:t> in</a:t>
            </a:r>
            <a:r>
              <a:rPr lang="de-AT" baseline="0" dirty="0" smtClean="0"/>
              <a:t> </a:t>
            </a:r>
            <a:r>
              <a:rPr lang="de-AT" baseline="0" dirty="0" err="1" smtClean="0"/>
              <a:t>the</a:t>
            </a:r>
            <a:r>
              <a:rPr lang="de-AT" baseline="0" dirty="0" smtClean="0"/>
              <a:t> </a:t>
            </a:r>
            <a:r>
              <a:rPr lang="de-AT" baseline="0" dirty="0" err="1" smtClean="0"/>
              <a:t>registration</a:t>
            </a:r>
            <a:r>
              <a:rPr lang="de-AT" baseline="0" dirty="0" smtClean="0"/>
              <a:t> … </a:t>
            </a:r>
            <a:r>
              <a:rPr lang="de-AT" b="1" baseline="0" dirty="0" smtClean="0"/>
              <a:t>links  besser erklären …Ivano</a:t>
            </a:r>
          </a:p>
          <a:p>
            <a:endParaRPr lang="de-AT" dirty="0" smtClean="0"/>
          </a:p>
          <a:p>
            <a:r>
              <a:rPr lang="de-AT" dirty="0" smtClean="0"/>
              <a:t>This</a:t>
            </a:r>
            <a:r>
              <a:rPr lang="de-AT" baseline="0" dirty="0" smtClean="0"/>
              <a:t> </a:t>
            </a:r>
            <a:r>
              <a:rPr lang="de-AT" baseline="0" dirty="0" err="1" smtClean="0"/>
              <a:t>seminar</a:t>
            </a:r>
            <a:r>
              <a:rPr lang="de-AT" baseline="0" dirty="0" smtClean="0"/>
              <a:t> </a:t>
            </a:r>
            <a:r>
              <a:rPr lang="de-AT" baseline="0" dirty="0" err="1" smtClean="0"/>
              <a:t>is</a:t>
            </a:r>
            <a:r>
              <a:rPr lang="de-AT" baseline="0" dirty="0" smtClean="0"/>
              <a:t> </a:t>
            </a:r>
            <a:r>
              <a:rPr lang="de-AT" baseline="0" dirty="0" err="1" smtClean="0"/>
              <a:t>the</a:t>
            </a:r>
            <a:r>
              <a:rPr lang="de-AT" baseline="0" dirty="0" smtClean="0"/>
              <a:t> </a:t>
            </a:r>
            <a:r>
              <a:rPr lang="de-AT" baseline="0" dirty="0" err="1" smtClean="0"/>
              <a:t>starting</a:t>
            </a:r>
            <a:r>
              <a:rPr lang="de-AT" baseline="0" dirty="0" smtClean="0"/>
              <a:t> </a:t>
            </a:r>
            <a:r>
              <a:rPr lang="de-AT" baseline="0" dirty="0" err="1" smtClean="0"/>
              <a:t>point</a:t>
            </a:r>
            <a:r>
              <a:rPr lang="de-AT" baseline="0" dirty="0" smtClean="0"/>
              <a:t> </a:t>
            </a:r>
            <a:r>
              <a:rPr lang="de-AT" baseline="0" dirty="0" err="1" smtClean="0"/>
              <a:t>of</a:t>
            </a:r>
            <a:r>
              <a:rPr lang="de-AT" baseline="0" dirty="0" smtClean="0"/>
              <a:t> </a:t>
            </a:r>
            <a:r>
              <a:rPr lang="de-AT" baseline="0" dirty="0" err="1" smtClean="0"/>
              <a:t>discussions</a:t>
            </a:r>
            <a:r>
              <a:rPr lang="de-AT" baseline="0" dirty="0" smtClean="0"/>
              <a:t>: </a:t>
            </a:r>
            <a:r>
              <a:rPr lang="de-AT" baseline="0" dirty="0" err="1" smtClean="0"/>
              <a:t>we</a:t>
            </a:r>
            <a:r>
              <a:rPr lang="de-AT" baseline="0" dirty="0" smtClean="0"/>
              <a:t> </a:t>
            </a:r>
            <a:r>
              <a:rPr lang="de-AT" baseline="0" dirty="0" err="1" smtClean="0"/>
              <a:t>have</a:t>
            </a:r>
            <a:r>
              <a:rPr lang="de-AT" baseline="0" dirty="0" smtClean="0"/>
              <a:t> </a:t>
            </a:r>
            <a:r>
              <a:rPr lang="de-AT" baseline="0" dirty="0" err="1" smtClean="0"/>
              <a:t>our</a:t>
            </a:r>
            <a:r>
              <a:rPr lang="de-AT" baseline="0" dirty="0" smtClean="0"/>
              <a:t> </a:t>
            </a:r>
            <a:r>
              <a:rPr lang="de-AT" baseline="0" dirty="0" err="1" smtClean="0"/>
              <a:t>programme</a:t>
            </a:r>
            <a:r>
              <a:rPr lang="de-AT" baseline="0" dirty="0" smtClean="0"/>
              <a:t> </a:t>
            </a:r>
            <a:r>
              <a:rPr lang="de-AT" baseline="0" dirty="0" err="1" smtClean="0"/>
              <a:t>and</a:t>
            </a:r>
            <a:r>
              <a:rPr lang="de-AT" baseline="0" dirty="0" smtClean="0"/>
              <a:t> </a:t>
            </a:r>
            <a:r>
              <a:rPr lang="de-AT" baseline="0" dirty="0" err="1" smtClean="0"/>
              <a:t>projects</a:t>
            </a:r>
            <a:r>
              <a:rPr lang="de-AT" baseline="0" dirty="0" smtClean="0"/>
              <a:t> </a:t>
            </a:r>
            <a:r>
              <a:rPr lang="de-AT" baseline="0" dirty="0" err="1" smtClean="0"/>
              <a:t>results</a:t>
            </a:r>
            <a:r>
              <a:rPr lang="de-AT" baseline="0" dirty="0" smtClean="0"/>
              <a:t> </a:t>
            </a:r>
            <a:r>
              <a:rPr lang="de-AT" baseline="0" dirty="0" err="1" smtClean="0"/>
              <a:t>and</a:t>
            </a:r>
            <a:r>
              <a:rPr lang="de-AT" baseline="0" dirty="0" smtClean="0"/>
              <a:t> </a:t>
            </a:r>
            <a:r>
              <a:rPr lang="de-AT" baseline="0" dirty="0" err="1" smtClean="0"/>
              <a:t>eval-comm</a:t>
            </a:r>
            <a:r>
              <a:rPr lang="de-AT" baseline="0" dirty="0" smtClean="0"/>
              <a:t> </a:t>
            </a:r>
            <a:r>
              <a:rPr lang="de-AT" baseline="0" dirty="0" err="1" smtClean="0"/>
              <a:t>and</a:t>
            </a:r>
            <a:r>
              <a:rPr lang="de-AT" baseline="0" dirty="0" smtClean="0"/>
              <a:t> </a:t>
            </a:r>
            <a:r>
              <a:rPr lang="de-AT" baseline="0" dirty="0" err="1" smtClean="0"/>
              <a:t>cap</a:t>
            </a:r>
            <a:r>
              <a:rPr lang="de-AT" baseline="0" dirty="0" smtClean="0"/>
              <a:t> </a:t>
            </a:r>
            <a:r>
              <a:rPr lang="de-AT" baseline="0" dirty="0" err="1" smtClean="0"/>
              <a:t>are</a:t>
            </a:r>
            <a:r>
              <a:rPr lang="de-AT" baseline="0" dirty="0" smtClean="0"/>
              <a:t> </a:t>
            </a:r>
            <a:r>
              <a:rPr lang="de-AT" baseline="0" dirty="0" err="1" smtClean="0"/>
              <a:t>tools</a:t>
            </a:r>
            <a:r>
              <a:rPr lang="de-AT" baseline="0" dirty="0" smtClean="0"/>
              <a:t> </a:t>
            </a:r>
            <a:r>
              <a:rPr lang="de-AT" baseline="0" dirty="0" err="1" smtClean="0"/>
              <a:t>to</a:t>
            </a:r>
            <a:r>
              <a:rPr lang="de-AT" baseline="0" dirty="0" smtClean="0"/>
              <a:t> </a:t>
            </a:r>
            <a:r>
              <a:rPr lang="de-AT" baseline="0" dirty="0" err="1" smtClean="0"/>
              <a:t>work</a:t>
            </a:r>
            <a:r>
              <a:rPr lang="de-AT" baseline="0" dirty="0" smtClean="0"/>
              <a:t> </a:t>
            </a:r>
            <a:r>
              <a:rPr lang="de-AT" baseline="0" dirty="0" err="1" smtClean="0"/>
              <a:t>with</a:t>
            </a:r>
            <a:r>
              <a:rPr lang="de-AT" baseline="0" dirty="0" smtClean="0"/>
              <a:t> </a:t>
            </a:r>
            <a:r>
              <a:rPr lang="de-AT" baseline="0" dirty="0" err="1" smtClean="0"/>
              <a:t>them</a:t>
            </a:r>
            <a:r>
              <a:rPr lang="de-AT" baseline="0" dirty="0" smtClean="0"/>
              <a:t>:</a:t>
            </a:r>
          </a:p>
          <a:p>
            <a:pPr marL="171450" indent="-171450">
              <a:buFontTx/>
              <a:buChar char="-"/>
            </a:pPr>
            <a:r>
              <a:rPr lang="de-AT" baseline="0" dirty="0" err="1" smtClean="0"/>
              <a:t>through</a:t>
            </a:r>
            <a:r>
              <a:rPr lang="de-AT" baseline="0" dirty="0" smtClean="0"/>
              <a:t> an </a:t>
            </a:r>
            <a:r>
              <a:rPr lang="de-AT" baseline="0" dirty="0" err="1" smtClean="0"/>
              <a:t>evaluation</a:t>
            </a:r>
            <a:r>
              <a:rPr lang="de-AT" baseline="0" dirty="0" smtClean="0"/>
              <a:t> </a:t>
            </a:r>
            <a:r>
              <a:rPr lang="de-AT" baseline="0" dirty="0" err="1" smtClean="0"/>
              <a:t>you</a:t>
            </a:r>
            <a:r>
              <a:rPr lang="de-AT" baseline="0" dirty="0" smtClean="0"/>
              <a:t> will </a:t>
            </a:r>
            <a:r>
              <a:rPr lang="de-AT" baseline="0" dirty="0" err="1" smtClean="0"/>
              <a:t>be</a:t>
            </a:r>
            <a:r>
              <a:rPr lang="de-AT" baseline="0" dirty="0" smtClean="0"/>
              <a:t> </a:t>
            </a:r>
            <a:r>
              <a:rPr lang="de-AT" baseline="0" dirty="0" err="1" smtClean="0"/>
              <a:t>able</a:t>
            </a:r>
            <a:r>
              <a:rPr lang="de-AT" baseline="0" dirty="0" smtClean="0"/>
              <a:t> </a:t>
            </a:r>
            <a:r>
              <a:rPr lang="de-AT" baseline="0" dirty="0" err="1" smtClean="0"/>
              <a:t>to</a:t>
            </a:r>
            <a:r>
              <a:rPr lang="de-AT" baseline="0" dirty="0" smtClean="0"/>
              <a:t> </a:t>
            </a:r>
            <a:r>
              <a:rPr lang="de-AT" baseline="0" dirty="0" err="1" smtClean="0"/>
              <a:t>learn</a:t>
            </a:r>
            <a:r>
              <a:rPr lang="de-AT" baseline="0" dirty="0" smtClean="0"/>
              <a:t> </a:t>
            </a:r>
            <a:r>
              <a:rPr lang="de-AT" baseline="0" dirty="0" err="1" smtClean="0"/>
              <a:t>more</a:t>
            </a:r>
            <a:r>
              <a:rPr lang="de-AT" baseline="0" dirty="0" smtClean="0"/>
              <a:t> </a:t>
            </a:r>
            <a:r>
              <a:rPr lang="de-AT" baseline="0" dirty="0" err="1" smtClean="0"/>
              <a:t>about</a:t>
            </a:r>
            <a:r>
              <a:rPr lang="de-AT" baseline="0" dirty="0" smtClean="0"/>
              <a:t> </a:t>
            </a:r>
            <a:r>
              <a:rPr lang="de-AT" baseline="0" dirty="0" err="1" smtClean="0"/>
              <a:t>your</a:t>
            </a:r>
            <a:r>
              <a:rPr lang="de-AT" baseline="0" dirty="0" smtClean="0"/>
              <a:t> </a:t>
            </a:r>
            <a:r>
              <a:rPr lang="de-AT" baseline="0" dirty="0" err="1" smtClean="0"/>
              <a:t>prgramme</a:t>
            </a:r>
            <a:r>
              <a:rPr lang="de-AT" baseline="0" dirty="0" smtClean="0"/>
              <a:t> </a:t>
            </a:r>
            <a:r>
              <a:rPr lang="de-AT" baseline="0" dirty="0" err="1" smtClean="0"/>
              <a:t>and</a:t>
            </a:r>
            <a:r>
              <a:rPr lang="de-AT" baseline="0" dirty="0" smtClean="0"/>
              <a:t> </a:t>
            </a:r>
            <a:r>
              <a:rPr lang="de-AT" baseline="0" dirty="0" err="1" smtClean="0"/>
              <a:t>projects</a:t>
            </a:r>
            <a:r>
              <a:rPr lang="de-AT" baseline="0" dirty="0" smtClean="0"/>
              <a:t> </a:t>
            </a:r>
            <a:r>
              <a:rPr lang="de-AT" baseline="0" dirty="0" err="1" smtClean="0"/>
              <a:t>results</a:t>
            </a:r>
            <a:endParaRPr lang="de-AT" baseline="0" dirty="0" smtClean="0"/>
          </a:p>
          <a:p>
            <a:pPr marL="171450" indent="-171450">
              <a:buFontTx/>
              <a:buChar char="-"/>
            </a:pPr>
            <a:r>
              <a:rPr lang="de-AT" baseline="0" dirty="0" smtClean="0"/>
              <a:t>Through </a:t>
            </a:r>
            <a:r>
              <a:rPr lang="de-AT" baseline="0" dirty="0" err="1" smtClean="0"/>
              <a:t>comminication</a:t>
            </a:r>
            <a:r>
              <a:rPr lang="de-AT" baseline="0" dirty="0" smtClean="0"/>
              <a:t> </a:t>
            </a:r>
            <a:r>
              <a:rPr lang="de-AT" baseline="0" dirty="0" err="1" smtClean="0"/>
              <a:t>you</a:t>
            </a:r>
            <a:r>
              <a:rPr lang="de-AT" baseline="0" dirty="0" smtClean="0"/>
              <a:t> will </a:t>
            </a:r>
            <a:r>
              <a:rPr lang="de-AT" baseline="0" dirty="0" err="1" smtClean="0"/>
              <a:t>be</a:t>
            </a:r>
            <a:r>
              <a:rPr lang="de-AT" baseline="0" dirty="0" smtClean="0"/>
              <a:t> </a:t>
            </a:r>
            <a:r>
              <a:rPr lang="de-AT" baseline="0" dirty="0" err="1" smtClean="0"/>
              <a:t>able</a:t>
            </a:r>
            <a:r>
              <a:rPr lang="de-AT" baseline="0" dirty="0" smtClean="0"/>
              <a:t> </a:t>
            </a:r>
            <a:r>
              <a:rPr lang="de-AT" baseline="0" dirty="0" err="1" smtClean="0"/>
              <a:t>to</a:t>
            </a:r>
            <a:r>
              <a:rPr lang="de-AT" baseline="0" dirty="0" smtClean="0"/>
              <a:t> </a:t>
            </a:r>
            <a:r>
              <a:rPr lang="de-AT" baseline="0" dirty="0" err="1" smtClean="0"/>
              <a:t>sell</a:t>
            </a:r>
            <a:r>
              <a:rPr lang="de-AT" baseline="0" dirty="0" smtClean="0"/>
              <a:t> </a:t>
            </a:r>
            <a:r>
              <a:rPr lang="de-AT" baseline="0" dirty="0" err="1" smtClean="0"/>
              <a:t>your</a:t>
            </a:r>
            <a:r>
              <a:rPr lang="de-AT" baseline="0" dirty="0" smtClean="0"/>
              <a:t> </a:t>
            </a:r>
            <a:r>
              <a:rPr lang="de-AT" baseline="0" dirty="0" err="1" smtClean="0"/>
              <a:t>projects</a:t>
            </a:r>
            <a:r>
              <a:rPr lang="de-AT" baseline="0" dirty="0" smtClean="0"/>
              <a:t> </a:t>
            </a:r>
            <a:r>
              <a:rPr lang="de-AT" baseline="0" dirty="0" err="1" smtClean="0"/>
              <a:t>and</a:t>
            </a:r>
            <a:r>
              <a:rPr lang="de-AT" baseline="0" dirty="0" smtClean="0"/>
              <a:t> </a:t>
            </a:r>
            <a:r>
              <a:rPr lang="de-AT" baseline="0" dirty="0" err="1" smtClean="0"/>
              <a:t>programmes</a:t>
            </a:r>
            <a:r>
              <a:rPr lang="de-AT" baseline="0" dirty="0" smtClean="0"/>
              <a:t> </a:t>
            </a:r>
            <a:r>
              <a:rPr lang="de-AT" baseline="0" dirty="0" err="1" smtClean="0"/>
              <a:t>results</a:t>
            </a:r>
            <a:r>
              <a:rPr lang="de-AT" baseline="0" dirty="0" smtClean="0"/>
              <a:t> –</a:t>
            </a:r>
            <a:r>
              <a:rPr lang="de-AT" baseline="0" dirty="0" err="1" smtClean="0"/>
              <a:t>to</a:t>
            </a:r>
            <a:r>
              <a:rPr lang="de-AT" baseline="0" dirty="0" smtClean="0"/>
              <a:t> </a:t>
            </a:r>
            <a:r>
              <a:rPr lang="de-AT" baseline="0" dirty="0" err="1" smtClean="0"/>
              <a:t>show</a:t>
            </a:r>
            <a:r>
              <a:rPr lang="de-AT" baseline="0" dirty="0" smtClean="0"/>
              <a:t> </a:t>
            </a:r>
            <a:r>
              <a:rPr lang="de-AT" baseline="0" dirty="0" err="1" smtClean="0"/>
              <a:t>your</a:t>
            </a:r>
            <a:r>
              <a:rPr lang="de-AT" baseline="0" dirty="0" smtClean="0"/>
              <a:t> </a:t>
            </a:r>
            <a:r>
              <a:rPr lang="de-AT" baseline="0" dirty="0" err="1" smtClean="0"/>
              <a:t>what</a:t>
            </a:r>
            <a:r>
              <a:rPr lang="de-AT" baseline="0" dirty="0" smtClean="0"/>
              <a:t> </a:t>
            </a:r>
            <a:r>
              <a:rPr lang="de-AT" baseline="0" dirty="0" err="1" smtClean="0"/>
              <a:t>you</a:t>
            </a:r>
            <a:r>
              <a:rPr lang="de-AT" baseline="0" dirty="0" smtClean="0"/>
              <a:t> </a:t>
            </a:r>
            <a:r>
              <a:rPr lang="de-AT" baseline="0" dirty="0" err="1" smtClean="0"/>
              <a:t>achieved</a:t>
            </a:r>
            <a:endParaRPr lang="de-AT" baseline="0" dirty="0" smtClean="0"/>
          </a:p>
          <a:p>
            <a:pPr marL="171450" indent="-171450">
              <a:buFontTx/>
              <a:buChar char="-"/>
            </a:pPr>
            <a:r>
              <a:rPr lang="de-AT" baseline="0" dirty="0" smtClean="0"/>
              <a:t>in </a:t>
            </a:r>
            <a:r>
              <a:rPr lang="de-AT" baseline="0" dirty="0" err="1" smtClean="0"/>
              <a:t>capitsalisation</a:t>
            </a:r>
            <a:r>
              <a:rPr lang="de-AT" baseline="0" dirty="0" smtClean="0"/>
              <a:t> </a:t>
            </a:r>
            <a:r>
              <a:rPr lang="de-AT" baseline="0" dirty="0" err="1" smtClean="0"/>
              <a:t>you</a:t>
            </a:r>
            <a:r>
              <a:rPr lang="de-AT" baseline="0" dirty="0" smtClean="0"/>
              <a:t> </a:t>
            </a:r>
            <a:r>
              <a:rPr lang="de-AT" baseline="0" dirty="0" err="1" smtClean="0"/>
              <a:t>build</a:t>
            </a:r>
            <a:r>
              <a:rPr lang="de-AT" baseline="0" dirty="0" smtClean="0"/>
              <a:t> on </a:t>
            </a:r>
            <a:r>
              <a:rPr lang="de-AT" baseline="0" dirty="0" err="1" smtClean="0"/>
              <a:t>the</a:t>
            </a:r>
            <a:r>
              <a:rPr lang="de-AT" baseline="0" dirty="0" smtClean="0"/>
              <a:t> </a:t>
            </a:r>
            <a:r>
              <a:rPr lang="de-AT" baseline="0" dirty="0" err="1" smtClean="0"/>
              <a:t>previous</a:t>
            </a:r>
            <a:r>
              <a:rPr lang="de-AT" baseline="0" dirty="0" smtClean="0"/>
              <a:t> </a:t>
            </a:r>
            <a:r>
              <a:rPr lang="de-AT" baseline="0" dirty="0" err="1" smtClean="0"/>
              <a:t>experiences</a:t>
            </a:r>
            <a:r>
              <a:rPr lang="de-AT" baseline="0" dirty="0" smtClean="0"/>
              <a:t> </a:t>
            </a:r>
            <a:r>
              <a:rPr lang="de-AT" baseline="0" dirty="0" err="1" smtClean="0"/>
              <a:t>of</a:t>
            </a:r>
            <a:r>
              <a:rPr lang="de-AT" baseline="0" dirty="0" smtClean="0"/>
              <a:t> </a:t>
            </a:r>
            <a:r>
              <a:rPr lang="de-AT" baseline="0" dirty="0" err="1" smtClean="0"/>
              <a:t>your</a:t>
            </a:r>
            <a:r>
              <a:rPr lang="de-AT" baseline="0" dirty="0" smtClean="0"/>
              <a:t> </a:t>
            </a:r>
            <a:r>
              <a:rPr lang="de-AT" baseline="0" dirty="0" err="1" smtClean="0"/>
              <a:t>programme</a:t>
            </a:r>
            <a:r>
              <a:rPr lang="de-AT" baseline="0" dirty="0" smtClean="0"/>
              <a:t> </a:t>
            </a:r>
            <a:r>
              <a:rPr lang="de-AT" baseline="0" dirty="0" err="1" smtClean="0"/>
              <a:t>and</a:t>
            </a:r>
            <a:r>
              <a:rPr lang="de-AT" baseline="0" dirty="0" smtClean="0"/>
              <a:t> </a:t>
            </a:r>
            <a:r>
              <a:rPr lang="de-AT" baseline="0" dirty="0" err="1" smtClean="0"/>
              <a:t>projects</a:t>
            </a:r>
            <a:r>
              <a:rPr lang="de-AT" baseline="0" dirty="0" smtClean="0"/>
              <a:t> </a:t>
            </a:r>
            <a:r>
              <a:rPr lang="de-AT" baseline="0" dirty="0" err="1" smtClean="0"/>
              <a:t>results</a:t>
            </a:r>
            <a:endParaRPr lang="de-AT" baseline="0" dirty="0" smtClean="0"/>
          </a:p>
          <a:p>
            <a:pPr marL="171450" indent="-171450">
              <a:buFontTx/>
              <a:buChar char="-"/>
            </a:pPr>
            <a:endParaRPr lang="de-AT" baseline="0" dirty="0" smtClean="0"/>
          </a:p>
          <a:p>
            <a:pPr marL="171450" indent="-171450">
              <a:buFontTx/>
              <a:buChar char="-"/>
            </a:pPr>
            <a:r>
              <a:rPr lang="de-AT" baseline="0" dirty="0" smtClean="0"/>
              <a:t>Evaluation, </a:t>
            </a:r>
            <a:r>
              <a:rPr lang="de-AT" baseline="0" dirty="0" err="1" smtClean="0"/>
              <a:t>communication</a:t>
            </a:r>
            <a:r>
              <a:rPr lang="de-AT" baseline="0" dirty="0" smtClean="0"/>
              <a:t> </a:t>
            </a:r>
            <a:r>
              <a:rPr lang="de-AT" baseline="0" dirty="0" err="1" smtClean="0"/>
              <a:t>and</a:t>
            </a:r>
            <a:r>
              <a:rPr lang="de-AT" baseline="0" dirty="0" smtClean="0"/>
              <a:t> </a:t>
            </a:r>
            <a:r>
              <a:rPr lang="de-AT" baseline="0" dirty="0" err="1" smtClean="0"/>
              <a:t>capitalisation</a:t>
            </a:r>
            <a:r>
              <a:rPr lang="de-AT" baseline="0" dirty="0" smtClean="0"/>
              <a:t> </a:t>
            </a:r>
            <a:r>
              <a:rPr lang="de-AT" baseline="0" dirty="0" err="1" smtClean="0"/>
              <a:t>are</a:t>
            </a:r>
            <a:r>
              <a:rPr lang="de-AT" baseline="0" dirty="0" smtClean="0"/>
              <a:t> also </a:t>
            </a:r>
            <a:r>
              <a:rPr lang="de-AT" baseline="0" dirty="0" err="1" smtClean="0"/>
              <a:t>tools</a:t>
            </a:r>
            <a:r>
              <a:rPr lang="de-AT" baseline="0" dirty="0" smtClean="0"/>
              <a:t> </a:t>
            </a:r>
            <a:r>
              <a:rPr lang="de-AT" baseline="0" dirty="0" err="1" smtClean="0"/>
              <a:t>which</a:t>
            </a:r>
            <a:r>
              <a:rPr lang="de-AT" baseline="0" dirty="0" smtClean="0"/>
              <a:t> </a:t>
            </a:r>
            <a:r>
              <a:rPr lang="de-AT" baseline="0" dirty="0" err="1" smtClean="0"/>
              <a:t>need</a:t>
            </a:r>
            <a:r>
              <a:rPr lang="de-AT" baseline="0" dirty="0" smtClean="0"/>
              <a:t> </a:t>
            </a:r>
            <a:r>
              <a:rPr lang="de-AT" baseline="0" dirty="0" err="1" smtClean="0"/>
              <a:t>eath</a:t>
            </a:r>
            <a:r>
              <a:rPr lang="de-AT" baseline="0" dirty="0" smtClean="0"/>
              <a:t> </a:t>
            </a:r>
            <a:r>
              <a:rPr lang="de-AT" baseline="0" dirty="0" err="1" smtClean="0"/>
              <a:t>other</a:t>
            </a:r>
            <a:endParaRPr lang="de-AT" baseline="0" dirty="0" smtClean="0"/>
          </a:p>
          <a:p>
            <a:pPr marL="171450" indent="-171450">
              <a:buFontTx/>
              <a:buChar char="-"/>
            </a:pPr>
            <a:r>
              <a:rPr lang="de-AT" baseline="0" dirty="0" smtClean="0"/>
              <a:t>First </a:t>
            </a:r>
            <a:r>
              <a:rPr lang="de-AT" baseline="0" dirty="0" err="1" smtClean="0"/>
              <a:t>you</a:t>
            </a:r>
            <a:r>
              <a:rPr lang="de-AT" baseline="0" dirty="0" smtClean="0"/>
              <a:t> </a:t>
            </a:r>
            <a:r>
              <a:rPr lang="de-AT" baseline="0" dirty="0" err="1" smtClean="0"/>
              <a:t>evaluate</a:t>
            </a:r>
            <a:r>
              <a:rPr lang="de-AT" baseline="0" dirty="0" smtClean="0"/>
              <a:t> </a:t>
            </a:r>
            <a:r>
              <a:rPr lang="de-AT" baseline="0" dirty="0" err="1" smtClean="0"/>
              <a:t>and</a:t>
            </a:r>
            <a:r>
              <a:rPr lang="de-AT" baseline="0" dirty="0" smtClean="0"/>
              <a:t> </a:t>
            </a:r>
            <a:r>
              <a:rPr lang="de-AT" baseline="0" dirty="0" err="1" smtClean="0"/>
              <a:t>then</a:t>
            </a:r>
            <a:r>
              <a:rPr lang="de-AT" baseline="0" dirty="0" smtClean="0"/>
              <a:t> </a:t>
            </a:r>
            <a:r>
              <a:rPr lang="de-AT" baseline="0" dirty="0" err="1" smtClean="0"/>
              <a:t>you</a:t>
            </a:r>
            <a:r>
              <a:rPr lang="de-AT" baseline="0" dirty="0" smtClean="0"/>
              <a:t> </a:t>
            </a:r>
            <a:r>
              <a:rPr lang="de-AT" baseline="0" dirty="0" err="1" smtClean="0"/>
              <a:t>communicate</a:t>
            </a:r>
            <a:r>
              <a:rPr lang="de-AT" baseline="0" dirty="0" smtClean="0"/>
              <a:t> </a:t>
            </a:r>
            <a:r>
              <a:rPr lang="de-AT" baseline="0" dirty="0" err="1" smtClean="0"/>
              <a:t>the</a:t>
            </a:r>
            <a:r>
              <a:rPr lang="de-AT" baseline="0" dirty="0" smtClean="0"/>
              <a:t> </a:t>
            </a:r>
            <a:r>
              <a:rPr lang="de-AT" baseline="0" dirty="0" err="1" smtClean="0"/>
              <a:t>the</a:t>
            </a:r>
            <a:r>
              <a:rPr lang="de-AT" baseline="0" dirty="0" smtClean="0"/>
              <a:t> </a:t>
            </a:r>
            <a:r>
              <a:rPr lang="de-AT" baseline="0" dirty="0" err="1" smtClean="0"/>
              <a:t>results</a:t>
            </a:r>
            <a:r>
              <a:rPr lang="de-AT" baseline="0" dirty="0" smtClean="0"/>
              <a:t> </a:t>
            </a:r>
            <a:r>
              <a:rPr lang="de-AT" baseline="0" dirty="0" err="1" smtClean="0"/>
              <a:t>of</a:t>
            </a:r>
            <a:r>
              <a:rPr lang="de-AT" baseline="0" dirty="0" smtClean="0"/>
              <a:t> </a:t>
            </a:r>
            <a:r>
              <a:rPr lang="de-AT" baseline="0" dirty="0" err="1" smtClean="0"/>
              <a:t>the</a:t>
            </a:r>
            <a:r>
              <a:rPr lang="de-AT" baseline="0" dirty="0" smtClean="0"/>
              <a:t> </a:t>
            </a:r>
            <a:r>
              <a:rPr lang="de-AT" baseline="0" dirty="0" err="1" smtClean="0"/>
              <a:t>evaluation</a:t>
            </a:r>
            <a:r>
              <a:rPr lang="de-AT" baseline="0" dirty="0" smtClean="0"/>
              <a:t>  </a:t>
            </a:r>
            <a:r>
              <a:rPr lang="de-AT" baseline="0" dirty="0" err="1" smtClean="0"/>
              <a:t>and</a:t>
            </a:r>
            <a:r>
              <a:rPr lang="de-AT" baseline="0" dirty="0" smtClean="0"/>
              <a:t> in </a:t>
            </a:r>
            <a:r>
              <a:rPr lang="de-AT" baseline="0" dirty="0" err="1" smtClean="0"/>
              <a:t>order</a:t>
            </a:r>
            <a:r>
              <a:rPr lang="de-AT" baseline="0" dirty="0" smtClean="0"/>
              <a:t> </a:t>
            </a:r>
            <a:r>
              <a:rPr lang="de-AT" baseline="0" dirty="0" err="1" smtClean="0"/>
              <a:t>to</a:t>
            </a:r>
            <a:r>
              <a:rPr lang="de-AT" baseline="0" dirty="0" smtClean="0"/>
              <a:t> </a:t>
            </a:r>
            <a:r>
              <a:rPr lang="de-AT" baseline="0" dirty="0" err="1" smtClean="0"/>
              <a:t>build</a:t>
            </a:r>
            <a:r>
              <a:rPr lang="de-AT" baseline="0" dirty="0" smtClean="0"/>
              <a:t> </a:t>
            </a:r>
            <a:r>
              <a:rPr lang="de-AT" baseline="0" dirty="0" err="1" smtClean="0"/>
              <a:t>new</a:t>
            </a:r>
            <a:r>
              <a:rPr lang="de-AT" baseline="0" dirty="0" smtClean="0"/>
              <a:t> </a:t>
            </a:r>
            <a:r>
              <a:rPr lang="de-AT" baseline="0" dirty="0" err="1" smtClean="0"/>
              <a:t>projects</a:t>
            </a:r>
            <a:r>
              <a:rPr lang="de-AT" baseline="0" dirty="0" smtClean="0"/>
              <a:t>/</a:t>
            </a:r>
            <a:r>
              <a:rPr lang="de-AT" baseline="0" dirty="0" err="1" smtClean="0"/>
              <a:t>programmes</a:t>
            </a:r>
            <a:r>
              <a:rPr lang="de-AT" baseline="0" dirty="0" smtClean="0"/>
              <a:t> </a:t>
            </a:r>
            <a:r>
              <a:rPr lang="de-AT" baseline="0" dirty="0" err="1" smtClean="0"/>
              <a:t>you</a:t>
            </a:r>
            <a:r>
              <a:rPr lang="de-AT" baseline="0" dirty="0" smtClean="0"/>
              <a:t> </a:t>
            </a:r>
            <a:r>
              <a:rPr lang="de-AT" baseline="0" dirty="0" err="1" smtClean="0"/>
              <a:t>build</a:t>
            </a:r>
            <a:r>
              <a:rPr lang="de-AT" baseline="0" dirty="0" smtClean="0"/>
              <a:t> on </a:t>
            </a:r>
            <a:r>
              <a:rPr lang="de-AT" baseline="0" dirty="0" err="1" smtClean="0"/>
              <a:t>the</a:t>
            </a:r>
            <a:r>
              <a:rPr lang="de-AT" baseline="0" dirty="0" smtClean="0"/>
              <a:t> </a:t>
            </a:r>
            <a:r>
              <a:rPr lang="de-AT" baseline="0" dirty="0" err="1" smtClean="0"/>
              <a:t>former</a:t>
            </a:r>
            <a:r>
              <a:rPr lang="de-AT" baseline="0" dirty="0" smtClean="0"/>
              <a:t> </a:t>
            </a:r>
            <a:r>
              <a:rPr lang="de-AT" baseline="0" dirty="0" err="1" smtClean="0"/>
              <a:t>evaluation</a:t>
            </a:r>
            <a:r>
              <a:rPr lang="de-AT" baseline="0" dirty="0" smtClean="0"/>
              <a:t> </a:t>
            </a:r>
            <a:r>
              <a:rPr lang="de-AT" baseline="0" dirty="0" err="1" smtClean="0"/>
              <a:t>results</a:t>
            </a:r>
            <a:r>
              <a:rPr lang="de-AT" baseline="0" dirty="0" smtClean="0"/>
              <a:t> </a:t>
            </a:r>
          </a:p>
        </p:txBody>
      </p:sp>
      <p:sp>
        <p:nvSpPr>
          <p:cNvPr id="4" name="Slide Number Placeholder 3"/>
          <p:cNvSpPr>
            <a:spLocks noGrp="1"/>
          </p:cNvSpPr>
          <p:nvPr>
            <p:ph type="sldNum" sz="quarter" idx="10"/>
          </p:nvPr>
        </p:nvSpPr>
        <p:spPr/>
        <p:txBody>
          <a:bodyPr/>
          <a:lstStyle/>
          <a:p>
            <a:fld id="{6436F783-29CF-0A40-A357-1453B63EA960}" type="slidenum">
              <a:rPr lang="de-DE" smtClean="0"/>
              <a:t>16</a:t>
            </a:fld>
            <a:endParaRPr lang="de-DE"/>
          </a:p>
        </p:txBody>
      </p:sp>
    </p:spTree>
    <p:extLst>
      <p:ext uri="{BB962C8B-B14F-4D97-AF65-F5344CB8AC3E}">
        <p14:creationId xmlns:p14="http://schemas.microsoft.com/office/powerpoint/2010/main" val="1831106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a:xfrm>
            <a:off x="679464" y="4714653"/>
            <a:ext cx="5438748" cy="44667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80" tIns="43740" rIns="87480" bIns="43740"/>
          <a:lstStyle/>
          <a:p>
            <a:r>
              <a:rPr lang="en-GB" altLang="en-US" dirty="0" smtClean="0">
                <a:latin typeface="Trebuchet MS" panose="020B0603020202020204" pitchFamily="34" charset="0"/>
                <a:ea typeface="ＭＳ Ｐゴシック" pitchFamily="34" charset="-128"/>
              </a:rPr>
              <a:t>Although project evaluation is </a:t>
            </a:r>
            <a:r>
              <a:rPr lang="en-GB" altLang="en-US" u="sng" dirty="0" smtClean="0">
                <a:latin typeface="Trebuchet MS" panose="020B0603020202020204" pitchFamily="34" charset="0"/>
                <a:ea typeface="ＭＳ Ｐゴシック" pitchFamily="34" charset="-128"/>
              </a:rPr>
              <a:t>not a legal requirement</a:t>
            </a:r>
            <a:r>
              <a:rPr lang="en-GB" altLang="en-US" dirty="0" smtClean="0">
                <a:latin typeface="Trebuchet MS" panose="020B0603020202020204" pitchFamily="34" charset="0"/>
                <a:ea typeface="ＭＳ Ｐゴシック" pitchFamily="34" charset="-128"/>
              </a:rPr>
              <a:t>, some programmes encourage project evaluations.</a:t>
            </a:r>
          </a:p>
          <a:p>
            <a:endParaRPr lang="en-US" altLang="en-US" dirty="0" smtClean="0">
              <a:ea typeface="ＭＳ Ｐゴシック" pitchFamily="34" charset="-128"/>
            </a:endParaRPr>
          </a:p>
          <a:p>
            <a:r>
              <a:rPr lang="en-GB" altLang="en-US" dirty="0" smtClean="0">
                <a:latin typeface="Trebuchet MS" panose="020B0603020202020204" pitchFamily="34" charset="0"/>
                <a:ea typeface="ＭＳ Ｐゴシック" pitchFamily="34" charset="-128"/>
              </a:rPr>
              <a:t>If you plan to carry out a project evaluation, you should first ask yourself </a:t>
            </a:r>
            <a:r>
              <a:rPr lang="en-GB" altLang="en-US" b="1" dirty="0" smtClean="0">
                <a:latin typeface="Trebuchet MS" panose="020B0603020202020204" pitchFamily="34" charset="0"/>
                <a:ea typeface="ＭＳ Ｐゴシック" pitchFamily="34" charset="-128"/>
              </a:rPr>
              <a:t>why</a:t>
            </a:r>
            <a:r>
              <a:rPr lang="en-GB" altLang="en-US" dirty="0" smtClean="0">
                <a:latin typeface="Trebuchet MS" panose="020B0603020202020204" pitchFamily="34" charset="0"/>
                <a:ea typeface="ＭＳ Ｐゴシック" pitchFamily="34" charset="-128"/>
              </a:rPr>
              <a:t> you want to implement and evaluation. Evaluations should never be carried out without having a clear picture of why and for whom the evaluation should be done. </a:t>
            </a:r>
          </a:p>
          <a:p>
            <a:r>
              <a:rPr lang="en-GB" altLang="en-US" dirty="0" smtClean="0">
                <a:latin typeface="Trebuchet MS" panose="020B0603020202020204" pitchFamily="34" charset="0"/>
                <a:ea typeface="ＭＳ Ｐゴシック" pitchFamily="34" charset="-128"/>
              </a:rPr>
              <a:t>Tip: The project should carry out an evaluation in order to improve the project and not to undertake evaluations for their own sake.</a:t>
            </a:r>
            <a:endParaRPr lang="en-US" altLang="en-US" dirty="0" smtClean="0">
              <a:latin typeface="Trebuchet MS" panose="020B0603020202020204" pitchFamily="34" charset="0"/>
              <a:ea typeface="ＭＳ Ｐゴシック" pitchFamily="34" charset="-128"/>
            </a:endParaRPr>
          </a:p>
          <a:p>
            <a:endParaRPr lang="en-US" altLang="en-US" dirty="0" smtClean="0">
              <a:ea typeface="ＭＳ Ｐゴシック" pitchFamily="34" charset="-128"/>
            </a:endParaRPr>
          </a:p>
        </p:txBody>
      </p:sp>
      <p:sp>
        <p:nvSpPr>
          <p:cNvPr id="56324" name="Slide Number Placeholder 3"/>
          <p:cNvSpPr txBox="1">
            <a:spLocks noGrp="1"/>
          </p:cNvSpPr>
          <p:nvPr/>
        </p:nvSpPr>
        <p:spPr bwMode="auto">
          <a:xfrm>
            <a:off x="3850294" y="9427766"/>
            <a:ext cx="2945861" cy="497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80" tIns="43740" rIns="87480" bIns="43740" anchor="b"/>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878060CF-3E59-46C8-BE08-4E8F50AD0F14}" type="slidenum">
              <a:rPr lang="de-DE" altLang="en-US"/>
              <a:pPr algn="r" eaLnBrk="1" hangingPunct="1">
                <a:spcBef>
                  <a:spcPct val="0"/>
                </a:spcBef>
              </a:pPr>
              <a:t>17</a:t>
            </a:fld>
            <a:endParaRPr lang="de-DE" altLang="en-US"/>
          </a:p>
        </p:txBody>
      </p:sp>
    </p:spTree>
    <p:extLst>
      <p:ext uri="{BB962C8B-B14F-4D97-AF65-F5344CB8AC3E}">
        <p14:creationId xmlns:p14="http://schemas.microsoft.com/office/powerpoint/2010/main" val="2343172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6436F783-29CF-0A40-A357-1453B63EA960}" type="slidenum">
              <a:rPr lang="de-DE" smtClean="0"/>
              <a:t>18</a:t>
            </a:fld>
            <a:endParaRPr lang="de-DE"/>
          </a:p>
        </p:txBody>
      </p:sp>
    </p:spTree>
    <p:extLst>
      <p:ext uri="{BB962C8B-B14F-4D97-AF65-F5344CB8AC3E}">
        <p14:creationId xmlns:p14="http://schemas.microsoft.com/office/powerpoint/2010/main" val="4197632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6436F783-29CF-0A40-A357-1453B63EA960}" type="slidenum">
              <a:rPr lang="de-DE" smtClean="0"/>
              <a:t>19</a:t>
            </a:fld>
            <a:endParaRPr lang="de-DE"/>
          </a:p>
        </p:txBody>
      </p:sp>
    </p:spTree>
    <p:extLst>
      <p:ext uri="{BB962C8B-B14F-4D97-AF65-F5344CB8AC3E}">
        <p14:creationId xmlns:p14="http://schemas.microsoft.com/office/powerpoint/2010/main" val="3534914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6436F783-29CF-0A40-A357-1453B63EA960}" type="slidenum">
              <a:rPr lang="de-DE" smtClean="0"/>
              <a:t>2</a:t>
            </a:fld>
            <a:endParaRPr lang="de-DE"/>
          </a:p>
        </p:txBody>
      </p:sp>
    </p:spTree>
    <p:extLst>
      <p:ext uri="{BB962C8B-B14F-4D97-AF65-F5344CB8AC3E}">
        <p14:creationId xmlns:p14="http://schemas.microsoft.com/office/powerpoint/2010/main" val="801900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6436F783-29CF-0A40-A357-1453B63EA960}" type="slidenum">
              <a:rPr lang="de-DE" smtClean="0"/>
              <a:t>20</a:t>
            </a:fld>
            <a:endParaRPr lang="de-DE"/>
          </a:p>
        </p:txBody>
      </p:sp>
    </p:spTree>
    <p:extLst>
      <p:ext uri="{BB962C8B-B14F-4D97-AF65-F5344CB8AC3E}">
        <p14:creationId xmlns:p14="http://schemas.microsoft.com/office/powerpoint/2010/main" val="3938906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6436F783-29CF-0A40-A357-1453B63EA960}" type="slidenum">
              <a:rPr lang="de-DE" smtClean="0"/>
              <a:t>21</a:t>
            </a:fld>
            <a:endParaRPr lang="de-DE"/>
          </a:p>
        </p:txBody>
      </p:sp>
    </p:spTree>
    <p:extLst>
      <p:ext uri="{BB962C8B-B14F-4D97-AF65-F5344CB8AC3E}">
        <p14:creationId xmlns:p14="http://schemas.microsoft.com/office/powerpoint/2010/main" val="45552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6436F783-29CF-0A40-A357-1453B63EA960}" type="slidenum">
              <a:rPr lang="de-DE" smtClean="0"/>
              <a:t>22</a:t>
            </a:fld>
            <a:endParaRPr lang="de-DE"/>
          </a:p>
        </p:txBody>
      </p:sp>
    </p:spTree>
    <p:extLst>
      <p:ext uri="{BB962C8B-B14F-4D97-AF65-F5344CB8AC3E}">
        <p14:creationId xmlns:p14="http://schemas.microsoft.com/office/powerpoint/2010/main" val="351578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6436F783-29CF-0A40-A357-1453B63EA960}" type="slidenum">
              <a:rPr lang="de-DE" smtClean="0"/>
              <a:t>23</a:t>
            </a:fld>
            <a:endParaRPr lang="de-DE"/>
          </a:p>
        </p:txBody>
      </p:sp>
    </p:spTree>
    <p:extLst>
      <p:ext uri="{BB962C8B-B14F-4D97-AF65-F5344CB8AC3E}">
        <p14:creationId xmlns:p14="http://schemas.microsoft.com/office/powerpoint/2010/main" val="365511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1107" lvl="1"/>
            <a:endParaRPr lang="de-AT" baseline="0" dirty="0" smtClean="0"/>
          </a:p>
          <a:p>
            <a:pPr marL="441107" lvl="1"/>
            <a:endParaRPr lang="de-AT" dirty="0" smtClean="0"/>
          </a:p>
          <a:p>
            <a:endParaRPr lang="de-AT" dirty="0"/>
          </a:p>
        </p:txBody>
      </p:sp>
      <p:sp>
        <p:nvSpPr>
          <p:cNvPr id="4" name="Slide Number Placeholder 3"/>
          <p:cNvSpPr>
            <a:spLocks noGrp="1"/>
          </p:cNvSpPr>
          <p:nvPr>
            <p:ph type="sldNum" sz="quarter" idx="10"/>
          </p:nvPr>
        </p:nvSpPr>
        <p:spPr/>
        <p:txBody>
          <a:bodyPr/>
          <a:lstStyle/>
          <a:p>
            <a:fld id="{6436F783-29CF-0A40-A357-1453B63EA960}" type="slidenum">
              <a:rPr lang="de-DE" smtClean="0"/>
              <a:t>24</a:t>
            </a:fld>
            <a:endParaRPr lang="de-DE"/>
          </a:p>
        </p:txBody>
      </p:sp>
    </p:spTree>
    <p:extLst>
      <p:ext uri="{BB962C8B-B14F-4D97-AF65-F5344CB8AC3E}">
        <p14:creationId xmlns:p14="http://schemas.microsoft.com/office/powerpoint/2010/main" val="2391939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6436F783-29CF-0A40-A357-1453B63EA960}" type="slidenum">
              <a:rPr lang="de-DE" smtClean="0"/>
              <a:t>25</a:t>
            </a:fld>
            <a:endParaRPr lang="de-DE"/>
          </a:p>
        </p:txBody>
      </p:sp>
    </p:spTree>
    <p:extLst>
      <p:ext uri="{BB962C8B-B14F-4D97-AF65-F5344CB8AC3E}">
        <p14:creationId xmlns:p14="http://schemas.microsoft.com/office/powerpoint/2010/main" val="3679971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6436F783-29CF-0A40-A357-1453B63EA960}" type="slidenum">
              <a:rPr lang="de-DE" smtClean="0"/>
              <a:t>26</a:t>
            </a:fld>
            <a:endParaRPr lang="de-DE"/>
          </a:p>
        </p:txBody>
      </p:sp>
    </p:spTree>
    <p:extLst>
      <p:ext uri="{BB962C8B-B14F-4D97-AF65-F5344CB8AC3E}">
        <p14:creationId xmlns:p14="http://schemas.microsoft.com/office/powerpoint/2010/main" val="2696634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Due</a:t>
            </a:r>
            <a:r>
              <a:rPr lang="de-AT" baseline="0" dirty="0" smtClean="0"/>
              <a:t> </a:t>
            </a:r>
            <a:r>
              <a:rPr lang="de-AT" baseline="0" dirty="0" err="1" smtClean="0"/>
              <a:t>date</a:t>
            </a:r>
            <a:r>
              <a:rPr lang="de-AT" baseline="0" dirty="0" smtClean="0"/>
              <a:t> June 2018/2020</a:t>
            </a:r>
          </a:p>
          <a:p>
            <a:endParaRPr lang="de-AT" dirty="0" smtClean="0"/>
          </a:p>
          <a:p>
            <a:r>
              <a:rPr lang="de-AT" dirty="0" smtClean="0"/>
              <a:t>6-7 March </a:t>
            </a:r>
            <a:r>
              <a:rPr lang="de-AT" dirty="0" err="1" smtClean="0"/>
              <a:t>Lisbon</a:t>
            </a:r>
            <a:r>
              <a:rPr lang="de-AT" dirty="0" smtClean="0"/>
              <a:t> AIR </a:t>
            </a:r>
            <a:r>
              <a:rPr lang="de-AT" dirty="0" err="1" smtClean="0"/>
              <a:t>and</a:t>
            </a:r>
            <a:r>
              <a:rPr lang="de-AT" dirty="0" smtClean="0"/>
              <a:t> </a:t>
            </a:r>
            <a:r>
              <a:rPr lang="de-AT" dirty="0" err="1" smtClean="0"/>
              <a:t>performance</a:t>
            </a:r>
            <a:r>
              <a:rPr lang="de-AT" dirty="0" smtClean="0"/>
              <a:t> </a:t>
            </a:r>
            <a:r>
              <a:rPr lang="de-AT" dirty="0" err="1" smtClean="0"/>
              <a:t>framework</a:t>
            </a:r>
            <a:r>
              <a:rPr lang="de-AT" dirty="0" smtClean="0"/>
              <a:t> </a:t>
            </a:r>
            <a:r>
              <a:rPr lang="de-AT" dirty="0" err="1" smtClean="0"/>
              <a:t>event</a:t>
            </a:r>
            <a:endParaRPr lang="de-AT" dirty="0"/>
          </a:p>
        </p:txBody>
      </p:sp>
      <p:sp>
        <p:nvSpPr>
          <p:cNvPr id="4" name="Slide Number Placeholder 3"/>
          <p:cNvSpPr>
            <a:spLocks noGrp="1"/>
          </p:cNvSpPr>
          <p:nvPr>
            <p:ph type="sldNum" sz="quarter" idx="10"/>
          </p:nvPr>
        </p:nvSpPr>
        <p:spPr/>
        <p:txBody>
          <a:bodyPr/>
          <a:lstStyle/>
          <a:p>
            <a:fld id="{6436F783-29CF-0A40-A357-1453B63EA960}" type="slidenum">
              <a:rPr lang="de-DE" smtClean="0"/>
              <a:t>27</a:t>
            </a:fld>
            <a:endParaRPr lang="de-DE"/>
          </a:p>
        </p:txBody>
      </p:sp>
    </p:spTree>
    <p:extLst>
      <p:ext uri="{BB962C8B-B14F-4D97-AF65-F5344CB8AC3E}">
        <p14:creationId xmlns:p14="http://schemas.microsoft.com/office/powerpoint/2010/main" val="1303914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6436F783-29CF-0A40-A357-1453B63EA960}" type="slidenum">
              <a:rPr lang="de-DE" smtClean="0"/>
              <a:t>28</a:t>
            </a:fld>
            <a:endParaRPr lang="de-DE"/>
          </a:p>
        </p:txBody>
      </p:sp>
    </p:spTree>
    <p:extLst>
      <p:ext uri="{BB962C8B-B14F-4D97-AF65-F5344CB8AC3E}">
        <p14:creationId xmlns:p14="http://schemas.microsoft.com/office/powerpoint/2010/main" val="2505985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b="1" dirty="0"/>
          </a:p>
        </p:txBody>
      </p:sp>
      <p:sp>
        <p:nvSpPr>
          <p:cNvPr id="4" name="Slide Number Placeholder 3"/>
          <p:cNvSpPr>
            <a:spLocks noGrp="1"/>
          </p:cNvSpPr>
          <p:nvPr>
            <p:ph type="sldNum" sz="quarter" idx="10"/>
          </p:nvPr>
        </p:nvSpPr>
        <p:spPr/>
        <p:txBody>
          <a:bodyPr/>
          <a:lstStyle/>
          <a:p>
            <a:fld id="{6436F783-29CF-0A40-A357-1453B63EA960}" type="slidenum">
              <a:rPr lang="de-DE" smtClean="0"/>
              <a:t>29</a:t>
            </a:fld>
            <a:endParaRPr lang="de-DE"/>
          </a:p>
        </p:txBody>
      </p:sp>
    </p:spTree>
    <p:extLst>
      <p:ext uri="{BB962C8B-B14F-4D97-AF65-F5344CB8AC3E}">
        <p14:creationId xmlns:p14="http://schemas.microsoft.com/office/powerpoint/2010/main" val="679579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noProof="0" dirty="0" smtClean="0"/>
          </a:p>
        </p:txBody>
      </p:sp>
      <p:sp>
        <p:nvSpPr>
          <p:cNvPr id="4" name="Slide Number Placeholder 3"/>
          <p:cNvSpPr>
            <a:spLocks noGrp="1"/>
          </p:cNvSpPr>
          <p:nvPr>
            <p:ph type="sldNum" sz="quarter" idx="10"/>
          </p:nvPr>
        </p:nvSpPr>
        <p:spPr/>
        <p:txBody>
          <a:bodyPr/>
          <a:lstStyle/>
          <a:p>
            <a:fld id="{6436F783-29CF-0A40-A357-1453B63EA960}" type="slidenum">
              <a:rPr lang="de-DE" smtClean="0"/>
              <a:t>3</a:t>
            </a:fld>
            <a:endParaRPr lang="de-DE"/>
          </a:p>
        </p:txBody>
      </p:sp>
    </p:spTree>
    <p:extLst>
      <p:ext uri="{BB962C8B-B14F-4D97-AF65-F5344CB8AC3E}">
        <p14:creationId xmlns:p14="http://schemas.microsoft.com/office/powerpoint/2010/main" val="397220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6436F783-29CF-0A40-A357-1453B63EA960}" type="slidenum">
              <a:rPr lang="de-DE" smtClean="0"/>
              <a:t>30</a:t>
            </a:fld>
            <a:endParaRPr lang="de-DE"/>
          </a:p>
        </p:txBody>
      </p:sp>
    </p:spTree>
    <p:extLst>
      <p:ext uri="{BB962C8B-B14F-4D97-AF65-F5344CB8AC3E}">
        <p14:creationId xmlns:p14="http://schemas.microsoft.com/office/powerpoint/2010/main" val="4141491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36F783-29CF-0A40-A357-1453B63EA960}" type="slidenum">
              <a:rPr lang="de-DE" smtClean="0"/>
              <a:t>31</a:t>
            </a:fld>
            <a:endParaRPr lang="de-DE"/>
          </a:p>
        </p:txBody>
      </p:sp>
    </p:spTree>
    <p:extLst>
      <p:ext uri="{BB962C8B-B14F-4D97-AF65-F5344CB8AC3E}">
        <p14:creationId xmlns:p14="http://schemas.microsoft.com/office/powerpoint/2010/main" val="3885406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DAC DEVELOPMENT ASSISTANCE COMMITTEE</a:t>
            </a:r>
          </a:p>
          <a:p>
            <a:r>
              <a:rPr lang="de-AT" dirty="0" smtClean="0"/>
              <a:t>OECD </a:t>
            </a:r>
            <a:r>
              <a:rPr lang="en-US" dirty="0" err="1" smtClean="0"/>
              <a:t>Organisation</a:t>
            </a:r>
            <a:r>
              <a:rPr lang="en-US" dirty="0" smtClean="0"/>
              <a:t> for Economic Co-operation and Development </a:t>
            </a:r>
            <a:endParaRPr lang="de-AT" dirty="0"/>
          </a:p>
        </p:txBody>
      </p:sp>
      <p:sp>
        <p:nvSpPr>
          <p:cNvPr id="4" name="Slide Number Placeholder 3"/>
          <p:cNvSpPr>
            <a:spLocks noGrp="1"/>
          </p:cNvSpPr>
          <p:nvPr>
            <p:ph type="sldNum" sz="quarter" idx="10"/>
          </p:nvPr>
        </p:nvSpPr>
        <p:spPr/>
        <p:txBody>
          <a:bodyPr/>
          <a:lstStyle/>
          <a:p>
            <a:fld id="{6436F783-29CF-0A40-A357-1453B63EA960}" type="slidenum">
              <a:rPr lang="de-DE" smtClean="0"/>
              <a:t>32</a:t>
            </a:fld>
            <a:endParaRPr lang="de-DE"/>
          </a:p>
        </p:txBody>
      </p:sp>
    </p:spTree>
    <p:extLst>
      <p:ext uri="{BB962C8B-B14F-4D97-AF65-F5344CB8AC3E}">
        <p14:creationId xmlns:p14="http://schemas.microsoft.com/office/powerpoint/2010/main" val="940942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6436F783-29CF-0A40-A357-1453B63EA960}" type="slidenum">
              <a:rPr lang="de-DE" smtClean="0"/>
              <a:t>33</a:t>
            </a:fld>
            <a:endParaRPr lang="de-DE"/>
          </a:p>
        </p:txBody>
      </p:sp>
    </p:spTree>
    <p:extLst>
      <p:ext uri="{BB962C8B-B14F-4D97-AF65-F5344CB8AC3E}">
        <p14:creationId xmlns:p14="http://schemas.microsoft.com/office/powerpoint/2010/main" val="1401816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6436F783-29CF-0A40-A357-1453B63EA960}" type="slidenum">
              <a:rPr lang="de-DE" smtClean="0"/>
              <a:t>34</a:t>
            </a:fld>
            <a:endParaRPr lang="de-DE"/>
          </a:p>
        </p:txBody>
      </p:sp>
    </p:spTree>
    <p:extLst>
      <p:ext uri="{BB962C8B-B14F-4D97-AF65-F5344CB8AC3E}">
        <p14:creationId xmlns:p14="http://schemas.microsoft.com/office/powerpoint/2010/main" val="25977413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6436F783-29CF-0A40-A357-1453B63EA960}" type="slidenum">
              <a:rPr lang="de-DE" smtClean="0"/>
              <a:t>35</a:t>
            </a:fld>
            <a:endParaRPr lang="de-DE"/>
          </a:p>
        </p:txBody>
      </p:sp>
    </p:spTree>
    <p:extLst>
      <p:ext uri="{BB962C8B-B14F-4D97-AF65-F5344CB8AC3E}">
        <p14:creationId xmlns:p14="http://schemas.microsoft.com/office/powerpoint/2010/main" val="29787426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213">
              <a:defRPr/>
            </a:pPr>
            <a:r>
              <a:rPr lang="en-GB" noProof="0" dirty="0" smtClean="0"/>
              <a:t>In the registration you raised many questions regarding</a:t>
            </a:r>
            <a:r>
              <a:rPr lang="en-GB" baseline="0" noProof="0" dirty="0" smtClean="0"/>
              <a:t> the </a:t>
            </a:r>
            <a:r>
              <a:rPr lang="en-GB" baseline="0" noProof="0" dirty="0" err="1" smtClean="0"/>
              <a:t>eval</a:t>
            </a:r>
            <a:r>
              <a:rPr lang="en-GB" baseline="0" noProof="0" dirty="0" smtClean="0"/>
              <a:t> of communication strategy … it helped us to shape the agenda and the session</a:t>
            </a:r>
          </a:p>
          <a:p>
            <a:pPr defTabSz="882213">
              <a:defRPr/>
            </a:pPr>
            <a:r>
              <a:rPr lang="en-GB" baseline="0" noProof="0" dirty="0" smtClean="0"/>
              <a:t>We will come back to each of the sessions: </a:t>
            </a:r>
            <a:endParaRPr lang="en-GB" noProof="0" dirty="0" smtClean="0"/>
          </a:p>
          <a:p>
            <a:pPr defTabSz="882213">
              <a:defRPr/>
            </a:pPr>
            <a:r>
              <a:rPr lang="en-GB" noProof="0" dirty="0" smtClean="0"/>
              <a:t>How to make a good evaluation of a programme communication? What to evaluate and how? </a:t>
            </a:r>
          </a:p>
          <a:p>
            <a:r>
              <a:rPr lang="en-GB" noProof="0" dirty="0" smtClean="0"/>
              <a:t>The basis of a good evaluation is a clear </a:t>
            </a:r>
            <a:r>
              <a:rPr lang="en-GB" noProof="0" dirty="0" err="1" smtClean="0"/>
              <a:t>ToR</a:t>
            </a:r>
            <a:r>
              <a:rPr lang="en-GB" noProof="0" dirty="0" smtClean="0"/>
              <a:t>…. That is why Marta Roca will present their process of drafting  of Gran Region:</a:t>
            </a:r>
            <a:r>
              <a:rPr lang="en-GB" baseline="0" noProof="0" dirty="0" smtClean="0"/>
              <a:t> what have they learned</a:t>
            </a:r>
          </a:p>
          <a:p>
            <a:endParaRPr lang="en-GB" baseline="0" noProof="0" dirty="0" smtClean="0"/>
          </a:p>
          <a:p>
            <a:pPr marL="330830" indent="-330830">
              <a:buFont typeface="Arial" panose="020B0604020202020204" pitchFamily="34" charset="0"/>
              <a:buChar char="•"/>
            </a:pPr>
            <a:r>
              <a:rPr lang="en-GB" noProof="0" dirty="0" smtClean="0"/>
              <a:t>What are concrete questions for the evaluation of the communication strategy? What are the most important ones?</a:t>
            </a:r>
          </a:p>
          <a:p>
            <a:pPr marL="330830" indent="-330830">
              <a:buFont typeface="Arial" panose="020B0604020202020204" pitchFamily="34" charset="0"/>
              <a:buChar char="•"/>
            </a:pPr>
            <a:r>
              <a:rPr lang="en-GB" noProof="0" dirty="0" smtClean="0"/>
              <a:t>What other Programmes assess when evaluating implementation of communication strategy?</a:t>
            </a:r>
          </a:p>
          <a:p>
            <a:pPr marL="606522" lvl="1" indent="-165415">
              <a:buFontTx/>
              <a:buChar char="-"/>
            </a:pPr>
            <a:r>
              <a:rPr lang="en-GB" noProof="0" dirty="0" smtClean="0"/>
              <a:t> </a:t>
            </a:r>
            <a:r>
              <a:rPr lang="en-GB" noProof="0" dirty="0" err="1" smtClean="0"/>
              <a:t>Wannes</a:t>
            </a:r>
            <a:r>
              <a:rPr lang="en-GB" noProof="0" dirty="0" smtClean="0"/>
              <a:t> HAEMERS from 2 Seas will present their internal </a:t>
            </a:r>
            <a:r>
              <a:rPr lang="en-GB" noProof="0" dirty="0" err="1" smtClean="0"/>
              <a:t>eval</a:t>
            </a:r>
            <a:r>
              <a:rPr lang="en-GB" noProof="0" dirty="0" smtClean="0"/>
              <a:t> of Com</a:t>
            </a:r>
            <a:r>
              <a:rPr lang="en-GB" baseline="0" noProof="0" dirty="0" smtClean="0"/>
              <a:t> Strat. </a:t>
            </a:r>
          </a:p>
          <a:p>
            <a:pPr marL="606522" lvl="1" indent="-165415">
              <a:buFontTx/>
              <a:buChar char="-"/>
            </a:pPr>
            <a:r>
              <a:rPr lang="en-GB" baseline="0" noProof="0" dirty="0" smtClean="0"/>
              <a:t>Yvonne </a:t>
            </a:r>
            <a:r>
              <a:rPr lang="en-GB" baseline="0" noProof="0" dirty="0" err="1" smtClean="0"/>
              <a:t>Schönlein</a:t>
            </a:r>
            <a:r>
              <a:rPr lang="en-GB" baseline="0" noProof="0" dirty="0" smtClean="0"/>
              <a:t> external </a:t>
            </a:r>
            <a:r>
              <a:rPr lang="en-GB" baseline="0" noProof="0" dirty="0" err="1" smtClean="0"/>
              <a:t>eval</a:t>
            </a:r>
            <a:r>
              <a:rPr lang="en-GB" baseline="0" noProof="0" dirty="0" smtClean="0"/>
              <a:t> of Com Strat. </a:t>
            </a:r>
          </a:p>
          <a:p>
            <a:pPr marL="606522" lvl="1" indent="-165415">
              <a:buFontTx/>
              <a:buChar char="-"/>
            </a:pPr>
            <a:r>
              <a:rPr lang="en-GB" baseline="0" noProof="0" dirty="0" smtClean="0"/>
              <a:t>Afterwards we will do an exercise where we will look in the questions for the evaluating the </a:t>
            </a:r>
            <a:r>
              <a:rPr lang="en-GB" baseline="0" noProof="0" dirty="0" err="1" smtClean="0"/>
              <a:t>ComStr</a:t>
            </a:r>
            <a:endParaRPr lang="en-GB" baseline="0" noProof="0" dirty="0" smtClean="0"/>
          </a:p>
          <a:p>
            <a:endParaRPr lang="de-AT" dirty="0"/>
          </a:p>
        </p:txBody>
      </p:sp>
      <p:sp>
        <p:nvSpPr>
          <p:cNvPr id="4" name="Slide Number Placeholder 3"/>
          <p:cNvSpPr>
            <a:spLocks noGrp="1"/>
          </p:cNvSpPr>
          <p:nvPr>
            <p:ph type="sldNum" sz="quarter" idx="10"/>
          </p:nvPr>
        </p:nvSpPr>
        <p:spPr/>
        <p:txBody>
          <a:bodyPr/>
          <a:lstStyle/>
          <a:p>
            <a:fld id="{6436F783-29CF-0A40-A357-1453B63EA960}" type="slidenum">
              <a:rPr lang="de-DE" smtClean="0"/>
              <a:t>36</a:t>
            </a:fld>
            <a:endParaRPr lang="de-DE"/>
          </a:p>
        </p:txBody>
      </p:sp>
    </p:spTree>
    <p:extLst>
      <p:ext uri="{BB962C8B-B14F-4D97-AF65-F5344CB8AC3E}">
        <p14:creationId xmlns:p14="http://schemas.microsoft.com/office/powerpoint/2010/main" val="26056574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p:txBody>
      </p:sp>
      <p:sp>
        <p:nvSpPr>
          <p:cNvPr id="4" name="Slide Number Placeholder 3"/>
          <p:cNvSpPr>
            <a:spLocks noGrp="1"/>
          </p:cNvSpPr>
          <p:nvPr>
            <p:ph type="sldNum" sz="quarter" idx="10"/>
          </p:nvPr>
        </p:nvSpPr>
        <p:spPr/>
        <p:txBody>
          <a:bodyPr/>
          <a:lstStyle/>
          <a:p>
            <a:fld id="{6436F783-29CF-0A40-A357-1453B63EA960}" type="slidenum">
              <a:rPr lang="de-DE" smtClean="0"/>
              <a:t>37</a:t>
            </a:fld>
            <a:endParaRPr lang="de-DE"/>
          </a:p>
        </p:txBody>
      </p:sp>
    </p:spTree>
    <p:extLst>
      <p:ext uri="{BB962C8B-B14F-4D97-AF65-F5344CB8AC3E}">
        <p14:creationId xmlns:p14="http://schemas.microsoft.com/office/powerpoint/2010/main" val="4283274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baseline="0" noProof="0" dirty="0" smtClean="0">
              <a:solidFill>
                <a:srgbClr val="FF0000"/>
              </a:solidFill>
            </a:endParaRPr>
          </a:p>
        </p:txBody>
      </p:sp>
      <p:sp>
        <p:nvSpPr>
          <p:cNvPr id="4" name="Slide Number Placeholder 3"/>
          <p:cNvSpPr>
            <a:spLocks noGrp="1"/>
          </p:cNvSpPr>
          <p:nvPr>
            <p:ph type="sldNum" sz="quarter" idx="10"/>
          </p:nvPr>
        </p:nvSpPr>
        <p:spPr/>
        <p:txBody>
          <a:bodyPr/>
          <a:lstStyle/>
          <a:p>
            <a:fld id="{6436F783-29CF-0A40-A357-1453B63EA960}" type="slidenum">
              <a:rPr lang="de-DE" smtClean="0"/>
              <a:t>38</a:t>
            </a:fld>
            <a:endParaRPr lang="de-DE"/>
          </a:p>
        </p:txBody>
      </p:sp>
    </p:spTree>
    <p:extLst>
      <p:ext uri="{BB962C8B-B14F-4D97-AF65-F5344CB8AC3E}">
        <p14:creationId xmlns:p14="http://schemas.microsoft.com/office/powerpoint/2010/main" val="25659964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baseline="0" noProof="0" dirty="0" smtClean="0">
              <a:solidFill>
                <a:srgbClr val="FF0000"/>
              </a:solidFill>
            </a:endParaRPr>
          </a:p>
        </p:txBody>
      </p:sp>
      <p:sp>
        <p:nvSpPr>
          <p:cNvPr id="4" name="Slide Number Placeholder 3"/>
          <p:cNvSpPr>
            <a:spLocks noGrp="1"/>
          </p:cNvSpPr>
          <p:nvPr>
            <p:ph type="sldNum" sz="quarter" idx="10"/>
          </p:nvPr>
        </p:nvSpPr>
        <p:spPr/>
        <p:txBody>
          <a:bodyPr/>
          <a:lstStyle/>
          <a:p>
            <a:fld id="{6436F783-29CF-0A40-A357-1453B63EA960}" type="slidenum">
              <a:rPr lang="de-DE" smtClean="0"/>
              <a:t>39</a:t>
            </a:fld>
            <a:endParaRPr lang="de-DE"/>
          </a:p>
        </p:txBody>
      </p:sp>
    </p:spTree>
    <p:extLst>
      <p:ext uri="{BB962C8B-B14F-4D97-AF65-F5344CB8AC3E}">
        <p14:creationId xmlns:p14="http://schemas.microsoft.com/office/powerpoint/2010/main" val="4265568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6436F783-29CF-0A40-A357-1453B63EA960}" type="slidenum">
              <a:rPr lang="de-DE" smtClean="0"/>
              <a:t>4</a:t>
            </a:fld>
            <a:endParaRPr lang="de-DE"/>
          </a:p>
        </p:txBody>
      </p:sp>
    </p:spTree>
    <p:extLst>
      <p:ext uri="{BB962C8B-B14F-4D97-AF65-F5344CB8AC3E}">
        <p14:creationId xmlns:p14="http://schemas.microsoft.com/office/powerpoint/2010/main" val="37623897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6436F783-29CF-0A40-A357-1453B63EA960}" type="slidenum">
              <a:rPr lang="de-DE" smtClean="0"/>
              <a:t>40</a:t>
            </a:fld>
            <a:endParaRPr lang="de-DE"/>
          </a:p>
        </p:txBody>
      </p:sp>
    </p:spTree>
    <p:extLst>
      <p:ext uri="{BB962C8B-B14F-4D97-AF65-F5344CB8AC3E}">
        <p14:creationId xmlns:p14="http://schemas.microsoft.com/office/powerpoint/2010/main" val="3241402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6436F783-29CF-0A40-A357-1453B63EA960}" type="slidenum">
              <a:rPr lang="de-DE" smtClean="0"/>
              <a:t>5</a:t>
            </a:fld>
            <a:endParaRPr lang="de-DE"/>
          </a:p>
        </p:txBody>
      </p:sp>
    </p:spTree>
    <p:extLst>
      <p:ext uri="{BB962C8B-B14F-4D97-AF65-F5344CB8AC3E}">
        <p14:creationId xmlns:p14="http://schemas.microsoft.com/office/powerpoint/2010/main" val="3206433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6436F783-29CF-0A40-A357-1453B63EA960}" type="slidenum">
              <a:rPr lang="de-DE" smtClean="0"/>
              <a:t>6</a:t>
            </a:fld>
            <a:endParaRPr lang="de-DE"/>
          </a:p>
        </p:txBody>
      </p:sp>
    </p:spTree>
    <p:extLst>
      <p:ext uri="{BB962C8B-B14F-4D97-AF65-F5344CB8AC3E}">
        <p14:creationId xmlns:p14="http://schemas.microsoft.com/office/powerpoint/2010/main" val="1191252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6436F783-29CF-0A40-A357-1453B63EA960}" type="slidenum">
              <a:rPr lang="de-DE" smtClean="0"/>
              <a:t>7</a:t>
            </a:fld>
            <a:endParaRPr lang="de-DE"/>
          </a:p>
        </p:txBody>
      </p:sp>
    </p:spTree>
    <p:extLst>
      <p:ext uri="{BB962C8B-B14F-4D97-AF65-F5344CB8AC3E}">
        <p14:creationId xmlns:p14="http://schemas.microsoft.com/office/powerpoint/2010/main" val="3475391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6436F783-29CF-0A40-A357-1453B63EA960}" type="slidenum">
              <a:rPr lang="de-DE" smtClean="0"/>
              <a:t>8</a:t>
            </a:fld>
            <a:endParaRPr lang="de-DE"/>
          </a:p>
        </p:txBody>
      </p:sp>
    </p:spTree>
    <p:extLst>
      <p:ext uri="{BB962C8B-B14F-4D97-AF65-F5344CB8AC3E}">
        <p14:creationId xmlns:p14="http://schemas.microsoft.com/office/powerpoint/2010/main" val="3292672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6436F783-29CF-0A40-A357-1453B63EA960}" type="slidenum">
              <a:rPr lang="de-DE" smtClean="0"/>
              <a:t>9</a:t>
            </a:fld>
            <a:endParaRPr lang="de-DE"/>
          </a:p>
        </p:txBody>
      </p:sp>
    </p:spTree>
    <p:extLst>
      <p:ext uri="{BB962C8B-B14F-4D97-AF65-F5344CB8AC3E}">
        <p14:creationId xmlns:p14="http://schemas.microsoft.com/office/powerpoint/2010/main" val="233246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8313" y="2129881"/>
            <a:ext cx="4932362" cy="1231106"/>
          </a:xfrm>
        </p:spPr>
        <p:txBody>
          <a:bodyPr anchor="b" anchorCtr="0"/>
          <a:lstStyle>
            <a:lvl1pPr>
              <a:defRPr baseline="0">
                <a:latin typeface="Franklin Gothic Demi" charset="0"/>
              </a:defRPr>
            </a:lvl1pPr>
          </a:lstStyle>
          <a:p>
            <a:r>
              <a:rPr lang="en-GB" noProof="0" dirty="0" smtClean="0"/>
              <a:t>Insert Presentation title</a:t>
            </a:r>
            <a:endParaRPr lang="en-GB" noProof="0" dirty="0"/>
          </a:p>
        </p:txBody>
      </p:sp>
      <p:sp>
        <p:nvSpPr>
          <p:cNvPr id="3" name="Untertitel 2"/>
          <p:cNvSpPr>
            <a:spLocks noGrp="1"/>
          </p:cNvSpPr>
          <p:nvPr>
            <p:ph type="subTitle" idx="1" hasCustomPrompt="1"/>
          </p:nvPr>
        </p:nvSpPr>
        <p:spPr>
          <a:xfrm>
            <a:off x="468313" y="3508349"/>
            <a:ext cx="4932362" cy="744819"/>
          </a:xfrm>
          <a:prstGeom prst="rect">
            <a:avLst/>
          </a:prstGeom>
        </p:spPr>
        <p:txBody>
          <a:bodyPr wrap="square" lIns="0" tIns="0" rIns="0" bIns="0">
            <a:spAutoFit/>
          </a:bodyPr>
          <a:lstStyle>
            <a:lvl1pPr marL="0" indent="0" algn="l">
              <a:buNone/>
              <a:defRPr sz="2200" baseline="0">
                <a:solidFill>
                  <a:schemeClr val="tx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GB" noProof="0" dirty="0" smtClean="0"/>
              <a:t>Name of the event</a:t>
            </a:r>
          </a:p>
          <a:p>
            <a:r>
              <a:rPr lang="en-GB" noProof="0" dirty="0" smtClean="0"/>
              <a:t>Day Month Year  I  City, Country</a:t>
            </a:r>
          </a:p>
        </p:txBody>
      </p:sp>
      <p:cxnSp>
        <p:nvCxnSpPr>
          <p:cNvPr id="8" name="Gerade Verbindung 7"/>
          <p:cNvCxnSpPr/>
          <p:nvPr userDrawn="1"/>
        </p:nvCxnSpPr>
        <p:spPr>
          <a:xfrm>
            <a:off x="468313" y="3438447"/>
            <a:ext cx="493236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Bildplatzhalter 10"/>
          <p:cNvSpPr>
            <a:spLocks noGrp="1"/>
          </p:cNvSpPr>
          <p:nvPr>
            <p:ph type="pic" sz="quarter" idx="10"/>
          </p:nvPr>
        </p:nvSpPr>
        <p:spPr>
          <a:xfrm>
            <a:off x="5688013" y="2060575"/>
            <a:ext cx="2987675" cy="4068763"/>
          </a:xfrm>
          <a:prstGeom prst="rect">
            <a:avLst/>
          </a:prstGeom>
        </p:spPr>
        <p:txBody>
          <a:bodyPr/>
          <a:lstStyle/>
          <a:p>
            <a:r>
              <a:rPr lang="en-US" noProof="0" smtClean="0"/>
              <a:t>Click icon to add picture</a:t>
            </a:r>
            <a:endParaRPr lang="en-GB" noProof="0" dirty="0"/>
          </a:p>
        </p:txBody>
      </p:sp>
      <p:sp>
        <p:nvSpPr>
          <p:cNvPr id="14" name="Textplatzhalter 13"/>
          <p:cNvSpPr>
            <a:spLocks noGrp="1"/>
          </p:cNvSpPr>
          <p:nvPr>
            <p:ph type="body" sz="quarter" idx="11" hasCustomPrompt="1"/>
          </p:nvPr>
        </p:nvSpPr>
        <p:spPr>
          <a:xfrm>
            <a:off x="468313" y="4866606"/>
            <a:ext cx="4932362" cy="384721"/>
          </a:xfrm>
          <a:prstGeom prst="rect">
            <a:avLst/>
          </a:prstGeom>
        </p:spPr>
        <p:txBody>
          <a:bodyPr wrap="square" lIns="0" tIns="0" rIns="0">
            <a:spAutoFit/>
          </a:bodyPr>
          <a:lstStyle>
            <a:lvl1pPr>
              <a:defRPr sz="2200" baseline="0">
                <a:solidFill>
                  <a:schemeClr val="accent2"/>
                </a:solidFill>
                <a:latin typeface="Franklin Gothic Demi" charset="0"/>
              </a:defRPr>
            </a:lvl1pPr>
          </a:lstStyle>
          <a:p>
            <a:pPr marL="457178" marR="0" lvl="0" indent="-457178" algn="l" defTabSz="609570" rtl="0" eaLnBrk="1" fontAlgn="auto" latinLnBrk="0" hangingPunct="1">
              <a:lnSpc>
                <a:spcPct val="100000"/>
              </a:lnSpc>
              <a:spcBef>
                <a:spcPct val="20000"/>
              </a:spcBef>
              <a:spcAft>
                <a:spcPts val="0"/>
              </a:spcAft>
              <a:buClrTx/>
              <a:buSzTx/>
              <a:buFont typeface="Arial"/>
              <a:buNone/>
              <a:tabLst/>
              <a:defRPr/>
            </a:pPr>
            <a:r>
              <a:rPr lang="en-GB" noProof="0" dirty="0" smtClean="0"/>
              <a:t>Insert </a:t>
            </a:r>
            <a:r>
              <a:rPr lang="en-GB" noProof="0" dirty="0" err="1" smtClean="0"/>
              <a:t>Autor</a:t>
            </a:r>
            <a:r>
              <a:rPr lang="en-GB" noProof="0" dirty="0" smtClean="0"/>
              <a:t> and Organisation</a:t>
            </a:r>
            <a:endParaRPr lang="en-GB" noProof="0" dirty="0"/>
          </a:p>
        </p:txBody>
      </p:sp>
      <p:pic>
        <p:nvPicPr>
          <p:cNvPr id="7" name="Bild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709728" y="6205367"/>
            <a:ext cx="1965960" cy="490728"/>
          </a:xfrm>
          <a:prstGeom prst="rect">
            <a:avLst/>
          </a:prstGeom>
        </p:spPr>
      </p:pic>
    </p:spTree>
    <p:extLst>
      <p:ext uri="{BB962C8B-B14F-4D97-AF65-F5344CB8AC3E}">
        <p14:creationId xmlns:p14="http://schemas.microsoft.com/office/powerpoint/2010/main" val="422812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30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8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11"/>
                                        </p:tgtEl>
                                        <p:attrNameLst>
                                          <p:attrName>style.visibility</p:attrName>
                                        </p:attrNameLst>
                                      </p:cBhvr>
                                      <p:to>
                                        <p:strVal val="visible"/>
                                      </p:to>
                                    </p:set>
                                    <p:animEffect transition="in" filter="fade">
                                      <p:cBhvr>
                                        <p:cTn id="14" dur="3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1" grpId="0"/>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mod="1">
    <p:ext uri="{DCECCB84-F9BA-43D5-87BE-67443E8EF086}">
      <p15:sldGuideLst xmlns:p15="http://schemas.microsoft.com/office/powerpoint/2012/main">
        <p15:guide id="1" pos="3583" userDrawn="1">
          <p15:clr>
            <a:srgbClr val="FBAE40"/>
          </p15:clr>
        </p15:guide>
        <p15:guide id="2" pos="34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 and Text">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r>
              <a:rPr lang="en-GB" noProof="0" dirty="0" err="1" smtClean="0"/>
              <a:t>Mastertitelformat</a:t>
            </a:r>
            <a:r>
              <a:rPr lang="en-GB" noProof="0" dirty="0" smtClean="0"/>
              <a:t> </a:t>
            </a:r>
            <a:r>
              <a:rPr lang="en-GB" noProof="0" dirty="0" err="1" smtClean="0"/>
              <a:t>bearbeiten</a:t>
            </a:r>
            <a:endParaRPr lang="en-GB" noProof="0" dirty="0"/>
          </a:p>
        </p:txBody>
      </p:sp>
      <p:sp>
        <p:nvSpPr>
          <p:cNvPr id="6" name="Diagrammplatzhalter 5"/>
          <p:cNvSpPr>
            <a:spLocks noGrp="1"/>
          </p:cNvSpPr>
          <p:nvPr>
            <p:ph type="chart" sz="quarter" idx="12"/>
          </p:nvPr>
        </p:nvSpPr>
        <p:spPr>
          <a:xfrm>
            <a:off x="468313" y="2060575"/>
            <a:ext cx="4103687" cy="4248150"/>
          </a:xfrm>
        </p:spPr>
        <p:txBody>
          <a:bodyPr/>
          <a:lstStyle/>
          <a:p>
            <a:endParaRPr lang="en-GB" noProof="0" dirty="0"/>
          </a:p>
        </p:txBody>
      </p:sp>
      <p:sp>
        <p:nvSpPr>
          <p:cNvPr id="7" name="Textplatzhalter 7"/>
          <p:cNvSpPr>
            <a:spLocks noGrp="1"/>
          </p:cNvSpPr>
          <p:nvPr>
            <p:ph type="body" sz="quarter" idx="13"/>
          </p:nvPr>
        </p:nvSpPr>
        <p:spPr>
          <a:xfrm>
            <a:off x="4708488" y="2060575"/>
            <a:ext cx="3967200" cy="4248150"/>
          </a:xfrm>
        </p:spPr>
        <p:txBody>
          <a:bodyPr/>
          <a:lstStyle>
            <a:lvl1pPr marL="0" indent="0">
              <a:buFontTx/>
              <a:buNone/>
              <a:defRPr sz="2200" baseline="0"/>
            </a:lvl1pPr>
            <a:lvl2pPr marL="360000" indent="0">
              <a:buFontTx/>
              <a:buNone/>
              <a:defRPr/>
            </a:lvl2pPr>
            <a:lvl3pPr marL="720000" indent="0">
              <a:buFontTx/>
              <a:buNone/>
              <a:defRPr/>
            </a:lvl3pPr>
            <a:lvl4pPr marL="1080000" indent="0">
              <a:buFontTx/>
              <a:buNone/>
              <a:defRPr/>
            </a:lvl4pPr>
            <a:lvl5pPr marL="1440000" indent="0">
              <a:buFontTx/>
              <a:buNone/>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Smart Content">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r>
              <a:rPr lang="en-GB" noProof="0" dirty="0" err="1" smtClean="0"/>
              <a:t>Mastertitelformat</a:t>
            </a:r>
            <a:r>
              <a:rPr lang="en-GB" noProof="0" dirty="0" smtClean="0"/>
              <a:t> </a:t>
            </a:r>
            <a:r>
              <a:rPr lang="en-GB" noProof="0" dirty="0" err="1" smtClean="0"/>
              <a:t>bearbeiten</a:t>
            </a:r>
            <a:endParaRPr lang="en-GB" noProof="0" dirty="0"/>
          </a:p>
        </p:txBody>
      </p:sp>
      <p:sp>
        <p:nvSpPr>
          <p:cNvPr id="3" name="Inhaltsplatzhalter 2"/>
          <p:cNvSpPr>
            <a:spLocks noGrp="1"/>
          </p:cNvSpPr>
          <p:nvPr>
            <p:ph idx="1"/>
          </p:nvPr>
        </p:nvSpPr>
        <p:spPr/>
        <p:txBody>
          <a:body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Tree>
    <p:extLst>
      <p:ext uri="{BB962C8B-B14F-4D97-AF65-F5344CB8AC3E}">
        <p14:creationId xmlns:p14="http://schemas.microsoft.com/office/powerpoint/2010/main" val="15178511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tt 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2900">
                <a:latin typeface="Franklin Gothic Demi" pitchFamily="34" charset="0"/>
              </a:defRPr>
            </a:lvl1pPr>
          </a:lstStyle>
          <a:p>
            <a:r>
              <a:rPr lang="de-DE" dirty="0" smtClean="0"/>
              <a:t>Titelmasterformat durch Klicken bearbeiten</a:t>
            </a:r>
            <a:br>
              <a:rPr lang="de-DE" dirty="0" smtClean="0"/>
            </a:br>
            <a:endParaRPr lang="de-DE" dirty="0"/>
          </a:p>
        </p:txBody>
      </p:sp>
      <p:pic>
        <p:nvPicPr>
          <p:cNvPr id="8" name="Grafik 7"/>
          <p:cNvPicPr>
            <a:picLocks noChangeAspect="1"/>
          </p:cNvPicPr>
          <p:nvPr/>
        </p:nvPicPr>
        <p:blipFill rotWithShape="1">
          <a:blip r:embed="rId2" cstate="print">
            <a:extLst>
              <a:ext uri="{28A0092B-C50C-407E-A947-70E740481C1C}">
                <a14:useLocalDpi xmlns:a14="http://schemas.microsoft.com/office/drawing/2010/main" val="0"/>
              </a:ext>
            </a:extLst>
          </a:blip>
          <a:srcRect l="18056" t="23939" r="16960" b="40656"/>
          <a:stretch/>
        </p:blipFill>
        <p:spPr>
          <a:xfrm>
            <a:off x="6784422" y="5992138"/>
            <a:ext cx="1725477" cy="334839"/>
          </a:xfrm>
          <a:prstGeom prst="rect">
            <a:avLst/>
          </a:prstGeom>
        </p:spPr>
      </p:pic>
      <p:sp>
        <p:nvSpPr>
          <p:cNvPr id="5" name="Textplatzhalter 4"/>
          <p:cNvSpPr>
            <a:spLocks noGrp="1"/>
          </p:cNvSpPr>
          <p:nvPr>
            <p:ph type="body" sz="quarter" idx="10"/>
          </p:nvPr>
        </p:nvSpPr>
        <p:spPr>
          <a:xfrm>
            <a:off x="465138" y="1412875"/>
            <a:ext cx="8067675" cy="4176713"/>
          </a:xfrm>
        </p:spPr>
        <p:txBody>
          <a:bodyPr/>
          <a:lstStyle>
            <a:lvl1pPr>
              <a:lnSpc>
                <a:spcPts val="2300"/>
              </a:lnSpc>
              <a:spcAft>
                <a:spcPts val="1200"/>
              </a:spcAft>
              <a:defRPr>
                <a:latin typeface="Franklin Gothic Book" pitchFamily="34" charset="0"/>
              </a:defRPr>
            </a:lvl1pPr>
            <a:lvl2pPr indent="-230400">
              <a:lnSpc>
                <a:spcPts val="2300"/>
              </a:lnSpc>
              <a:spcBef>
                <a:spcPts val="500"/>
              </a:spcBef>
              <a:spcAft>
                <a:spcPts val="1200"/>
              </a:spcAft>
              <a:buFont typeface="Symbol" pitchFamily="18" charset="2"/>
              <a:buChar char="-"/>
              <a:defRPr>
                <a:latin typeface="Franklin Gothic Book" pitchFamily="34" charset="0"/>
              </a:defRPr>
            </a:lvl2pPr>
          </a:lstStyle>
          <a:p>
            <a:pPr lvl="0"/>
            <a:r>
              <a:rPr lang="en-US" smtClean="0"/>
              <a:t>Click to edit Master text styles</a:t>
            </a:r>
          </a:p>
          <a:p>
            <a:pPr lvl="1"/>
            <a:r>
              <a:rPr lang="en-US" smtClean="0"/>
              <a:t>Second level</a:t>
            </a:r>
          </a:p>
        </p:txBody>
      </p:sp>
      <p:sp>
        <p:nvSpPr>
          <p:cNvPr id="6" name="Textplatzhalter 4"/>
          <p:cNvSpPr>
            <a:spLocks noGrp="1"/>
          </p:cNvSpPr>
          <p:nvPr>
            <p:ph type="body" sz="quarter" idx="11" hasCustomPrompt="1"/>
          </p:nvPr>
        </p:nvSpPr>
        <p:spPr>
          <a:xfrm>
            <a:off x="7164388" y="6222676"/>
            <a:ext cx="936625" cy="198437"/>
          </a:xfrm>
        </p:spPr>
        <p:txBody>
          <a:bodyPr anchor="ctr">
            <a:noAutofit/>
          </a:bodyPr>
          <a:lstStyle>
            <a:lvl1pPr marL="0" indent="0" algn="ctr">
              <a:spcAft>
                <a:spcPts val="0"/>
              </a:spcAft>
              <a:buNone/>
              <a:defRPr sz="950" baseline="0">
                <a:latin typeface="Franklin Gothic Demi" pitchFamily="34" charset="0"/>
              </a:defRPr>
            </a:lvl1pPr>
          </a:lstStyle>
          <a:p>
            <a:pPr lvl="0"/>
            <a:r>
              <a:rPr lang="de-DE" dirty="0" smtClean="0"/>
              <a:t>...</a:t>
            </a:r>
            <a:endParaRPr lang="de-DE" dirty="0"/>
          </a:p>
        </p:txBody>
      </p:sp>
    </p:spTree>
    <p:extLst>
      <p:ext uri="{BB962C8B-B14F-4D97-AF65-F5344CB8AC3E}">
        <p14:creationId xmlns:p14="http://schemas.microsoft.com/office/powerpoint/2010/main" val="2835659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8313" y="2261786"/>
            <a:ext cx="4932362" cy="615553"/>
          </a:xfrm>
        </p:spPr>
        <p:txBody>
          <a:bodyPr anchor="b" anchorCtr="0"/>
          <a:lstStyle/>
          <a:p>
            <a:r>
              <a:rPr lang="en-GB" noProof="0" dirty="0" smtClean="0"/>
              <a:t>Insert Chapter title</a:t>
            </a:r>
            <a:endParaRPr lang="en-GB" noProof="0" dirty="0"/>
          </a:p>
        </p:txBody>
      </p:sp>
      <p:cxnSp>
        <p:nvCxnSpPr>
          <p:cNvPr id="8" name="Gerade Verbindung 7"/>
          <p:cNvCxnSpPr/>
          <p:nvPr userDrawn="1"/>
        </p:nvCxnSpPr>
        <p:spPr>
          <a:xfrm>
            <a:off x="468313" y="2954799"/>
            <a:ext cx="493236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Bildplatzhalter 10"/>
          <p:cNvSpPr>
            <a:spLocks noGrp="1"/>
          </p:cNvSpPr>
          <p:nvPr>
            <p:ph type="pic" sz="quarter" idx="10"/>
          </p:nvPr>
        </p:nvSpPr>
        <p:spPr>
          <a:xfrm>
            <a:off x="468313" y="3429000"/>
            <a:ext cx="4932362" cy="2700339"/>
          </a:xfrm>
          <a:prstGeom prst="rect">
            <a:avLst/>
          </a:prstGeom>
        </p:spPr>
        <p:txBody>
          <a:bodyPr/>
          <a:lstStyle/>
          <a:p>
            <a:r>
              <a:rPr lang="en-US" noProof="0" smtClean="0"/>
              <a:t>Click icon to add picture</a:t>
            </a:r>
            <a:endParaRPr lang="en-GB" noProof="0" dirty="0"/>
          </a:p>
        </p:txBody>
      </p:sp>
      <p:sp>
        <p:nvSpPr>
          <p:cNvPr id="7" name="Textplatzhalter 13"/>
          <p:cNvSpPr>
            <a:spLocks noGrp="1"/>
          </p:cNvSpPr>
          <p:nvPr>
            <p:ph type="body" sz="quarter" idx="11" hasCustomPrompt="1"/>
          </p:nvPr>
        </p:nvSpPr>
        <p:spPr>
          <a:xfrm>
            <a:off x="468313" y="3037806"/>
            <a:ext cx="4932362" cy="384721"/>
          </a:xfrm>
          <a:prstGeom prst="rect">
            <a:avLst/>
          </a:prstGeom>
        </p:spPr>
        <p:txBody>
          <a:bodyPr wrap="square" lIns="0" tIns="0" rIns="0">
            <a:spAutoFit/>
          </a:bodyPr>
          <a:lstStyle>
            <a:lvl1pPr>
              <a:defRPr sz="2200" baseline="0">
                <a:solidFill>
                  <a:schemeClr val="accent2"/>
                </a:solidFill>
                <a:latin typeface="Franklin Gothic Demi" charset="0"/>
              </a:defRPr>
            </a:lvl1pPr>
          </a:lstStyle>
          <a:p>
            <a:pPr marL="457178" marR="0" lvl="0" indent="-457178" algn="l" defTabSz="609570" rtl="0" eaLnBrk="1" fontAlgn="auto" latinLnBrk="0" hangingPunct="1">
              <a:lnSpc>
                <a:spcPct val="100000"/>
              </a:lnSpc>
              <a:spcBef>
                <a:spcPct val="20000"/>
              </a:spcBef>
              <a:spcAft>
                <a:spcPts val="0"/>
              </a:spcAft>
              <a:buClrTx/>
              <a:buSzTx/>
              <a:buFont typeface="Arial"/>
              <a:buNone/>
              <a:tabLst/>
              <a:defRPr/>
            </a:pPr>
            <a:r>
              <a:rPr lang="en-GB" noProof="0" dirty="0" smtClean="0"/>
              <a:t>Insert Subtitle</a:t>
            </a:r>
            <a:endParaRPr lang="en-GB" noProof="0" dirty="0"/>
          </a:p>
        </p:txBody>
      </p:sp>
    </p:spTree>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mod="1">
    <p:ext uri="{DCECCB84-F9BA-43D5-87BE-67443E8EF086}">
      <p15:sldGuideLst xmlns:p15="http://schemas.microsoft.com/office/powerpoint/2012/main">
        <p15:guide id="1" pos="3583">
          <p15:clr>
            <a:srgbClr val="FBAE40"/>
          </p15:clr>
        </p15:guide>
        <p15:guide id="2" pos="34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468313" y="2745434"/>
            <a:ext cx="4932362" cy="615553"/>
          </a:xfrm>
        </p:spPr>
        <p:txBody>
          <a:bodyPr anchor="b" anchorCtr="0"/>
          <a:lstStyle/>
          <a:p>
            <a:r>
              <a:rPr lang="en-GB" noProof="0" dirty="0" smtClean="0"/>
              <a:t>The End</a:t>
            </a:r>
            <a:endParaRPr lang="en-GB" noProof="0" dirty="0"/>
          </a:p>
        </p:txBody>
      </p:sp>
      <p:sp>
        <p:nvSpPr>
          <p:cNvPr id="10" name="Untertitel 2"/>
          <p:cNvSpPr>
            <a:spLocks noGrp="1"/>
          </p:cNvSpPr>
          <p:nvPr>
            <p:ph type="subTitle" idx="1" hasCustomPrompt="1"/>
          </p:nvPr>
        </p:nvSpPr>
        <p:spPr>
          <a:xfrm>
            <a:off x="468313" y="3508349"/>
            <a:ext cx="4932362" cy="338554"/>
          </a:xfrm>
          <a:prstGeom prst="rect">
            <a:avLst/>
          </a:prstGeom>
        </p:spPr>
        <p:txBody>
          <a:bodyPr wrap="square" lIns="0" tIns="0" rIns="0" bIns="0">
            <a:spAutoFit/>
          </a:bodyPr>
          <a:lstStyle>
            <a:lvl1pPr marL="0" indent="0" algn="l">
              <a:buNone/>
              <a:defRPr sz="2200" baseline="0">
                <a:solidFill>
                  <a:schemeClr val="tx1"/>
                </a:solidFill>
                <a:latin typeface="Franklin Gothic Book"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GB" noProof="0" dirty="0" smtClean="0"/>
              <a:t>Insert last words</a:t>
            </a:r>
            <a:endParaRPr lang="en-GB" noProof="0" dirty="0"/>
          </a:p>
        </p:txBody>
      </p:sp>
      <p:cxnSp>
        <p:nvCxnSpPr>
          <p:cNvPr id="12" name="Gerade Verbindung 11"/>
          <p:cNvCxnSpPr/>
          <p:nvPr userDrawn="1"/>
        </p:nvCxnSpPr>
        <p:spPr>
          <a:xfrm>
            <a:off x="468313" y="3438447"/>
            <a:ext cx="493236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platzhalter 13"/>
          <p:cNvSpPr>
            <a:spLocks noGrp="1"/>
          </p:cNvSpPr>
          <p:nvPr>
            <p:ph type="body" sz="quarter" idx="11" hasCustomPrompt="1"/>
          </p:nvPr>
        </p:nvSpPr>
        <p:spPr>
          <a:xfrm>
            <a:off x="468313" y="3900267"/>
            <a:ext cx="4932362" cy="384721"/>
          </a:xfrm>
          <a:prstGeom prst="rect">
            <a:avLst/>
          </a:prstGeom>
        </p:spPr>
        <p:txBody>
          <a:bodyPr wrap="square" lIns="0" tIns="0" rIns="0">
            <a:spAutoFit/>
          </a:bodyPr>
          <a:lstStyle>
            <a:lvl1pPr>
              <a:defRPr sz="2200" baseline="0">
                <a:solidFill>
                  <a:schemeClr val="accent2"/>
                </a:solidFill>
                <a:latin typeface="Franklin Gothic Demi" charset="0"/>
              </a:defRPr>
            </a:lvl1pPr>
          </a:lstStyle>
          <a:p>
            <a:pPr marL="457178" marR="0" lvl="0" indent="-457178" algn="l" defTabSz="609570" rtl="0" eaLnBrk="1" fontAlgn="auto" latinLnBrk="0" hangingPunct="1">
              <a:lnSpc>
                <a:spcPct val="100000"/>
              </a:lnSpc>
              <a:spcBef>
                <a:spcPct val="20000"/>
              </a:spcBef>
              <a:spcAft>
                <a:spcPts val="0"/>
              </a:spcAft>
              <a:buClrTx/>
              <a:buSzTx/>
              <a:buFont typeface="Arial"/>
              <a:buNone/>
              <a:tabLst/>
              <a:defRPr/>
            </a:pPr>
            <a:r>
              <a:rPr lang="en-GB" noProof="0" dirty="0" smtClean="0"/>
              <a:t>Insert URL</a:t>
            </a:r>
            <a:endParaRPr lang="en-GB" noProof="0" dirty="0"/>
          </a:p>
        </p:txBody>
      </p:sp>
      <p:pic>
        <p:nvPicPr>
          <p:cNvPr id="6" name="Bild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709728" y="6205367"/>
            <a:ext cx="1965960" cy="490728"/>
          </a:xfrm>
          <a:prstGeom prst="rect">
            <a:avLst/>
          </a:prstGeom>
        </p:spPr>
      </p:pic>
    </p:spTree>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mod="1">
    <p:ext uri="{DCECCB84-F9BA-43D5-87BE-67443E8EF086}">
      <p15:sldGuideLst xmlns:p15="http://schemas.microsoft.com/office/powerpoint/2012/main">
        <p15:guide id="1" pos="3583">
          <p15:clr>
            <a:srgbClr val="FBAE40"/>
          </p15:clr>
        </p15:guide>
        <p15:guide id="2" pos="340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ing">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lvl1pPr>
              <a:defRPr baseline="0">
                <a:latin typeface="Franklin Gothic Demi" charset="0"/>
              </a:defRPr>
            </a:lvl1pPr>
          </a:lstStyle>
          <a:p>
            <a:r>
              <a:rPr lang="en-GB" noProof="0" dirty="0" err="1" smtClean="0"/>
              <a:t>Mastertitelformat</a:t>
            </a:r>
            <a:r>
              <a:rPr lang="en-GB" noProof="0" dirty="0" smtClean="0"/>
              <a:t> </a:t>
            </a:r>
            <a:r>
              <a:rPr lang="en-GB" noProof="0" dirty="0" err="1" smtClean="0"/>
              <a:t>bearbeiten</a:t>
            </a:r>
            <a:endParaRPr lang="en-GB" noProof="0" dirty="0"/>
          </a:p>
        </p:txBody>
      </p:sp>
      <p:sp>
        <p:nvSpPr>
          <p:cNvPr id="6" name="Textplatzhalter 5"/>
          <p:cNvSpPr>
            <a:spLocks noGrp="1"/>
          </p:cNvSpPr>
          <p:nvPr>
            <p:ph type="body" sz="quarter" idx="12"/>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Tree>
    <p:extLst>
      <p:ext uri="{BB962C8B-B14F-4D97-AF65-F5344CB8AC3E}">
        <p14:creationId xmlns:p14="http://schemas.microsoft.com/office/powerpoint/2010/main" val="18928478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ing">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r>
              <a:rPr lang="en-GB" noProof="0" dirty="0" err="1" smtClean="0"/>
              <a:t>Mastertitelformat</a:t>
            </a:r>
            <a:r>
              <a:rPr lang="en-GB" noProof="0" dirty="0" smtClean="0"/>
              <a:t> </a:t>
            </a:r>
            <a:r>
              <a:rPr lang="en-GB" noProof="0" dirty="0" err="1" smtClean="0"/>
              <a:t>bearbeiten</a:t>
            </a:r>
            <a:endParaRPr lang="en-GB" noProof="0" dirty="0"/>
          </a:p>
        </p:txBody>
      </p:sp>
      <p:sp>
        <p:nvSpPr>
          <p:cNvPr id="6" name="Textplatzhalter 5"/>
          <p:cNvSpPr>
            <a:spLocks noGrp="1"/>
          </p:cNvSpPr>
          <p:nvPr>
            <p:ph type="body" sz="quarter" idx="12" hasCustomPrompt="1"/>
          </p:nvPr>
        </p:nvSpPr>
        <p:spPr/>
        <p:txBody>
          <a:bodyPr/>
          <a:lstStyle>
            <a:lvl1pPr marL="360000" indent="-360000">
              <a:buClr>
                <a:schemeClr val="tx1"/>
              </a:buClr>
              <a:buFont typeface="+mj-lt"/>
              <a:buAutoNum type="arabicPeriod"/>
              <a:defRPr>
                <a:latin typeface="+mn-lt"/>
              </a:defRPr>
            </a:lvl1pPr>
            <a:lvl2pPr marL="360000" indent="-360000">
              <a:buClr>
                <a:schemeClr val="tx1"/>
              </a:buClr>
              <a:buFont typeface="+mj-lt"/>
              <a:buAutoNum type="arabicPeriod"/>
              <a:defRPr/>
            </a:lvl2pPr>
            <a:lvl3pPr marL="360000" indent="-360000">
              <a:buClr>
                <a:schemeClr val="tx1"/>
              </a:buClr>
              <a:buFont typeface="+mj-lt"/>
              <a:buAutoNum type="arabicPeriod"/>
              <a:defRPr/>
            </a:lvl3pPr>
            <a:lvl4pPr marL="360000" indent="-360000">
              <a:buClr>
                <a:schemeClr val="tx1"/>
              </a:buClr>
              <a:buFont typeface="+mj-lt"/>
              <a:buAutoNum type="arabicPeriod"/>
              <a:defRPr/>
            </a:lvl4pPr>
            <a:lvl5pPr marL="360000" indent="-360000">
              <a:buClr>
                <a:schemeClr val="tx1"/>
              </a:buClr>
              <a:buFont typeface="+mj-lt"/>
              <a:buAutoNum type="arabicPeriod"/>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a:p>
            <a:pPr lvl="0"/>
            <a:r>
              <a:rPr lang="en-GB" noProof="0" dirty="0" err="1" smtClean="0"/>
              <a:t>Zweite</a:t>
            </a:r>
            <a:r>
              <a:rPr lang="en-GB" noProof="0" dirty="0" smtClean="0"/>
              <a:t> </a:t>
            </a:r>
            <a:r>
              <a:rPr lang="en-GB" noProof="0" dirty="0" err="1" smtClean="0"/>
              <a:t>Ebene</a:t>
            </a:r>
            <a:endParaRPr lang="en-GB" noProof="0" dirty="0" smtClean="0"/>
          </a:p>
          <a:p>
            <a:pPr lvl="0"/>
            <a:r>
              <a:rPr lang="en-GB" noProof="0" dirty="0" err="1" smtClean="0"/>
              <a:t>Dritte</a:t>
            </a:r>
            <a:r>
              <a:rPr lang="en-GB" noProof="0" dirty="0" smtClean="0"/>
              <a:t> </a:t>
            </a:r>
            <a:r>
              <a:rPr lang="en-GB" noProof="0" dirty="0" err="1" smtClean="0"/>
              <a:t>Ebene</a:t>
            </a:r>
            <a:endParaRPr lang="en-GB" noProof="0" dirty="0" smtClean="0"/>
          </a:p>
          <a:p>
            <a:pPr lvl="0"/>
            <a:r>
              <a:rPr lang="en-GB" noProof="0" dirty="0" err="1" smtClean="0"/>
              <a:t>Vierte</a:t>
            </a:r>
            <a:r>
              <a:rPr lang="en-GB" noProof="0" dirty="0" smtClean="0"/>
              <a:t> </a:t>
            </a:r>
            <a:r>
              <a:rPr lang="en-GB" noProof="0" dirty="0" err="1" smtClean="0"/>
              <a:t>Ebene</a:t>
            </a:r>
            <a:endParaRPr lang="en-GB" noProof="0" dirty="0" smtClean="0"/>
          </a:p>
        </p:txBody>
      </p:sp>
      <p:sp>
        <p:nvSpPr>
          <p:cNvPr id="5" name="Textfeld 4"/>
          <p:cNvSpPr txBox="1"/>
          <p:nvPr userDrawn="1"/>
        </p:nvSpPr>
        <p:spPr>
          <a:xfrm>
            <a:off x="3518452" y="3856383"/>
            <a:ext cx="184731" cy="369332"/>
          </a:xfrm>
          <a:prstGeom prst="rect">
            <a:avLst/>
          </a:prstGeom>
          <a:noFill/>
        </p:spPr>
        <p:txBody>
          <a:bodyPr wrap="none" rtlCol="0">
            <a:spAutoFit/>
          </a:bodyPr>
          <a:lstStyle/>
          <a:p>
            <a:endParaRPr lang="de-DE" dirty="0"/>
          </a:p>
        </p:txBody>
      </p:sp>
    </p:spTree>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ockquote">
    <p:spTree>
      <p:nvGrpSpPr>
        <p:cNvPr id="1" name=""/>
        <p:cNvGrpSpPr/>
        <p:nvPr/>
      </p:nvGrpSpPr>
      <p:grpSpPr>
        <a:xfrm>
          <a:off x="0" y="0"/>
          <a:ext cx="0" cy="0"/>
          <a:chOff x="0" y="0"/>
          <a:chExt cx="0" cy="0"/>
        </a:xfrm>
      </p:grpSpPr>
      <p:pic>
        <p:nvPicPr>
          <p:cNvPr id="6" name="Bild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8314" y="908050"/>
            <a:ext cx="2656264" cy="2592000"/>
          </a:xfrm>
          <a:prstGeom prst="rect">
            <a:avLst/>
          </a:prstGeom>
          <a:noFill/>
        </p:spPr>
      </p:pic>
      <p:sp>
        <p:nvSpPr>
          <p:cNvPr id="2" name="Titel 1"/>
          <p:cNvSpPr>
            <a:spLocks noGrp="1"/>
          </p:cNvSpPr>
          <p:nvPr>
            <p:ph type="title"/>
          </p:nvPr>
        </p:nvSpPr>
        <p:spPr>
          <a:xfrm>
            <a:off x="2587256" y="2060575"/>
            <a:ext cx="6088432" cy="484748"/>
          </a:xfrm>
        </p:spPr>
        <p:txBody>
          <a:bodyPr/>
          <a:lstStyle>
            <a:lvl1pPr>
              <a:defRPr baseline="0">
                <a:solidFill>
                  <a:schemeClr val="accent2"/>
                </a:solidFill>
                <a:latin typeface="Franklin Gothic Medium" charset="0"/>
              </a:defRPr>
            </a:lvl1pPr>
          </a:lstStyle>
          <a:p>
            <a:r>
              <a:rPr lang="en-GB" noProof="0" dirty="0" err="1" smtClean="0"/>
              <a:t>Mastertitelformat</a:t>
            </a:r>
            <a:r>
              <a:rPr lang="de-DE" dirty="0" smtClean="0"/>
              <a:t> bearbeiten</a:t>
            </a:r>
            <a:endParaRPr lang="de-DE" dirty="0"/>
          </a:p>
        </p:txBody>
      </p:sp>
    </p:spTree>
    <p:extLst>
      <p:ext uri="{BB962C8B-B14F-4D97-AF65-F5344CB8AC3E}">
        <p14:creationId xmlns:p14="http://schemas.microsoft.com/office/powerpoint/2010/main" val="107899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fobox">
    <p:spTree>
      <p:nvGrpSpPr>
        <p:cNvPr id="1" name=""/>
        <p:cNvGrpSpPr/>
        <p:nvPr/>
      </p:nvGrpSpPr>
      <p:grpSpPr>
        <a:xfrm>
          <a:off x="0" y="0"/>
          <a:ext cx="0" cy="0"/>
          <a:chOff x="0" y="0"/>
          <a:chExt cx="0" cy="0"/>
        </a:xfrm>
      </p:grpSpPr>
      <p:pic>
        <p:nvPicPr>
          <p:cNvPr id="4" name="Bild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1318" y="908050"/>
            <a:ext cx="6881364" cy="5413278"/>
          </a:xfrm>
          <a:prstGeom prst="rect">
            <a:avLst/>
          </a:prstGeom>
        </p:spPr>
      </p:pic>
      <p:sp>
        <p:nvSpPr>
          <p:cNvPr id="2" name="Titel 1"/>
          <p:cNvSpPr>
            <a:spLocks noGrp="1"/>
          </p:cNvSpPr>
          <p:nvPr>
            <p:ph type="title"/>
          </p:nvPr>
        </p:nvSpPr>
        <p:spPr>
          <a:xfrm>
            <a:off x="1924250" y="2378290"/>
            <a:ext cx="5576930" cy="484748"/>
          </a:xfrm>
        </p:spPr>
        <p:txBody>
          <a:bodyPr/>
          <a:lstStyle>
            <a:lvl1pPr>
              <a:defRPr sz="3500" baseline="0">
                <a:solidFill>
                  <a:schemeClr val="accent2"/>
                </a:solidFill>
                <a:latin typeface="+mj-lt"/>
              </a:defRPr>
            </a:lvl1pPr>
          </a:lstStyle>
          <a:p>
            <a:r>
              <a:rPr lang="en-GB" noProof="0" dirty="0" err="1" smtClean="0"/>
              <a:t>Mastertitelformat</a:t>
            </a:r>
            <a:r>
              <a:rPr lang="de-DE" dirty="0" smtClean="0"/>
              <a:t> bearbeiten</a:t>
            </a:r>
            <a:endParaRPr lang="de-DE" dirty="0"/>
          </a:p>
        </p:txBody>
      </p:sp>
    </p:spTree>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Images left and Text right">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r>
              <a:rPr lang="en-GB" noProof="0" dirty="0" err="1" smtClean="0"/>
              <a:t>Mastertitelformat</a:t>
            </a:r>
            <a:r>
              <a:rPr lang="en-GB" noProof="0" dirty="0" smtClean="0"/>
              <a:t> </a:t>
            </a:r>
            <a:r>
              <a:rPr lang="en-GB" noProof="0" dirty="0" err="1" smtClean="0"/>
              <a:t>bearbeiten</a:t>
            </a:r>
            <a:endParaRPr lang="en-GB" noProof="0" dirty="0"/>
          </a:p>
        </p:txBody>
      </p:sp>
      <p:sp>
        <p:nvSpPr>
          <p:cNvPr id="6" name="Bildplatzhalter 5"/>
          <p:cNvSpPr>
            <a:spLocks noGrp="1"/>
          </p:cNvSpPr>
          <p:nvPr>
            <p:ph type="pic" sz="quarter" idx="12"/>
          </p:nvPr>
        </p:nvSpPr>
        <p:spPr>
          <a:xfrm>
            <a:off x="468313" y="2060572"/>
            <a:ext cx="3967200" cy="4248151"/>
          </a:xfrm>
        </p:spPr>
        <p:txBody>
          <a:bodyPr/>
          <a:lstStyle/>
          <a:p>
            <a:endParaRPr lang="en-GB" noProof="0" dirty="0"/>
          </a:p>
        </p:txBody>
      </p:sp>
      <p:sp>
        <p:nvSpPr>
          <p:cNvPr id="10" name="Textplatzhalter 8"/>
          <p:cNvSpPr>
            <a:spLocks noGrp="1"/>
          </p:cNvSpPr>
          <p:nvPr>
            <p:ph type="body" sz="quarter" idx="15"/>
          </p:nvPr>
        </p:nvSpPr>
        <p:spPr>
          <a:xfrm>
            <a:off x="4708488" y="2060573"/>
            <a:ext cx="3967200" cy="4248152"/>
          </a:xfrm>
        </p:spPr>
        <p:txBody>
          <a:bodyPr/>
          <a:lstStyle>
            <a:lvl1pPr marL="0" indent="0">
              <a:buFontTx/>
              <a:buNone/>
              <a:defRPr sz="2200" baseline="0"/>
            </a:lvl1pPr>
            <a:lvl2pPr marL="360000" indent="0">
              <a:buFontTx/>
              <a:buNone/>
              <a:defRPr/>
            </a:lvl2pPr>
            <a:lvl3pPr marL="720000" indent="0">
              <a:buFontTx/>
              <a:buNone/>
              <a:defRPr/>
            </a:lvl3pPr>
            <a:lvl4pPr marL="1080000" indent="0">
              <a:buFontTx/>
              <a:buNone/>
              <a:defRPr/>
            </a:lvl4pPr>
            <a:lvl5pPr marL="1440000" indent="0">
              <a:buFontTx/>
              <a:buNone/>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p:txBody>
      </p:sp>
    </p:spTree>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Images right and Text left">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r>
              <a:rPr lang="en-GB" noProof="0" dirty="0" err="1" smtClean="0"/>
              <a:t>Mastertitelformat</a:t>
            </a:r>
            <a:r>
              <a:rPr lang="en-GB" noProof="0" dirty="0" smtClean="0"/>
              <a:t> </a:t>
            </a:r>
            <a:r>
              <a:rPr lang="en-GB" noProof="0" dirty="0" err="1" smtClean="0"/>
              <a:t>bearbeiten</a:t>
            </a:r>
            <a:endParaRPr lang="en-GB" noProof="0" dirty="0"/>
          </a:p>
        </p:txBody>
      </p:sp>
      <p:sp>
        <p:nvSpPr>
          <p:cNvPr id="6" name="Bildplatzhalter 5"/>
          <p:cNvSpPr>
            <a:spLocks noGrp="1"/>
          </p:cNvSpPr>
          <p:nvPr>
            <p:ph type="pic" sz="quarter" idx="12"/>
          </p:nvPr>
        </p:nvSpPr>
        <p:spPr>
          <a:xfrm>
            <a:off x="4708488" y="2060575"/>
            <a:ext cx="3967200" cy="4248151"/>
          </a:xfrm>
        </p:spPr>
        <p:txBody>
          <a:bodyPr/>
          <a:lstStyle/>
          <a:p>
            <a:endParaRPr lang="en-GB" noProof="0" dirty="0"/>
          </a:p>
        </p:txBody>
      </p:sp>
      <p:sp>
        <p:nvSpPr>
          <p:cNvPr id="10" name="Textplatzhalter 8"/>
          <p:cNvSpPr>
            <a:spLocks noGrp="1"/>
          </p:cNvSpPr>
          <p:nvPr>
            <p:ph type="body" sz="quarter" idx="15"/>
          </p:nvPr>
        </p:nvSpPr>
        <p:spPr>
          <a:xfrm>
            <a:off x="468313" y="2060573"/>
            <a:ext cx="3967200" cy="4248152"/>
          </a:xfrm>
        </p:spPr>
        <p:txBody>
          <a:bodyPr/>
          <a:lstStyle>
            <a:lvl1pPr marL="0" indent="0" algn="l">
              <a:buFontTx/>
              <a:buNone/>
              <a:defRPr sz="2200" baseline="0"/>
            </a:lvl1pPr>
            <a:lvl2pPr marL="360000" indent="0">
              <a:buFontTx/>
              <a:buNone/>
              <a:defRPr/>
            </a:lvl2pPr>
            <a:lvl3pPr marL="720000" indent="0">
              <a:buFontTx/>
              <a:buNone/>
              <a:defRPr/>
            </a:lvl3pPr>
            <a:lvl4pPr marL="1080000" indent="0">
              <a:buFontTx/>
              <a:buNone/>
              <a:defRPr/>
            </a:lvl4pPr>
            <a:lvl5pPr marL="1440000" indent="0">
              <a:buFontTx/>
              <a:buNone/>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p:txBody>
      </p:sp>
    </p:spTree>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1.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2756" y="2060575"/>
            <a:ext cx="8218487" cy="615553"/>
          </a:xfrm>
          <a:prstGeom prst="rect">
            <a:avLst/>
          </a:prstGeom>
        </p:spPr>
        <p:txBody>
          <a:bodyPr vert="horz" lIns="0" tIns="0" rIns="0" bIns="0" rtlCol="0" anchor="t" anchorCtr="0">
            <a:spAutoFit/>
          </a:bodyPr>
          <a:lstStyle/>
          <a:p>
            <a:r>
              <a:rPr lang="en-GB" noProof="0" dirty="0" err="1" smtClean="0"/>
              <a:t>Mastertitelformat</a:t>
            </a:r>
            <a:r>
              <a:rPr lang="de-AT" dirty="0" smtClean="0"/>
              <a:t> bearbeiten</a:t>
            </a:r>
            <a:endParaRPr lang="de-DE" dirty="0"/>
          </a:p>
        </p:txBody>
      </p:sp>
      <p:pic>
        <p:nvPicPr>
          <p:cNvPr id="8" name="Bild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09728" y="302179"/>
            <a:ext cx="1965960" cy="313944"/>
          </a:xfrm>
          <a:prstGeom prst="rect">
            <a:avLst/>
          </a:prstGeom>
        </p:spPr>
      </p:pic>
    </p:spTree>
    <p:extLst>
      <p:ext uri="{BB962C8B-B14F-4D97-AF65-F5344CB8AC3E}">
        <p14:creationId xmlns:p14="http://schemas.microsoft.com/office/powerpoint/2010/main" val="93704586"/>
      </p:ext>
    </p:extLst>
  </p:cSld>
  <p:clrMap bg1="lt1" tx1="dk1" bg2="lt2" tx2="dk2" accent1="accent1" accent2="accent2" accent3="accent3" accent4="accent4" accent5="accent5" accent6="accent6" hlink="hlink" folHlink="folHlink"/>
  <p:sldLayoutIdLst>
    <p:sldLayoutId id="2147483824" r:id="rId1"/>
    <p:sldLayoutId id="2147483839" r:id="rId2"/>
    <p:sldLayoutId id="2147483840" r:id="rId3"/>
  </p:sldLayoutIdLst>
  <p:timing>
    <p:tnLst>
      <p:par>
        <p:cTn id="1" dur="indefinite" restart="never" nodeType="tmRoot"/>
      </p:par>
    </p:tnLst>
  </p:timing>
  <p:hf hdr="0" dt="0"/>
  <p:txStyles>
    <p:titleStyle>
      <a:lvl1pPr algn="l" defTabSz="609570" rtl="0" eaLnBrk="1" latinLnBrk="0" hangingPunct="1">
        <a:spcBef>
          <a:spcPct val="0"/>
        </a:spcBef>
        <a:buNone/>
        <a:defRPr sz="4000" kern="1200" baseline="0">
          <a:solidFill>
            <a:schemeClr val="tx1"/>
          </a:solidFill>
          <a:latin typeface="Franklin Gothic Demi" charset="0"/>
          <a:ea typeface="+mj-ea"/>
          <a:cs typeface="+mj-cs"/>
        </a:defRPr>
      </a:lvl1pPr>
    </p:titleStyle>
    <p:bodyStyle>
      <a:lvl1pPr marL="457178" indent="-457178" algn="l" defTabSz="609570" rtl="0" eaLnBrk="1" latinLnBrk="0" hangingPunct="1">
        <a:spcBef>
          <a:spcPct val="20000"/>
        </a:spcBef>
        <a:buFont typeface="Arial"/>
        <a:buChar char="•"/>
        <a:defRPr sz="1500" b="0" i="0" kern="1200" baseline="0">
          <a:solidFill>
            <a:schemeClr val="tx1"/>
          </a:solidFill>
          <a:latin typeface="Franklin Gothic Book Standard" charset="0"/>
          <a:ea typeface="+mn-ea"/>
          <a:cs typeface="+mn-cs"/>
        </a:defRPr>
      </a:lvl1pPr>
      <a:lvl2pPr marL="990550" indent="-380981" algn="l" defTabSz="609570" rtl="0" eaLnBrk="1" latinLnBrk="0" hangingPunct="1">
        <a:spcBef>
          <a:spcPct val="20000"/>
        </a:spcBef>
        <a:buFont typeface="Arial"/>
        <a:buChar char="–"/>
        <a:defRPr sz="1500" b="0" i="0" kern="1200" baseline="0">
          <a:solidFill>
            <a:schemeClr val="tx1"/>
          </a:solidFill>
          <a:latin typeface="Franklin Gothic Book Standard" charset="0"/>
          <a:ea typeface="+mn-ea"/>
          <a:cs typeface="+mn-cs"/>
        </a:defRPr>
      </a:lvl2pPr>
      <a:lvl3pPr marL="1523925" indent="-304784" algn="l" defTabSz="609570" rtl="0" eaLnBrk="1" latinLnBrk="0" hangingPunct="1">
        <a:spcBef>
          <a:spcPct val="20000"/>
        </a:spcBef>
        <a:buFont typeface="Arial"/>
        <a:buChar char="•"/>
        <a:defRPr sz="1500" b="0" i="0" kern="1200" baseline="0">
          <a:solidFill>
            <a:schemeClr val="tx1"/>
          </a:solidFill>
          <a:latin typeface="Franklin Gothic Book Standard" charset="0"/>
          <a:ea typeface="+mn-ea"/>
          <a:cs typeface="+mn-cs"/>
        </a:defRPr>
      </a:lvl3pPr>
      <a:lvl4pPr marL="2133493" indent="-304784" algn="l" defTabSz="609570" rtl="0" eaLnBrk="1" latinLnBrk="0" hangingPunct="1">
        <a:spcBef>
          <a:spcPct val="20000"/>
        </a:spcBef>
        <a:buFont typeface="Arial"/>
        <a:buChar char="–"/>
        <a:defRPr sz="1500" b="0" i="0" kern="1200" baseline="0">
          <a:solidFill>
            <a:schemeClr val="tx1"/>
          </a:solidFill>
          <a:latin typeface="Franklin Gothic Book Standard" charset="0"/>
          <a:ea typeface="+mn-ea"/>
          <a:cs typeface="+mn-cs"/>
        </a:defRPr>
      </a:lvl4pPr>
      <a:lvl5pPr marL="2743062" indent="-304784" algn="l" defTabSz="609570" rtl="0" eaLnBrk="1" latinLnBrk="0" hangingPunct="1">
        <a:spcBef>
          <a:spcPct val="20000"/>
        </a:spcBef>
        <a:buFont typeface="Arial"/>
        <a:buChar char="»"/>
        <a:defRPr sz="1500" b="0" i="0" kern="1200" baseline="0">
          <a:solidFill>
            <a:schemeClr val="tx1"/>
          </a:solidFill>
          <a:latin typeface="Franklin Gothic Book Standard" charset="0"/>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de-DE"/>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pos="295" userDrawn="1">
          <p15:clr>
            <a:srgbClr val="F26B43"/>
          </p15:clr>
        </p15:guide>
        <p15:guide id="3" pos="5465" userDrawn="1">
          <p15:clr>
            <a:srgbClr val="F26B43"/>
          </p15:clr>
        </p15:guide>
        <p15:guide id="4" orient="horz" pos="2160" userDrawn="1">
          <p15:clr>
            <a:srgbClr val="F26B43"/>
          </p15:clr>
        </p15:guide>
        <p15:guide id="5" orient="horz" pos="3861" userDrawn="1">
          <p15:clr>
            <a:srgbClr val="F26B43"/>
          </p15:clr>
        </p15:guide>
        <p15:guide id="6" orient="horz" pos="187" userDrawn="1">
          <p15:clr>
            <a:srgbClr val="F26B43"/>
          </p15:clr>
        </p15:guide>
        <p15:guide id="7" orient="horz" pos="1298" userDrawn="1">
          <p15:clr>
            <a:srgbClr val="F26B43"/>
          </p15:clr>
        </p15:guide>
        <p15:guide id="8" pos="3402" userDrawn="1">
          <p15:clr>
            <a:srgbClr val="F26B43"/>
          </p15:clr>
        </p15:guide>
        <p15:guide id="9" orient="horz" pos="5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8313" y="921957"/>
            <a:ext cx="8207375" cy="969496"/>
          </a:xfrm>
          <a:prstGeom prst="rect">
            <a:avLst/>
          </a:prstGeom>
        </p:spPr>
        <p:txBody>
          <a:bodyPr vert="horz" lIns="0" tIns="0" rIns="0" bIns="0" rtlCol="0" anchor="t" anchorCtr="0">
            <a:spAutoFit/>
          </a:bodyPr>
          <a:lstStyle/>
          <a:p>
            <a:r>
              <a:rPr lang="en-GB" noProof="0" dirty="0" smtClean="0"/>
              <a:t>Insert title for the sheet with two lines </a:t>
            </a:r>
            <a:br>
              <a:rPr lang="en-GB" noProof="0" dirty="0" smtClean="0"/>
            </a:br>
            <a:r>
              <a:rPr lang="en-GB" noProof="0" dirty="0" smtClean="0"/>
              <a:t>of text</a:t>
            </a:r>
            <a:endParaRPr lang="en-GB" noProof="0" dirty="0"/>
          </a:p>
        </p:txBody>
      </p:sp>
      <p:sp>
        <p:nvSpPr>
          <p:cNvPr id="3" name="Textplatzhalter 2"/>
          <p:cNvSpPr>
            <a:spLocks noGrp="1"/>
          </p:cNvSpPr>
          <p:nvPr>
            <p:ph type="body" idx="1"/>
          </p:nvPr>
        </p:nvSpPr>
        <p:spPr>
          <a:xfrm>
            <a:off x="468313" y="2060575"/>
            <a:ext cx="8207375" cy="4248150"/>
          </a:xfrm>
          <a:prstGeom prst="rect">
            <a:avLst/>
          </a:prstGeom>
        </p:spPr>
        <p:txBody>
          <a:bodyPr vert="horz" lIns="0" tIns="0" rIns="0" bIns="0" rtlCol="0">
            <a:noAutofit/>
          </a:bodyPr>
          <a:lstStyle/>
          <a:p>
            <a:pPr lvl="0"/>
            <a:r>
              <a:rPr lang="en-GB" noProof="0" dirty="0" err="1" smtClean="0"/>
              <a:t>Mastertextformat</a:t>
            </a:r>
            <a:r>
              <a:rPr lang="en-GB" noProof="0" dirty="0" smtClean="0"/>
              <a:t> </a:t>
            </a:r>
            <a:r>
              <a:rPr lang="en-GB" noProof="0" dirty="0" err="1" smtClean="0"/>
              <a:t>bearbeiten</a:t>
            </a:r>
            <a:r>
              <a:rPr lang="en-GB" noProof="0" dirty="0" smtClean="0"/>
              <a:t> </a:t>
            </a:r>
          </a:p>
          <a:p>
            <a:pPr lvl="1"/>
            <a:r>
              <a:rPr lang="en-GB" noProof="0" dirty="0" err="1" smtClean="0"/>
              <a:t>Zweite</a:t>
            </a:r>
            <a:r>
              <a:rPr lang="en-GB" noProof="0" dirty="0" smtClean="0"/>
              <a:t> </a:t>
            </a:r>
            <a:r>
              <a:rPr lang="en-GB" noProof="0" dirty="0" err="1" smtClean="0"/>
              <a:t>Ebene</a:t>
            </a:r>
            <a:r>
              <a:rPr lang="en-GB" noProof="0" dirty="0" smtClean="0"/>
              <a:t> </a:t>
            </a:r>
          </a:p>
          <a:p>
            <a:pPr lvl="2"/>
            <a:r>
              <a:rPr lang="en-GB" noProof="0" dirty="0" err="1" smtClean="0"/>
              <a:t>Dritte</a:t>
            </a:r>
            <a:r>
              <a:rPr lang="en-GB" noProof="0" dirty="0" smtClean="0"/>
              <a:t> </a:t>
            </a:r>
            <a:r>
              <a:rPr lang="en-GB" noProof="0" dirty="0" err="1" smtClean="0"/>
              <a:t>Ebene</a:t>
            </a:r>
            <a:r>
              <a:rPr lang="en-GB" noProof="0" dirty="0" smtClean="0"/>
              <a:t> </a:t>
            </a:r>
          </a:p>
          <a:p>
            <a:pPr lvl="3"/>
            <a:r>
              <a:rPr lang="en-GB" noProof="0" dirty="0" err="1" smtClean="0"/>
              <a:t>Vierte</a:t>
            </a:r>
            <a:r>
              <a:rPr lang="en-GB" noProof="0" dirty="0" smtClean="0"/>
              <a:t> </a:t>
            </a:r>
            <a:r>
              <a:rPr lang="en-GB" noProof="0" dirty="0" err="1" smtClean="0"/>
              <a:t>Ebene</a:t>
            </a:r>
            <a:r>
              <a:rPr lang="en-GB" noProof="0" dirty="0" smtClean="0"/>
              <a:t> </a:t>
            </a:r>
          </a:p>
          <a:p>
            <a:pPr lvl="4"/>
            <a:r>
              <a:rPr lang="en-GB" noProof="0" dirty="0" err="1" smtClean="0"/>
              <a:t>Fünfte</a:t>
            </a:r>
            <a:r>
              <a:rPr lang="en-GB" noProof="0" dirty="0" smtClean="0"/>
              <a:t> </a:t>
            </a:r>
            <a:r>
              <a:rPr lang="en-GB" noProof="0" dirty="0" err="1" smtClean="0"/>
              <a:t>Ebene</a:t>
            </a:r>
            <a:endParaRPr lang="en-GB" noProof="0" dirty="0"/>
          </a:p>
        </p:txBody>
      </p:sp>
      <p:pic>
        <p:nvPicPr>
          <p:cNvPr id="7" name="Bild 6"/>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709728" y="302179"/>
            <a:ext cx="1965960" cy="313944"/>
          </a:xfrm>
          <a:prstGeom prst="rect">
            <a:avLst/>
          </a:prstGeom>
        </p:spPr>
      </p:pic>
    </p:spTree>
    <p:extLst>
      <p:ext uri="{BB962C8B-B14F-4D97-AF65-F5344CB8AC3E}">
        <p14:creationId xmlns:p14="http://schemas.microsoft.com/office/powerpoint/2010/main" val="1620680435"/>
      </p:ext>
    </p:extLst>
  </p:cSld>
  <p:clrMap bg1="lt1" tx1="dk1" bg2="lt2" tx2="dk2" accent1="accent1" accent2="accent2" accent3="accent3" accent4="accent4" accent5="accent5" accent6="accent6" hlink="hlink" folHlink="folHlink"/>
  <p:sldLayoutIdLst>
    <p:sldLayoutId id="2147483841" r:id="rId1"/>
    <p:sldLayoutId id="2147483843" r:id="rId2"/>
    <p:sldLayoutId id="2147483857" r:id="rId3"/>
    <p:sldLayoutId id="2147483858" r:id="rId4"/>
    <p:sldLayoutId id="2147483849" r:id="rId5"/>
    <p:sldLayoutId id="2147483859" r:id="rId6"/>
    <p:sldLayoutId id="2147483855" r:id="rId7"/>
    <p:sldLayoutId id="2147483829" r:id="rId8"/>
    <p:sldLayoutId id="2147483860" r:id="rId9"/>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500" b="0" i="0" kern="1200" baseline="0">
          <a:solidFill>
            <a:schemeClr val="tx1"/>
          </a:solidFill>
          <a:latin typeface="Franklin Gothic Demi" charset="0"/>
          <a:ea typeface="+mj-ea"/>
          <a:cs typeface="+mj-cs"/>
        </a:defRPr>
      </a:lvl1pPr>
    </p:titleStyle>
    <p:bodyStyle>
      <a:lvl1pPr marL="360000" indent="-360000" algn="l" defTabSz="914400" rtl="0" eaLnBrk="1" latinLnBrk="0" hangingPunct="1">
        <a:lnSpc>
          <a:spcPct val="90000"/>
        </a:lnSpc>
        <a:spcBef>
          <a:spcPts val="1000"/>
        </a:spcBef>
        <a:spcAft>
          <a:spcPts val="500"/>
        </a:spcAft>
        <a:buClr>
          <a:schemeClr val="tx1"/>
        </a:buClr>
        <a:buFont typeface="Arial"/>
        <a:buChar char="•"/>
        <a:defRPr sz="2200" kern="1200" baseline="0">
          <a:solidFill>
            <a:schemeClr val="tx1"/>
          </a:solidFill>
          <a:latin typeface="+mn-lt"/>
          <a:ea typeface="+mn-ea"/>
          <a:cs typeface="+mn-cs"/>
        </a:defRPr>
      </a:lvl1pPr>
      <a:lvl2pPr marL="720000" indent="-360000" algn="l" defTabSz="914400" rtl="0" eaLnBrk="1" latinLnBrk="0" hangingPunct="1">
        <a:lnSpc>
          <a:spcPct val="90000"/>
        </a:lnSpc>
        <a:spcBef>
          <a:spcPts val="1000"/>
        </a:spcBef>
        <a:spcAft>
          <a:spcPts val="500"/>
        </a:spcAft>
        <a:buClr>
          <a:schemeClr val="tx1"/>
        </a:buClr>
        <a:buFont typeface="Symbol" charset="2"/>
        <a:buChar char="-"/>
        <a:defRPr sz="2200" kern="1200" baseline="0">
          <a:solidFill>
            <a:schemeClr val="tx1"/>
          </a:solidFill>
          <a:latin typeface="+mn-lt"/>
          <a:ea typeface="+mn-ea"/>
          <a:cs typeface="+mn-cs"/>
        </a:defRPr>
      </a:lvl2pPr>
      <a:lvl3pPr marL="1080000" indent="-360000" algn="l" defTabSz="914400" rtl="0" eaLnBrk="1" latinLnBrk="0" hangingPunct="1">
        <a:lnSpc>
          <a:spcPct val="90000"/>
        </a:lnSpc>
        <a:spcBef>
          <a:spcPts val="1000"/>
        </a:spcBef>
        <a:spcAft>
          <a:spcPts val="500"/>
        </a:spcAft>
        <a:buFont typeface="Symbol" charset="2"/>
        <a:buChar char="-"/>
        <a:defRPr sz="2200" kern="1200" baseline="0">
          <a:solidFill>
            <a:schemeClr val="tx1"/>
          </a:solidFill>
          <a:latin typeface="+mn-lt"/>
          <a:ea typeface="+mn-ea"/>
          <a:cs typeface="+mn-cs"/>
        </a:defRPr>
      </a:lvl3pPr>
      <a:lvl4pPr marL="1440000" indent="-360000" algn="l" defTabSz="914400" rtl="0" eaLnBrk="1" latinLnBrk="0" hangingPunct="1">
        <a:lnSpc>
          <a:spcPct val="90000"/>
        </a:lnSpc>
        <a:spcBef>
          <a:spcPts val="1000"/>
        </a:spcBef>
        <a:spcAft>
          <a:spcPts val="500"/>
        </a:spcAft>
        <a:buFont typeface="Symbol" charset="2"/>
        <a:buChar char="-"/>
        <a:defRPr sz="2200" kern="1200" baseline="0">
          <a:solidFill>
            <a:schemeClr val="tx1"/>
          </a:solidFill>
          <a:latin typeface="+mn-lt"/>
          <a:ea typeface="+mn-ea"/>
          <a:cs typeface="+mn-cs"/>
        </a:defRPr>
      </a:lvl4pPr>
      <a:lvl5pPr marL="1800000" indent="-360000" algn="l" defTabSz="914400" rtl="0" eaLnBrk="1" latinLnBrk="0" hangingPunct="1">
        <a:lnSpc>
          <a:spcPct val="90000"/>
        </a:lnSpc>
        <a:spcBef>
          <a:spcPts val="1000"/>
        </a:spcBef>
        <a:spcAft>
          <a:spcPts val="500"/>
        </a:spcAft>
        <a:buFont typeface="Symbol" charset="2"/>
        <a:buChar char="-"/>
        <a:defRPr sz="2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pos="5465" userDrawn="1">
          <p15:clr>
            <a:srgbClr val="F26B43"/>
          </p15:clr>
        </p15:guide>
        <p15:guide id="3" pos="295" userDrawn="1">
          <p15:clr>
            <a:srgbClr val="F26B43"/>
          </p15:clr>
        </p15:guide>
        <p15:guide id="4" orient="horz" pos="2160" userDrawn="1">
          <p15:clr>
            <a:srgbClr val="F26B43"/>
          </p15:clr>
        </p15:guide>
        <p15:guide id="5" orient="horz" pos="4110" userDrawn="1">
          <p15:clr>
            <a:srgbClr val="F26B43"/>
          </p15:clr>
        </p15:guide>
        <p15:guide id="6" orient="horz" pos="3974" userDrawn="1">
          <p15:clr>
            <a:srgbClr val="F26B43"/>
          </p15:clr>
        </p15:guide>
        <p15:guide id="7" orient="horz" pos="572" userDrawn="1">
          <p15:clr>
            <a:srgbClr val="F26B43"/>
          </p15:clr>
        </p15:guide>
        <p15:guide id="8" orient="horz" pos="1298" userDrawn="1">
          <p15:clr>
            <a:srgbClr val="F26B43"/>
          </p15:clr>
        </p15:guide>
        <p15:guide id="9" orient="horz" pos="1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kahoot.com/"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468313" y="2129881"/>
            <a:ext cx="4932362" cy="1231106"/>
          </a:xfrm>
        </p:spPr>
        <p:txBody>
          <a:bodyPr/>
          <a:lstStyle/>
          <a:p>
            <a:r>
              <a:rPr lang="en-GB" dirty="0" smtClean="0"/>
              <a:t>Evaluation - communication</a:t>
            </a:r>
            <a:endParaRPr lang="en-GB" dirty="0"/>
          </a:p>
        </p:txBody>
      </p:sp>
      <p:sp>
        <p:nvSpPr>
          <p:cNvPr id="5" name="Untertitel 4"/>
          <p:cNvSpPr>
            <a:spLocks noGrp="1"/>
          </p:cNvSpPr>
          <p:nvPr>
            <p:ph type="subTitle" idx="1"/>
          </p:nvPr>
        </p:nvSpPr>
        <p:spPr>
          <a:xfrm>
            <a:off x="468313" y="3508349"/>
            <a:ext cx="4932362" cy="338554"/>
          </a:xfrm>
        </p:spPr>
        <p:txBody>
          <a:bodyPr/>
          <a:lstStyle/>
          <a:p>
            <a:r>
              <a:rPr lang="en-GB" dirty="0" smtClean="0"/>
              <a:t>12 December 2017 I  Vienna, Austria</a:t>
            </a:r>
          </a:p>
        </p:txBody>
      </p:sp>
      <p:pic>
        <p:nvPicPr>
          <p:cNvPr id="10" name="Bildplatzhalter 9"/>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tretch>
            <a:fillRect/>
          </a:stretch>
        </p:blipFill>
        <p:spPr>
          <a:xfrm>
            <a:off x="5688013" y="2534137"/>
            <a:ext cx="2987675" cy="2610199"/>
          </a:xfrm>
        </p:spPr>
      </p:pic>
      <p:sp>
        <p:nvSpPr>
          <p:cNvPr id="12" name="Textplatzhalter 11"/>
          <p:cNvSpPr>
            <a:spLocks noGrp="1"/>
          </p:cNvSpPr>
          <p:nvPr>
            <p:ph type="body" sz="quarter" idx="11"/>
          </p:nvPr>
        </p:nvSpPr>
        <p:spPr>
          <a:xfrm>
            <a:off x="468313" y="4866606"/>
            <a:ext cx="4932362" cy="1197251"/>
          </a:xfrm>
        </p:spPr>
        <p:txBody>
          <a:bodyPr/>
          <a:lstStyle/>
          <a:p>
            <a:pPr marL="0" indent="0">
              <a:buNone/>
            </a:pPr>
            <a:r>
              <a:rPr lang="en-GB" dirty="0" err="1" smtClean="0">
                <a:solidFill>
                  <a:schemeClr val="accent2"/>
                </a:solidFill>
              </a:rPr>
              <a:t>Ivano</a:t>
            </a:r>
            <a:r>
              <a:rPr lang="en-GB" dirty="0" smtClean="0">
                <a:solidFill>
                  <a:schemeClr val="accent2"/>
                </a:solidFill>
              </a:rPr>
              <a:t> </a:t>
            </a:r>
            <a:r>
              <a:rPr lang="en-GB" dirty="0" err="1" smtClean="0">
                <a:solidFill>
                  <a:schemeClr val="accent2"/>
                </a:solidFill>
              </a:rPr>
              <a:t>Magazzu</a:t>
            </a:r>
            <a:r>
              <a:rPr lang="en-GB" dirty="0" smtClean="0">
                <a:solidFill>
                  <a:schemeClr val="accent2"/>
                </a:solidFill>
              </a:rPr>
              <a:t>, Interact</a:t>
            </a:r>
          </a:p>
          <a:p>
            <a:pPr marL="0" indent="0">
              <a:buNone/>
            </a:pPr>
            <a:r>
              <a:rPr lang="en-GB" dirty="0" smtClean="0">
                <a:solidFill>
                  <a:schemeClr val="accent2"/>
                </a:solidFill>
              </a:rPr>
              <a:t>Daniela Minichberger, Interact</a:t>
            </a:r>
          </a:p>
          <a:p>
            <a:pPr marL="0" indent="0">
              <a:buNone/>
            </a:pPr>
            <a:r>
              <a:rPr lang="en-GB" dirty="0"/>
              <a:t>Linda </a:t>
            </a:r>
            <a:r>
              <a:rPr lang="en-GB" dirty="0" err="1"/>
              <a:t>Talve</a:t>
            </a:r>
            <a:r>
              <a:rPr lang="en-GB" dirty="0"/>
              <a:t>, </a:t>
            </a:r>
            <a:r>
              <a:rPr lang="en-GB" dirty="0" smtClean="0"/>
              <a:t>Interact</a:t>
            </a:r>
            <a:endParaRPr lang="en-GB" dirty="0"/>
          </a:p>
        </p:txBody>
      </p:sp>
    </p:spTree>
    <p:extLst>
      <p:ext uri="{BB962C8B-B14F-4D97-AF65-F5344CB8AC3E}">
        <p14:creationId xmlns:p14="http://schemas.microsoft.com/office/powerpoint/2010/main" val="259649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Evaluation Capitalisation Communication</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7586" y="2516574"/>
            <a:ext cx="3820035" cy="3084217"/>
          </a:xfrm>
          <a:prstGeom prst="rect">
            <a:avLst/>
          </a:prstGeom>
        </p:spPr>
      </p:pic>
    </p:spTree>
    <p:extLst>
      <p:ext uri="{BB962C8B-B14F-4D97-AF65-F5344CB8AC3E}">
        <p14:creationId xmlns:p14="http://schemas.microsoft.com/office/powerpoint/2010/main" val="430155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313" y="921957"/>
            <a:ext cx="8207375" cy="1481944"/>
          </a:xfrm>
        </p:spPr>
        <p:txBody>
          <a:bodyPr/>
          <a:lstStyle/>
          <a:p>
            <a:pPr lvl="0"/>
            <a:r>
              <a:rPr lang="es-ES" sz="3600" dirty="0" err="1" smtClean="0">
                <a:solidFill>
                  <a:sysClr val="windowText" lastClr="000000"/>
                </a:solidFill>
                <a:latin typeface="Franklin Gothic Demi" pitchFamily="34" charset="0"/>
              </a:rPr>
              <a:t>Capitalisation</a:t>
            </a:r>
            <a:r>
              <a:rPr lang="es-ES" sz="3600" dirty="0">
                <a:solidFill>
                  <a:sysClr val="windowText" lastClr="000000"/>
                </a:solidFill>
                <a:latin typeface="Franklin Gothic Demi" pitchFamily="34" charset="0"/>
              </a:rPr>
              <a:t> </a:t>
            </a:r>
            <a:r>
              <a:rPr lang="en-GB" sz="3600" b="1" dirty="0"/>
              <a:t>–</a:t>
            </a:r>
            <a:r>
              <a:rPr lang="es-ES" sz="3600" dirty="0" smtClean="0">
                <a:solidFill>
                  <a:sysClr val="windowText" lastClr="000000"/>
                </a:solidFill>
                <a:latin typeface="Franklin Gothic Demi" pitchFamily="34" charset="0"/>
              </a:rPr>
              <a:t> </a:t>
            </a:r>
            <a:r>
              <a:rPr lang="es-ES" sz="3600" dirty="0">
                <a:solidFill>
                  <a:sysClr val="windowText" lastClr="000000"/>
                </a:solidFill>
                <a:latin typeface="Franklin Gothic Demi" pitchFamily="34" charset="0"/>
              </a:rPr>
              <a:t>do </a:t>
            </a:r>
            <a:r>
              <a:rPr lang="es-ES" sz="3600" dirty="0" err="1">
                <a:solidFill>
                  <a:sysClr val="windowText" lastClr="000000"/>
                </a:solidFill>
                <a:latin typeface="Franklin Gothic Demi" pitchFamily="34" charset="0"/>
              </a:rPr>
              <a:t>we</a:t>
            </a:r>
            <a:r>
              <a:rPr lang="es-ES" sz="3600" dirty="0">
                <a:solidFill>
                  <a:sysClr val="windowText" lastClr="000000"/>
                </a:solidFill>
                <a:latin typeface="Franklin Gothic Demi" pitchFamily="34" charset="0"/>
              </a:rPr>
              <a:t> </a:t>
            </a:r>
            <a:r>
              <a:rPr lang="es-ES" sz="3600" dirty="0" err="1">
                <a:solidFill>
                  <a:sysClr val="windowText" lastClr="000000"/>
                </a:solidFill>
                <a:latin typeface="Franklin Gothic Demi" pitchFamily="34" charset="0"/>
              </a:rPr>
              <a:t>all</a:t>
            </a:r>
            <a:r>
              <a:rPr lang="es-ES" sz="3600" dirty="0">
                <a:solidFill>
                  <a:sysClr val="windowText" lastClr="000000"/>
                </a:solidFill>
                <a:latin typeface="Franklin Gothic Demi" pitchFamily="34" charset="0"/>
              </a:rPr>
              <a:t> </a:t>
            </a:r>
            <a:r>
              <a:rPr lang="es-ES" sz="3600" dirty="0" err="1">
                <a:solidFill>
                  <a:sysClr val="windowText" lastClr="000000"/>
                </a:solidFill>
                <a:latin typeface="Franklin Gothic Demi" pitchFamily="34" charset="0"/>
              </a:rPr>
              <a:t>have</a:t>
            </a:r>
            <a:r>
              <a:rPr lang="es-ES" sz="3600" dirty="0">
                <a:solidFill>
                  <a:sysClr val="windowText" lastClr="000000"/>
                </a:solidFill>
                <a:latin typeface="Franklin Gothic Demi" pitchFamily="34" charset="0"/>
              </a:rPr>
              <a:t> </a:t>
            </a:r>
            <a:r>
              <a:rPr lang="es-ES" sz="3600" dirty="0" err="1">
                <a:solidFill>
                  <a:sysClr val="windowText" lastClr="000000"/>
                </a:solidFill>
                <a:latin typeface="Franklin Gothic Demi" pitchFamily="34" charset="0"/>
              </a:rPr>
              <a:t>the</a:t>
            </a:r>
            <a:r>
              <a:rPr lang="es-ES" sz="3600" dirty="0">
                <a:solidFill>
                  <a:sysClr val="windowText" lastClr="000000"/>
                </a:solidFill>
                <a:latin typeface="Franklin Gothic Demi" pitchFamily="34" charset="0"/>
              </a:rPr>
              <a:t> </a:t>
            </a:r>
            <a:r>
              <a:rPr lang="es-ES" sz="3600" dirty="0" err="1">
                <a:solidFill>
                  <a:sysClr val="windowText" lastClr="000000"/>
                </a:solidFill>
                <a:latin typeface="Franklin Gothic Demi" pitchFamily="34" charset="0"/>
              </a:rPr>
              <a:t>same</a:t>
            </a:r>
            <a:r>
              <a:rPr lang="es-ES" sz="3600" dirty="0">
                <a:solidFill>
                  <a:sysClr val="windowText" lastClr="000000"/>
                </a:solidFill>
                <a:latin typeface="Franklin Gothic Demi" pitchFamily="34" charset="0"/>
              </a:rPr>
              <a:t> </a:t>
            </a:r>
            <a:r>
              <a:rPr lang="es-ES" sz="3600" dirty="0" err="1">
                <a:solidFill>
                  <a:sysClr val="windowText" lastClr="000000"/>
                </a:solidFill>
                <a:latin typeface="Franklin Gothic Demi" pitchFamily="34" charset="0"/>
              </a:rPr>
              <a:t>understanding</a:t>
            </a:r>
            <a:r>
              <a:rPr lang="es-ES" sz="3600" dirty="0">
                <a:solidFill>
                  <a:sysClr val="windowText" lastClr="000000"/>
                </a:solidFill>
                <a:latin typeface="Franklin Gothic Demi" pitchFamily="34" charset="0"/>
              </a:rPr>
              <a:t>?</a:t>
            </a:r>
            <a:br>
              <a:rPr lang="es-ES" sz="3600" dirty="0">
                <a:solidFill>
                  <a:sysClr val="windowText" lastClr="000000"/>
                </a:solidFill>
                <a:latin typeface="Franklin Gothic Demi" pitchFamily="34" charset="0"/>
              </a:rPr>
            </a:br>
            <a:endParaRPr lang="es-ES" dirty="0"/>
          </a:p>
        </p:txBody>
      </p:sp>
      <p:sp>
        <p:nvSpPr>
          <p:cNvPr id="3" name="Marcador de pie de página 2"/>
          <p:cNvSpPr>
            <a:spLocks noGrp="1"/>
          </p:cNvSpPr>
          <p:nvPr>
            <p:ph type="ftr"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007BA1">
                    <a:lumMod val="75000"/>
                  </a:srgbClr>
                </a:solidFill>
                <a:effectLst/>
                <a:uLnTx/>
                <a:uFillTx/>
                <a:latin typeface="Franklin Gothic Demi" charset="0"/>
                <a:ea typeface="+mn-ea"/>
                <a:cs typeface="+mn-cs"/>
              </a:rPr>
              <a:t>Interact Programme</a:t>
            </a:r>
            <a:endParaRPr kumimoji="0" lang="en-GB" sz="1100" b="0" i="0" u="none" strike="noStrike" kern="1200" cap="none" spc="0" normalizeH="0" baseline="0" noProof="0" dirty="0">
              <a:ln>
                <a:noFill/>
              </a:ln>
              <a:solidFill>
                <a:srgbClr val="007BA1">
                  <a:lumMod val="75000"/>
                </a:srgbClr>
              </a:solidFill>
              <a:effectLst/>
              <a:uLnTx/>
              <a:uFillTx/>
              <a:latin typeface="Franklin Gothic Demi" charset="0"/>
              <a:ea typeface="+mn-ea"/>
              <a:cs typeface="+mn-cs"/>
            </a:endParaRPr>
          </a:p>
        </p:txBody>
      </p:sp>
      <p:sp>
        <p:nvSpPr>
          <p:cNvPr id="4" name="Marcador de número de diapositiva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4013C-9CDE-B543-8DF0-24372B7E8E46}" type="slidenum">
              <a:rPr kumimoji="0" lang="en-GB" sz="1100" b="0" i="0" u="none" strike="noStrike" kern="1200" cap="none" spc="0" normalizeH="0" baseline="0" noProof="0" smtClean="0">
                <a:ln>
                  <a:noFill/>
                </a:ln>
                <a:solidFill>
                  <a:srgbClr val="007BA1"/>
                </a:solidFill>
                <a:effectLst/>
                <a:uLnTx/>
                <a:uFillTx/>
                <a:latin typeface="Franklin Gothic Demi"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100" b="0" i="0" u="none" strike="noStrike" kern="1200" cap="none" spc="0" normalizeH="0" baseline="0" noProof="0" dirty="0">
              <a:ln>
                <a:noFill/>
              </a:ln>
              <a:solidFill>
                <a:srgbClr val="007BA1"/>
              </a:solidFill>
              <a:effectLst/>
              <a:uLnTx/>
              <a:uFillTx/>
              <a:latin typeface="Franklin Gothic Demi" charset="0"/>
              <a:ea typeface="+mn-ea"/>
              <a:cs typeface="+mn-cs"/>
            </a:endParaRPr>
          </a:p>
        </p:txBody>
      </p:sp>
      <p:sp>
        <p:nvSpPr>
          <p:cNvPr id="9" name="Título 1"/>
          <p:cNvSpPr txBox="1">
            <a:spLocks/>
          </p:cNvSpPr>
          <p:nvPr/>
        </p:nvSpPr>
        <p:spPr>
          <a:xfrm>
            <a:off x="457200" y="274638"/>
            <a:ext cx="8064000" cy="9864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900" kern="1200">
                <a:solidFill>
                  <a:schemeClr val="tx1"/>
                </a:solidFill>
                <a:latin typeface="Franklin Gothic Demi"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sz="2900" b="0" i="0" u="none" strike="noStrike" kern="1200" cap="none" spc="0" normalizeH="0" baseline="0" noProof="0" dirty="0">
              <a:ln>
                <a:noFill/>
              </a:ln>
              <a:solidFill>
                <a:sysClr val="windowText" lastClr="000000"/>
              </a:solidFill>
              <a:effectLst/>
              <a:uLnTx/>
              <a:uFillTx/>
              <a:latin typeface="Franklin Gothic Demi" pitchFamily="34" charset="0"/>
              <a:ea typeface="+mj-ea"/>
              <a:cs typeface="+mj-cs"/>
            </a:endParaRPr>
          </a:p>
        </p:txBody>
      </p:sp>
      <p:sp>
        <p:nvSpPr>
          <p:cNvPr id="10" name="Marcador de texto 2"/>
          <p:cNvSpPr txBox="1">
            <a:spLocks/>
          </p:cNvSpPr>
          <p:nvPr/>
        </p:nvSpPr>
        <p:spPr>
          <a:xfrm>
            <a:off x="4083133" y="2046294"/>
            <a:ext cx="4608885" cy="4608413"/>
          </a:xfrm>
          <a:prstGeom prst="rect">
            <a:avLst/>
          </a:prstGeom>
        </p:spPr>
        <p:txBody>
          <a:bodyPr vert="horz" lIns="91440" tIns="45720" rIns="91440" bIns="45720" rtlCol="0">
            <a:noAutofit/>
          </a:bodyPr>
          <a:lstStyle>
            <a:lvl1pPr marL="176400" indent="-176400" algn="l" defTabSz="914400" rtl="0" eaLnBrk="1" latinLnBrk="0" hangingPunct="1">
              <a:lnSpc>
                <a:spcPts val="2300"/>
              </a:lnSpc>
              <a:spcBef>
                <a:spcPts val="0"/>
              </a:spcBef>
              <a:spcAft>
                <a:spcPts val="1200"/>
              </a:spcAft>
              <a:buFont typeface="Arial" pitchFamily="34" charset="0"/>
              <a:buChar char="•"/>
              <a:defRPr sz="1700" kern="1200">
                <a:solidFill>
                  <a:schemeClr val="tx1"/>
                </a:solidFill>
                <a:latin typeface="Franklin Gothic Book" pitchFamily="34" charset="0"/>
                <a:ea typeface="+mn-ea"/>
                <a:cs typeface="+mn-cs"/>
              </a:defRPr>
            </a:lvl1pPr>
            <a:lvl2pPr marL="532800" indent="-230400" algn="l" defTabSz="914400" rtl="0" eaLnBrk="1" latinLnBrk="0" hangingPunct="1">
              <a:lnSpc>
                <a:spcPts val="2300"/>
              </a:lnSpc>
              <a:spcBef>
                <a:spcPts val="500"/>
              </a:spcBef>
              <a:spcAft>
                <a:spcPts val="1200"/>
              </a:spcAft>
              <a:buFont typeface="Symbol" pitchFamily="18" charset="2"/>
              <a:buChar char="-"/>
              <a:defRPr sz="1700" kern="1200">
                <a:solidFill>
                  <a:schemeClr val="tx1"/>
                </a:solidFill>
                <a:latin typeface="Franklin Gothic Book" pitchFamily="34" charset="0"/>
                <a:ea typeface="+mn-ea"/>
                <a:cs typeface="+mn-cs"/>
              </a:defRPr>
            </a:lvl2pPr>
            <a:lvl3pPr marL="1143000" indent="-228600" algn="l" defTabSz="914400" rtl="0" eaLnBrk="1" latinLnBrk="0" hangingPunct="1">
              <a:spcBef>
                <a:spcPct val="20000"/>
              </a:spcBef>
              <a:buFont typeface="Arial" pitchFamily="34" charset="0"/>
              <a:buChar char="•"/>
              <a:defRPr sz="1700" kern="1200">
                <a:solidFill>
                  <a:schemeClr val="tx1"/>
                </a:solidFill>
                <a:latin typeface="Franklin Gothic Book" pitchFamily="34" charset="0"/>
                <a:ea typeface="+mn-ea"/>
                <a:cs typeface="+mn-cs"/>
              </a:defRPr>
            </a:lvl3pPr>
            <a:lvl4pPr marL="1600200" indent="-228600" algn="l" defTabSz="914400" rtl="0" eaLnBrk="1" latinLnBrk="0" hangingPunct="1">
              <a:spcBef>
                <a:spcPct val="20000"/>
              </a:spcBef>
              <a:buFont typeface="Arial" pitchFamily="34" charset="0"/>
              <a:buChar char="–"/>
              <a:defRPr sz="1700" kern="1200">
                <a:solidFill>
                  <a:schemeClr val="tx1"/>
                </a:solidFill>
                <a:latin typeface="Franklin Gothic Book" pitchFamily="34" charset="0"/>
                <a:ea typeface="+mn-ea"/>
                <a:cs typeface="+mn-cs"/>
              </a:defRPr>
            </a:lvl4pPr>
            <a:lvl5pPr marL="2057400" indent="-228600" algn="l" defTabSz="914400" rtl="0" eaLnBrk="1" latinLnBrk="0" hangingPunct="1">
              <a:spcBef>
                <a:spcPct val="20000"/>
              </a:spcBef>
              <a:buFont typeface="Arial" pitchFamily="34" charset="0"/>
              <a:buChar char="»"/>
              <a:defRPr sz="17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marR="0" lvl="0" indent="-457200" fontAlgn="auto">
              <a:lnSpc>
                <a:spcPct val="100000"/>
              </a:lnSpc>
              <a:spcBef>
                <a:spcPts val="0"/>
              </a:spcBef>
              <a:spcAft>
                <a:spcPts val="1200"/>
              </a:spcAft>
              <a:buClrTx/>
              <a:buSzTx/>
              <a:buFont typeface="+mj-lt"/>
              <a:buAutoNum type="arabicPeriod"/>
              <a:tabLst/>
              <a:defRPr/>
            </a:pPr>
            <a:r>
              <a:rPr lang="en-GB" sz="1600" dirty="0">
                <a:solidFill>
                  <a:schemeClr val="accent2">
                    <a:lumMod val="75000"/>
                  </a:schemeClr>
                </a:solidFill>
                <a:latin typeface="Franklin Gothic Demi" charset="0"/>
              </a:rPr>
              <a:t>Capitalisation is about gathering, organising and building upon existing programme and projects results, within specific fields.</a:t>
            </a:r>
            <a:endParaRPr lang="es-ES" sz="1600" dirty="0">
              <a:solidFill>
                <a:schemeClr val="accent2">
                  <a:lumMod val="75000"/>
                </a:schemeClr>
              </a:solidFill>
              <a:latin typeface="Franklin Gothic Demi" charset="0"/>
            </a:endParaRPr>
          </a:p>
          <a:p>
            <a:pPr marL="457200" marR="0" lvl="0" indent="-457200" fontAlgn="auto">
              <a:lnSpc>
                <a:spcPct val="100000"/>
              </a:lnSpc>
              <a:spcBef>
                <a:spcPts val="0"/>
              </a:spcBef>
              <a:spcAft>
                <a:spcPts val="1200"/>
              </a:spcAft>
              <a:buClrTx/>
              <a:buSzTx/>
              <a:buFont typeface="+mj-lt"/>
              <a:buAutoNum type="arabicPeriod"/>
              <a:tabLst/>
              <a:defRPr/>
            </a:pPr>
            <a:r>
              <a:rPr lang="en-GB" sz="1600" dirty="0">
                <a:solidFill>
                  <a:schemeClr val="accent2">
                    <a:lumMod val="75000"/>
                  </a:schemeClr>
                </a:solidFill>
                <a:latin typeface="Franklin Gothic Demi" charset="0"/>
              </a:rPr>
              <a:t>Capitalisation could concern data about the implementation of programmes, projects, impacts and methods used in order to make this knowledge generated by </a:t>
            </a:r>
            <a:r>
              <a:rPr lang="en-GB" sz="1600" dirty="0" err="1">
                <a:solidFill>
                  <a:schemeClr val="accent2">
                    <a:lumMod val="75000"/>
                  </a:schemeClr>
                </a:solidFill>
                <a:latin typeface="Franklin Gothic Demi" charset="0"/>
              </a:rPr>
              <a:t>Interreg</a:t>
            </a:r>
            <a:r>
              <a:rPr lang="en-GB" sz="1600" dirty="0">
                <a:solidFill>
                  <a:schemeClr val="accent2">
                    <a:lumMod val="75000"/>
                  </a:schemeClr>
                </a:solidFill>
                <a:latin typeface="Franklin Gothic Demi" charset="0"/>
              </a:rPr>
              <a:t> (capital) more accessible and usable for other programmes, projects or stakeholder groups.</a:t>
            </a:r>
            <a:endParaRPr lang="es-ES" sz="1600" dirty="0">
              <a:solidFill>
                <a:schemeClr val="accent2">
                  <a:lumMod val="75000"/>
                </a:schemeClr>
              </a:solidFill>
              <a:latin typeface="Franklin Gothic Demi" charset="0"/>
            </a:endParaRPr>
          </a:p>
          <a:p>
            <a:pPr marL="457200" marR="0" lvl="0" indent="-457200" fontAlgn="auto">
              <a:lnSpc>
                <a:spcPct val="100000"/>
              </a:lnSpc>
              <a:spcBef>
                <a:spcPts val="0"/>
              </a:spcBef>
              <a:spcAft>
                <a:spcPts val="1200"/>
              </a:spcAft>
              <a:buClrTx/>
              <a:buSzTx/>
              <a:buFont typeface="+mj-lt"/>
              <a:buAutoNum type="arabicPeriod"/>
              <a:tabLst/>
              <a:defRPr/>
            </a:pPr>
            <a:r>
              <a:rPr lang="en-GB" sz="1600" dirty="0">
                <a:solidFill>
                  <a:schemeClr val="accent2">
                    <a:lumMod val="75000"/>
                  </a:schemeClr>
                </a:solidFill>
                <a:latin typeface="Franklin Gothic Demi" charset="0"/>
              </a:rPr>
              <a:t>Capitalisation (of results) looks into specific results in thematic fields in order to  obtain additional improved results, to boost performance, delivery and to multiply the effects of achievements delivered.</a:t>
            </a:r>
            <a:endParaRPr lang="es-ES" sz="1600" dirty="0">
              <a:solidFill>
                <a:schemeClr val="accent2">
                  <a:lumMod val="75000"/>
                </a:schemeClr>
              </a:solidFill>
              <a:latin typeface="Franklin Gothic Demi" charset="0"/>
            </a:endParaRPr>
          </a:p>
        </p:txBody>
      </p:sp>
      <p:pic>
        <p:nvPicPr>
          <p:cNvPr id="11" name="Imagen 10"/>
          <p:cNvPicPr>
            <a:picLocks noChangeAspect="1"/>
          </p:cNvPicPr>
          <p:nvPr/>
        </p:nvPicPr>
        <p:blipFill>
          <a:blip r:embed="rId3"/>
          <a:stretch>
            <a:fillRect/>
          </a:stretch>
        </p:blipFill>
        <p:spPr>
          <a:xfrm>
            <a:off x="457200" y="3200400"/>
            <a:ext cx="3393441" cy="1721889"/>
          </a:xfrm>
          <a:prstGeom prst="rect">
            <a:avLst/>
          </a:prstGeom>
        </p:spPr>
      </p:pic>
    </p:spTree>
    <p:extLst>
      <p:ext uri="{BB962C8B-B14F-4D97-AF65-F5344CB8AC3E}">
        <p14:creationId xmlns:p14="http://schemas.microsoft.com/office/powerpoint/2010/main" val="872121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313" y="921957"/>
            <a:ext cx="8207375" cy="484748"/>
          </a:xfrm>
        </p:spPr>
        <p:txBody>
          <a:bodyPr/>
          <a:lstStyle/>
          <a:p>
            <a:r>
              <a:rPr lang="es-ES" dirty="0" err="1"/>
              <a:t>How</a:t>
            </a:r>
            <a:r>
              <a:rPr lang="es-ES" dirty="0"/>
              <a:t> do </a:t>
            </a:r>
            <a:r>
              <a:rPr lang="es-ES" dirty="0" err="1"/>
              <a:t>we</a:t>
            </a:r>
            <a:r>
              <a:rPr lang="es-ES" dirty="0"/>
              <a:t> </a:t>
            </a:r>
            <a:r>
              <a:rPr lang="es-ES" dirty="0" err="1"/>
              <a:t>implement</a:t>
            </a:r>
            <a:r>
              <a:rPr lang="es-ES" dirty="0"/>
              <a:t> </a:t>
            </a:r>
            <a:r>
              <a:rPr lang="es-ES" dirty="0" err="1"/>
              <a:t>capitalisation</a:t>
            </a:r>
            <a:r>
              <a:rPr lang="es-ES" dirty="0" smtClean="0"/>
              <a:t>?</a:t>
            </a:r>
            <a:endParaRPr lang="es-ES" dirty="0"/>
          </a:p>
        </p:txBody>
      </p:sp>
      <p:sp>
        <p:nvSpPr>
          <p:cNvPr id="3" name="Marcador de pie de página 2"/>
          <p:cNvSpPr>
            <a:spLocks noGrp="1"/>
          </p:cNvSpPr>
          <p:nvPr>
            <p:ph type="ftr"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007BA1">
                    <a:lumMod val="75000"/>
                  </a:srgbClr>
                </a:solidFill>
                <a:effectLst/>
                <a:uLnTx/>
                <a:uFillTx/>
                <a:latin typeface="Franklin Gothic Demi" charset="0"/>
                <a:ea typeface="+mn-ea"/>
                <a:cs typeface="+mn-cs"/>
              </a:rPr>
              <a:t>Interact Programme</a:t>
            </a:r>
            <a:endParaRPr kumimoji="0" lang="en-GB" sz="1100" b="0" i="0" u="none" strike="noStrike" kern="1200" cap="none" spc="0" normalizeH="0" baseline="0" noProof="0" dirty="0">
              <a:ln>
                <a:noFill/>
              </a:ln>
              <a:solidFill>
                <a:srgbClr val="007BA1">
                  <a:lumMod val="75000"/>
                </a:srgbClr>
              </a:solidFill>
              <a:effectLst/>
              <a:uLnTx/>
              <a:uFillTx/>
              <a:latin typeface="Franklin Gothic Demi" charset="0"/>
              <a:ea typeface="+mn-ea"/>
              <a:cs typeface="+mn-cs"/>
            </a:endParaRPr>
          </a:p>
        </p:txBody>
      </p:sp>
      <p:sp>
        <p:nvSpPr>
          <p:cNvPr id="4" name="Marcador de número de diapositiva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4013C-9CDE-B543-8DF0-24372B7E8E46}" type="slidenum">
              <a:rPr kumimoji="0" lang="en-GB" sz="1100" b="0" i="0" u="none" strike="noStrike" kern="1200" cap="none" spc="0" normalizeH="0" baseline="0" noProof="0" smtClean="0">
                <a:ln>
                  <a:noFill/>
                </a:ln>
                <a:solidFill>
                  <a:srgbClr val="007BA1"/>
                </a:solidFill>
                <a:effectLst/>
                <a:uLnTx/>
                <a:uFillTx/>
                <a:latin typeface="Franklin Gothic Demi"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100" b="0" i="0" u="none" strike="noStrike" kern="1200" cap="none" spc="0" normalizeH="0" baseline="0" noProof="0" dirty="0">
              <a:ln>
                <a:noFill/>
              </a:ln>
              <a:solidFill>
                <a:srgbClr val="007BA1"/>
              </a:solidFill>
              <a:effectLst/>
              <a:uLnTx/>
              <a:uFillTx/>
              <a:latin typeface="Franklin Gothic Demi" charset="0"/>
              <a:ea typeface="+mn-ea"/>
              <a:cs typeface="+mn-cs"/>
            </a:endParaRPr>
          </a:p>
        </p:txBody>
      </p:sp>
      <p:sp>
        <p:nvSpPr>
          <p:cNvPr id="7" name="Marcador de texto 2"/>
          <p:cNvSpPr>
            <a:spLocks noGrp="1"/>
          </p:cNvSpPr>
          <p:nvPr>
            <p:ph type="body" sz="quarter" idx="4294967295"/>
          </p:nvPr>
        </p:nvSpPr>
        <p:spPr>
          <a:xfrm>
            <a:off x="468313" y="2043865"/>
            <a:ext cx="5258990" cy="3908762"/>
          </a:xfrm>
        </p:spPr>
        <p:txBody>
          <a:bodyPr/>
          <a:lstStyle/>
          <a:p>
            <a:pPr marL="457200" indent="-457200">
              <a:lnSpc>
                <a:spcPct val="150000"/>
              </a:lnSpc>
              <a:buFont typeface="+mj-lt"/>
              <a:buAutoNum type="arabicPeriod"/>
            </a:pPr>
            <a:r>
              <a:rPr lang="es-ES" sz="1800" dirty="0" err="1" smtClean="0"/>
              <a:t>Gathering</a:t>
            </a:r>
            <a:r>
              <a:rPr lang="es-ES" sz="1800" dirty="0" smtClean="0"/>
              <a:t> </a:t>
            </a:r>
            <a:r>
              <a:rPr lang="es-ES" sz="1800" dirty="0" err="1" smtClean="0"/>
              <a:t>results</a:t>
            </a:r>
            <a:r>
              <a:rPr lang="es-ES" sz="1800" dirty="0"/>
              <a:t> </a:t>
            </a:r>
            <a:r>
              <a:rPr lang="es-ES" sz="1800" dirty="0" smtClean="0">
                <a:sym typeface="Wingdings" panose="05000000000000000000" pitchFamily="2" charset="2"/>
              </a:rPr>
              <a:t> </a:t>
            </a:r>
            <a:r>
              <a:rPr lang="es-ES" sz="1800" dirty="0" err="1" smtClean="0">
                <a:sym typeface="Wingdings" panose="05000000000000000000" pitchFamily="2" charset="2"/>
              </a:rPr>
              <a:t>analysis</a:t>
            </a:r>
            <a:r>
              <a:rPr lang="es-ES" sz="1800" dirty="0" smtClean="0">
                <a:sym typeface="Wingdings" panose="05000000000000000000" pitchFamily="2" charset="2"/>
              </a:rPr>
              <a:t> (</a:t>
            </a:r>
            <a:r>
              <a:rPr lang="es-ES" sz="1800" dirty="0" err="1" smtClean="0">
                <a:sym typeface="Wingdings" panose="05000000000000000000" pitchFamily="2" charset="2"/>
              </a:rPr>
              <a:t>projects</a:t>
            </a:r>
            <a:r>
              <a:rPr lang="es-ES" sz="1800" dirty="0" smtClean="0">
                <a:sym typeface="Wingdings" panose="05000000000000000000" pitchFamily="2" charset="2"/>
              </a:rPr>
              <a:t>), </a:t>
            </a:r>
            <a:r>
              <a:rPr lang="es-ES" sz="1800" dirty="0" err="1" smtClean="0">
                <a:sym typeface="Wingdings" panose="05000000000000000000" pitchFamily="2" charset="2"/>
              </a:rPr>
              <a:t>coordination</a:t>
            </a:r>
            <a:endParaRPr lang="es-ES" sz="1800" dirty="0" smtClean="0"/>
          </a:p>
          <a:p>
            <a:pPr marL="457200" indent="-457200">
              <a:lnSpc>
                <a:spcPct val="150000"/>
              </a:lnSpc>
              <a:buFont typeface="+mj-lt"/>
              <a:buAutoNum type="arabicPeriod"/>
            </a:pPr>
            <a:r>
              <a:rPr lang="es-ES" sz="1800" dirty="0" err="1" smtClean="0"/>
              <a:t>Promotion</a:t>
            </a:r>
            <a:r>
              <a:rPr lang="es-ES" sz="1800" dirty="0" smtClean="0"/>
              <a:t> of </a:t>
            </a:r>
            <a:r>
              <a:rPr lang="es-ES" sz="1800" dirty="0" err="1" smtClean="0"/>
              <a:t>results</a:t>
            </a:r>
            <a:r>
              <a:rPr lang="es-ES" sz="1800" dirty="0" smtClean="0"/>
              <a:t> </a:t>
            </a:r>
            <a:r>
              <a:rPr lang="es-ES" sz="1800" dirty="0" smtClean="0">
                <a:sym typeface="Wingdings" panose="05000000000000000000" pitchFamily="2" charset="2"/>
              </a:rPr>
              <a:t> </a:t>
            </a:r>
            <a:r>
              <a:rPr lang="es-ES" sz="1800" dirty="0" err="1" smtClean="0">
                <a:sym typeface="Wingdings" panose="05000000000000000000" pitchFamily="2" charset="2"/>
              </a:rPr>
              <a:t>promotional</a:t>
            </a:r>
            <a:r>
              <a:rPr lang="es-ES" sz="1800" dirty="0" smtClean="0">
                <a:sym typeface="Wingdings" panose="05000000000000000000" pitchFamily="2" charset="2"/>
              </a:rPr>
              <a:t> and </a:t>
            </a:r>
            <a:r>
              <a:rPr lang="es-ES" sz="1800" dirty="0" err="1" smtClean="0">
                <a:sym typeface="Wingdings" panose="05000000000000000000" pitchFamily="2" charset="2"/>
              </a:rPr>
              <a:t>capitalisation</a:t>
            </a:r>
            <a:r>
              <a:rPr lang="es-ES" sz="1800" dirty="0" smtClean="0">
                <a:sym typeface="Wingdings" panose="05000000000000000000" pitchFamily="2" charset="2"/>
              </a:rPr>
              <a:t> </a:t>
            </a:r>
            <a:r>
              <a:rPr lang="es-ES" sz="1800" dirty="0" err="1" smtClean="0">
                <a:sym typeface="Wingdings" panose="05000000000000000000" pitchFamily="2" charset="2"/>
              </a:rPr>
              <a:t>events</a:t>
            </a:r>
            <a:r>
              <a:rPr lang="es-ES" sz="1800" dirty="0" smtClean="0">
                <a:sym typeface="Wingdings" panose="05000000000000000000" pitchFamily="2" charset="2"/>
              </a:rPr>
              <a:t>/</a:t>
            </a:r>
            <a:r>
              <a:rPr lang="es-ES" sz="1800" dirty="0" err="1" smtClean="0">
                <a:sym typeface="Wingdings" panose="05000000000000000000" pitchFamily="2" charset="2"/>
              </a:rPr>
              <a:t>targeted</a:t>
            </a:r>
            <a:r>
              <a:rPr lang="es-ES" sz="1800" dirty="0" smtClean="0">
                <a:sym typeface="Wingdings" panose="05000000000000000000" pitchFamily="2" charset="2"/>
              </a:rPr>
              <a:t> </a:t>
            </a:r>
            <a:r>
              <a:rPr lang="es-ES" sz="1800" dirty="0" err="1" smtClean="0">
                <a:sym typeface="Wingdings" panose="05000000000000000000" pitchFamily="2" charset="2"/>
              </a:rPr>
              <a:t>campaigns</a:t>
            </a:r>
            <a:r>
              <a:rPr lang="es-ES" sz="1800" dirty="0" smtClean="0">
                <a:sym typeface="Wingdings" panose="05000000000000000000" pitchFamily="2" charset="2"/>
              </a:rPr>
              <a:t>, </a:t>
            </a:r>
            <a:r>
              <a:rPr lang="es-ES" sz="1800" dirty="0" err="1" smtClean="0">
                <a:sym typeface="Wingdings" panose="05000000000000000000" pitchFamily="2" charset="2"/>
              </a:rPr>
              <a:t>networking</a:t>
            </a:r>
            <a:r>
              <a:rPr lang="es-ES" sz="1800" dirty="0" smtClean="0">
                <a:sym typeface="Wingdings" panose="05000000000000000000" pitchFamily="2" charset="2"/>
              </a:rPr>
              <a:t> </a:t>
            </a:r>
            <a:r>
              <a:rPr lang="es-ES" sz="1800" dirty="0" err="1" smtClean="0">
                <a:sym typeface="Wingdings" panose="05000000000000000000" pitchFamily="2" charset="2"/>
              </a:rPr>
              <a:t>events</a:t>
            </a:r>
            <a:r>
              <a:rPr lang="es-ES" sz="1800" dirty="0" smtClean="0">
                <a:sym typeface="Wingdings" panose="05000000000000000000" pitchFamily="2" charset="2"/>
              </a:rPr>
              <a:t>, </a:t>
            </a:r>
            <a:r>
              <a:rPr lang="es-ES" sz="1800" dirty="0" err="1" smtClean="0">
                <a:sym typeface="Wingdings" panose="05000000000000000000" pitchFamily="2" charset="2"/>
              </a:rPr>
              <a:t>simplicity</a:t>
            </a:r>
            <a:r>
              <a:rPr lang="es-ES" sz="1800" dirty="0" smtClean="0">
                <a:sym typeface="Wingdings" panose="05000000000000000000" pitchFamily="2" charset="2"/>
              </a:rPr>
              <a:t> of </a:t>
            </a:r>
            <a:r>
              <a:rPr lang="es-ES" sz="1800" dirty="0" err="1" smtClean="0">
                <a:sym typeface="Wingdings" panose="05000000000000000000" pitchFamily="2" charset="2"/>
              </a:rPr>
              <a:t>language</a:t>
            </a:r>
            <a:endParaRPr lang="es-ES" sz="1800" dirty="0" smtClean="0"/>
          </a:p>
          <a:p>
            <a:pPr marL="457200" indent="-457200">
              <a:lnSpc>
                <a:spcPct val="150000"/>
              </a:lnSpc>
              <a:buFont typeface="+mj-lt"/>
              <a:buAutoNum type="arabicPeriod"/>
            </a:pPr>
            <a:r>
              <a:rPr lang="es-ES" sz="1800" dirty="0" smtClean="0"/>
              <a:t>Re-use of </a:t>
            </a:r>
            <a:r>
              <a:rPr lang="es-ES" sz="1800" dirty="0" err="1" smtClean="0"/>
              <a:t>results</a:t>
            </a:r>
            <a:r>
              <a:rPr lang="es-ES" sz="1800" dirty="0" smtClean="0"/>
              <a:t> </a:t>
            </a:r>
            <a:r>
              <a:rPr lang="es-ES" sz="1800" dirty="0" smtClean="0">
                <a:sym typeface="Wingdings" panose="05000000000000000000" pitchFamily="2" charset="2"/>
              </a:rPr>
              <a:t> </a:t>
            </a:r>
            <a:r>
              <a:rPr lang="es-ES" sz="1800" dirty="0" err="1" smtClean="0">
                <a:sym typeface="Wingdings" panose="05000000000000000000" pitchFamily="2" charset="2"/>
              </a:rPr>
              <a:t>validation</a:t>
            </a:r>
            <a:r>
              <a:rPr lang="es-ES" sz="1800" dirty="0" smtClean="0">
                <a:sym typeface="Wingdings" panose="05000000000000000000" pitchFamily="2" charset="2"/>
              </a:rPr>
              <a:t>/</a:t>
            </a:r>
            <a:r>
              <a:rPr lang="es-ES" sz="1800" dirty="0" err="1" smtClean="0">
                <a:sym typeface="Wingdings" panose="05000000000000000000" pitchFamily="2" charset="2"/>
              </a:rPr>
              <a:t>follow</a:t>
            </a:r>
            <a:r>
              <a:rPr lang="es-ES" sz="1800" dirty="0" smtClean="0">
                <a:sym typeface="Wingdings" panose="05000000000000000000" pitchFamily="2" charset="2"/>
              </a:rPr>
              <a:t>-up, </a:t>
            </a:r>
            <a:r>
              <a:rPr lang="es-ES" sz="1800" dirty="0" err="1" smtClean="0">
                <a:sym typeface="Wingdings" panose="05000000000000000000" pitchFamily="2" charset="2"/>
              </a:rPr>
              <a:t>effects</a:t>
            </a:r>
            <a:r>
              <a:rPr lang="es-ES" sz="1800" dirty="0" smtClean="0">
                <a:sym typeface="Wingdings" panose="05000000000000000000" pitchFamily="2" charset="2"/>
              </a:rPr>
              <a:t>?</a:t>
            </a:r>
            <a:endParaRPr lang="es-ES" sz="1800" dirty="0" smtClean="0"/>
          </a:p>
          <a:p>
            <a:pPr marL="457200" indent="-457200">
              <a:lnSpc>
                <a:spcPct val="150000"/>
              </a:lnSpc>
              <a:buFont typeface="+mj-lt"/>
              <a:buAutoNum type="arabicPeriod"/>
            </a:pPr>
            <a:r>
              <a:rPr lang="es-ES" sz="1800" dirty="0" err="1" smtClean="0"/>
              <a:t>Influence</a:t>
            </a:r>
            <a:r>
              <a:rPr lang="es-ES" sz="1800" dirty="0" smtClean="0"/>
              <a:t> </a:t>
            </a:r>
            <a:r>
              <a:rPr lang="es-ES" sz="1800" dirty="0" err="1" smtClean="0"/>
              <a:t>policies</a:t>
            </a:r>
            <a:r>
              <a:rPr lang="es-ES" sz="1800" dirty="0" smtClean="0"/>
              <a:t> </a:t>
            </a:r>
            <a:r>
              <a:rPr lang="es-ES" sz="1800" dirty="0" smtClean="0">
                <a:sym typeface="Wingdings" panose="05000000000000000000" pitchFamily="2" charset="2"/>
              </a:rPr>
              <a:t> link </a:t>
            </a:r>
            <a:r>
              <a:rPr lang="es-ES" sz="1800" dirty="0" err="1" smtClean="0">
                <a:sym typeface="Wingdings" panose="05000000000000000000" pitchFamily="2" charset="2"/>
              </a:rPr>
              <a:t>with</a:t>
            </a:r>
            <a:r>
              <a:rPr lang="es-ES" sz="1800" dirty="0" smtClean="0">
                <a:sym typeface="Wingdings" panose="05000000000000000000" pitchFamily="2" charset="2"/>
              </a:rPr>
              <a:t> </a:t>
            </a:r>
            <a:r>
              <a:rPr lang="es-ES" sz="1800" dirty="0" err="1" smtClean="0">
                <a:sym typeface="Wingdings" panose="05000000000000000000" pitchFamily="2" charset="2"/>
              </a:rPr>
              <a:t>public</a:t>
            </a:r>
            <a:r>
              <a:rPr lang="es-ES" sz="1800" dirty="0" smtClean="0">
                <a:sym typeface="Wingdings" panose="05000000000000000000" pitchFamily="2" charset="2"/>
              </a:rPr>
              <a:t> </a:t>
            </a:r>
            <a:r>
              <a:rPr lang="es-ES" sz="1800" dirty="0" err="1" smtClean="0">
                <a:sym typeface="Wingdings" panose="05000000000000000000" pitchFamily="2" charset="2"/>
              </a:rPr>
              <a:t>decisions</a:t>
            </a:r>
            <a:r>
              <a:rPr lang="es-ES" sz="1800" dirty="0" smtClean="0">
                <a:sym typeface="Wingdings" panose="05000000000000000000" pitchFamily="2" charset="2"/>
              </a:rPr>
              <a:t>, </a:t>
            </a:r>
            <a:r>
              <a:rPr lang="es-ES" sz="1800" dirty="0" err="1" smtClean="0">
                <a:sym typeface="Wingdings" panose="05000000000000000000" pitchFamily="2" charset="2"/>
              </a:rPr>
              <a:t>modifing</a:t>
            </a:r>
            <a:r>
              <a:rPr lang="es-ES" sz="1800" dirty="0" smtClean="0">
                <a:sym typeface="Wingdings" panose="05000000000000000000" pitchFamily="2" charset="2"/>
              </a:rPr>
              <a:t> </a:t>
            </a:r>
            <a:r>
              <a:rPr lang="es-ES" sz="1800" dirty="0" err="1" smtClean="0">
                <a:sym typeface="Wingdings" panose="05000000000000000000" pitchFamily="2" charset="2"/>
              </a:rPr>
              <a:t>legislations</a:t>
            </a:r>
            <a:endParaRPr lang="es-ES" sz="1800" dirty="0"/>
          </a:p>
          <a:p>
            <a:endParaRPr lang="es-ES" dirty="0"/>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1474" y="2562369"/>
            <a:ext cx="3888758" cy="3139703"/>
          </a:xfrm>
          <a:prstGeom prst="rect">
            <a:avLst/>
          </a:prstGeom>
        </p:spPr>
      </p:pic>
    </p:spTree>
    <p:extLst>
      <p:ext uri="{BB962C8B-B14F-4D97-AF65-F5344CB8AC3E}">
        <p14:creationId xmlns:p14="http://schemas.microsoft.com/office/powerpoint/2010/main" val="845263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313" y="921957"/>
            <a:ext cx="8207375" cy="969496"/>
          </a:xfrm>
        </p:spPr>
        <p:txBody>
          <a:bodyPr/>
          <a:lstStyle/>
          <a:p>
            <a:r>
              <a:rPr lang="es-ES" dirty="0" err="1"/>
              <a:t>What</a:t>
            </a:r>
            <a:r>
              <a:rPr lang="es-ES" dirty="0"/>
              <a:t> </a:t>
            </a:r>
            <a:r>
              <a:rPr lang="es-ES" dirty="0" err="1"/>
              <a:t>is</a:t>
            </a:r>
            <a:r>
              <a:rPr lang="es-ES" dirty="0"/>
              <a:t> </a:t>
            </a:r>
            <a:r>
              <a:rPr lang="es-ES" dirty="0" err="1"/>
              <a:t>capitalisation</a:t>
            </a:r>
            <a:r>
              <a:rPr lang="es-ES" dirty="0"/>
              <a:t> in </a:t>
            </a:r>
            <a:r>
              <a:rPr lang="es-ES" dirty="0" err="1" smtClean="0"/>
              <a:t>Interreg</a:t>
            </a:r>
            <a:r>
              <a:rPr lang="es-ES" dirty="0" smtClean="0"/>
              <a:t> </a:t>
            </a:r>
            <a:r>
              <a:rPr lang="es-ES" dirty="0" err="1"/>
              <a:t>programmes</a:t>
            </a:r>
            <a:r>
              <a:rPr lang="es-ES" dirty="0"/>
              <a:t>?</a:t>
            </a:r>
          </a:p>
        </p:txBody>
      </p:sp>
      <p:sp>
        <p:nvSpPr>
          <p:cNvPr id="3" name="Marcador de pie de página 2"/>
          <p:cNvSpPr>
            <a:spLocks noGrp="1"/>
          </p:cNvSpPr>
          <p:nvPr>
            <p:ph type="ftr"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007BA1">
                    <a:lumMod val="75000"/>
                  </a:srgbClr>
                </a:solidFill>
                <a:effectLst/>
                <a:uLnTx/>
                <a:uFillTx/>
                <a:latin typeface="Franklin Gothic Demi" charset="0"/>
                <a:ea typeface="+mn-ea"/>
                <a:cs typeface="+mn-cs"/>
              </a:rPr>
              <a:t>Interact Programme</a:t>
            </a:r>
            <a:endParaRPr kumimoji="0" lang="en-GB" sz="1100" b="0" i="0" u="none" strike="noStrike" kern="1200" cap="none" spc="0" normalizeH="0" baseline="0" noProof="0" dirty="0">
              <a:ln>
                <a:noFill/>
              </a:ln>
              <a:solidFill>
                <a:srgbClr val="007BA1">
                  <a:lumMod val="75000"/>
                </a:srgbClr>
              </a:solidFill>
              <a:effectLst/>
              <a:uLnTx/>
              <a:uFillTx/>
              <a:latin typeface="Franklin Gothic Demi" charset="0"/>
              <a:ea typeface="+mn-ea"/>
              <a:cs typeface="+mn-cs"/>
            </a:endParaRPr>
          </a:p>
        </p:txBody>
      </p:sp>
      <p:sp>
        <p:nvSpPr>
          <p:cNvPr id="4" name="Marcador de número de diapositiva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4013C-9CDE-B543-8DF0-24372B7E8E46}" type="slidenum">
              <a:rPr kumimoji="0" lang="en-GB" sz="1100" b="0" i="0" u="none" strike="noStrike" kern="1200" cap="none" spc="0" normalizeH="0" baseline="0" noProof="0" smtClean="0">
                <a:ln>
                  <a:noFill/>
                </a:ln>
                <a:solidFill>
                  <a:srgbClr val="007BA1"/>
                </a:solidFill>
                <a:effectLst/>
                <a:uLnTx/>
                <a:uFillTx/>
                <a:latin typeface="Franklin Gothic Demi"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100" b="0" i="0" u="none" strike="noStrike" kern="1200" cap="none" spc="0" normalizeH="0" baseline="0" noProof="0" dirty="0">
              <a:ln>
                <a:noFill/>
              </a:ln>
              <a:solidFill>
                <a:srgbClr val="007BA1"/>
              </a:solidFill>
              <a:effectLst/>
              <a:uLnTx/>
              <a:uFillTx/>
              <a:latin typeface="Franklin Gothic Demi" charset="0"/>
              <a:ea typeface="+mn-ea"/>
              <a:cs typeface="+mn-cs"/>
            </a:endParaRPr>
          </a:p>
        </p:txBody>
      </p:sp>
      <p:graphicFrame>
        <p:nvGraphicFramePr>
          <p:cNvPr id="6" name="Gráfico 5"/>
          <p:cNvGraphicFramePr>
            <a:graphicFrameLocks/>
          </p:cNvGraphicFramePr>
          <p:nvPr>
            <p:extLst/>
          </p:nvPr>
        </p:nvGraphicFramePr>
        <p:xfrm>
          <a:off x="468313" y="1800618"/>
          <a:ext cx="7921562" cy="5005046"/>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p:cNvSpPr txBox="1"/>
          <p:nvPr/>
        </p:nvSpPr>
        <p:spPr>
          <a:xfrm>
            <a:off x="6858000" y="5715000"/>
            <a:ext cx="1905000" cy="523220"/>
          </a:xfrm>
          <a:prstGeom prst="rect">
            <a:avLst/>
          </a:prstGeom>
          <a:noFill/>
        </p:spPr>
        <p:txBody>
          <a:bodyPr wrap="square" rtlCol="0">
            <a:spAutoFit/>
          </a:bodyPr>
          <a:lstStyle/>
          <a:p>
            <a:pPr algn="r"/>
            <a:r>
              <a:rPr lang="es-ES" sz="1400" i="1" dirty="0" smtClean="0"/>
              <a:t>*Data </a:t>
            </a:r>
            <a:r>
              <a:rPr lang="es-ES" sz="1400" i="1" dirty="0" err="1" smtClean="0"/>
              <a:t>from</a:t>
            </a:r>
            <a:r>
              <a:rPr lang="es-ES" sz="1400" i="1" dirty="0" smtClean="0"/>
              <a:t> “</a:t>
            </a:r>
            <a:r>
              <a:rPr lang="es-ES" sz="1400" i="1" dirty="0" err="1" smtClean="0"/>
              <a:t>Let’s</a:t>
            </a:r>
            <a:r>
              <a:rPr lang="es-ES" sz="1400" i="1" dirty="0" smtClean="0"/>
              <a:t> </a:t>
            </a:r>
            <a:r>
              <a:rPr lang="es-ES" sz="1400" i="1" dirty="0" err="1" smtClean="0"/>
              <a:t>capitalise</a:t>
            </a:r>
            <a:r>
              <a:rPr lang="es-ES" sz="1400" i="1" dirty="0" smtClean="0"/>
              <a:t>” </a:t>
            </a:r>
            <a:r>
              <a:rPr lang="es-ES" sz="1400" i="1" dirty="0" err="1" smtClean="0"/>
              <a:t>event</a:t>
            </a:r>
            <a:r>
              <a:rPr lang="es-ES" sz="1400" i="1" dirty="0" smtClean="0"/>
              <a:t> 2017</a:t>
            </a:r>
            <a:endParaRPr lang="es-ES" sz="1400" i="1" dirty="0"/>
          </a:p>
        </p:txBody>
      </p:sp>
    </p:spTree>
    <p:extLst>
      <p:ext uri="{BB962C8B-B14F-4D97-AF65-F5344CB8AC3E}">
        <p14:creationId xmlns:p14="http://schemas.microsoft.com/office/powerpoint/2010/main" val="1477396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313" y="921957"/>
            <a:ext cx="8207375" cy="484748"/>
          </a:xfrm>
        </p:spPr>
        <p:txBody>
          <a:bodyPr/>
          <a:lstStyle/>
          <a:p>
            <a:r>
              <a:rPr lang="es-ES" dirty="0" err="1"/>
              <a:t>How</a:t>
            </a:r>
            <a:r>
              <a:rPr lang="es-ES" dirty="0"/>
              <a:t> do </a:t>
            </a:r>
            <a:r>
              <a:rPr lang="es-ES" dirty="0" err="1"/>
              <a:t>we</a:t>
            </a:r>
            <a:r>
              <a:rPr lang="es-ES" dirty="0"/>
              <a:t> </a:t>
            </a:r>
            <a:r>
              <a:rPr lang="es-ES" dirty="0" err="1"/>
              <a:t>implement</a:t>
            </a:r>
            <a:r>
              <a:rPr lang="es-ES" dirty="0"/>
              <a:t> </a:t>
            </a:r>
            <a:r>
              <a:rPr lang="es-ES" dirty="0" err="1" smtClean="0"/>
              <a:t>communication</a:t>
            </a:r>
            <a:r>
              <a:rPr lang="es-ES" dirty="0" smtClean="0"/>
              <a:t>?</a:t>
            </a:r>
            <a:endParaRPr lang="es-ES" dirty="0"/>
          </a:p>
        </p:txBody>
      </p:sp>
      <p:sp>
        <p:nvSpPr>
          <p:cNvPr id="3" name="Marcador de pie de página 2"/>
          <p:cNvSpPr>
            <a:spLocks noGrp="1"/>
          </p:cNvSpPr>
          <p:nvPr>
            <p:ph type="ftr"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7BA1">
                  <a:lumMod val="75000"/>
                </a:srgbClr>
              </a:solidFill>
              <a:effectLst/>
              <a:uLnTx/>
              <a:uFillTx/>
              <a:latin typeface="Franklin Gothic Demi" charset="0"/>
              <a:ea typeface="+mn-ea"/>
              <a:cs typeface="+mn-cs"/>
            </a:endParaRPr>
          </a:p>
        </p:txBody>
      </p:sp>
      <p:sp>
        <p:nvSpPr>
          <p:cNvPr id="4" name="Marcador de número de diapositiva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7BA1"/>
              </a:solidFill>
              <a:effectLst/>
              <a:uLnTx/>
              <a:uFillTx/>
              <a:latin typeface="Franklin Gothic Demi" charset="0"/>
              <a:ea typeface="+mn-ea"/>
              <a:cs typeface="+mn-cs"/>
            </a:endParaRPr>
          </a:p>
        </p:txBody>
      </p:sp>
      <p:sp>
        <p:nvSpPr>
          <p:cNvPr id="7" name="Marcador de texto 2"/>
          <p:cNvSpPr>
            <a:spLocks noGrp="1"/>
          </p:cNvSpPr>
          <p:nvPr>
            <p:ph type="body" sz="quarter" idx="4294967295"/>
          </p:nvPr>
        </p:nvSpPr>
        <p:spPr>
          <a:xfrm>
            <a:off x="468312" y="2043865"/>
            <a:ext cx="5322887" cy="4154984"/>
          </a:xfrm>
        </p:spPr>
        <p:txBody>
          <a:bodyPr>
            <a:normAutofit fontScale="92500" lnSpcReduction="20000"/>
          </a:bodyPr>
          <a:lstStyle/>
          <a:p>
            <a:pPr marL="457200" indent="-457200">
              <a:lnSpc>
                <a:spcPct val="150000"/>
              </a:lnSpc>
              <a:buFont typeface="+mj-lt"/>
              <a:buAutoNum type="arabicPeriod"/>
            </a:pPr>
            <a:r>
              <a:rPr lang="es-ES" sz="1800" dirty="0" err="1" smtClean="0"/>
              <a:t>Information</a:t>
            </a:r>
            <a:r>
              <a:rPr lang="es-ES" sz="1800" dirty="0" smtClean="0"/>
              <a:t> </a:t>
            </a:r>
            <a:r>
              <a:rPr lang="es-ES" sz="1800" dirty="0" err="1" smtClean="0"/>
              <a:t>about</a:t>
            </a:r>
            <a:r>
              <a:rPr lang="es-ES" sz="1800" dirty="0" smtClean="0"/>
              <a:t> </a:t>
            </a:r>
            <a:r>
              <a:rPr lang="es-ES" sz="1800" dirty="0" err="1" smtClean="0"/>
              <a:t>programme</a:t>
            </a:r>
            <a:r>
              <a:rPr lang="es-ES" sz="1800" dirty="0" smtClean="0"/>
              <a:t> </a:t>
            </a:r>
            <a:r>
              <a:rPr lang="es-ES" sz="1800" dirty="0" err="1" smtClean="0"/>
              <a:t>funding</a:t>
            </a:r>
            <a:r>
              <a:rPr lang="es-ES" sz="1800" dirty="0" smtClean="0"/>
              <a:t> </a:t>
            </a:r>
            <a:r>
              <a:rPr lang="es-ES" sz="1800" dirty="0" err="1" smtClean="0"/>
              <a:t>opportunities</a:t>
            </a:r>
            <a:r>
              <a:rPr lang="es-ES" sz="1800" dirty="0" smtClean="0"/>
              <a:t> and </a:t>
            </a:r>
            <a:r>
              <a:rPr lang="es-ES" sz="1800" dirty="0" err="1" smtClean="0"/>
              <a:t>activities</a:t>
            </a:r>
            <a:endParaRPr lang="es-ES" sz="1800" dirty="0"/>
          </a:p>
          <a:p>
            <a:pPr marL="457200" indent="-457200">
              <a:lnSpc>
                <a:spcPct val="150000"/>
              </a:lnSpc>
              <a:buFont typeface="+mj-lt"/>
              <a:buAutoNum type="arabicPeriod"/>
            </a:pPr>
            <a:r>
              <a:rPr lang="es-ES" sz="1800" dirty="0" err="1" smtClean="0"/>
              <a:t>Publicity</a:t>
            </a:r>
            <a:r>
              <a:rPr lang="es-ES" sz="1800" dirty="0" smtClean="0"/>
              <a:t> and </a:t>
            </a:r>
            <a:r>
              <a:rPr lang="es-ES" sz="1800" dirty="0" err="1" smtClean="0"/>
              <a:t>visibility</a:t>
            </a:r>
            <a:endParaRPr lang="es-ES" sz="1800" dirty="0" smtClean="0"/>
          </a:p>
          <a:p>
            <a:pPr marL="457200" indent="-457200">
              <a:lnSpc>
                <a:spcPct val="150000"/>
              </a:lnSpc>
              <a:buFont typeface="+mj-lt"/>
              <a:buAutoNum type="arabicPeriod"/>
            </a:pPr>
            <a:r>
              <a:rPr lang="es-ES" sz="1800" dirty="0" err="1"/>
              <a:t>I</a:t>
            </a:r>
            <a:r>
              <a:rPr lang="es-ES" sz="1800" dirty="0" err="1" smtClean="0"/>
              <a:t>nvolvement</a:t>
            </a:r>
            <a:r>
              <a:rPr lang="es-ES" sz="1800" dirty="0" smtClean="0"/>
              <a:t> of </a:t>
            </a:r>
            <a:r>
              <a:rPr lang="es-ES" sz="1800" dirty="0" err="1" smtClean="0"/>
              <a:t>programme</a:t>
            </a:r>
            <a:r>
              <a:rPr lang="es-ES" sz="1800" dirty="0" smtClean="0"/>
              <a:t> </a:t>
            </a:r>
            <a:r>
              <a:rPr lang="es-ES" sz="1800" dirty="0" err="1" smtClean="0"/>
              <a:t>stakeholders</a:t>
            </a:r>
            <a:r>
              <a:rPr lang="es-ES" sz="1800" dirty="0" smtClean="0"/>
              <a:t> and </a:t>
            </a:r>
            <a:r>
              <a:rPr lang="es-ES" sz="1800" dirty="0" err="1" smtClean="0"/>
              <a:t>partners</a:t>
            </a:r>
            <a:endParaRPr lang="es-ES" sz="1800" dirty="0" smtClean="0"/>
          </a:p>
          <a:p>
            <a:pPr marL="457200" indent="-457200">
              <a:lnSpc>
                <a:spcPct val="150000"/>
              </a:lnSpc>
              <a:buFont typeface="+mj-lt"/>
              <a:buAutoNum type="arabicPeriod"/>
            </a:pPr>
            <a:r>
              <a:rPr lang="es-ES" sz="1800" dirty="0" err="1" smtClean="0"/>
              <a:t>Promotion</a:t>
            </a:r>
            <a:r>
              <a:rPr lang="es-ES" sz="1800" dirty="0" smtClean="0"/>
              <a:t> of </a:t>
            </a:r>
            <a:r>
              <a:rPr lang="es-ES" sz="1800" dirty="0" err="1" smtClean="0"/>
              <a:t>results</a:t>
            </a:r>
            <a:r>
              <a:rPr lang="es-ES" sz="1800" dirty="0" smtClean="0"/>
              <a:t> </a:t>
            </a:r>
            <a:endParaRPr lang="es-ES" sz="1800" dirty="0" smtClean="0">
              <a:sym typeface="Wingdings" panose="05000000000000000000" pitchFamily="2" charset="2"/>
            </a:endParaRPr>
          </a:p>
          <a:p>
            <a:pPr marL="457200" indent="-457200">
              <a:lnSpc>
                <a:spcPct val="150000"/>
              </a:lnSpc>
              <a:buFont typeface="+mj-lt"/>
              <a:buAutoNum type="arabicPeriod"/>
            </a:pPr>
            <a:r>
              <a:rPr lang="es-ES" sz="1800" dirty="0" err="1" smtClean="0">
                <a:sym typeface="Wingdings" panose="05000000000000000000" pitchFamily="2" charset="2"/>
              </a:rPr>
              <a:t>Raising</a:t>
            </a:r>
            <a:r>
              <a:rPr lang="es-ES" sz="1800" dirty="0" smtClean="0">
                <a:sym typeface="Wingdings" panose="05000000000000000000" pitchFamily="2" charset="2"/>
              </a:rPr>
              <a:t> </a:t>
            </a:r>
            <a:r>
              <a:rPr lang="es-ES" sz="1800" dirty="0" err="1" smtClean="0">
                <a:sym typeface="Wingdings" panose="05000000000000000000" pitchFamily="2" charset="2"/>
              </a:rPr>
              <a:t>awareness</a:t>
            </a:r>
            <a:r>
              <a:rPr lang="es-ES" sz="1800" dirty="0" smtClean="0">
                <a:sym typeface="Wingdings" panose="05000000000000000000" pitchFamily="2" charset="2"/>
              </a:rPr>
              <a:t>, </a:t>
            </a:r>
            <a:r>
              <a:rPr lang="es-ES" sz="1800" dirty="0" err="1" smtClean="0">
                <a:sym typeface="Wingdings" panose="05000000000000000000" pitchFamily="2" charset="2"/>
              </a:rPr>
              <a:t>Annual</a:t>
            </a:r>
            <a:r>
              <a:rPr lang="es-ES" sz="1800" dirty="0" smtClean="0">
                <a:sym typeface="Wingdings" panose="05000000000000000000" pitchFamily="2" charset="2"/>
              </a:rPr>
              <a:t> Events/</a:t>
            </a:r>
            <a:r>
              <a:rPr lang="es-ES" sz="1800" dirty="0" err="1" smtClean="0">
                <a:sym typeface="Wingdings" panose="05000000000000000000" pitchFamily="2" charset="2"/>
              </a:rPr>
              <a:t>targeted</a:t>
            </a:r>
            <a:r>
              <a:rPr lang="es-ES" sz="1800" dirty="0" smtClean="0">
                <a:sym typeface="Wingdings" panose="05000000000000000000" pitchFamily="2" charset="2"/>
              </a:rPr>
              <a:t> </a:t>
            </a:r>
            <a:r>
              <a:rPr lang="es-ES" sz="1800" dirty="0" err="1" smtClean="0">
                <a:sym typeface="Wingdings" panose="05000000000000000000" pitchFamily="2" charset="2"/>
              </a:rPr>
              <a:t>campaigns</a:t>
            </a:r>
            <a:r>
              <a:rPr lang="es-ES" sz="1800" dirty="0" smtClean="0">
                <a:sym typeface="Wingdings" panose="05000000000000000000" pitchFamily="2" charset="2"/>
              </a:rPr>
              <a:t>, </a:t>
            </a:r>
            <a:r>
              <a:rPr lang="es-ES" sz="1800" dirty="0" err="1" smtClean="0">
                <a:sym typeface="Wingdings" panose="05000000000000000000" pitchFamily="2" charset="2"/>
              </a:rPr>
              <a:t>networking</a:t>
            </a:r>
            <a:r>
              <a:rPr lang="es-ES" sz="1800" dirty="0" smtClean="0">
                <a:sym typeface="Wingdings" panose="05000000000000000000" pitchFamily="2" charset="2"/>
              </a:rPr>
              <a:t> </a:t>
            </a:r>
            <a:r>
              <a:rPr lang="es-ES" sz="1800" dirty="0" err="1" smtClean="0">
                <a:sym typeface="Wingdings" panose="05000000000000000000" pitchFamily="2" charset="2"/>
              </a:rPr>
              <a:t>events</a:t>
            </a:r>
            <a:r>
              <a:rPr lang="es-ES" sz="1800" dirty="0" smtClean="0">
                <a:sym typeface="Wingdings" panose="05000000000000000000" pitchFamily="2" charset="2"/>
              </a:rPr>
              <a:t>, </a:t>
            </a:r>
            <a:r>
              <a:rPr lang="es-ES" sz="1800" dirty="0" err="1" smtClean="0">
                <a:sym typeface="Wingdings" panose="05000000000000000000" pitchFamily="2" charset="2"/>
              </a:rPr>
              <a:t>simplicity</a:t>
            </a:r>
            <a:r>
              <a:rPr lang="es-ES" sz="1800" dirty="0" smtClean="0">
                <a:sym typeface="Wingdings" panose="05000000000000000000" pitchFamily="2" charset="2"/>
              </a:rPr>
              <a:t> of </a:t>
            </a:r>
            <a:r>
              <a:rPr lang="es-ES" sz="1800" dirty="0" err="1" smtClean="0">
                <a:sym typeface="Wingdings" panose="05000000000000000000" pitchFamily="2" charset="2"/>
              </a:rPr>
              <a:t>language</a:t>
            </a:r>
            <a:endParaRPr lang="es-ES" sz="1800" dirty="0" smtClean="0"/>
          </a:p>
          <a:p>
            <a:pPr marL="457200" indent="-457200">
              <a:lnSpc>
                <a:spcPct val="150000"/>
              </a:lnSpc>
              <a:buFont typeface="+mj-lt"/>
              <a:buAutoNum type="arabicPeriod"/>
            </a:pPr>
            <a:r>
              <a:rPr lang="es-ES" sz="1800" dirty="0" err="1" smtClean="0"/>
              <a:t>Influence</a:t>
            </a:r>
            <a:r>
              <a:rPr lang="es-ES" sz="1800" dirty="0" smtClean="0"/>
              <a:t> </a:t>
            </a:r>
            <a:r>
              <a:rPr lang="es-ES" sz="1800" dirty="0" err="1" smtClean="0"/>
              <a:t>policies</a:t>
            </a:r>
            <a:endParaRPr lang="es-ES"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1" y="2514600"/>
            <a:ext cx="3562362" cy="2876178"/>
          </a:xfrm>
          <a:prstGeom prst="rect">
            <a:avLst/>
          </a:prstGeom>
        </p:spPr>
      </p:pic>
    </p:spTree>
    <p:extLst>
      <p:ext uri="{BB962C8B-B14F-4D97-AF65-F5344CB8AC3E}">
        <p14:creationId xmlns:p14="http://schemas.microsoft.com/office/powerpoint/2010/main" val="1900049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313" y="921957"/>
            <a:ext cx="8207375" cy="443198"/>
          </a:xfrm>
        </p:spPr>
        <p:txBody>
          <a:bodyPr/>
          <a:lstStyle/>
          <a:p>
            <a:r>
              <a:rPr lang="es-ES" sz="3200" dirty="0" err="1" smtClean="0"/>
              <a:t>Why</a:t>
            </a:r>
            <a:r>
              <a:rPr lang="es-ES" sz="3200" dirty="0" smtClean="0"/>
              <a:t> </a:t>
            </a:r>
            <a:r>
              <a:rPr lang="es-ES" sz="3200" dirty="0" err="1" smtClean="0"/>
              <a:t>capitalisation</a:t>
            </a:r>
            <a:r>
              <a:rPr lang="es-ES" sz="3200" dirty="0" smtClean="0"/>
              <a:t> </a:t>
            </a:r>
            <a:r>
              <a:rPr lang="es-ES" sz="3200" dirty="0" err="1" smtClean="0"/>
              <a:t>is</a:t>
            </a:r>
            <a:r>
              <a:rPr lang="es-ES" sz="3200" dirty="0" smtClean="0"/>
              <a:t> </a:t>
            </a:r>
            <a:r>
              <a:rPr lang="es-ES" sz="3200" dirty="0" err="1" smtClean="0"/>
              <a:t>needed</a:t>
            </a:r>
            <a:r>
              <a:rPr lang="es-ES" sz="3200" dirty="0" smtClean="0"/>
              <a:t> </a:t>
            </a:r>
            <a:r>
              <a:rPr lang="es-ES" sz="3200" dirty="0" err="1" smtClean="0"/>
              <a:t>for</a:t>
            </a:r>
            <a:r>
              <a:rPr lang="es-ES" sz="3200" dirty="0" smtClean="0"/>
              <a:t> 2014-2020?</a:t>
            </a:r>
            <a:endParaRPr lang="es-ES" sz="3200" dirty="0"/>
          </a:p>
        </p:txBody>
      </p:sp>
      <p:sp>
        <p:nvSpPr>
          <p:cNvPr id="3" name="Marcador de pie de página 2"/>
          <p:cNvSpPr>
            <a:spLocks noGrp="1"/>
          </p:cNvSpPr>
          <p:nvPr>
            <p:ph type="ftr"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7BA1">
                  <a:lumMod val="75000"/>
                </a:srgbClr>
              </a:solidFill>
              <a:effectLst/>
              <a:uLnTx/>
              <a:uFillTx/>
              <a:latin typeface="Franklin Gothic Demi" charset="0"/>
              <a:ea typeface="+mn-ea"/>
              <a:cs typeface="+mn-cs"/>
            </a:endParaRPr>
          </a:p>
        </p:txBody>
      </p:sp>
      <p:sp>
        <p:nvSpPr>
          <p:cNvPr id="4" name="Marcador de número de diapositiva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7BA1"/>
              </a:solidFill>
              <a:effectLst/>
              <a:uLnTx/>
              <a:uFillTx/>
              <a:latin typeface="Franklin Gothic Demi" charset="0"/>
              <a:ea typeface="+mn-ea"/>
              <a:cs typeface="+mn-cs"/>
            </a:endParaRPr>
          </a:p>
        </p:txBody>
      </p:sp>
      <p:sp>
        <p:nvSpPr>
          <p:cNvPr id="5" name="Marcador de texto 4"/>
          <p:cNvSpPr>
            <a:spLocks noGrp="1"/>
          </p:cNvSpPr>
          <p:nvPr>
            <p:ph type="body" sz="quarter" idx="12"/>
          </p:nvPr>
        </p:nvSpPr>
        <p:spPr>
          <a:xfrm>
            <a:off x="468313" y="2060574"/>
            <a:ext cx="8207375" cy="3654425"/>
          </a:xfrm>
        </p:spPr>
        <p:txBody>
          <a:bodyPr/>
          <a:lstStyle/>
          <a:p>
            <a:pPr marL="0" lvl="0" indent="0">
              <a:buNone/>
            </a:pPr>
            <a:r>
              <a:rPr lang="en-GB" sz="1800" dirty="0" smtClean="0"/>
              <a:t>Now</a:t>
            </a:r>
            <a:r>
              <a:rPr lang="en-GB" sz="1800" dirty="0"/>
              <a:t>, more than ever, it’s crucial to develop capitalisation activities in order to: </a:t>
            </a:r>
            <a:endParaRPr lang="es-ES" sz="1800" dirty="0"/>
          </a:p>
          <a:p>
            <a:pPr lvl="0"/>
            <a:r>
              <a:rPr lang="en-GB" sz="1800" dirty="0"/>
              <a:t>promote </a:t>
            </a:r>
            <a:r>
              <a:rPr lang="en-GB" sz="1800" dirty="0" smtClean="0"/>
              <a:t>programmes’ </a:t>
            </a:r>
            <a:r>
              <a:rPr lang="en-GB" sz="1800" dirty="0"/>
              <a:t>achievements and demonstrate the added-value of </a:t>
            </a:r>
            <a:r>
              <a:rPr lang="en-GB" sz="1800" dirty="0" smtClean="0"/>
              <a:t>cooperation, </a:t>
            </a:r>
            <a:r>
              <a:rPr lang="en-GB" sz="1800" dirty="0"/>
              <a:t>thus promoting new answers to territorial </a:t>
            </a:r>
            <a:r>
              <a:rPr lang="en-GB" sz="1800" dirty="0" smtClean="0"/>
              <a:t>challenges</a:t>
            </a:r>
          </a:p>
          <a:p>
            <a:pPr lvl="0"/>
            <a:r>
              <a:rPr lang="en-US" sz="1800" dirty="0" smtClean="0"/>
              <a:t>use programmers’ </a:t>
            </a:r>
            <a:r>
              <a:rPr lang="en-US" sz="1800" dirty="0"/>
              <a:t>results in order to improve the quality of implementation as well as to improve mainstreaming into regional </a:t>
            </a:r>
            <a:r>
              <a:rPr lang="en-US" sz="1800" dirty="0" err="1"/>
              <a:t>programmes</a:t>
            </a:r>
            <a:r>
              <a:rPr lang="en-US" sz="1800" dirty="0"/>
              <a:t> and policies </a:t>
            </a:r>
          </a:p>
          <a:p>
            <a:pPr lvl="0"/>
            <a:r>
              <a:rPr lang="en-US" sz="1800" dirty="0" smtClean="0"/>
              <a:t>make </a:t>
            </a:r>
            <a:r>
              <a:rPr lang="en-US" sz="1800" dirty="0" err="1" smtClean="0"/>
              <a:t>programmes</a:t>
            </a:r>
            <a:r>
              <a:rPr lang="en-US" sz="1800" dirty="0" smtClean="0"/>
              <a:t> </a:t>
            </a:r>
            <a:r>
              <a:rPr lang="en-US" sz="1800" dirty="0"/>
              <a:t>more visible with tangible results and to provide solid inputs in the framework of post-2020 discussions. </a:t>
            </a:r>
            <a:endParaRPr lang="en-US" sz="1800" dirty="0" smtClean="0"/>
          </a:p>
          <a:p>
            <a:pPr lvl="0"/>
            <a:endParaRPr lang="en-US" sz="1800" dirty="0"/>
          </a:p>
          <a:p>
            <a:pPr marL="0" lvl="0" indent="0">
              <a:buNone/>
            </a:pPr>
            <a:r>
              <a:rPr lang="en-US" sz="2400" dirty="0" smtClean="0">
                <a:effectLst>
                  <a:outerShdw blurRad="38100" dist="38100" dir="2700000" algn="tl">
                    <a:srgbClr val="000000">
                      <a:alpha val="43137"/>
                    </a:srgbClr>
                  </a:outerShdw>
                </a:effectLst>
              </a:rPr>
              <a:t>… a first answer comes…</a:t>
            </a:r>
            <a:endParaRPr lang="en-US" sz="2400" dirty="0">
              <a:effectLst>
                <a:outerShdw blurRad="38100" dist="38100" dir="2700000" algn="tl">
                  <a:srgbClr val="000000">
                    <a:alpha val="43137"/>
                  </a:srgbClr>
                </a:outerShdw>
              </a:effectLst>
            </a:endParaRPr>
          </a:p>
          <a:p>
            <a:pPr marL="0" indent="0">
              <a:buNone/>
            </a:pPr>
            <a:endParaRPr lang="es-ES" dirty="0"/>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48186">
            <a:off x="4753862" y="4175485"/>
            <a:ext cx="2803527" cy="2242189"/>
          </a:xfrm>
          <a:prstGeom prst="rect">
            <a:avLst/>
          </a:prstGeom>
        </p:spPr>
      </p:pic>
    </p:spTree>
    <p:extLst>
      <p:ext uri="{BB962C8B-B14F-4D97-AF65-F5344CB8AC3E}">
        <p14:creationId xmlns:p14="http://schemas.microsoft.com/office/powerpoint/2010/main" val="97485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886397"/>
          </a:xfrm>
        </p:spPr>
        <p:txBody>
          <a:bodyPr/>
          <a:lstStyle/>
          <a:p>
            <a:pPr lvl="0"/>
            <a:r>
              <a:rPr lang="en-GB" sz="3200" dirty="0"/>
              <a:t>What are the links between evaluation-capitalisation-communication</a:t>
            </a:r>
            <a:r>
              <a:rPr lang="en-GB" sz="3200" dirty="0" smtClean="0"/>
              <a:t>?</a:t>
            </a:r>
            <a:endParaRPr lang="en-GB" dirty="0"/>
          </a:p>
        </p:txBody>
      </p:sp>
      <p:sp>
        <p:nvSpPr>
          <p:cNvPr id="5" name="Textplatzhalter 4"/>
          <p:cNvSpPr>
            <a:spLocks noGrp="1"/>
          </p:cNvSpPr>
          <p:nvPr>
            <p:ph type="body" sz="quarter" idx="12"/>
          </p:nvPr>
        </p:nvSpPr>
        <p:spPr>
          <a:xfrm>
            <a:off x="468313" y="1635635"/>
            <a:ext cx="8207375" cy="1336165"/>
          </a:xfrm>
        </p:spPr>
        <p:txBody>
          <a:bodyPr/>
          <a:lstStyle/>
          <a:p>
            <a:pPr marL="0" indent="0">
              <a:buNone/>
            </a:pPr>
            <a:endParaRPr lang="en-GB" dirty="0" smtClean="0"/>
          </a:p>
          <a:p>
            <a:pPr marL="0" indent="0">
              <a:buNone/>
            </a:pPr>
            <a:endParaRPr lang="en-GB" dirty="0" smtClean="0"/>
          </a:p>
        </p:txBody>
      </p:sp>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r="17647" b="9302"/>
          <a:stretch/>
        </p:blipFill>
        <p:spPr>
          <a:xfrm>
            <a:off x="605691" y="2133600"/>
            <a:ext cx="7932617" cy="4419600"/>
          </a:xfrm>
          <a:prstGeom prst="rect">
            <a:avLst/>
          </a:prstGeom>
        </p:spPr>
      </p:pic>
    </p:spTree>
    <p:extLst>
      <p:ext uri="{BB962C8B-B14F-4D97-AF65-F5344CB8AC3E}">
        <p14:creationId xmlns:p14="http://schemas.microsoft.com/office/powerpoint/2010/main" val="400259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861444309"/>
              </p:ext>
            </p:extLst>
          </p:nvPr>
        </p:nvGraphicFramePr>
        <p:xfrm>
          <a:off x="533400" y="1219200"/>
          <a:ext cx="8229600" cy="531622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684199501"/>
                    </a:ext>
                  </a:extLst>
                </a:gridCol>
                <a:gridCol w="1828800">
                  <a:extLst>
                    <a:ext uri="{9D8B030D-6E8A-4147-A177-3AD203B41FA5}">
                      <a16:colId xmlns:a16="http://schemas.microsoft.com/office/drawing/2014/main" val="384860643"/>
                    </a:ext>
                  </a:extLst>
                </a:gridCol>
                <a:gridCol w="2895600">
                  <a:extLst>
                    <a:ext uri="{9D8B030D-6E8A-4147-A177-3AD203B41FA5}">
                      <a16:colId xmlns:a16="http://schemas.microsoft.com/office/drawing/2014/main" val="1616626931"/>
                    </a:ext>
                  </a:extLst>
                </a:gridCol>
                <a:gridCol w="2133600">
                  <a:extLst>
                    <a:ext uri="{9D8B030D-6E8A-4147-A177-3AD203B41FA5}">
                      <a16:colId xmlns:a16="http://schemas.microsoft.com/office/drawing/2014/main" val="112974659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smtClean="0">
                          <a:solidFill>
                            <a:srgbClr val="003399"/>
                          </a:solidFill>
                          <a:effectLst/>
                        </a:rPr>
                        <a:t>WHAT?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smtClean="0">
                          <a:solidFill>
                            <a:srgbClr val="003399"/>
                          </a:solidFill>
                          <a:effectLst/>
                        </a:rPr>
                        <a:t>EVALUATION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smtClean="0">
                          <a:solidFill>
                            <a:srgbClr val="003399"/>
                          </a:solidFill>
                          <a:effectLst/>
                        </a:rPr>
                        <a:t>CAPITALISATION</a:t>
                      </a:r>
                    </a:p>
                  </a:txBody>
                  <a:tcPr anchor="ctr"/>
                </a:tc>
                <a:tc>
                  <a:txBody>
                    <a:bodyPr/>
                    <a:lstStyle/>
                    <a:p>
                      <a:pPr algn="ctr"/>
                      <a:r>
                        <a:rPr lang="es-ES" sz="2000" dirty="0" smtClean="0">
                          <a:solidFill>
                            <a:srgbClr val="003399"/>
                          </a:solidFill>
                          <a:effectLst/>
                        </a:rPr>
                        <a:t>COMMUNICATION</a:t>
                      </a:r>
                      <a:endParaRPr lang="es-ES" sz="2000" dirty="0">
                        <a:solidFill>
                          <a:srgbClr val="003399"/>
                        </a:solidFill>
                        <a:effectLst/>
                      </a:endParaRPr>
                    </a:p>
                  </a:txBody>
                  <a:tcPr anchor="ctr"/>
                </a:tc>
                <a:extLst>
                  <a:ext uri="{0D108BD9-81ED-4DB2-BD59-A6C34878D82A}">
                    <a16:rowId xmlns:a16="http://schemas.microsoft.com/office/drawing/2014/main" val="1303947232"/>
                  </a:ext>
                </a:extLst>
              </a:tr>
              <a:tr h="370840">
                <a:tc>
                  <a:txBody>
                    <a:bodyPr/>
                    <a:lstStyle/>
                    <a:p>
                      <a:pPr algn="ctr"/>
                      <a:r>
                        <a:rPr lang="es-ES" sz="1650" dirty="0" smtClean="0"/>
                        <a:t>WHERE?</a:t>
                      </a:r>
                      <a:endParaRPr lang="es-ES" sz="1650" dirty="0"/>
                    </a:p>
                  </a:txBody>
                  <a:tcPr anchor="ctr"/>
                </a:tc>
                <a:tc>
                  <a:txBody>
                    <a:bodyPr/>
                    <a:lstStyle/>
                    <a:p>
                      <a:pPr algn="l"/>
                      <a:r>
                        <a:rPr lang="es-ES" sz="1650" dirty="0" smtClean="0"/>
                        <a:t>Legal </a:t>
                      </a:r>
                      <a:r>
                        <a:rPr lang="es-ES" sz="1650" dirty="0" err="1" smtClean="0"/>
                        <a:t>requirement</a:t>
                      </a:r>
                      <a:endParaRPr lang="es-ES" sz="1650" dirty="0"/>
                    </a:p>
                  </a:txBody>
                  <a:tcPr anchor="ctr"/>
                </a:tc>
                <a:tc>
                  <a:txBody>
                    <a:bodyPr/>
                    <a:lstStyle/>
                    <a:p>
                      <a:pPr algn="l"/>
                      <a:r>
                        <a:rPr lang="es-ES" sz="1650" b="1" dirty="0" err="1" smtClean="0"/>
                        <a:t>Not</a:t>
                      </a:r>
                      <a:r>
                        <a:rPr lang="es-ES" sz="1650" b="1" dirty="0" smtClean="0"/>
                        <a:t> </a:t>
                      </a:r>
                      <a:r>
                        <a:rPr lang="es-ES" sz="1650" b="1" dirty="0" err="1" smtClean="0"/>
                        <a:t>yet</a:t>
                      </a:r>
                      <a:r>
                        <a:rPr lang="es-ES" sz="1650" b="1" dirty="0" smtClean="0"/>
                        <a:t> </a:t>
                      </a:r>
                      <a:r>
                        <a:rPr lang="es-ES" sz="1650" b="1" dirty="0" err="1" smtClean="0"/>
                        <a:t>anywhere</a:t>
                      </a:r>
                      <a:endParaRPr lang="es-ES" sz="1650" b="1" dirty="0"/>
                    </a:p>
                  </a:txBody>
                  <a:tcPr anchor="ctr"/>
                </a:tc>
                <a:tc>
                  <a:txBody>
                    <a:bodyPr/>
                    <a:lstStyle/>
                    <a:p>
                      <a:pPr algn="l"/>
                      <a:r>
                        <a:rPr lang="es-ES" sz="1650" dirty="0" smtClean="0"/>
                        <a:t>Legal </a:t>
                      </a:r>
                      <a:r>
                        <a:rPr lang="es-ES" sz="1650" dirty="0" err="1" smtClean="0"/>
                        <a:t>requirement</a:t>
                      </a:r>
                      <a:endParaRPr lang="es-ES" sz="1650" dirty="0"/>
                    </a:p>
                  </a:txBody>
                  <a:tcPr anchor="ctr"/>
                </a:tc>
                <a:extLst>
                  <a:ext uri="{0D108BD9-81ED-4DB2-BD59-A6C34878D82A}">
                    <a16:rowId xmlns:a16="http://schemas.microsoft.com/office/drawing/2014/main" val="3011080124"/>
                  </a:ext>
                </a:extLst>
              </a:tr>
              <a:tr h="370840">
                <a:tc>
                  <a:txBody>
                    <a:bodyPr/>
                    <a:lstStyle/>
                    <a:p>
                      <a:pPr algn="ctr"/>
                      <a:r>
                        <a:rPr lang="es-ES" sz="1650" dirty="0" smtClean="0"/>
                        <a:t>HOW?</a:t>
                      </a:r>
                      <a:endParaRPr lang="es-ES" sz="1650" dirty="0"/>
                    </a:p>
                  </a:txBody>
                  <a:tcPr anchor="ctr"/>
                </a:tc>
                <a:tc>
                  <a:txBody>
                    <a:bodyPr/>
                    <a:lstStyle/>
                    <a:p>
                      <a:pPr algn="l"/>
                      <a:r>
                        <a:rPr lang="es-ES" sz="1650" dirty="0" err="1" smtClean="0"/>
                        <a:t>Evaluate</a:t>
                      </a:r>
                      <a:r>
                        <a:rPr lang="es-ES" sz="1650" baseline="0" dirty="0" smtClean="0"/>
                        <a:t> </a:t>
                      </a:r>
                      <a:r>
                        <a:rPr lang="es-ES" sz="1650" baseline="0" dirty="0" err="1" smtClean="0"/>
                        <a:t>efficiency</a:t>
                      </a:r>
                      <a:r>
                        <a:rPr lang="es-ES" sz="1650" baseline="0" dirty="0" smtClean="0"/>
                        <a:t>, </a:t>
                      </a:r>
                      <a:r>
                        <a:rPr lang="es-ES" sz="1650" baseline="0" dirty="0" err="1" smtClean="0"/>
                        <a:t>effectiveness</a:t>
                      </a:r>
                      <a:r>
                        <a:rPr lang="es-ES" sz="1650" baseline="0" dirty="0" smtClean="0"/>
                        <a:t> and </a:t>
                      </a:r>
                      <a:r>
                        <a:rPr lang="es-ES" sz="1650" baseline="0" dirty="0" err="1" smtClean="0"/>
                        <a:t>impact</a:t>
                      </a:r>
                      <a:r>
                        <a:rPr lang="es-ES" sz="1650" baseline="0" dirty="0" smtClean="0"/>
                        <a:t> of </a:t>
                      </a:r>
                      <a:r>
                        <a:rPr lang="es-ES" sz="1650" baseline="0" dirty="0" err="1" smtClean="0"/>
                        <a:t>the</a:t>
                      </a:r>
                      <a:r>
                        <a:rPr lang="es-ES" sz="1650" baseline="0" dirty="0" smtClean="0"/>
                        <a:t> </a:t>
                      </a:r>
                      <a:r>
                        <a:rPr lang="es-ES" sz="1650" baseline="0" dirty="0" err="1" smtClean="0"/>
                        <a:t>programme</a:t>
                      </a:r>
                      <a:endParaRPr lang="es-ES" sz="1650" dirty="0"/>
                    </a:p>
                  </a:txBody>
                  <a:tcPr anchor="ctr"/>
                </a:tc>
                <a:tc>
                  <a:txBody>
                    <a:bodyPr/>
                    <a:lstStyle/>
                    <a:p>
                      <a:pPr algn="l"/>
                      <a:r>
                        <a:rPr lang="es-ES" sz="1650" b="1" dirty="0" err="1" smtClean="0"/>
                        <a:t>Go</a:t>
                      </a:r>
                      <a:r>
                        <a:rPr lang="es-ES" sz="1650" b="1" dirty="0" smtClean="0"/>
                        <a:t> </a:t>
                      </a:r>
                      <a:r>
                        <a:rPr lang="es-ES" sz="1650" b="1" dirty="0" err="1" smtClean="0"/>
                        <a:t>deeper</a:t>
                      </a:r>
                      <a:r>
                        <a:rPr lang="es-ES" sz="1650" b="1" dirty="0" smtClean="0"/>
                        <a:t> </a:t>
                      </a:r>
                      <a:r>
                        <a:rPr lang="es-ES" sz="1650" b="1" dirty="0" err="1" smtClean="0"/>
                        <a:t>into</a:t>
                      </a:r>
                      <a:r>
                        <a:rPr lang="es-ES" sz="1650" b="1" dirty="0" smtClean="0"/>
                        <a:t> </a:t>
                      </a:r>
                      <a:r>
                        <a:rPr lang="es-ES" sz="1650" b="1" dirty="0" err="1" smtClean="0"/>
                        <a:t>projects</a:t>
                      </a:r>
                      <a:r>
                        <a:rPr lang="es-ES" sz="1650" b="1" dirty="0" smtClean="0"/>
                        <a:t>’ </a:t>
                      </a:r>
                      <a:r>
                        <a:rPr lang="es-ES" sz="1650" b="1" dirty="0" err="1" smtClean="0"/>
                        <a:t>achievements</a:t>
                      </a:r>
                      <a:r>
                        <a:rPr lang="es-ES" sz="1650" b="1" dirty="0" smtClean="0"/>
                        <a:t>/</a:t>
                      </a:r>
                      <a:r>
                        <a:rPr lang="es-ES" sz="1650" b="1" dirty="0" err="1" smtClean="0"/>
                        <a:t>results</a:t>
                      </a:r>
                      <a:r>
                        <a:rPr lang="es-ES" sz="1650" b="1" dirty="0" smtClean="0"/>
                        <a:t> and </a:t>
                      </a:r>
                      <a:r>
                        <a:rPr lang="es-ES" sz="1650" b="1" dirty="0" err="1" smtClean="0"/>
                        <a:t>contents</a:t>
                      </a:r>
                      <a:endParaRPr lang="es-ES" sz="1650" b="1" dirty="0" smtClean="0"/>
                    </a:p>
                    <a:p>
                      <a:pPr algn="l"/>
                      <a:endParaRPr lang="es-ES" sz="1650" b="1" dirty="0" smtClean="0"/>
                    </a:p>
                    <a:p>
                      <a:pPr algn="l"/>
                      <a:r>
                        <a:rPr lang="es-ES" sz="1650" b="1" dirty="0" err="1" smtClean="0"/>
                        <a:t>Where</a:t>
                      </a:r>
                      <a:r>
                        <a:rPr lang="es-ES" sz="1650" b="1" dirty="0" smtClean="0"/>
                        <a:t> </a:t>
                      </a:r>
                      <a:r>
                        <a:rPr lang="es-ES" sz="1650" b="1" dirty="0" err="1" smtClean="0"/>
                        <a:t>is</a:t>
                      </a:r>
                      <a:r>
                        <a:rPr lang="es-ES" sz="1650" b="1" dirty="0" smtClean="0"/>
                        <a:t> </a:t>
                      </a:r>
                      <a:r>
                        <a:rPr lang="es-ES" sz="1650" b="1" dirty="0" err="1" smtClean="0"/>
                        <a:t>the</a:t>
                      </a:r>
                      <a:r>
                        <a:rPr lang="es-ES" sz="1650" b="1" dirty="0" smtClean="0"/>
                        <a:t> </a:t>
                      </a:r>
                      <a:r>
                        <a:rPr lang="es-ES" sz="1650" b="1" dirty="0" err="1" smtClean="0"/>
                        <a:t>impact</a:t>
                      </a:r>
                      <a:r>
                        <a:rPr lang="es-ES" sz="1650" b="1" dirty="0" smtClean="0"/>
                        <a:t> of </a:t>
                      </a:r>
                      <a:r>
                        <a:rPr lang="es-ES" sz="1650" b="1" dirty="0" err="1" smtClean="0"/>
                        <a:t>project</a:t>
                      </a:r>
                      <a:r>
                        <a:rPr lang="es-ES" sz="1650" b="1" dirty="0" smtClean="0"/>
                        <a:t> </a:t>
                      </a:r>
                      <a:r>
                        <a:rPr lang="es-ES" sz="1650" b="1" dirty="0" err="1" smtClean="0"/>
                        <a:t>delivery</a:t>
                      </a:r>
                      <a:r>
                        <a:rPr lang="es-ES" sz="1650" b="1" dirty="0" smtClean="0"/>
                        <a:t>, </a:t>
                      </a:r>
                      <a:r>
                        <a:rPr lang="es-ES" sz="1650" b="1" dirty="0" err="1" smtClean="0"/>
                        <a:t>related</a:t>
                      </a:r>
                      <a:r>
                        <a:rPr lang="es-ES" sz="1650" b="1" dirty="0" smtClean="0"/>
                        <a:t> to </a:t>
                      </a:r>
                      <a:r>
                        <a:rPr lang="es-ES" sz="1650" b="1" dirty="0" err="1" smtClean="0"/>
                        <a:t>topics</a:t>
                      </a:r>
                      <a:endParaRPr lang="es-ES" sz="1650" b="1" dirty="0" smtClean="0"/>
                    </a:p>
                    <a:p>
                      <a:pPr algn="l"/>
                      <a:endParaRPr lang="es-ES" sz="1650" b="1" dirty="0" smtClean="0"/>
                    </a:p>
                    <a:p>
                      <a:pPr algn="l"/>
                      <a:r>
                        <a:rPr lang="es-ES" sz="1650" b="1" dirty="0" smtClean="0"/>
                        <a:t>IT’S NOT ABOUT PERFORMANCE</a:t>
                      </a:r>
                      <a:endParaRPr lang="es-ES" sz="1650" b="1" dirty="0"/>
                    </a:p>
                  </a:txBody>
                  <a:tcPr anchor="ctr"/>
                </a:tc>
                <a:tc>
                  <a:txBody>
                    <a:bodyPr/>
                    <a:lstStyle/>
                    <a:p>
                      <a:pPr algn="l"/>
                      <a:r>
                        <a:rPr lang="es-ES" sz="1650" dirty="0" err="1" smtClean="0"/>
                        <a:t>Communication</a:t>
                      </a:r>
                      <a:r>
                        <a:rPr lang="es-ES" sz="1650" dirty="0" smtClean="0"/>
                        <a:t> of </a:t>
                      </a:r>
                      <a:r>
                        <a:rPr lang="es-ES" sz="1650" dirty="0" err="1" smtClean="0"/>
                        <a:t>programme’s</a:t>
                      </a:r>
                      <a:r>
                        <a:rPr lang="es-ES" sz="1650" dirty="0" smtClean="0"/>
                        <a:t> </a:t>
                      </a:r>
                      <a:r>
                        <a:rPr lang="es-ES" sz="1650" dirty="0" err="1" smtClean="0"/>
                        <a:t>achievements</a:t>
                      </a:r>
                      <a:endParaRPr lang="es-ES" sz="1650" dirty="0"/>
                    </a:p>
                  </a:txBody>
                  <a:tcPr anchor="ctr"/>
                </a:tc>
                <a:extLst>
                  <a:ext uri="{0D108BD9-81ED-4DB2-BD59-A6C34878D82A}">
                    <a16:rowId xmlns:a16="http://schemas.microsoft.com/office/drawing/2014/main" val="1714044569"/>
                  </a:ext>
                </a:extLst>
              </a:tr>
              <a:tr h="370840">
                <a:tc>
                  <a:txBody>
                    <a:bodyPr/>
                    <a:lstStyle/>
                    <a:p>
                      <a:pPr algn="ctr"/>
                      <a:r>
                        <a:rPr lang="es-ES" sz="1650" dirty="0" smtClean="0"/>
                        <a:t>WHO?</a:t>
                      </a:r>
                      <a:endParaRPr lang="es-ES" sz="1650" dirty="0"/>
                    </a:p>
                  </a:txBody>
                  <a:tcPr anchor="ctr"/>
                </a:tc>
                <a:tc>
                  <a:txBody>
                    <a:bodyPr/>
                    <a:lstStyle/>
                    <a:p>
                      <a:pPr algn="l"/>
                      <a:r>
                        <a:rPr lang="es-ES" sz="1650" dirty="0" err="1" smtClean="0"/>
                        <a:t>Learning</a:t>
                      </a:r>
                      <a:r>
                        <a:rPr lang="es-ES" sz="1650" dirty="0" smtClean="0"/>
                        <a:t> </a:t>
                      </a:r>
                      <a:r>
                        <a:rPr lang="es-ES" sz="1650" dirty="0" err="1" smtClean="0"/>
                        <a:t>excercise</a:t>
                      </a:r>
                      <a:r>
                        <a:rPr lang="es-ES" sz="1650" dirty="0" smtClean="0"/>
                        <a:t> </a:t>
                      </a:r>
                      <a:r>
                        <a:rPr lang="es-ES" sz="1650" dirty="0" err="1" smtClean="0"/>
                        <a:t>for</a:t>
                      </a:r>
                      <a:r>
                        <a:rPr lang="es-ES" sz="1650" dirty="0" smtClean="0"/>
                        <a:t> </a:t>
                      </a:r>
                      <a:r>
                        <a:rPr lang="es-ES" sz="1650" dirty="0" err="1" smtClean="0"/>
                        <a:t>programmes</a:t>
                      </a:r>
                      <a:r>
                        <a:rPr lang="es-ES" sz="1650" dirty="0" smtClean="0"/>
                        <a:t> </a:t>
                      </a:r>
                      <a:r>
                        <a:rPr lang="es-ES" sz="1650" dirty="0" err="1" smtClean="0"/>
                        <a:t>authorities</a:t>
                      </a:r>
                      <a:r>
                        <a:rPr lang="es-ES" sz="1650" dirty="0" smtClean="0"/>
                        <a:t>,</a:t>
                      </a:r>
                      <a:r>
                        <a:rPr lang="es-ES" sz="1650" baseline="0" dirty="0" smtClean="0"/>
                        <a:t> </a:t>
                      </a:r>
                      <a:r>
                        <a:rPr lang="es-ES" sz="1650" baseline="0" dirty="0" err="1" smtClean="0"/>
                        <a:t>internal</a:t>
                      </a:r>
                      <a:r>
                        <a:rPr lang="es-ES" sz="1650" baseline="0" dirty="0" smtClean="0"/>
                        <a:t> </a:t>
                      </a:r>
                      <a:r>
                        <a:rPr lang="es-ES" sz="1650" baseline="0" dirty="0" err="1" smtClean="0"/>
                        <a:t>or</a:t>
                      </a:r>
                      <a:r>
                        <a:rPr lang="es-ES" sz="1650" baseline="0" dirty="0" smtClean="0"/>
                        <a:t> </a:t>
                      </a:r>
                      <a:r>
                        <a:rPr lang="es-ES" sz="1650" baseline="0" dirty="0" err="1" smtClean="0"/>
                        <a:t>external</a:t>
                      </a:r>
                      <a:endParaRPr lang="es-ES" sz="1650" dirty="0"/>
                    </a:p>
                  </a:txBody>
                  <a:tcPr anchor="ctr"/>
                </a:tc>
                <a:tc>
                  <a:txBody>
                    <a:bodyPr/>
                    <a:lstStyle/>
                    <a:p>
                      <a:pPr algn="l"/>
                      <a:r>
                        <a:rPr lang="es-ES" sz="1650" b="1" dirty="0" err="1" smtClean="0"/>
                        <a:t>Learning</a:t>
                      </a:r>
                      <a:r>
                        <a:rPr lang="es-ES" sz="1650" b="1" dirty="0" smtClean="0"/>
                        <a:t> and </a:t>
                      </a:r>
                      <a:r>
                        <a:rPr lang="es-ES" sz="1650" b="1" dirty="0" err="1" smtClean="0"/>
                        <a:t>building</a:t>
                      </a:r>
                      <a:r>
                        <a:rPr lang="es-ES" sz="1650" b="1" baseline="0" dirty="0" smtClean="0"/>
                        <a:t> </a:t>
                      </a:r>
                      <a:r>
                        <a:rPr lang="es-ES" sz="1650" b="1" baseline="0" dirty="0" err="1" smtClean="0"/>
                        <a:t>excercise</a:t>
                      </a:r>
                      <a:r>
                        <a:rPr lang="es-ES" sz="1650" b="1" baseline="0" dirty="0" smtClean="0"/>
                        <a:t> (</a:t>
                      </a:r>
                      <a:r>
                        <a:rPr lang="es-ES" sz="1650" b="1" baseline="0" dirty="0" err="1" smtClean="0"/>
                        <a:t>communities</a:t>
                      </a:r>
                      <a:r>
                        <a:rPr lang="es-ES" sz="1650" b="1" baseline="0" dirty="0" smtClean="0"/>
                        <a:t>) </a:t>
                      </a:r>
                      <a:r>
                        <a:rPr lang="es-ES" sz="1650" b="1" baseline="0" dirty="0" err="1" smtClean="0"/>
                        <a:t>for</a:t>
                      </a:r>
                      <a:r>
                        <a:rPr lang="es-ES" sz="1650" b="1" baseline="0" dirty="0" smtClean="0"/>
                        <a:t> </a:t>
                      </a:r>
                      <a:r>
                        <a:rPr lang="es-ES" sz="1650" b="1" baseline="0" dirty="0" err="1" smtClean="0"/>
                        <a:t>programme</a:t>
                      </a:r>
                      <a:r>
                        <a:rPr lang="es-ES" sz="1650" b="1" baseline="0" dirty="0" smtClean="0"/>
                        <a:t> </a:t>
                      </a:r>
                      <a:r>
                        <a:rPr lang="es-ES" sz="1650" b="1" baseline="0" dirty="0" err="1" smtClean="0"/>
                        <a:t>authorities</a:t>
                      </a:r>
                      <a:r>
                        <a:rPr lang="es-ES" sz="1650" b="1" baseline="0" dirty="0" smtClean="0"/>
                        <a:t> and </a:t>
                      </a:r>
                      <a:r>
                        <a:rPr lang="es-ES" sz="1650" b="1" baseline="0" dirty="0" err="1" smtClean="0"/>
                        <a:t>projects</a:t>
                      </a:r>
                      <a:r>
                        <a:rPr lang="es-ES" sz="1650" b="1" baseline="0" dirty="0" smtClean="0"/>
                        <a:t>, </a:t>
                      </a:r>
                      <a:r>
                        <a:rPr lang="es-ES" sz="1650" b="1" baseline="0" dirty="0" err="1" smtClean="0"/>
                        <a:t>internal</a:t>
                      </a:r>
                      <a:endParaRPr lang="es-ES" sz="1650" b="1" dirty="0"/>
                    </a:p>
                  </a:txBody>
                  <a:tcPr anchor="ctr"/>
                </a:tc>
                <a:tc>
                  <a:txBody>
                    <a:bodyPr/>
                    <a:lstStyle/>
                    <a:p>
                      <a:pPr algn="l"/>
                      <a:r>
                        <a:rPr lang="es-ES" sz="1650" dirty="0" err="1" smtClean="0"/>
                        <a:t>Dissemination</a:t>
                      </a:r>
                      <a:r>
                        <a:rPr lang="es-ES" sz="1650" dirty="0" smtClean="0"/>
                        <a:t> </a:t>
                      </a:r>
                      <a:r>
                        <a:rPr lang="es-ES" sz="1650" dirty="0" err="1" smtClean="0"/>
                        <a:t>excercise</a:t>
                      </a:r>
                      <a:r>
                        <a:rPr lang="es-ES" sz="1650" baseline="0" dirty="0" smtClean="0"/>
                        <a:t> </a:t>
                      </a:r>
                      <a:r>
                        <a:rPr lang="es-ES" sz="1650" baseline="0" dirty="0" err="1" smtClean="0"/>
                        <a:t>f</a:t>
                      </a:r>
                      <a:r>
                        <a:rPr lang="es-ES" sz="1650" dirty="0" err="1" smtClean="0"/>
                        <a:t>or</a:t>
                      </a:r>
                      <a:r>
                        <a:rPr lang="es-ES" sz="1650" dirty="0" smtClean="0"/>
                        <a:t> </a:t>
                      </a:r>
                      <a:r>
                        <a:rPr lang="es-ES" sz="1650" dirty="0" err="1" smtClean="0"/>
                        <a:t>programmes</a:t>
                      </a:r>
                      <a:r>
                        <a:rPr lang="es-ES" sz="1650" baseline="0" dirty="0" smtClean="0"/>
                        <a:t> and </a:t>
                      </a:r>
                      <a:r>
                        <a:rPr lang="es-ES" sz="1650" baseline="0" dirty="0" err="1" smtClean="0"/>
                        <a:t>projects</a:t>
                      </a:r>
                      <a:endParaRPr lang="es-ES" sz="1650" dirty="0"/>
                    </a:p>
                  </a:txBody>
                  <a:tcPr anchor="ctr"/>
                </a:tc>
                <a:extLst>
                  <a:ext uri="{0D108BD9-81ED-4DB2-BD59-A6C34878D82A}">
                    <a16:rowId xmlns:a16="http://schemas.microsoft.com/office/drawing/2014/main" val="908551996"/>
                  </a:ext>
                </a:extLst>
              </a:tr>
              <a:tr h="370840">
                <a:tc>
                  <a:txBody>
                    <a:bodyPr/>
                    <a:lstStyle/>
                    <a:p>
                      <a:pPr algn="ctr"/>
                      <a:r>
                        <a:rPr lang="es-ES" sz="1650" dirty="0" smtClean="0"/>
                        <a:t>WHEN?</a:t>
                      </a:r>
                      <a:endParaRPr lang="es-ES" sz="1650" dirty="0"/>
                    </a:p>
                  </a:txBody>
                  <a:tcPr anchor="ctr"/>
                </a:tc>
                <a:tc>
                  <a:txBody>
                    <a:bodyPr/>
                    <a:lstStyle/>
                    <a:p>
                      <a:pPr algn="l"/>
                      <a:r>
                        <a:rPr lang="es-ES" sz="1650" dirty="0" err="1" smtClean="0"/>
                        <a:t>During</a:t>
                      </a:r>
                      <a:r>
                        <a:rPr lang="es-ES" sz="1650" dirty="0" smtClean="0"/>
                        <a:t> </a:t>
                      </a:r>
                      <a:r>
                        <a:rPr lang="es-ES" sz="1650" dirty="0" err="1" smtClean="0"/>
                        <a:t>implementation</a:t>
                      </a:r>
                      <a:r>
                        <a:rPr lang="es-ES" sz="1650" dirty="0" smtClean="0"/>
                        <a:t> of </a:t>
                      </a:r>
                      <a:r>
                        <a:rPr lang="es-ES" sz="1650" dirty="0" err="1" smtClean="0"/>
                        <a:t>the</a:t>
                      </a:r>
                      <a:r>
                        <a:rPr lang="es-ES" sz="1650" baseline="0" dirty="0" smtClean="0"/>
                        <a:t> </a:t>
                      </a:r>
                      <a:r>
                        <a:rPr lang="es-ES" sz="1650" baseline="0" dirty="0" err="1" smtClean="0"/>
                        <a:t>programme</a:t>
                      </a:r>
                      <a:endParaRPr lang="es-ES" sz="1650" dirty="0"/>
                    </a:p>
                  </a:txBody>
                  <a:tcPr anchor="ctr"/>
                </a:tc>
                <a:tc>
                  <a:txBody>
                    <a:bodyPr/>
                    <a:lstStyle/>
                    <a:p>
                      <a:pPr algn="l"/>
                      <a:r>
                        <a:rPr lang="es-ES" sz="1650" b="1" dirty="0" err="1" smtClean="0"/>
                        <a:t>All</a:t>
                      </a:r>
                      <a:r>
                        <a:rPr lang="es-ES" sz="1650" b="1" dirty="0" smtClean="0"/>
                        <a:t> </a:t>
                      </a:r>
                      <a:r>
                        <a:rPr lang="es-ES" sz="1650" b="1" dirty="0" err="1" smtClean="0"/>
                        <a:t>along</a:t>
                      </a:r>
                      <a:r>
                        <a:rPr lang="es-ES" sz="1650" b="1" dirty="0" smtClean="0"/>
                        <a:t> </a:t>
                      </a:r>
                      <a:r>
                        <a:rPr lang="es-ES" sz="1650" b="1" dirty="0" err="1" smtClean="0"/>
                        <a:t>projects</a:t>
                      </a:r>
                      <a:r>
                        <a:rPr lang="es-ES" sz="1650" b="1" dirty="0" smtClean="0"/>
                        <a:t>’ and </a:t>
                      </a:r>
                      <a:r>
                        <a:rPr lang="es-ES" sz="1650" b="1" dirty="0" err="1" smtClean="0"/>
                        <a:t>programme’s</a:t>
                      </a:r>
                      <a:r>
                        <a:rPr lang="es-ES" sz="1650" b="1" dirty="0" smtClean="0"/>
                        <a:t> </a:t>
                      </a:r>
                      <a:r>
                        <a:rPr lang="es-ES" sz="1650" b="1" dirty="0" err="1" smtClean="0"/>
                        <a:t>life</a:t>
                      </a:r>
                      <a:endParaRPr lang="es-ES" sz="1650" b="1" dirty="0"/>
                    </a:p>
                  </a:txBody>
                  <a:tcPr anchor="ctr"/>
                </a:tc>
                <a:tc>
                  <a:txBody>
                    <a:bodyPr/>
                    <a:lstStyle/>
                    <a:p>
                      <a:pPr algn="l"/>
                      <a:r>
                        <a:rPr lang="es-ES" sz="1650" dirty="0" err="1" smtClean="0"/>
                        <a:t>All</a:t>
                      </a:r>
                      <a:r>
                        <a:rPr lang="es-ES" sz="1650" dirty="0" smtClean="0"/>
                        <a:t> </a:t>
                      </a:r>
                      <a:r>
                        <a:rPr lang="es-ES" sz="1650" dirty="0" err="1" smtClean="0"/>
                        <a:t>along</a:t>
                      </a:r>
                      <a:r>
                        <a:rPr lang="es-ES" sz="1650" dirty="0" smtClean="0"/>
                        <a:t> </a:t>
                      </a:r>
                      <a:r>
                        <a:rPr lang="es-ES" sz="1650" dirty="0" err="1" smtClean="0"/>
                        <a:t>projects</a:t>
                      </a:r>
                      <a:r>
                        <a:rPr lang="es-ES" sz="1650" dirty="0" smtClean="0"/>
                        <a:t>’ and </a:t>
                      </a:r>
                      <a:r>
                        <a:rPr lang="es-ES" sz="1650" dirty="0" err="1" smtClean="0"/>
                        <a:t>programme’s</a:t>
                      </a:r>
                      <a:r>
                        <a:rPr lang="es-ES" sz="1650" dirty="0" smtClean="0"/>
                        <a:t> </a:t>
                      </a:r>
                      <a:r>
                        <a:rPr lang="es-ES" sz="1650" dirty="0" err="1" smtClean="0"/>
                        <a:t>life</a:t>
                      </a:r>
                      <a:endParaRPr lang="es-ES" sz="1650" dirty="0"/>
                    </a:p>
                  </a:txBody>
                  <a:tcPr anchor="ctr"/>
                </a:tc>
                <a:extLst>
                  <a:ext uri="{0D108BD9-81ED-4DB2-BD59-A6C34878D82A}">
                    <a16:rowId xmlns:a16="http://schemas.microsoft.com/office/drawing/2014/main" val="818138555"/>
                  </a:ext>
                </a:extLst>
              </a:tr>
            </a:tbl>
          </a:graphicData>
        </a:graphic>
      </p:graphicFrame>
      <p:sp>
        <p:nvSpPr>
          <p:cNvPr id="8" name="Titel 1"/>
          <p:cNvSpPr>
            <a:spLocks noGrp="1"/>
          </p:cNvSpPr>
          <p:nvPr>
            <p:ph type="title"/>
          </p:nvPr>
        </p:nvSpPr>
        <p:spPr>
          <a:xfrm>
            <a:off x="533400" y="685800"/>
            <a:ext cx="8207375" cy="443198"/>
          </a:xfrm>
        </p:spPr>
        <p:txBody>
          <a:bodyPr/>
          <a:lstStyle/>
          <a:p>
            <a:pPr lvl="0"/>
            <a:r>
              <a:rPr lang="en-GB" sz="3200" dirty="0" smtClean="0"/>
              <a:t>Key principles</a:t>
            </a:r>
            <a:endParaRPr lang="en-GB" dirty="0"/>
          </a:p>
        </p:txBody>
      </p:sp>
    </p:spTree>
    <p:extLst>
      <p:ext uri="{BB962C8B-B14F-4D97-AF65-F5344CB8AC3E}">
        <p14:creationId xmlns:p14="http://schemas.microsoft.com/office/powerpoint/2010/main" val="1523020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Interact </a:t>
            </a:r>
            <a:r>
              <a:rPr lang="es-ES" dirty="0" err="1" smtClean="0"/>
              <a:t>Capitalisation</a:t>
            </a:r>
            <a:r>
              <a:rPr lang="es-ES" dirty="0" smtClean="0"/>
              <a:t> Plan</a:t>
            </a:r>
            <a:endParaRPr lang="es-ES" dirty="0"/>
          </a:p>
        </p:txBody>
      </p:sp>
      <p:sp>
        <p:nvSpPr>
          <p:cNvPr id="3" name="Marcador de pie de página 2"/>
          <p:cNvSpPr>
            <a:spLocks noGrp="1"/>
          </p:cNvSpPr>
          <p:nvPr>
            <p:ph type="ftr"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7BA1">
                    <a:lumMod val="75000"/>
                  </a:srgbClr>
                </a:solidFill>
                <a:effectLst/>
                <a:uLnTx/>
                <a:uFillTx/>
                <a:latin typeface="Franklin Gothic Demi" charset="0"/>
                <a:ea typeface="+mn-ea"/>
                <a:cs typeface="+mn-cs"/>
              </a:rPr>
              <a:t>Interact Programme</a:t>
            </a:r>
            <a:endParaRPr kumimoji="0" lang="en-GB" sz="1100" b="0" i="0" u="none" strike="noStrike" kern="1200" cap="none" spc="0" normalizeH="0" baseline="0" noProof="0" dirty="0">
              <a:ln>
                <a:noFill/>
              </a:ln>
              <a:solidFill>
                <a:srgbClr val="007BA1">
                  <a:lumMod val="75000"/>
                </a:srgbClr>
              </a:solidFill>
              <a:effectLst/>
              <a:uLnTx/>
              <a:uFillTx/>
              <a:latin typeface="Franklin Gothic Demi" charset="0"/>
              <a:ea typeface="+mn-ea"/>
              <a:cs typeface="+mn-cs"/>
            </a:endParaRPr>
          </a:p>
        </p:txBody>
      </p:sp>
      <p:sp>
        <p:nvSpPr>
          <p:cNvPr id="4" name="Marcador de número de diapositiva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4013C-9CDE-B543-8DF0-24372B7E8E46}" type="slidenum">
              <a:rPr kumimoji="0" lang="en-GB" sz="1100" b="0" i="0" u="none" strike="noStrike" kern="1200" cap="none" spc="0" normalizeH="0" baseline="0" noProof="0" smtClean="0">
                <a:ln>
                  <a:noFill/>
                </a:ln>
                <a:solidFill>
                  <a:srgbClr val="007BA1"/>
                </a:solidFill>
                <a:effectLst/>
                <a:uLnTx/>
                <a:uFillTx/>
                <a:latin typeface="Franklin Gothic Demi"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100" b="0" i="0" u="none" strike="noStrike" kern="1200" cap="none" spc="0" normalizeH="0" baseline="0" noProof="0" dirty="0">
              <a:ln>
                <a:noFill/>
              </a:ln>
              <a:solidFill>
                <a:srgbClr val="007BA1"/>
              </a:solidFill>
              <a:effectLst/>
              <a:uLnTx/>
              <a:uFillTx/>
              <a:latin typeface="Franklin Gothic Demi" charset="0"/>
              <a:ea typeface="+mn-ea"/>
              <a:cs typeface="+mn-cs"/>
            </a:endParaRPr>
          </a:p>
        </p:txBody>
      </p:sp>
      <p:pic>
        <p:nvPicPr>
          <p:cNvPr id="6" name="Imagen 5"/>
          <p:cNvPicPr>
            <a:picLocks noChangeAspect="1"/>
          </p:cNvPicPr>
          <p:nvPr/>
        </p:nvPicPr>
        <p:blipFill rotWithShape="1">
          <a:blip r:embed="rId3"/>
          <a:srcRect l="4719"/>
          <a:stretch/>
        </p:blipFill>
        <p:spPr>
          <a:xfrm>
            <a:off x="457200" y="4061503"/>
            <a:ext cx="4467722" cy="2402600"/>
          </a:xfrm>
          <a:prstGeom prst="rect">
            <a:avLst/>
          </a:prstGeom>
        </p:spPr>
      </p:pic>
      <p:sp>
        <p:nvSpPr>
          <p:cNvPr id="7" name="Marcador de texto 2"/>
          <p:cNvSpPr txBox="1">
            <a:spLocks/>
          </p:cNvSpPr>
          <p:nvPr/>
        </p:nvSpPr>
        <p:spPr>
          <a:xfrm>
            <a:off x="468313" y="1515061"/>
            <a:ext cx="4484687" cy="2546441"/>
          </a:xfrm>
          <a:prstGeom prst="rect">
            <a:avLst/>
          </a:prstGeom>
        </p:spPr>
        <p:txBody>
          <a:bodyPr vert="horz" lIns="0" tIns="0" rIns="0" bIns="0" rtlCol="0" anchor="t" anchorCtr="0">
            <a:noAutofit/>
          </a:bodyPr>
          <a:lstStyle>
            <a:defPPr>
              <a:defRPr lang="de-DE"/>
            </a:defPPr>
            <a:lvl1pPr marL="0" algn="l" defTabSz="914400" rtl="0" eaLnBrk="1" latinLnBrk="0" hangingPunct="1">
              <a:defRPr sz="1100" kern="1200" baseline="0">
                <a:solidFill>
                  <a:schemeClr val="accent2">
                    <a:lumMod val="75000"/>
                  </a:schemeClr>
                </a:solidFill>
                <a:latin typeface="Franklin Gothic Demi"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800" dirty="0" err="1" smtClean="0">
                <a:solidFill>
                  <a:schemeClr val="tx1"/>
                </a:solidFill>
                <a:latin typeface="Franklin Gothic Demi" panose="020B0703020102020204" pitchFamily="34" charset="0"/>
              </a:rPr>
              <a:t>Objectives</a:t>
            </a:r>
            <a:endParaRPr lang="es-ES" sz="1800" dirty="0" smtClean="0">
              <a:solidFill>
                <a:schemeClr val="tx1"/>
              </a:solidFill>
              <a:latin typeface="Franklin Gothic Demi" panose="020B0703020102020204" pitchFamily="34" charset="0"/>
            </a:endParaRPr>
          </a:p>
          <a:p>
            <a:endParaRPr lang="es-ES" sz="1800" b="1" dirty="0" smtClean="0">
              <a:solidFill>
                <a:schemeClr val="tx1"/>
              </a:solidFill>
            </a:endParaRPr>
          </a:p>
          <a:p>
            <a:pPr marL="285750" indent="-285750">
              <a:buFont typeface="Arial" panose="020B0604020202020204" pitchFamily="34" charset="0"/>
              <a:buChar char="•"/>
            </a:pPr>
            <a:r>
              <a:rPr lang="es-ES" sz="2000" dirty="0" smtClean="0">
                <a:solidFill>
                  <a:schemeClr val="tx1"/>
                </a:solidFill>
                <a:latin typeface="+mn-lt"/>
              </a:rPr>
              <a:t>To </a:t>
            </a:r>
            <a:r>
              <a:rPr lang="en-US" sz="2000" dirty="0" smtClean="0">
                <a:solidFill>
                  <a:schemeClr val="tx1"/>
                </a:solidFill>
                <a:latin typeface="+mn-lt"/>
              </a:rPr>
              <a:t>define the main actions and work</a:t>
            </a:r>
          </a:p>
          <a:p>
            <a:pPr marL="285750" indent="-285750">
              <a:buFont typeface="Arial" panose="020B0604020202020204" pitchFamily="34" charset="0"/>
              <a:buChar char="•"/>
            </a:pPr>
            <a:r>
              <a:rPr lang="en-US" sz="2000" dirty="0" smtClean="0">
                <a:solidFill>
                  <a:schemeClr val="tx1"/>
                </a:solidFill>
                <a:latin typeface="+mn-lt"/>
              </a:rPr>
              <a:t>Identification, analysis and promotion of </a:t>
            </a:r>
            <a:r>
              <a:rPr lang="en-US" sz="2000" dirty="0" err="1" smtClean="0">
                <a:solidFill>
                  <a:schemeClr val="tx1"/>
                </a:solidFill>
                <a:latin typeface="+mn-lt"/>
              </a:rPr>
              <a:t>capitalisation</a:t>
            </a:r>
            <a:r>
              <a:rPr lang="en-US" sz="2000" dirty="0" smtClean="0">
                <a:solidFill>
                  <a:schemeClr val="tx1"/>
                </a:solidFill>
                <a:latin typeface="+mn-lt"/>
              </a:rPr>
              <a:t> approaches;</a:t>
            </a:r>
          </a:p>
          <a:p>
            <a:pPr marL="285750" indent="-285750">
              <a:buFont typeface="Arial" panose="020B0604020202020204" pitchFamily="34" charset="0"/>
              <a:buChar char="•"/>
            </a:pPr>
            <a:r>
              <a:rPr lang="en-US" sz="2000" dirty="0" smtClean="0">
                <a:solidFill>
                  <a:schemeClr val="tx1"/>
                </a:solidFill>
                <a:latin typeface="+mn-lt"/>
              </a:rPr>
              <a:t>Set-up and implementation of thematic networks;</a:t>
            </a:r>
          </a:p>
          <a:p>
            <a:pPr marL="285750" indent="-285750">
              <a:buFont typeface="Arial" panose="020B0604020202020204" pitchFamily="34" charset="0"/>
              <a:buChar char="•"/>
            </a:pPr>
            <a:r>
              <a:rPr lang="en-US" sz="2000" dirty="0" smtClean="0">
                <a:solidFill>
                  <a:schemeClr val="tx1"/>
                </a:solidFill>
                <a:latin typeface="+mn-lt"/>
              </a:rPr>
              <a:t>Promotion of </a:t>
            </a:r>
            <a:r>
              <a:rPr lang="en-US" sz="2000" dirty="0" err="1" smtClean="0">
                <a:solidFill>
                  <a:schemeClr val="tx1"/>
                </a:solidFill>
                <a:latin typeface="+mn-lt"/>
              </a:rPr>
              <a:t>Interreg</a:t>
            </a:r>
            <a:r>
              <a:rPr lang="en-US" sz="2000" dirty="0" smtClean="0">
                <a:solidFill>
                  <a:schemeClr val="tx1"/>
                </a:solidFill>
                <a:latin typeface="+mn-lt"/>
              </a:rPr>
              <a:t> results.</a:t>
            </a:r>
            <a:endParaRPr lang="es-ES" sz="2000" dirty="0">
              <a:solidFill>
                <a:schemeClr val="tx1"/>
              </a:solidFill>
              <a:latin typeface="+mn-lt"/>
            </a:endParaRPr>
          </a:p>
        </p:txBody>
      </p:sp>
      <p:pic>
        <p:nvPicPr>
          <p:cNvPr id="8" name="Imagen 7"/>
          <p:cNvPicPr>
            <a:picLocks noChangeAspect="1"/>
          </p:cNvPicPr>
          <p:nvPr/>
        </p:nvPicPr>
        <p:blipFill>
          <a:blip r:embed="rId4"/>
          <a:stretch>
            <a:fillRect/>
          </a:stretch>
        </p:blipFill>
        <p:spPr>
          <a:xfrm>
            <a:off x="4999939" y="1406705"/>
            <a:ext cx="3790275" cy="2978834"/>
          </a:xfrm>
          <a:prstGeom prst="rect">
            <a:avLst/>
          </a:prstGeom>
        </p:spPr>
      </p:pic>
      <p:sp>
        <p:nvSpPr>
          <p:cNvPr id="9" name="Marcador de texto 2"/>
          <p:cNvSpPr txBox="1">
            <a:spLocks/>
          </p:cNvSpPr>
          <p:nvPr/>
        </p:nvSpPr>
        <p:spPr>
          <a:xfrm>
            <a:off x="5357518" y="4876800"/>
            <a:ext cx="3405482" cy="1308822"/>
          </a:xfrm>
          <a:prstGeom prst="rect">
            <a:avLst/>
          </a:prstGeom>
        </p:spPr>
        <p:txBody>
          <a:bodyPr vert="horz" lIns="91440" tIns="45720" rIns="91440" bIns="45720" rtlCol="0">
            <a:noAutofit/>
          </a:bodyPr>
          <a:lstStyle>
            <a:lvl1pPr marL="176400" indent="-176400" algn="l" defTabSz="914400" rtl="0" eaLnBrk="1" latinLnBrk="0" hangingPunct="1">
              <a:lnSpc>
                <a:spcPts val="2300"/>
              </a:lnSpc>
              <a:spcBef>
                <a:spcPts val="0"/>
              </a:spcBef>
              <a:spcAft>
                <a:spcPts val="1200"/>
              </a:spcAft>
              <a:buFont typeface="Arial" pitchFamily="34" charset="0"/>
              <a:buChar char="•"/>
              <a:defRPr sz="1700" kern="1200">
                <a:solidFill>
                  <a:schemeClr val="tx1"/>
                </a:solidFill>
                <a:latin typeface="Franklin Gothic Book" pitchFamily="34" charset="0"/>
                <a:ea typeface="+mn-ea"/>
                <a:cs typeface="+mn-cs"/>
              </a:defRPr>
            </a:lvl1pPr>
            <a:lvl2pPr marL="532800" indent="-230400" algn="l" defTabSz="914400" rtl="0" eaLnBrk="1" latinLnBrk="0" hangingPunct="1">
              <a:lnSpc>
                <a:spcPts val="2300"/>
              </a:lnSpc>
              <a:spcBef>
                <a:spcPts val="500"/>
              </a:spcBef>
              <a:spcAft>
                <a:spcPts val="1200"/>
              </a:spcAft>
              <a:buFont typeface="Symbol" pitchFamily="18" charset="2"/>
              <a:buChar char="-"/>
              <a:defRPr sz="1700" kern="1200">
                <a:solidFill>
                  <a:schemeClr val="tx1"/>
                </a:solidFill>
                <a:latin typeface="Franklin Gothic Book" pitchFamily="34" charset="0"/>
                <a:ea typeface="+mn-ea"/>
                <a:cs typeface="+mn-cs"/>
              </a:defRPr>
            </a:lvl2pPr>
            <a:lvl3pPr marL="1143000" indent="-228600" algn="l" defTabSz="914400" rtl="0" eaLnBrk="1" latinLnBrk="0" hangingPunct="1">
              <a:spcBef>
                <a:spcPct val="20000"/>
              </a:spcBef>
              <a:buFont typeface="Arial" pitchFamily="34" charset="0"/>
              <a:buChar char="•"/>
              <a:defRPr sz="1700" kern="1200">
                <a:solidFill>
                  <a:schemeClr val="tx1"/>
                </a:solidFill>
                <a:latin typeface="Franklin Gothic Book" pitchFamily="34" charset="0"/>
                <a:ea typeface="+mn-ea"/>
                <a:cs typeface="+mn-cs"/>
              </a:defRPr>
            </a:lvl3pPr>
            <a:lvl4pPr marL="1600200" indent="-228600" algn="l" defTabSz="914400" rtl="0" eaLnBrk="1" latinLnBrk="0" hangingPunct="1">
              <a:spcBef>
                <a:spcPct val="20000"/>
              </a:spcBef>
              <a:buFont typeface="Arial" pitchFamily="34" charset="0"/>
              <a:buChar char="–"/>
              <a:defRPr sz="1700" kern="1200">
                <a:solidFill>
                  <a:schemeClr val="tx1"/>
                </a:solidFill>
                <a:latin typeface="Franklin Gothic Book" pitchFamily="34" charset="0"/>
                <a:ea typeface="+mn-ea"/>
                <a:cs typeface="+mn-cs"/>
              </a:defRPr>
            </a:lvl4pPr>
            <a:lvl5pPr marL="2057400" indent="-228600" algn="l" defTabSz="914400" rtl="0" eaLnBrk="1" latinLnBrk="0" hangingPunct="1">
              <a:spcBef>
                <a:spcPct val="20000"/>
              </a:spcBef>
              <a:buFont typeface="Arial" pitchFamily="34" charset="0"/>
              <a:buChar char="»"/>
              <a:defRPr sz="17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ts val="2300"/>
              </a:lnSpc>
              <a:spcBef>
                <a:spcPts val="0"/>
              </a:spcBef>
              <a:spcAft>
                <a:spcPts val="1200"/>
              </a:spcAft>
              <a:buClrTx/>
              <a:buSzTx/>
              <a:buFont typeface="Arial" pitchFamily="34" charset="0"/>
              <a:buNone/>
              <a:tabLst/>
              <a:defRPr/>
            </a:pPr>
            <a:r>
              <a:rPr kumimoji="0" lang="es-ES" sz="1700" i="0" u="none" strike="noStrike" kern="1200" cap="none" spc="0" normalizeH="0" baseline="0" noProof="0" dirty="0" smtClean="0">
                <a:ln>
                  <a:noFill/>
                </a:ln>
                <a:effectLst/>
                <a:uLnTx/>
                <a:uFillTx/>
                <a:latin typeface="Franklin Gothic Demi" panose="020B0703020102020204" pitchFamily="34" charset="0"/>
              </a:rPr>
              <a:t>Clear </a:t>
            </a:r>
            <a:r>
              <a:rPr kumimoji="0" lang="es-ES" sz="1700" i="0" u="none" strike="noStrike" kern="1200" cap="none" spc="0" normalizeH="0" baseline="0" noProof="0" dirty="0" err="1" smtClean="0">
                <a:ln>
                  <a:noFill/>
                </a:ln>
                <a:effectLst/>
                <a:uLnTx/>
                <a:uFillTx/>
                <a:latin typeface="Franklin Gothic Demi" panose="020B0703020102020204" pitchFamily="34" charset="0"/>
              </a:rPr>
              <a:t>identification</a:t>
            </a:r>
            <a:r>
              <a:rPr kumimoji="0" lang="es-ES" sz="1700" i="0" u="none" strike="noStrike" kern="1200" cap="none" spc="0" normalizeH="0" baseline="0" noProof="0" dirty="0" smtClean="0">
                <a:ln>
                  <a:noFill/>
                </a:ln>
                <a:effectLst/>
                <a:uLnTx/>
                <a:uFillTx/>
                <a:latin typeface="Franklin Gothic Demi" panose="020B0703020102020204" pitchFamily="34" charset="0"/>
              </a:rPr>
              <a:t> of </a:t>
            </a:r>
            <a:r>
              <a:rPr kumimoji="0" lang="es-ES" sz="1700" i="0" u="none" strike="noStrike" kern="1200" cap="none" spc="0" normalizeH="0" baseline="0" noProof="0" dirty="0" err="1" smtClean="0">
                <a:ln>
                  <a:noFill/>
                </a:ln>
                <a:effectLst/>
                <a:uLnTx/>
                <a:uFillTx/>
                <a:latin typeface="Franklin Gothic Demi" panose="020B0703020102020204" pitchFamily="34" charset="0"/>
              </a:rPr>
              <a:t>themes</a:t>
            </a:r>
            <a:endParaRPr kumimoji="0" lang="es-ES" sz="1700" i="0" u="none" strike="noStrike" kern="1200" cap="none" spc="0" normalizeH="0" baseline="0" noProof="0" dirty="0" smtClean="0">
              <a:ln>
                <a:noFill/>
              </a:ln>
              <a:effectLst/>
              <a:uLnTx/>
              <a:uFillTx/>
              <a:latin typeface="Franklin Gothic Demi" panose="020B0703020102020204" pitchFamily="34" charset="0"/>
            </a:endParaRPr>
          </a:p>
          <a:p>
            <a:pPr marL="176400" marR="0" lvl="0" indent="-176400" algn="r" defTabSz="914400" rtl="0" eaLnBrk="1" fontAlgn="auto" latinLnBrk="0" hangingPunct="1">
              <a:lnSpc>
                <a:spcPts val="2300"/>
              </a:lnSpc>
              <a:spcBef>
                <a:spcPts val="0"/>
              </a:spcBef>
              <a:spcAft>
                <a:spcPts val="1200"/>
              </a:spcAft>
              <a:buClrTx/>
              <a:buSzTx/>
              <a:buFont typeface="Arial" pitchFamily="34" charset="0"/>
              <a:buChar char="•"/>
              <a:tabLst/>
              <a:defRPr/>
            </a:pPr>
            <a:r>
              <a:rPr kumimoji="0" lang="es-ES" sz="1700" b="0" i="0" u="none" strike="noStrike" kern="1200" cap="none" spc="0" normalizeH="0" baseline="0" noProof="0" dirty="0" err="1" smtClean="0">
                <a:ln>
                  <a:noFill/>
                </a:ln>
                <a:effectLst/>
                <a:uLnTx/>
                <a:uFillTx/>
                <a:latin typeface="Franklin Gothic Book" pitchFamily="34" charset="0"/>
                <a:ea typeface="+mn-ea"/>
                <a:cs typeface="+mn-cs"/>
              </a:rPr>
              <a:t>Specific</a:t>
            </a:r>
            <a:r>
              <a:rPr kumimoji="0" lang="es-ES" sz="1700" b="0" i="0" u="none" strike="noStrike" kern="1200" cap="none" spc="0" normalizeH="0" baseline="0" noProof="0" dirty="0" smtClean="0">
                <a:ln>
                  <a:noFill/>
                </a:ln>
                <a:effectLst/>
                <a:uLnTx/>
                <a:uFillTx/>
                <a:latin typeface="Franklin Gothic Book" pitchFamily="34" charset="0"/>
                <a:ea typeface="+mn-ea"/>
                <a:cs typeface="+mn-cs"/>
              </a:rPr>
              <a:t> </a:t>
            </a:r>
            <a:r>
              <a:rPr kumimoji="0" lang="es-ES" sz="1700" b="0" i="0" u="none" strike="noStrike" kern="1200" cap="none" spc="0" normalizeH="0" baseline="0" noProof="0" dirty="0" err="1" smtClean="0">
                <a:ln>
                  <a:noFill/>
                </a:ln>
                <a:effectLst/>
                <a:uLnTx/>
                <a:uFillTx/>
                <a:latin typeface="Franklin Gothic Book" pitchFamily="34" charset="0"/>
                <a:ea typeface="+mn-ea"/>
                <a:cs typeface="+mn-cs"/>
              </a:rPr>
              <a:t>survey</a:t>
            </a:r>
            <a:r>
              <a:rPr kumimoji="0" lang="es-ES" sz="1700" b="0" i="0" u="none" strike="noStrike" kern="1200" cap="none" spc="0" normalizeH="0" baseline="0" noProof="0" dirty="0" smtClean="0">
                <a:ln>
                  <a:noFill/>
                </a:ln>
                <a:effectLst/>
                <a:uLnTx/>
                <a:uFillTx/>
                <a:latin typeface="Franklin Gothic Book" pitchFamily="34" charset="0"/>
                <a:ea typeface="+mn-ea"/>
                <a:cs typeface="+mn-cs"/>
              </a:rPr>
              <a:t> to </a:t>
            </a:r>
            <a:r>
              <a:rPr lang="es-ES" dirty="0"/>
              <a:t>p</a:t>
            </a:r>
            <a:r>
              <a:rPr kumimoji="0" lang="es-ES" sz="1700" b="0" i="0" u="none" strike="noStrike" kern="1200" cap="none" spc="0" normalizeH="0" baseline="0" noProof="0" dirty="0" err="1" smtClean="0">
                <a:ln>
                  <a:noFill/>
                </a:ln>
                <a:effectLst/>
                <a:uLnTx/>
                <a:uFillTx/>
                <a:latin typeface="Franklin Gothic Book" pitchFamily="34" charset="0"/>
                <a:ea typeface="+mn-ea"/>
                <a:cs typeface="+mn-cs"/>
              </a:rPr>
              <a:t>rogrammes</a:t>
            </a:r>
            <a:r>
              <a:rPr kumimoji="0" lang="es-ES" sz="1700" b="0" i="0" u="none" strike="noStrike" kern="1200" cap="none" spc="0" normalizeH="0" baseline="0" noProof="0" dirty="0" smtClean="0">
                <a:ln>
                  <a:noFill/>
                </a:ln>
                <a:effectLst/>
                <a:uLnTx/>
                <a:uFillTx/>
                <a:latin typeface="Franklin Gothic Book" pitchFamily="34" charset="0"/>
                <a:ea typeface="+mn-ea"/>
                <a:cs typeface="+mn-cs"/>
              </a:rPr>
              <a:t>, </a:t>
            </a:r>
            <a:r>
              <a:rPr kumimoji="0" lang="es-ES" sz="1700" b="0" i="0" u="none" strike="noStrike" kern="1200" cap="none" spc="0" normalizeH="0" baseline="0" noProof="0" dirty="0" err="1" smtClean="0">
                <a:ln>
                  <a:noFill/>
                </a:ln>
                <a:effectLst/>
                <a:uLnTx/>
                <a:uFillTx/>
                <a:latin typeface="Franklin Gothic Book" pitchFamily="34" charset="0"/>
                <a:ea typeface="+mn-ea"/>
                <a:cs typeface="+mn-cs"/>
              </a:rPr>
              <a:t>according</a:t>
            </a:r>
            <a:r>
              <a:rPr kumimoji="0" lang="es-ES" sz="1700" b="0" i="0" u="none" strike="noStrike" kern="1200" cap="none" spc="0" normalizeH="0" baseline="0" noProof="0" dirty="0" smtClean="0">
                <a:ln>
                  <a:noFill/>
                </a:ln>
                <a:effectLst/>
                <a:uLnTx/>
                <a:uFillTx/>
                <a:latin typeface="Franklin Gothic Book" pitchFamily="34" charset="0"/>
                <a:ea typeface="+mn-ea"/>
                <a:cs typeface="+mn-cs"/>
              </a:rPr>
              <a:t> to </a:t>
            </a:r>
            <a:r>
              <a:rPr kumimoji="0" lang="es-ES" sz="1700" b="0" i="0" u="none" strike="noStrike" kern="1200" cap="none" spc="0" normalizeH="0" baseline="0" noProof="0" dirty="0" err="1" smtClean="0">
                <a:ln>
                  <a:noFill/>
                </a:ln>
                <a:effectLst/>
                <a:uLnTx/>
                <a:uFillTx/>
                <a:latin typeface="Franklin Gothic Book" pitchFamily="34" charset="0"/>
                <a:ea typeface="+mn-ea"/>
                <a:cs typeface="+mn-cs"/>
              </a:rPr>
              <a:t>thematic</a:t>
            </a:r>
            <a:r>
              <a:rPr kumimoji="0" lang="es-ES" sz="1700" b="0" i="0" u="none" strike="noStrike" kern="1200" cap="none" spc="0" normalizeH="0" baseline="0" noProof="0" dirty="0" smtClean="0">
                <a:ln>
                  <a:noFill/>
                </a:ln>
                <a:effectLst/>
                <a:uLnTx/>
                <a:uFillTx/>
                <a:latin typeface="Franklin Gothic Book" pitchFamily="34" charset="0"/>
                <a:ea typeface="+mn-ea"/>
                <a:cs typeface="+mn-cs"/>
              </a:rPr>
              <a:t> </a:t>
            </a:r>
            <a:r>
              <a:rPr kumimoji="0" lang="es-ES" sz="1700" b="0" i="0" u="none" strike="noStrike" kern="1200" cap="none" spc="0" normalizeH="0" baseline="0" noProof="0" dirty="0" err="1" smtClean="0">
                <a:ln>
                  <a:noFill/>
                </a:ln>
                <a:effectLst/>
                <a:uLnTx/>
                <a:uFillTx/>
                <a:latin typeface="Franklin Gothic Book" pitchFamily="34" charset="0"/>
                <a:ea typeface="+mn-ea"/>
                <a:cs typeface="+mn-cs"/>
              </a:rPr>
              <a:t>choises</a:t>
            </a:r>
            <a:endParaRPr kumimoji="0" lang="en-US" sz="1700" b="0" i="0" u="none" strike="noStrike" kern="1200" cap="none" spc="0" normalizeH="0" baseline="0" noProof="0" dirty="0" smtClean="0">
              <a:ln>
                <a:noFill/>
              </a:ln>
              <a:effectLst/>
              <a:uLnTx/>
              <a:uFillTx/>
              <a:latin typeface="Franklin Gothic Book" pitchFamily="34" charset="0"/>
              <a:ea typeface="+mn-ea"/>
              <a:cs typeface="+mn-cs"/>
            </a:endParaRPr>
          </a:p>
          <a:p>
            <a:pPr marL="0" marR="0" lvl="0" indent="0" algn="r" defTabSz="914400" rtl="0" eaLnBrk="1" fontAlgn="auto" latinLnBrk="0" hangingPunct="1">
              <a:lnSpc>
                <a:spcPts val="2300"/>
              </a:lnSpc>
              <a:spcBef>
                <a:spcPts val="0"/>
              </a:spcBef>
              <a:spcAft>
                <a:spcPts val="1200"/>
              </a:spcAft>
              <a:buClrTx/>
              <a:buSzTx/>
              <a:buFont typeface="Arial" pitchFamily="34" charset="0"/>
              <a:buNone/>
              <a:tabLst/>
              <a:defRPr/>
            </a:pPr>
            <a:endParaRPr kumimoji="0" lang="es-ES" sz="1700" b="0" i="0" u="none" strike="noStrike" kern="1200" cap="none" spc="0" normalizeH="0" baseline="0" noProof="0" dirty="0">
              <a:ln>
                <a:noFill/>
              </a:ln>
              <a:solidFill>
                <a:prstClr val="black"/>
              </a:solidFill>
              <a:effectLst/>
              <a:uLnTx/>
              <a:uFillTx/>
              <a:latin typeface="Franklin Gothic Book" pitchFamily="34" charset="0"/>
              <a:ea typeface="+mn-ea"/>
              <a:cs typeface="+mn-cs"/>
            </a:endParaRPr>
          </a:p>
        </p:txBody>
      </p:sp>
    </p:spTree>
    <p:extLst>
      <p:ext uri="{BB962C8B-B14F-4D97-AF65-F5344CB8AC3E}">
        <p14:creationId xmlns:p14="http://schemas.microsoft.com/office/powerpoint/2010/main" val="3982280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313" y="921957"/>
            <a:ext cx="8207375" cy="498598"/>
          </a:xfrm>
        </p:spPr>
        <p:txBody>
          <a:bodyPr/>
          <a:lstStyle/>
          <a:p>
            <a:r>
              <a:rPr lang="de-DE" sz="3600" kern="900" spc="-70" dirty="0">
                <a:latin typeface="Franklin Gothic Demi" pitchFamily="34" charset="0"/>
              </a:rPr>
              <a:t>Capitalisation of Interreg results: how</a:t>
            </a:r>
            <a:r>
              <a:rPr lang="de-DE" sz="3600" kern="900" spc="-70" dirty="0" smtClean="0">
                <a:latin typeface="Franklin Gothic Demi" pitchFamily="34" charset="0"/>
              </a:rPr>
              <a:t>?</a:t>
            </a:r>
            <a:endParaRPr lang="es-ES" dirty="0"/>
          </a:p>
        </p:txBody>
      </p:sp>
      <p:sp>
        <p:nvSpPr>
          <p:cNvPr id="3" name="Marcador de pie de página 2"/>
          <p:cNvSpPr>
            <a:spLocks noGrp="1"/>
          </p:cNvSpPr>
          <p:nvPr>
            <p:ph type="ftr"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007BA1">
                    <a:lumMod val="75000"/>
                  </a:srgbClr>
                </a:solidFill>
                <a:effectLst/>
                <a:uLnTx/>
                <a:uFillTx/>
                <a:latin typeface="Franklin Gothic Demi" charset="0"/>
                <a:ea typeface="+mn-ea"/>
                <a:cs typeface="+mn-cs"/>
              </a:rPr>
              <a:t>Interact Programme</a:t>
            </a:r>
            <a:endParaRPr kumimoji="0" lang="en-GB" sz="1100" b="0" i="0" u="none" strike="noStrike" kern="1200" cap="none" spc="0" normalizeH="0" baseline="0" noProof="0" dirty="0">
              <a:ln>
                <a:noFill/>
              </a:ln>
              <a:solidFill>
                <a:srgbClr val="007BA1">
                  <a:lumMod val="75000"/>
                </a:srgbClr>
              </a:solidFill>
              <a:effectLst/>
              <a:uLnTx/>
              <a:uFillTx/>
              <a:latin typeface="Franklin Gothic Demi" charset="0"/>
              <a:ea typeface="+mn-ea"/>
              <a:cs typeface="+mn-cs"/>
            </a:endParaRPr>
          </a:p>
        </p:txBody>
      </p:sp>
      <p:sp>
        <p:nvSpPr>
          <p:cNvPr id="4" name="Marcador de número de diapositiva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4013C-9CDE-B543-8DF0-24372B7E8E46}" type="slidenum">
              <a:rPr kumimoji="0" lang="en-GB" sz="1100" b="0" i="0" u="none" strike="noStrike" kern="1200" cap="none" spc="0" normalizeH="0" baseline="0" noProof="0" smtClean="0">
                <a:ln>
                  <a:noFill/>
                </a:ln>
                <a:solidFill>
                  <a:srgbClr val="007BA1"/>
                </a:solidFill>
                <a:effectLst/>
                <a:uLnTx/>
                <a:uFillTx/>
                <a:latin typeface="Franklin Gothic Demi"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100" b="0" i="0" u="none" strike="noStrike" kern="1200" cap="none" spc="0" normalizeH="0" baseline="0" noProof="0" dirty="0">
              <a:ln>
                <a:noFill/>
              </a:ln>
              <a:solidFill>
                <a:srgbClr val="007BA1"/>
              </a:solidFill>
              <a:effectLst/>
              <a:uLnTx/>
              <a:uFillTx/>
              <a:latin typeface="Franklin Gothic Demi" charset="0"/>
              <a:ea typeface="+mn-ea"/>
              <a:cs typeface="+mn-cs"/>
            </a:endParaRPr>
          </a:p>
        </p:txBody>
      </p:sp>
      <p:sp>
        <p:nvSpPr>
          <p:cNvPr id="6" name="Textfeld 4"/>
          <p:cNvSpPr txBox="1"/>
          <p:nvPr/>
        </p:nvSpPr>
        <p:spPr>
          <a:xfrm>
            <a:off x="525903" y="1627125"/>
            <a:ext cx="7983995" cy="261738"/>
          </a:xfrm>
          <a:prstGeom prst="rect">
            <a:avLst/>
          </a:prstGeom>
          <a:noFill/>
        </p:spPr>
        <p:txBody>
          <a:bodyPr wrap="square" lIns="0" tIns="0" rIns="0" bIns="0" rtlCol="0">
            <a:spAutoFit/>
          </a:bodyPr>
          <a:lstStyle/>
          <a:p>
            <a:pPr marL="93663">
              <a:lnSpc>
                <a:spcPts val="2200"/>
              </a:lnSpc>
              <a:spcAft>
                <a:spcPts val="1350"/>
              </a:spcAft>
            </a:pPr>
            <a:r>
              <a:rPr lang="en-US" sz="1700" kern="0" spc="-20" dirty="0" smtClean="0">
                <a:latin typeface="Franklin Gothic Book" pitchFamily="34" charset="0"/>
              </a:rPr>
              <a:t>Interact </a:t>
            </a:r>
            <a:r>
              <a:rPr lang="en-US" sz="1700" kern="0" spc="-20" dirty="0">
                <a:latin typeface="Franklin Gothic Book" pitchFamily="34" charset="0"/>
              </a:rPr>
              <a:t>has defined a series of </a:t>
            </a:r>
            <a:r>
              <a:rPr lang="en-US" sz="1700" kern="0" spc="-20" dirty="0" smtClean="0">
                <a:latin typeface="Franklin Gothic Book" pitchFamily="34" charset="0"/>
              </a:rPr>
              <a:t>long-term strategies, results :</a:t>
            </a:r>
            <a:endParaRPr lang="en-US" sz="1700" kern="0" spc="-20" dirty="0">
              <a:latin typeface="Franklin Gothic Book" pitchFamily="34" charset="0"/>
            </a:endParaRPr>
          </a:p>
        </p:txBody>
      </p:sp>
      <p:pic>
        <p:nvPicPr>
          <p:cNvPr id="7" name="Picture 18"/>
          <p:cNvPicPr/>
          <p:nvPr/>
        </p:nvPicPr>
        <p:blipFill>
          <a:blip r:embed="rId3">
            <a:extLst>
              <a:ext uri="{28A0092B-C50C-407E-A947-70E740481C1C}">
                <a14:useLocalDpi xmlns:a14="http://schemas.microsoft.com/office/drawing/2010/main" val="0"/>
              </a:ext>
            </a:extLst>
          </a:blip>
          <a:stretch>
            <a:fillRect/>
          </a:stretch>
        </p:blipFill>
        <p:spPr>
          <a:xfrm>
            <a:off x="166129" y="1987137"/>
            <a:ext cx="8673071" cy="4525175"/>
          </a:xfrm>
          <a:prstGeom prst="rect">
            <a:avLst/>
          </a:prstGeom>
        </p:spPr>
      </p:pic>
      <p:sp>
        <p:nvSpPr>
          <p:cNvPr id="8" name="Cuadro de texto 1"/>
          <p:cNvSpPr txBox="1"/>
          <p:nvPr/>
        </p:nvSpPr>
        <p:spPr>
          <a:xfrm>
            <a:off x="525903" y="3380462"/>
            <a:ext cx="329565" cy="50419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s-ES" sz="2200">
                <a:ln>
                  <a:noFill/>
                </a:ln>
                <a:solidFill>
                  <a:srgbClr val="33CCCC"/>
                </a:solidFill>
                <a:effectLst>
                  <a:outerShdw blurRad="38100" dist="25400" dir="5400000" algn="ctr">
                    <a:srgbClr val="6E747A">
                      <a:alpha val="43000"/>
                    </a:srgbClr>
                  </a:outerShdw>
                </a:effectLst>
                <a:latin typeface="Trebuchet MS" panose="020B0603020202020204" pitchFamily="34" charset="0"/>
                <a:ea typeface="Times New Roman" panose="02020603050405020304" pitchFamily="18" charset="0"/>
                <a:cs typeface="Trebuchet MS" panose="020B0603020202020204" pitchFamily="34" charset="0"/>
              </a:rPr>
              <a:t>1</a:t>
            </a:r>
            <a:endParaRPr lang="es-ES" sz="1000">
              <a:effectLst/>
              <a:latin typeface="Tahoma" panose="020B0604030504040204" pitchFamily="34" charset="0"/>
              <a:ea typeface="Times New Roman" panose="02020603050405020304" pitchFamily="18" charset="0"/>
            </a:endParaRPr>
          </a:p>
        </p:txBody>
      </p:sp>
      <p:sp>
        <p:nvSpPr>
          <p:cNvPr id="9" name="Cuadro de texto 7"/>
          <p:cNvSpPr txBox="1"/>
          <p:nvPr/>
        </p:nvSpPr>
        <p:spPr>
          <a:xfrm>
            <a:off x="480590" y="4447262"/>
            <a:ext cx="329565" cy="50419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s-ES" sz="2200">
                <a:ln>
                  <a:noFill/>
                </a:ln>
                <a:solidFill>
                  <a:srgbClr val="00CC99"/>
                </a:solidFill>
                <a:effectLst>
                  <a:outerShdw blurRad="38100" dist="25400" dir="5400000" algn="ctr">
                    <a:srgbClr val="6E747A">
                      <a:alpha val="43000"/>
                    </a:srgbClr>
                  </a:outerShdw>
                </a:effectLst>
                <a:latin typeface="Trebuchet MS" panose="020B0603020202020204" pitchFamily="34" charset="0"/>
                <a:ea typeface="Times New Roman" panose="02020603050405020304" pitchFamily="18" charset="0"/>
                <a:cs typeface="Trebuchet MS" panose="020B0603020202020204" pitchFamily="34" charset="0"/>
              </a:rPr>
              <a:t>2</a:t>
            </a:r>
            <a:endParaRPr lang="es-ES" sz="1000">
              <a:effectLst/>
              <a:latin typeface="Tahoma" panose="020B0604030504040204" pitchFamily="34" charset="0"/>
              <a:ea typeface="Times New Roman" panose="02020603050405020304" pitchFamily="18" charset="0"/>
            </a:endParaRPr>
          </a:p>
        </p:txBody>
      </p:sp>
      <p:sp>
        <p:nvSpPr>
          <p:cNvPr id="10" name="Cuadro de texto 8"/>
          <p:cNvSpPr txBox="1"/>
          <p:nvPr/>
        </p:nvSpPr>
        <p:spPr>
          <a:xfrm>
            <a:off x="480589" y="5543734"/>
            <a:ext cx="329565" cy="50419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s-ES" sz="2200">
                <a:ln>
                  <a:noFill/>
                </a:ln>
                <a:solidFill>
                  <a:srgbClr val="92D050"/>
                </a:solidFill>
                <a:effectLst>
                  <a:outerShdw blurRad="38100" dist="25400" dir="5400000" algn="ctr">
                    <a:srgbClr val="6E747A">
                      <a:alpha val="43000"/>
                    </a:srgbClr>
                  </a:outerShdw>
                </a:effectLst>
                <a:latin typeface="Trebuchet MS" panose="020B0603020202020204" pitchFamily="34" charset="0"/>
                <a:ea typeface="Times New Roman" panose="02020603050405020304" pitchFamily="18" charset="0"/>
                <a:cs typeface="Trebuchet MS" panose="020B0603020202020204" pitchFamily="34" charset="0"/>
              </a:rPr>
              <a:t>3</a:t>
            </a:r>
            <a:endParaRPr lang="es-ES" sz="1000">
              <a:effectLst/>
              <a:latin typeface="Tahoma" panose="020B0604030504040204" pitchFamily="34" charset="0"/>
              <a:ea typeface="Times New Roman" panose="02020603050405020304" pitchFamily="18" charset="0"/>
            </a:endParaRPr>
          </a:p>
        </p:txBody>
      </p:sp>
    </p:spTree>
    <p:extLst>
      <p:ext uri="{BB962C8B-B14F-4D97-AF65-F5344CB8AC3E}">
        <p14:creationId xmlns:p14="http://schemas.microsoft.com/office/powerpoint/2010/main" val="730521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Agenda</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9733" y="1990522"/>
            <a:ext cx="2784534" cy="224817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377" y="1925619"/>
            <a:ext cx="2945311" cy="2377983"/>
          </a:xfrm>
          <a:prstGeom prst="rect">
            <a:avLst/>
          </a:prstGeom>
        </p:spPr>
      </p:pic>
      <p:sp>
        <p:nvSpPr>
          <p:cNvPr id="9" name="TextBox 8"/>
          <p:cNvSpPr txBox="1"/>
          <p:nvPr/>
        </p:nvSpPr>
        <p:spPr>
          <a:xfrm>
            <a:off x="437095" y="4148966"/>
            <a:ext cx="2246895" cy="1292662"/>
          </a:xfrm>
          <a:prstGeom prst="rect">
            <a:avLst/>
          </a:prstGeom>
          <a:noFill/>
        </p:spPr>
        <p:txBody>
          <a:bodyPr wrap="square" rtlCol="0">
            <a:spAutoFit/>
          </a:bodyPr>
          <a:lstStyle/>
          <a:p>
            <a:pPr algn="ctr"/>
            <a:r>
              <a:rPr lang="en-GB" sz="2000" b="1" dirty="0"/>
              <a:t>Evaluation </a:t>
            </a:r>
            <a:r>
              <a:rPr lang="en-GB" sz="2000" b="1" dirty="0" smtClean="0"/>
              <a:t>Capitalisation  Communication</a:t>
            </a:r>
            <a:endParaRPr lang="en-GB" sz="2000" b="1" dirty="0"/>
          </a:p>
          <a:p>
            <a:pPr algn="ctr"/>
            <a:endParaRPr lang="de-AT" dirty="0"/>
          </a:p>
        </p:txBody>
      </p:sp>
      <p:sp>
        <p:nvSpPr>
          <p:cNvPr id="10" name="TextBox 9"/>
          <p:cNvSpPr txBox="1"/>
          <p:nvPr/>
        </p:nvSpPr>
        <p:spPr>
          <a:xfrm>
            <a:off x="3276648" y="4148966"/>
            <a:ext cx="2000922" cy="1323439"/>
          </a:xfrm>
          <a:prstGeom prst="rect">
            <a:avLst/>
          </a:prstGeom>
          <a:noFill/>
        </p:spPr>
        <p:txBody>
          <a:bodyPr wrap="square" rtlCol="0">
            <a:spAutoFit/>
          </a:bodyPr>
          <a:lstStyle/>
          <a:p>
            <a:pPr algn="ctr"/>
            <a:r>
              <a:rPr lang="en-GB" sz="2000" b="1" dirty="0"/>
              <a:t>Evaluation </a:t>
            </a:r>
            <a:endParaRPr lang="en-GB" sz="2000" b="1" dirty="0" smtClean="0"/>
          </a:p>
          <a:p>
            <a:pPr algn="ctr"/>
            <a:r>
              <a:rPr lang="en-GB" sz="2000" b="1" dirty="0" smtClean="0"/>
              <a:t>of </a:t>
            </a:r>
            <a:r>
              <a:rPr lang="en-GB" sz="2000" b="1" dirty="0"/>
              <a:t>the communication strategy</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570" y="2376724"/>
            <a:ext cx="2025944" cy="1635705"/>
          </a:xfrm>
          <a:prstGeom prst="rect">
            <a:avLst/>
          </a:prstGeom>
        </p:spPr>
      </p:pic>
      <p:sp>
        <p:nvSpPr>
          <p:cNvPr id="11" name="TextBox 10"/>
          <p:cNvSpPr txBox="1"/>
          <p:nvPr/>
        </p:nvSpPr>
        <p:spPr>
          <a:xfrm>
            <a:off x="6202571" y="4158839"/>
            <a:ext cx="2000922" cy="1631216"/>
          </a:xfrm>
          <a:prstGeom prst="rect">
            <a:avLst/>
          </a:prstGeom>
          <a:noFill/>
        </p:spPr>
        <p:txBody>
          <a:bodyPr wrap="square" rtlCol="0">
            <a:spAutoFit/>
          </a:bodyPr>
          <a:lstStyle/>
          <a:p>
            <a:pPr algn="ctr"/>
            <a:r>
              <a:rPr lang="en-GB" sz="2000" b="1" dirty="0"/>
              <a:t>What to do with the evaluation results related to the impact evaluation? </a:t>
            </a:r>
          </a:p>
        </p:txBody>
      </p:sp>
    </p:spTree>
    <p:extLst>
      <p:ext uri="{BB962C8B-B14F-4D97-AF65-F5344CB8AC3E}">
        <p14:creationId xmlns:p14="http://schemas.microsoft.com/office/powerpoint/2010/main" val="1179475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313" y="921957"/>
            <a:ext cx="8207375" cy="498598"/>
          </a:xfrm>
        </p:spPr>
        <p:txBody>
          <a:bodyPr/>
          <a:lstStyle/>
          <a:p>
            <a:pPr>
              <a:spcAft>
                <a:spcPts val="550"/>
              </a:spcAft>
            </a:pPr>
            <a:r>
              <a:rPr lang="de-DE" sz="3600" kern="900" spc="-70" dirty="0">
                <a:latin typeface="Franklin Gothic Demi" pitchFamily="34" charset="0"/>
              </a:rPr>
              <a:t>Interact Capitalisation Networks</a:t>
            </a:r>
          </a:p>
        </p:txBody>
      </p:sp>
      <p:sp>
        <p:nvSpPr>
          <p:cNvPr id="4" name="Marcador de número de diapositiva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7BA1"/>
              </a:solidFill>
              <a:effectLst/>
              <a:uLnTx/>
              <a:uFillTx/>
              <a:latin typeface="Franklin Gothic Demi" charset="0"/>
              <a:ea typeface="+mn-ea"/>
              <a:cs typeface="+mn-cs"/>
            </a:endParaRPr>
          </a:p>
        </p:txBody>
      </p:sp>
      <p:sp>
        <p:nvSpPr>
          <p:cNvPr id="6" name="Rectángulo 5"/>
          <p:cNvSpPr/>
          <p:nvPr/>
        </p:nvSpPr>
        <p:spPr>
          <a:xfrm>
            <a:off x="381000" y="1600200"/>
            <a:ext cx="8064896" cy="4616648"/>
          </a:xfrm>
          <a:prstGeom prst="rect">
            <a:avLst/>
          </a:prstGeom>
        </p:spPr>
        <p:txBody>
          <a:bodyPr wrap="square">
            <a:spAutoFit/>
          </a:bodyPr>
          <a:lstStyle/>
          <a:p>
            <a:pPr>
              <a:spcBef>
                <a:spcPts val="600"/>
              </a:spcBef>
              <a:spcAft>
                <a:spcPts val="600"/>
              </a:spcAft>
            </a:pPr>
            <a:r>
              <a:rPr lang="en-GB" dirty="0">
                <a:solidFill>
                  <a:srgbClr val="000000"/>
                </a:solidFill>
                <a:latin typeface="Franklin Gothic Book" panose="020B0503020102020204" pitchFamily="34" charset="0"/>
                <a:ea typeface="Times New Roman" panose="02020603050405020304" pitchFamily="18" charset="0"/>
                <a:cs typeface="Trebuchet MS" panose="020B0603020202020204" pitchFamily="34" charset="0"/>
              </a:rPr>
              <a:t>The capitalisation </a:t>
            </a:r>
            <a:r>
              <a:rPr lang="en-GB" dirty="0" smtClean="0">
                <a:solidFill>
                  <a:srgbClr val="000000"/>
                </a:solidFill>
                <a:latin typeface="Franklin Gothic Book" panose="020B0503020102020204" pitchFamily="34" charset="0"/>
                <a:ea typeface="Times New Roman" panose="02020603050405020304" pitchFamily="18" charset="0"/>
                <a:cs typeface="Trebuchet MS" panose="020B0603020202020204" pitchFamily="34" charset="0"/>
              </a:rPr>
              <a:t>networks:</a:t>
            </a:r>
          </a:p>
          <a:p>
            <a:pPr marL="285750" indent="-285750">
              <a:spcBef>
                <a:spcPts val="600"/>
              </a:spcBef>
              <a:spcAft>
                <a:spcPts val="600"/>
              </a:spcAft>
              <a:buFont typeface="Arial" panose="020B0604020202020204" pitchFamily="34" charset="0"/>
              <a:buChar char="•"/>
            </a:pPr>
            <a:r>
              <a:rPr lang="en-GB" dirty="0" smtClean="0">
                <a:solidFill>
                  <a:srgbClr val="000000"/>
                </a:solidFill>
                <a:latin typeface="Franklin Gothic Book" panose="020B0503020102020204" pitchFamily="34" charset="0"/>
                <a:ea typeface="Times New Roman" panose="02020603050405020304" pitchFamily="18" charset="0"/>
                <a:cs typeface="Trebuchet MS" panose="020B0603020202020204" pitchFamily="34" charset="0"/>
              </a:rPr>
              <a:t>constitute </a:t>
            </a:r>
            <a:r>
              <a:rPr lang="en-GB" dirty="0">
                <a:solidFill>
                  <a:srgbClr val="000000"/>
                </a:solidFill>
                <a:latin typeface="Franklin Gothic Book" panose="020B0503020102020204" pitchFamily="34" charset="0"/>
                <a:ea typeface="Times New Roman" panose="02020603050405020304" pitchFamily="18" charset="0"/>
                <a:cs typeface="Trebuchet MS" panose="020B0603020202020204" pitchFamily="34" charset="0"/>
              </a:rPr>
              <a:t>a resource for gaining new contacts and knowledge, providing opportunities and inspiration; </a:t>
            </a:r>
            <a:endParaRPr lang="en-GB" dirty="0" smtClean="0">
              <a:solidFill>
                <a:srgbClr val="000000"/>
              </a:solidFill>
              <a:latin typeface="Franklin Gothic Book" panose="020B0503020102020204" pitchFamily="34" charset="0"/>
              <a:ea typeface="Times New Roman" panose="02020603050405020304" pitchFamily="18" charset="0"/>
              <a:cs typeface="Trebuchet MS" panose="020B0603020202020204" pitchFamily="34" charset="0"/>
            </a:endParaRPr>
          </a:p>
          <a:p>
            <a:pPr marL="285750" indent="-285750">
              <a:spcBef>
                <a:spcPts val="600"/>
              </a:spcBef>
              <a:spcAft>
                <a:spcPts val="600"/>
              </a:spcAft>
              <a:buFont typeface="Arial" panose="020B0604020202020204" pitchFamily="34" charset="0"/>
              <a:buChar char="•"/>
            </a:pPr>
            <a:r>
              <a:rPr lang="en-GB" dirty="0" smtClean="0">
                <a:solidFill>
                  <a:srgbClr val="000000"/>
                </a:solidFill>
                <a:latin typeface="Franklin Gothic Book" panose="020B0503020102020204" pitchFamily="34" charset="0"/>
                <a:ea typeface="Times New Roman" panose="02020603050405020304" pitchFamily="18" charset="0"/>
                <a:cs typeface="Trebuchet MS" panose="020B0603020202020204" pitchFamily="34" charset="0"/>
              </a:rPr>
              <a:t>are </a:t>
            </a:r>
            <a:r>
              <a:rPr lang="en-GB" dirty="0">
                <a:solidFill>
                  <a:srgbClr val="000000"/>
                </a:solidFill>
                <a:latin typeface="Franklin Gothic Book" panose="020B0503020102020204" pitchFamily="34" charset="0"/>
                <a:ea typeface="Times New Roman" panose="02020603050405020304" pitchFamily="18" charset="0"/>
                <a:cs typeface="Trebuchet MS" panose="020B0603020202020204" pitchFamily="34" charset="0"/>
              </a:rPr>
              <a:t>a support framework to refer to for advice, support, coaching, mentoring for its members and even beyond. </a:t>
            </a:r>
            <a:endParaRPr lang="en-GB" dirty="0" smtClean="0">
              <a:solidFill>
                <a:srgbClr val="000000"/>
              </a:solidFill>
              <a:latin typeface="Franklin Gothic Book" panose="020B0503020102020204" pitchFamily="34" charset="0"/>
              <a:ea typeface="Times New Roman" panose="02020603050405020304" pitchFamily="18" charset="0"/>
              <a:cs typeface="Trebuchet MS" panose="020B0603020202020204" pitchFamily="34" charset="0"/>
            </a:endParaRPr>
          </a:p>
          <a:p>
            <a:pPr marL="285750" indent="-285750">
              <a:spcBef>
                <a:spcPts val="600"/>
              </a:spcBef>
              <a:spcAft>
                <a:spcPts val="600"/>
              </a:spcAft>
              <a:buFont typeface="Arial" panose="020B0604020202020204" pitchFamily="34" charset="0"/>
              <a:buChar char="•"/>
            </a:pPr>
            <a:r>
              <a:rPr lang="en-GB" dirty="0">
                <a:latin typeface="Franklin Gothic Book" panose="020B0503020102020204" pitchFamily="34" charset="0"/>
              </a:rPr>
              <a:t>establish synergies with other initiatives and contexts which are not related to the Regional </a:t>
            </a:r>
            <a:r>
              <a:rPr lang="en-GB" dirty="0" smtClean="0">
                <a:latin typeface="Franklin Gothic Book" panose="020B0503020102020204" pitchFamily="34" charset="0"/>
              </a:rPr>
              <a:t>Policy and whose </a:t>
            </a:r>
            <a:r>
              <a:rPr lang="en-GB" dirty="0">
                <a:latin typeface="Franklin Gothic Book" panose="020B0503020102020204" pitchFamily="34" charset="0"/>
              </a:rPr>
              <a:t>focus is in line with the issues addressed through </a:t>
            </a:r>
            <a:r>
              <a:rPr lang="en-GB" dirty="0" smtClean="0">
                <a:latin typeface="Franklin Gothic Book" panose="020B0503020102020204" pitchFamily="34" charset="0"/>
              </a:rPr>
              <a:t>the capitalisation networks.</a:t>
            </a:r>
            <a:endParaRPr lang="es-ES" dirty="0">
              <a:latin typeface="Franklin Gothic Book" panose="020B0503020102020204" pitchFamily="34" charset="0"/>
            </a:endParaRPr>
          </a:p>
          <a:p>
            <a:pPr marL="285750" indent="-285750">
              <a:spcBef>
                <a:spcPts val="600"/>
              </a:spcBef>
              <a:spcAft>
                <a:spcPts val="600"/>
              </a:spcAft>
              <a:buFont typeface="Arial" panose="020B0604020202020204" pitchFamily="34" charset="0"/>
              <a:buChar char="•"/>
            </a:pPr>
            <a:r>
              <a:rPr lang="en-GB" dirty="0" smtClean="0">
                <a:solidFill>
                  <a:srgbClr val="000000"/>
                </a:solidFill>
                <a:latin typeface="Franklin Gothic Book" panose="020B0503020102020204" pitchFamily="34" charset="0"/>
                <a:ea typeface="Times New Roman" panose="02020603050405020304" pitchFamily="18" charset="0"/>
                <a:cs typeface="Trebuchet MS" panose="020B0603020202020204" pitchFamily="34" charset="0"/>
              </a:rPr>
              <a:t>serve </a:t>
            </a:r>
            <a:r>
              <a:rPr lang="en-GB" dirty="0">
                <a:solidFill>
                  <a:srgbClr val="000000"/>
                </a:solidFill>
                <a:latin typeface="Franklin Gothic Book" panose="020B0503020102020204" pitchFamily="34" charset="0"/>
                <a:ea typeface="Times New Roman" panose="02020603050405020304" pitchFamily="18" charset="0"/>
                <a:cs typeface="Trebuchet MS" panose="020B0603020202020204" pitchFamily="34" charset="0"/>
              </a:rPr>
              <a:t>both the purpose of learning/receiving as well as of promoting/sharing knowledge, information and achievements of </a:t>
            </a:r>
            <a:r>
              <a:rPr lang="en-GB" dirty="0" smtClean="0">
                <a:solidFill>
                  <a:srgbClr val="000000"/>
                </a:solidFill>
                <a:latin typeface="Franklin Gothic Book" panose="020B0503020102020204" pitchFamily="34" charset="0"/>
                <a:ea typeface="Times New Roman" panose="02020603050405020304" pitchFamily="18" charset="0"/>
                <a:cs typeface="Trebuchet MS" panose="020B0603020202020204" pitchFamily="34" charset="0"/>
              </a:rPr>
              <a:t>cooperation </a:t>
            </a:r>
            <a:r>
              <a:rPr lang="en-GB" dirty="0">
                <a:solidFill>
                  <a:srgbClr val="000000"/>
                </a:solidFill>
                <a:latin typeface="Franklin Gothic Book" panose="020B0503020102020204" pitchFamily="34" charset="0"/>
                <a:ea typeface="Times New Roman" panose="02020603050405020304" pitchFamily="18" charset="0"/>
                <a:cs typeface="Trebuchet MS" panose="020B0603020202020204" pitchFamily="34" charset="0"/>
              </a:rPr>
              <a:t>p</a:t>
            </a:r>
            <a:r>
              <a:rPr lang="en-GB" dirty="0" smtClean="0">
                <a:solidFill>
                  <a:srgbClr val="000000"/>
                </a:solidFill>
                <a:latin typeface="Franklin Gothic Book" panose="020B0503020102020204" pitchFamily="34" charset="0"/>
                <a:ea typeface="Times New Roman" panose="02020603050405020304" pitchFamily="18" charset="0"/>
                <a:cs typeface="Trebuchet MS" panose="020B0603020202020204" pitchFamily="34" charset="0"/>
              </a:rPr>
              <a:t>rogrammes.</a:t>
            </a:r>
          </a:p>
          <a:p>
            <a:pPr>
              <a:spcBef>
                <a:spcPts val="600"/>
              </a:spcBef>
              <a:spcAft>
                <a:spcPts val="600"/>
              </a:spcAft>
            </a:pPr>
            <a:endParaRPr lang="en-GB" b="1" dirty="0" smtClean="0">
              <a:latin typeface="Franklin Gothic Book" panose="020B0503020102020204" pitchFamily="34" charset="0"/>
            </a:endParaRPr>
          </a:p>
          <a:p>
            <a:pPr>
              <a:spcBef>
                <a:spcPts val="600"/>
              </a:spcBef>
              <a:spcAft>
                <a:spcPts val="600"/>
              </a:spcAft>
            </a:pPr>
            <a:r>
              <a:rPr lang="en-GB" b="1" dirty="0" smtClean="0">
                <a:latin typeface="Franklin Gothic Book" panose="020B0503020102020204" pitchFamily="34" charset="0"/>
              </a:rPr>
              <a:t>The </a:t>
            </a:r>
            <a:r>
              <a:rPr lang="en-GB" b="1" dirty="0">
                <a:latin typeface="Franklin Gothic Book" panose="020B0503020102020204" pitchFamily="34" charset="0"/>
              </a:rPr>
              <a:t>main users of the networks </a:t>
            </a:r>
            <a:r>
              <a:rPr lang="en-GB" b="1" dirty="0" smtClean="0">
                <a:latin typeface="Franklin Gothic Book" panose="020B0503020102020204" pitchFamily="34" charset="0"/>
              </a:rPr>
              <a:t>are the </a:t>
            </a:r>
            <a:r>
              <a:rPr lang="en-GB" b="1" dirty="0" err="1">
                <a:latin typeface="Franklin Gothic Book" panose="020B0503020102020204" pitchFamily="34" charset="0"/>
              </a:rPr>
              <a:t>Interreg</a:t>
            </a:r>
            <a:r>
              <a:rPr lang="en-GB" b="1" dirty="0">
                <a:latin typeface="Franklin Gothic Book" panose="020B0503020102020204" pitchFamily="34" charset="0"/>
              </a:rPr>
              <a:t>, </a:t>
            </a:r>
            <a:r>
              <a:rPr lang="en-GB" b="1" dirty="0" err="1">
                <a:latin typeface="Franklin Gothic Book" panose="020B0503020102020204" pitchFamily="34" charset="0"/>
              </a:rPr>
              <a:t>Interreg</a:t>
            </a:r>
            <a:r>
              <a:rPr lang="en-GB" b="1" dirty="0">
                <a:latin typeface="Franklin Gothic Book" panose="020B0503020102020204" pitchFamily="34" charset="0"/>
              </a:rPr>
              <a:t> IPA CBC and ENI CBC </a:t>
            </a:r>
            <a:r>
              <a:rPr lang="en-GB" b="1" dirty="0" smtClean="0">
                <a:latin typeface="Franklin Gothic Book" panose="020B0503020102020204" pitchFamily="34" charset="0"/>
              </a:rPr>
              <a:t>programmes</a:t>
            </a:r>
            <a:r>
              <a:rPr lang="en-GB" b="1" dirty="0">
                <a:latin typeface="Franklin Gothic Book" panose="020B0503020102020204" pitchFamily="34" charset="0"/>
              </a:rPr>
              <a:t>. </a:t>
            </a:r>
            <a:endParaRPr lang="es-ES" b="1" dirty="0">
              <a:latin typeface="Franklin Gothic Book" panose="020B0503020102020204" pitchFamily="34" charset="0"/>
            </a:endParaRPr>
          </a:p>
        </p:txBody>
      </p:sp>
      <p:sp>
        <p:nvSpPr>
          <p:cNvPr id="7" name="Marcador de pie de página 2"/>
          <p:cNvSpPr>
            <a:spLocks noGrp="1"/>
          </p:cNvSpPr>
          <p:nvPr>
            <p:ph type="ftr" sz="quarter" idx="4294967295"/>
          </p:nvPr>
        </p:nvSpPr>
        <p:spPr>
          <a:xfrm>
            <a:off x="468313" y="6524625"/>
            <a:ext cx="6272553" cy="16927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7BA1">
                  <a:lumMod val="75000"/>
                </a:srgbClr>
              </a:solidFill>
              <a:effectLst/>
              <a:uLnTx/>
              <a:uFillTx/>
              <a:latin typeface="Franklin Gothic Demi" charset="0"/>
              <a:ea typeface="+mn-ea"/>
              <a:cs typeface="+mn-cs"/>
            </a:endParaRPr>
          </a:p>
        </p:txBody>
      </p:sp>
    </p:spTree>
    <p:extLst>
      <p:ext uri="{BB962C8B-B14F-4D97-AF65-F5344CB8AC3E}">
        <p14:creationId xmlns:p14="http://schemas.microsoft.com/office/powerpoint/2010/main" val="3126959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313" y="921957"/>
            <a:ext cx="8207375" cy="498598"/>
          </a:xfrm>
        </p:spPr>
        <p:txBody>
          <a:bodyPr/>
          <a:lstStyle/>
          <a:p>
            <a:pPr>
              <a:spcAft>
                <a:spcPts val="550"/>
              </a:spcAft>
            </a:pPr>
            <a:r>
              <a:rPr lang="de-DE" sz="3600" kern="900" spc="-70" dirty="0">
                <a:latin typeface="Franklin Gothic Demi" pitchFamily="34" charset="0"/>
              </a:rPr>
              <a:t>Interact Capitalisation Networks: features</a:t>
            </a:r>
          </a:p>
        </p:txBody>
      </p:sp>
      <p:sp>
        <p:nvSpPr>
          <p:cNvPr id="3" name="Marcador de pie de página 2"/>
          <p:cNvSpPr>
            <a:spLocks noGrp="1"/>
          </p:cNvSpPr>
          <p:nvPr>
            <p:ph type="ftr"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007BA1">
                    <a:lumMod val="75000"/>
                  </a:srgbClr>
                </a:solidFill>
                <a:effectLst/>
                <a:uLnTx/>
                <a:uFillTx/>
                <a:latin typeface="Franklin Gothic Demi" charset="0"/>
                <a:ea typeface="+mn-ea"/>
                <a:cs typeface="+mn-cs"/>
              </a:rPr>
              <a:t>Interact Programme</a:t>
            </a:r>
            <a:endParaRPr kumimoji="0" lang="en-GB" sz="1100" b="0" i="0" u="none" strike="noStrike" kern="1200" cap="none" spc="0" normalizeH="0" baseline="0" noProof="0" dirty="0">
              <a:ln>
                <a:noFill/>
              </a:ln>
              <a:solidFill>
                <a:srgbClr val="007BA1">
                  <a:lumMod val="75000"/>
                </a:srgbClr>
              </a:solidFill>
              <a:effectLst/>
              <a:uLnTx/>
              <a:uFillTx/>
              <a:latin typeface="Franklin Gothic Demi" charset="0"/>
              <a:ea typeface="+mn-ea"/>
              <a:cs typeface="+mn-cs"/>
            </a:endParaRPr>
          </a:p>
        </p:txBody>
      </p:sp>
      <p:sp>
        <p:nvSpPr>
          <p:cNvPr id="4" name="Marcador de número de diapositiva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4013C-9CDE-B543-8DF0-24372B7E8E46}" type="slidenum">
              <a:rPr kumimoji="0" lang="en-GB" sz="1100" b="0" i="0" u="none" strike="noStrike" kern="1200" cap="none" spc="0" normalizeH="0" baseline="0" noProof="0" smtClean="0">
                <a:ln>
                  <a:noFill/>
                </a:ln>
                <a:solidFill>
                  <a:srgbClr val="007BA1"/>
                </a:solidFill>
                <a:effectLst/>
                <a:uLnTx/>
                <a:uFillTx/>
                <a:latin typeface="Franklin Gothic Demi"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100" b="0" i="0" u="none" strike="noStrike" kern="1200" cap="none" spc="0" normalizeH="0" baseline="0" noProof="0" dirty="0">
              <a:ln>
                <a:noFill/>
              </a:ln>
              <a:solidFill>
                <a:srgbClr val="007BA1"/>
              </a:solidFill>
              <a:effectLst/>
              <a:uLnTx/>
              <a:uFillTx/>
              <a:latin typeface="Franklin Gothic Demi" charset="0"/>
              <a:ea typeface="+mn-ea"/>
              <a:cs typeface="+mn-cs"/>
            </a:endParaRPr>
          </a:p>
        </p:txBody>
      </p:sp>
      <p:sp>
        <p:nvSpPr>
          <p:cNvPr id="7" name="Textfeld 4"/>
          <p:cNvSpPr txBox="1"/>
          <p:nvPr/>
        </p:nvSpPr>
        <p:spPr>
          <a:xfrm>
            <a:off x="525903" y="1828800"/>
            <a:ext cx="7983995" cy="276999"/>
          </a:xfrm>
          <a:prstGeom prst="rect">
            <a:avLst/>
          </a:prstGeom>
          <a:noFill/>
        </p:spPr>
        <p:txBody>
          <a:bodyPr wrap="square" lIns="0" tIns="0" rIns="0" bIns="0" rtlCol="0">
            <a:spAutoFit/>
          </a:bodyPr>
          <a:lstStyle/>
          <a:p>
            <a:pPr>
              <a:spcAft>
                <a:spcPts val="550"/>
              </a:spcAft>
            </a:pPr>
            <a:r>
              <a:rPr lang="de-DE" kern="900" spc="-70" dirty="0" smtClean="0">
                <a:latin typeface="Franklin Gothic Demi" pitchFamily="34" charset="0"/>
              </a:rPr>
              <a:t>A way to capitalise </a:t>
            </a:r>
            <a:r>
              <a:rPr lang="de-DE" kern="900" spc="-70" dirty="0">
                <a:latin typeface="Franklin Gothic Demi" pitchFamily="34" charset="0"/>
              </a:rPr>
              <a:t>Interreg </a:t>
            </a:r>
            <a:r>
              <a:rPr lang="de-DE" kern="900" spc="-70" dirty="0" smtClean="0">
                <a:latin typeface="Franklin Gothic Demi" pitchFamily="34" charset="0"/>
              </a:rPr>
              <a:t>results...</a:t>
            </a:r>
            <a:endParaRPr lang="de-DE" kern="900" spc="-70" dirty="0">
              <a:latin typeface="Franklin Gothic Demi" pitchFamily="34" charset="0"/>
            </a:endParaRPr>
          </a:p>
        </p:txBody>
      </p:sp>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150607" y="2331067"/>
            <a:ext cx="5488194" cy="3596397"/>
          </a:xfrm>
          <a:prstGeom prst="rect">
            <a:avLst/>
          </a:prstGeom>
          <a:noFill/>
          <a:ln>
            <a:noFill/>
          </a:ln>
        </p:spPr>
      </p:pic>
      <p:pic>
        <p:nvPicPr>
          <p:cNvPr id="9" name="Imagen 8"/>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331068"/>
            <a:ext cx="3479801" cy="4195208"/>
          </a:xfrm>
          <a:prstGeom prst="rect">
            <a:avLst/>
          </a:prstGeom>
          <a:noFill/>
          <a:ln>
            <a:noFill/>
          </a:ln>
        </p:spPr>
      </p:pic>
    </p:spTree>
    <p:extLst>
      <p:ext uri="{BB962C8B-B14F-4D97-AF65-F5344CB8AC3E}">
        <p14:creationId xmlns:p14="http://schemas.microsoft.com/office/powerpoint/2010/main" val="3959242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a:t>Thematic support to p</a:t>
            </a:r>
            <a:r>
              <a:rPr lang="en-GB" dirty="0" smtClean="0"/>
              <a:t>rogrammes </a:t>
            </a:r>
            <a:endParaRPr lang="es-ES" dirty="0"/>
          </a:p>
        </p:txBody>
      </p:sp>
      <p:sp>
        <p:nvSpPr>
          <p:cNvPr id="3" name="Marcador de pie de página 2"/>
          <p:cNvSpPr>
            <a:spLocks noGrp="1"/>
          </p:cNvSpPr>
          <p:nvPr>
            <p:ph type="ftr"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007BA1">
                    <a:lumMod val="75000"/>
                  </a:srgbClr>
                </a:solidFill>
                <a:effectLst/>
                <a:uLnTx/>
                <a:uFillTx/>
                <a:latin typeface="Franklin Gothic Demi" charset="0"/>
                <a:ea typeface="+mn-ea"/>
                <a:cs typeface="+mn-cs"/>
              </a:rPr>
              <a:t>Interact Programme</a:t>
            </a:r>
            <a:endParaRPr kumimoji="0" lang="en-GB" sz="1100" b="0" i="0" u="none" strike="noStrike" kern="1200" cap="none" spc="0" normalizeH="0" baseline="0" noProof="0" dirty="0">
              <a:ln>
                <a:noFill/>
              </a:ln>
              <a:solidFill>
                <a:srgbClr val="007BA1">
                  <a:lumMod val="75000"/>
                </a:srgbClr>
              </a:solidFill>
              <a:effectLst/>
              <a:uLnTx/>
              <a:uFillTx/>
              <a:latin typeface="Franklin Gothic Demi" charset="0"/>
              <a:ea typeface="+mn-ea"/>
              <a:cs typeface="+mn-cs"/>
            </a:endParaRPr>
          </a:p>
        </p:txBody>
      </p:sp>
      <p:sp>
        <p:nvSpPr>
          <p:cNvPr id="4" name="Marcador de número de diapositiva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4013C-9CDE-B543-8DF0-24372B7E8E46}" type="slidenum">
              <a:rPr kumimoji="0" lang="en-GB" sz="1100" b="0" i="0" u="none" strike="noStrike" kern="1200" cap="none" spc="0" normalizeH="0" baseline="0" noProof="0" smtClean="0">
                <a:ln>
                  <a:noFill/>
                </a:ln>
                <a:solidFill>
                  <a:srgbClr val="007BA1"/>
                </a:solidFill>
                <a:effectLst/>
                <a:uLnTx/>
                <a:uFillTx/>
                <a:latin typeface="Franklin Gothic Demi"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100" b="0" i="0" u="none" strike="noStrike" kern="1200" cap="none" spc="0" normalizeH="0" baseline="0" noProof="0" dirty="0">
              <a:ln>
                <a:noFill/>
              </a:ln>
              <a:solidFill>
                <a:srgbClr val="007BA1"/>
              </a:solidFill>
              <a:effectLst/>
              <a:uLnTx/>
              <a:uFillTx/>
              <a:latin typeface="Franklin Gothic Demi" charset="0"/>
              <a:ea typeface="+mn-ea"/>
              <a:cs typeface="+mn-cs"/>
            </a:endParaRPr>
          </a:p>
        </p:txBody>
      </p:sp>
      <p:graphicFrame>
        <p:nvGraphicFramePr>
          <p:cNvPr id="6" name="Tabla 5"/>
          <p:cNvGraphicFramePr>
            <a:graphicFrameLocks noGrp="1"/>
          </p:cNvGraphicFramePr>
          <p:nvPr>
            <p:extLst>
              <p:ext uri="{D42A27DB-BD31-4B8C-83A1-F6EECF244321}">
                <p14:modId xmlns:p14="http://schemas.microsoft.com/office/powerpoint/2010/main" val="3839300997"/>
              </p:ext>
            </p:extLst>
          </p:nvPr>
        </p:nvGraphicFramePr>
        <p:xfrm>
          <a:off x="533400" y="2057400"/>
          <a:ext cx="7981648" cy="3870217"/>
        </p:xfrm>
        <a:graphic>
          <a:graphicData uri="http://schemas.openxmlformats.org/drawingml/2006/table">
            <a:tbl>
              <a:tblPr firstRow="1" bandRow="1">
                <a:tableStyleId>{5C22544A-7EE6-4342-B048-85BDC9FD1C3A}</a:tableStyleId>
              </a:tblPr>
              <a:tblGrid>
                <a:gridCol w="3990824">
                  <a:extLst>
                    <a:ext uri="{9D8B030D-6E8A-4147-A177-3AD203B41FA5}">
                      <a16:colId xmlns:a16="http://schemas.microsoft.com/office/drawing/2014/main" val="296427020"/>
                    </a:ext>
                  </a:extLst>
                </a:gridCol>
                <a:gridCol w="3990824">
                  <a:extLst>
                    <a:ext uri="{9D8B030D-6E8A-4147-A177-3AD203B41FA5}">
                      <a16:colId xmlns:a16="http://schemas.microsoft.com/office/drawing/2014/main" val="2508551281"/>
                    </a:ext>
                  </a:extLst>
                </a:gridCol>
              </a:tblGrid>
              <a:tr h="563137">
                <a:tc>
                  <a:txBody>
                    <a:bodyPr/>
                    <a:lstStyle/>
                    <a:p>
                      <a:pPr algn="ctr"/>
                      <a:r>
                        <a:rPr lang="es-ES" sz="2000" b="0" dirty="0" err="1" smtClean="0">
                          <a:solidFill>
                            <a:schemeClr val="tx1"/>
                          </a:solidFill>
                          <a:latin typeface="+mj-lt"/>
                        </a:rPr>
                        <a:t>Interreg</a:t>
                      </a:r>
                      <a:r>
                        <a:rPr lang="es-ES" sz="2000" b="0" baseline="0" dirty="0" smtClean="0">
                          <a:solidFill>
                            <a:schemeClr val="tx1"/>
                          </a:solidFill>
                          <a:latin typeface="+mj-lt"/>
                        </a:rPr>
                        <a:t> </a:t>
                      </a:r>
                      <a:r>
                        <a:rPr lang="es-ES" sz="2000" b="0" baseline="0" dirty="0" err="1" smtClean="0">
                          <a:solidFill>
                            <a:schemeClr val="tx1"/>
                          </a:solidFill>
                          <a:latin typeface="+mj-lt"/>
                        </a:rPr>
                        <a:t>Europe</a:t>
                      </a:r>
                      <a:endParaRPr lang="es-ES" sz="2000" b="0" dirty="0">
                        <a:solidFill>
                          <a:schemeClr val="tx1"/>
                        </a:solidFill>
                        <a:latin typeface="+mj-lt"/>
                      </a:endParaRPr>
                    </a:p>
                  </a:txBody>
                  <a:tcPr anchor="ctr"/>
                </a:tc>
                <a:tc>
                  <a:txBody>
                    <a:bodyPr/>
                    <a:lstStyle/>
                    <a:p>
                      <a:pPr algn="ctr"/>
                      <a:r>
                        <a:rPr lang="es-ES" sz="2000" b="0" dirty="0" smtClean="0">
                          <a:solidFill>
                            <a:schemeClr val="tx1"/>
                          </a:solidFill>
                          <a:latin typeface="+mj-lt"/>
                        </a:rPr>
                        <a:t>Interact</a:t>
                      </a:r>
                      <a:r>
                        <a:rPr lang="es-ES" sz="2000" b="0" baseline="0" dirty="0" smtClean="0">
                          <a:solidFill>
                            <a:schemeClr val="tx1"/>
                          </a:solidFill>
                          <a:latin typeface="+mj-lt"/>
                        </a:rPr>
                        <a:t> </a:t>
                      </a:r>
                      <a:endParaRPr lang="es-ES" sz="2000" b="0" dirty="0">
                        <a:solidFill>
                          <a:schemeClr val="tx1"/>
                        </a:solidFill>
                        <a:latin typeface="+mj-lt"/>
                      </a:endParaRPr>
                    </a:p>
                  </a:txBody>
                  <a:tcPr anchor="ctr"/>
                </a:tc>
                <a:extLst>
                  <a:ext uri="{0D108BD9-81ED-4DB2-BD59-A6C34878D82A}">
                    <a16:rowId xmlns:a16="http://schemas.microsoft.com/office/drawing/2014/main" val="2501886574"/>
                  </a:ext>
                </a:extLst>
              </a:tr>
              <a:tr h="370840">
                <a:tc>
                  <a:txBody>
                    <a:bodyPr/>
                    <a:lstStyle/>
                    <a:p>
                      <a:r>
                        <a:rPr lang="en-US" sz="1800" kern="1200" dirty="0" smtClean="0">
                          <a:effectLst/>
                        </a:rPr>
                        <a:t>Research, technological development and innovation (TO 1)</a:t>
                      </a:r>
                      <a:endParaRPr lang="es-ES" dirty="0">
                        <a:solidFill>
                          <a:schemeClr val="tx2">
                            <a:lumMod val="60000"/>
                            <a:lumOff val="40000"/>
                          </a:schemeClr>
                        </a:solidFill>
                        <a:latin typeface="Franklin Gothic Book" panose="020B0503020102020204" pitchFamily="34" charset="0"/>
                      </a:endParaRPr>
                    </a:p>
                  </a:txBody>
                  <a:tcPr anchor="ctr"/>
                </a:tc>
                <a:tc>
                  <a:txBody>
                    <a:bodyPr/>
                    <a:lstStyle/>
                    <a:p>
                      <a:r>
                        <a:rPr lang="es-ES" dirty="0" err="1" smtClean="0"/>
                        <a:t>Migration</a:t>
                      </a:r>
                      <a:endParaRPr lang="es-ES" dirty="0">
                        <a:solidFill>
                          <a:schemeClr val="tx1"/>
                        </a:solidFill>
                        <a:latin typeface="Franklin Gothic Book" panose="020B0503020102020204" pitchFamily="34" charset="0"/>
                      </a:endParaRPr>
                    </a:p>
                  </a:txBody>
                  <a:tcPr anchor="ctr"/>
                </a:tc>
                <a:extLst>
                  <a:ext uri="{0D108BD9-81ED-4DB2-BD59-A6C34878D82A}">
                    <a16:rowId xmlns:a16="http://schemas.microsoft.com/office/drawing/2014/main" val="614239310"/>
                  </a:ext>
                </a:extLst>
              </a:tr>
              <a:tr h="370840">
                <a:tc>
                  <a:txBody>
                    <a:bodyPr/>
                    <a:lstStyle/>
                    <a:p>
                      <a:r>
                        <a:rPr lang="en-US" sz="1800" kern="1200" dirty="0" smtClean="0">
                          <a:effectLst/>
                        </a:rPr>
                        <a:t>Competitiveness of SME’s (TO 3)</a:t>
                      </a:r>
                      <a:endParaRPr lang="es-ES" dirty="0">
                        <a:solidFill>
                          <a:schemeClr val="tx2">
                            <a:lumMod val="60000"/>
                            <a:lumOff val="40000"/>
                          </a:schemeClr>
                        </a:solidFill>
                        <a:latin typeface="Franklin Gothic Book" panose="020B0503020102020204" pitchFamily="34" charset="0"/>
                      </a:endParaRPr>
                    </a:p>
                  </a:txBody>
                  <a:tcPr anchor="ctr"/>
                </a:tc>
                <a:tc>
                  <a:txBody>
                    <a:bodyPr/>
                    <a:lstStyle/>
                    <a:p>
                      <a:r>
                        <a:rPr lang="es-ES" dirty="0" err="1" smtClean="0"/>
                        <a:t>Sustainable</a:t>
                      </a:r>
                      <a:r>
                        <a:rPr lang="es-ES" dirty="0" smtClean="0"/>
                        <a:t> </a:t>
                      </a:r>
                      <a:r>
                        <a:rPr lang="es-ES" dirty="0" err="1" smtClean="0"/>
                        <a:t>transport</a:t>
                      </a:r>
                      <a:r>
                        <a:rPr lang="es-ES" dirty="0" smtClean="0"/>
                        <a:t> (TO 7)</a:t>
                      </a:r>
                      <a:endParaRPr lang="es-ES" dirty="0">
                        <a:solidFill>
                          <a:schemeClr val="tx1"/>
                        </a:solidFill>
                        <a:latin typeface="Franklin Gothic Book" panose="020B0503020102020204" pitchFamily="34" charset="0"/>
                      </a:endParaRPr>
                    </a:p>
                  </a:txBody>
                  <a:tcPr anchor="ctr"/>
                </a:tc>
                <a:extLst>
                  <a:ext uri="{0D108BD9-81ED-4DB2-BD59-A6C34878D82A}">
                    <a16:rowId xmlns:a16="http://schemas.microsoft.com/office/drawing/2014/main" val="1047541246"/>
                  </a:ext>
                </a:extLst>
              </a:tr>
              <a:tr h="370840">
                <a:tc>
                  <a:txBody>
                    <a:bodyPr/>
                    <a:lstStyle/>
                    <a:p>
                      <a:r>
                        <a:rPr lang="en-US" sz="1800" kern="1200" dirty="0" smtClean="0">
                          <a:effectLst/>
                        </a:rPr>
                        <a:t>Shift towards a low-carbon economy   (TO 4)</a:t>
                      </a:r>
                      <a:endParaRPr lang="es-ES" dirty="0">
                        <a:solidFill>
                          <a:schemeClr val="tx2">
                            <a:lumMod val="60000"/>
                            <a:lumOff val="40000"/>
                          </a:schemeClr>
                        </a:solidFill>
                        <a:latin typeface="Franklin Gothic Book" panose="020B0503020102020204" pitchFamily="34" charset="0"/>
                      </a:endParaRPr>
                    </a:p>
                  </a:txBody>
                  <a:tcPr anchor="ctr"/>
                </a:tc>
                <a:tc>
                  <a:txBody>
                    <a:bodyPr/>
                    <a:lstStyle/>
                    <a:p>
                      <a:r>
                        <a:rPr lang="es-ES" dirty="0" err="1" smtClean="0"/>
                        <a:t>Maritime</a:t>
                      </a:r>
                      <a:r>
                        <a:rPr lang="es-ES" baseline="0" dirty="0" smtClean="0"/>
                        <a:t> </a:t>
                      </a:r>
                      <a:r>
                        <a:rPr lang="es-ES" baseline="0" dirty="0" err="1" smtClean="0"/>
                        <a:t>issues</a:t>
                      </a:r>
                      <a:r>
                        <a:rPr lang="es-ES" baseline="0" dirty="0" smtClean="0"/>
                        <a:t>/</a:t>
                      </a:r>
                      <a:r>
                        <a:rPr lang="es-ES" baseline="0" dirty="0" err="1" smtClean="0"/>
                        <a:t>Knowledge</a:t>
                      </a:r>
                      <a:r>
                        <a:rPr lang="es-ES" baseline="0" dirty="0" smtClean="0"/>
                        <a:t> of </a:t>
                      </a:r>
                      <a:r>
                        <a:rPr lang="es-ES" baseline="0" dirty="0" err="1" smtClean="0"/>
                        <a:t>the</a:t>
                      </a:r>
                      <a:r>
                        <a:rPr lang="es-ES" baseline="0" dirty="0" smtClean="0"/>
                        <a:t> Seas</a:t>
                      </a:r>
                      <a:endParaRPr lang="es-ES" dirty="0">
                        <a:solidFill>
                          <a:schemeClr val="tx1"/>
                        </a:solidFill>
                        <a:latin typeface="Franklin Gothic Book" panose="020B0503020102020204" pitchFamily="34" charset="0"/>
                      </a:endParaRPr>
                    </a:p>
                  </a:txBody>
                  <a:tcPr anchor="ctr"/>
                </a:tc>
                <a:extLst>
                  <a:ext uri="{0D108BD9-81ED-4DB2-BD59-A6C34878D82A}">
                    <a16:rowId xmlns:a16="http://schemas.microsoft.com/office/drawing/2014/main" val="4120807269"/>
                  </a:ext>
                </a:extLst>
              </a:tr>
              <a:tr h="370840">
                <a:tc>
                  <a:txBody>
                    <a:bodyPr/>
                    <a:lstStyle/>
                    <a:p>
                      <a:r>
                        <a:rPr lang="en-US" sz="1800" kern="1200" dirty="0" smtClean="0">
                          <a:effectLst/>
                        </a:rPr>
                        <a:t>Preserving and protecting the environment and promoting resource efficiency (TO 6)</a:t>
                      </a:r>
                      <a:endParaRPr lang="es-ES" dirty="0">
                        <a:solidFill>
                          <a:schemeClr val="tx2">
                            <a:lumMod val="60000"/>
                            <a:lumOff val="40000"/>
                          </a:schemeClr>
                        </a:solidFill>
                        <a:latin typeface="Franklin Gothic Book" panose="020B0503020102020204" pitchFamily="34" charset="0"/>
                      </a:endParaRPr>
                    </a:p>
                  </a:txBody>
                  <a:tcPr anchor="ctr"/>
                </a:tc>
                <a:tc>
                  <a:txBody>
                    <a:bodyPr/>
                    <a:lstStyle/>
                    <a:p>
                      <a:r>
                        <a:rPr lang="es-ES" dirty="0" err="1" smtClean="0"/>
                        <a:t>Climate</a:t>
                      </a:r>
                      <a:r>
                        <a:rPr lang="es-ES" dirty="0" smtClean="0"/>
                        <a:t> </a:t>
                      </a:r>
                      <a:r>
                        <a:rPr lang="es-ES" dirty="0" err="1" smtClean="0"/>
                        <a:t>change</a:t>
                      </a:r>
                      <a:r>
                        <a:rPr lang="es-ES" dirty="0" smtClean="0"/>
                        <a:t> and</a:t>
                      </a:r>
                      <a:r>
                        <a:rPr lang="es-ES" baseline="0" dirty="0" smtClean="0"/>
                        <a:t> </a:t>
                      </a:r>
                      <a:r>
                        <a:rPr lang="es-ES" baseline="0" dirty="0" err="1" smtClean="0"/>
                        <a:t>risk</a:t>
                      </a:r>
                      <a:r>
                        <a:rPr lang="es-ES" baseline="0" dirty="0" smtClean="0"/>
                        <a:t> </a:t>
                      </a:r>
                      <a:r>
                        <a:rPr lang="es-ES" baseline="0" dirty="0" err="1" smtClean="0"/>
                        <a:t>management</a:t>
                      </a:r>
                      <a:r>
                        <a:rPr lang="es-ES" baseline="0" dirty="0" smtClean="0"/>
                        <a:t> (TO 5)</a:t>
                      </a:r>
                      <a:endParaRPr lang="es-ES" dirty="0">
                        <a:latin typeface="Franklin Gothic Book" panose="020B0503020102020204" pitchFamily="34" charset="0"/>
                      </a:endParaRPr>
                    </a:p>
                  </a:txBody>
                  <a:tcPr anchor="ctr"/>
                </a:tc>
                <a:extLst>
                  <a:ext uri="{0D108BD9-81ED-4DB2-BD59-A6C34878D82A}">
                    <a16:rowId xmlns:a16="http://schemas.microsoft.com/office/drawing/2014/main" val="4137300193"/>
                  </a:ext>
                </a:extLst>
              </a:tr>
              <a:tr h="370840">
                <a:tc>
                  <a:txBody>
                    <a:bodyPr/>
                    <a:lstStyle/>
                    <a:p>
                      <a:endParaRPr lang="es-ES" dirty="0">
                        <a:solidFill>
                          <a:schemeClr val="tx2">
                            <a:lumMod val="60000"/>
                            <a:lumOff val="40000"/>
                          </a:schemeClr>
                        </a:solidFill>
                        <a:latin typeface="Franklin Gothic Book" panose="020B0503020102020204" pitchFamily="34" charset="0"/>
                      </a:endParaRPr>
                    </a:p>
                  </a:txBody>
                  <a:tcPr anchor="ctr"/>
                </a:tc>
                <a:tc>
                  <a:txBody>
                    <a:bodyPr/>
                    <a:lstStyle/>
                    <a:p>
                      <a:r>
                        <a:rPr lang="es-ES" dirty="0" smtClean="0"/>
                        <a:t>Inclusive</a:t>
                      </a:r>
                      <a:r>
                        <a:rPr lang="es-ES" baseline="0" dirty="0" smtClean="0"/>
                        <a:t> </a:t>
                      </a:r>
                      <a:r>
                        <a:rPr lang="es-ES" baseline="0" dirty="0" err="1" smtClean="0"/>
                        <a:t>growth</a:t>
                      </a:r>
                      <a:r>
                        <a:rPr lang="es-ES" baseline="0" dirty="0" smtClean="0"/>
                        <a:t> (TO 8-9-10)</a:t>
                      </a:r>
                      <a:endParaRPr lang="es-ES" dirty="0">
                        <a:latin typeface="Franklin Gothic Book" panose="020B0503020102020204" pitchFamily="34" charset="0"/>
                      </a:endParaRPr>
                    </a:p>
                  </a:txBody>
                  <a:tcPr anchor="ctr"/>
                </a:tc>
                <a:extLst>
                  <a:ext uri="{0D108BD9-81ED-4DB2-BD59-A6C34878D82A}">
                    <a16:rowId xmlns:a16="http://schemas.microsoft.com/office/drawing/2014/main" val="658828280"/>
                  </a:ext>
                </a:extLst>
              </a:tr>
              <a:tr h="370840">
                <a:tc>
                  <a:txBody>
                    <a:bodyPr/>
                    <a:lstStyle/>
                    <a:p>
                      <a:endParaRPr lang="es-ES" dirty="0">
                        <a:latin typeface="Franklin Gothic Book" panose="020B0503020102020204" pitchFamily="34" charset="0"/>
                      </a:endParaRPr>
                    </a:p>
                  </a:txBody>
                  <a:tcPr anchor="ctr"/>
                </a:tc>
                <a:tc>
                  <a:txBody>
                    <a:bodyPr/>
                    <a:lstStyle/>
                    <a:p>
                      <a:r>
                        <a:rPr lang="es-ES" dirty="0" err="1" smtClean="0"/>
                        <a:t>Better</a:t>
                      </a:r>
                      <a:r>
                        <a:rPr lang="es-ES" dirty="0" smtClean="0"/>
                        <a:t> </a:t>
                      </a:r>
                      <a:r>
                        <a:rPr lang="es-ES" dirty="0" err="1" smtClean="0"/>
                        <a:t>governance</a:t>
                      </a:r>
                      <a:r>
                        <a:rPr lang="es-ES" baseline="0" dirty="0" smtClean="0"/>
                        <a:t> (TO 11)</a:t>
                      </a:r>
                      <a:endParaRPr lang="es-ES" dirty="0">
                        <a:latin typeface="Franklin Gothic Book" panose="020B0503020102020204" pitchFamily="34" charset="0"/>
                      </a:endParaRPr>
                    </a:p>
                  </a:txBody>
                  <a:tcPr anchor="ctr"/>
                </a:tc>
                <a:extLst>
                  <a:ext uri="{0D108BD9-81ED-4DB2-BD59-A6C34878D82A}">
                    <a16:rowId xmlns:a16="http://schemas.microsoft.com/office/drawing/2014/main" val="2498902056"/>
                  </a:ext>
                </a:extLst>
              </a:tr>
            </a:tbl>
          </a:graphicData>
        </a:graphic>
      </p:graphicFrame>
    </p:spTree>
    <p:extLst>
      <p:ext uri="{BB962C8B-B14F-4D97-AF65-F5344CB8AC3E}">
        <p14:creationId xmlns:p14="http://schemas.microsoft.com/office/powerpoint/2010/main" val="1681956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a:t>Support to Capitalisation </a:t>
            </a:r>
            <a:r>
              <a:rPr lang="en-GB" dirty="0" smtClean="0"/>
              <a:t>2018</a:t>
            </a:r>
            <a:endParaRPr lang="es-ES" dirty="0"/>
          </a:p>
        </p:txBody>
      </p:sp>
      <p:sp>
        <p:nvSpPr>
          <p:cNvPr id="3" name="Marcador de pie de página 2"/>
          <p:cNvSpPr>
            <a:spLocks noGrp="1"/>
          </p:cNvSpPr>
          <p:nvPr>
            <p:ph type="ftr"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7BA1">
                  <a:lumMod val="75000"/>
                </a:srgbClr>
              </a:solidFill>
              <a:effectLst/>
              <a:uLnTx/>
              <a:uFillTx/>
              <a:latin typeface="Franklin Gothic Demi" charset="0"/>
              <a:ea typeface="+mn-ea"/>
              <a:cs typeface="+mn-cs"/>
            </a:endParaRPr>
          </a:p>
        </p:txBody>
      </p:sp>
      <p:sp>
        <p:nvSpPr>
          <p:cNvPr id="4" name="Marcador de número de diapositiva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7BA1"/>
              </a:solidFill>
              <a:effectLst/>
              <a:uLnTx/>
              <a:uFillTx/>
              <a:latin typeface="Franklin Gothic Demi" charset="0"/>
              <a:ea typeface="+mn-ea"/>
              <a:cs typeface="+mn-cs"/>
            </a:endParaRPr>
          </a:p>
        </p:txBody>
      </p:sp>
      <p:graphicFrame>
        <p:nvGraphicFramePr>
          <p:cNvPr id="6" name="Tabla 5"/>
          <p:cNvGraphicFramePr>
            <a:graphicFrameLocks noGrp="1"/>
          </p:cNvGraphicFramePr>
          <p:nvPr>
            <p:extLst>
              <p:ext uri="{D42A27DB-BD31-4B8C-83A1-F6EECF244321}">
                <p14:modId xmlns:p14="http://schemas.microsoft.com/office/powerpoint/2010/main" val="3346548741"/>
              </p:ext>
            </p:extLst>
          </p:nvPr>
        </p:nvGraphicFramePr>
        <p:xfrm>
          <a:off x="468312" y="1549250"/>
          <a:ext cx="8207376" cy="5156082"/>
        </p:xfrm>
        <a:graphic>
          <a:graphicData uri="http://schemas.openxmlformats.org/drawingml/2006/table">
            <a:tbl>
              <a:tblPr firstRow="1" bandRow="1">
                <a:tableStyleId>{5C22544A-7EE6-4342-B048-85BDC9FD1C3A}</a:tableStyleId>
              </a:tblPr>
              <a:tblGrid>
                <a:gridCol w="4103688">
                  <a:extLst>
                    <a:ext uri="{9D8B030D-6E8A-4147-A177-3AD203B41FA5}">
                      <a16:colId xmlns:a16="http://schemas.microsoft.com/office/drawing/2014/main" val="1177750565"/>
                    </a:ext>
                  </a:extLst>
                </a:gridCol>
                <a:gridCol w="4103688">
                  <a:extLst>
                    <a:ext uri="{9D8B030D-6E8A-4147-A177-3AD203B41FA5}">
                      <a16:colId xmlns:a16="http://schemas.microsoft.com/office/drawing/2014/main" val="993403597"/>
                    </a:ext>
                  </a:extLst>
                </a:gridCol>
              </a:tblGrid>
              <a:tr h="990600">
                <a:tc>
                  <a:txBody>
                    <a:bodyPr/>
                    <a:lstStyle/>
                    <a:p>
                      <a:r>
                        <a:rPr lang="es-ES" b="0" dirty="0" err="1" smtClean="0">
                          <a:solidFill>
                            <a:schemeClr val="tx1"/>
                          </a:solidFill>
                          <a:latin typeface="Franklin Gothic Demi" panose="020B0703020102020204" pitchFamily="34" charset="0"/>
                        </a:rPr>
                        <a:t>Capitalisation</a:t>
                      </a:r>
                      <a:r>
                        <a:rPr lang="es-ES" b="0" baseline="0" dirty="0" smtClean="0">
                          <a:solidFill>
                            <a:schemeClr val="tx1"/>
                          </a:solidFill>
                          <a:latin typeface="Franklin Gothic Demi" panose="020B0703020102020204" pitchFamily="34" charset="0"/>
                        </a:rPr>
                        <a:t> as </a:t>
                      </a:r>
                      <a:r>
                        <a:rPr lang="es-ES" b="0" baseline="0" dirty="0" err="1" smtClean="0">
                          <a:solidFill>
                            <a:schemeClr val="tx1"/>
                          </a:solidFill>
                          <a:latin typeface="Franklin Gothic Demi" panose="020B0703020102020204" pitchFamily="34" charset="0"/>
                        </a:rPr>
                        <a:t>management</a:t>
                      </a:r>
                      <a:r>
                        <a:rPr lang="es-ES" b="0" baseline="0" dirty="0" smtClean="0">
                          <a:solidFill>
                            <a:schemeClr val="tx1"/>
                          </a:solidFill>
                          <a:latin typeface="Franklin Gothic Demi" panose="020B0703020102020204" pitchFamily="34" charset="0"/>
                        </a:rPr>
                        <a:t> </a:t>
                      </a:r>
                      <a:r>
                        <a:rPr lang="es-ES" b="0" baseline="0" dirty="0" err="1" smtClean="0">
                          <a:solidFill>
                            <a:schemeClr val="tx1"/>
                          </a:solidFill>
                          <a:latin typeface="Franklin Gothic Demi" panose="020B0703020102020204" pitchFamily="34" charset="0"/>
                        </a:rPr>
                        <a:t>practice</a:t>
                      </a:r>
                      <a:r>
                        <a:rPr lang="es-ES" b="0" baseline="0" dirty="0" smtClean="0">
                          <a:solidFill>
                            <a:schemeClr val="tx1"/>
                          </a:solidFill>
                          <a:latin typeface="Franklin Gothic Demi" panose="020B0703020102020204" pitchFamily="34" charset="0"/>
                        </a:rPr>
                        <a:t>: Workshops, trainings, </a:t>
                      </a:r>
                      <a:r>
                        <a:rPr lang="es-ES" b="0" baseline="0" dirty="0" err="1" smtClean="0">
                          <a:solidFill>
                            <a:schemeClr val="tx1"/>
                          </a:solidFill>
                          <a:latin typeface="Franklin Gothic Demi" panose="020B0703020102020204" pitchFamily="34" charset="0"/>
                        </a:rPr>
                        <a:t>publications</a:t>
                      </a:r>
                      <a:r>
                        <a:rPr lang="es-ES" b="0" baseline="0" dirty="0" smtClean="0">
                          <a:solidFill>
                            <a:schemeClr val="tx1"/>
                          </a:solidFill>
                          <a:latin typeface="Franklin Gothic Demi" panose="020B0703020102020204" pitchFamily="34" charset="0"/>
                        </a:rPr>
                        <a:t> and </a:t>
                      </a:r>
                      <a:r>
                        <a:rPr lang="es-ES" b="0" baseline="0" dirty="0" err="1" smtClean="0">
                          <a:solidFill>
                            <a:schemeClr val="tx1"/>
                          </a:solidFill>
                          <a:latin typeface="Franklin Gothic Demi" panose="020B0703020102020204" pitchFamily="34" charset="0"/>
                        </a:rPr>
                        <a:t>materials</a:t>
                      </a:r>
                      <a:endParaRPr lang="es-ES" b="0" dirty="0">
                        <a:solidFill>
                          <a:schemeClr val="tx1"/>
                        </a:solidFill>
                        <a:latin typeface="Franklin Gothic Demi" panose="020B0703020102020204" pitchFamily="34" charset="0"/>
                      </a:endParaRPr>
                    </a:p>
                  </a:txBody>
                  <a:tcPr/>
                </a:tc>
                <a:tc>
                  <a:txBody>
                    <a:bodyPr/>
                    <a:lstStyle/>
                    <a:p>
                      <a:r>
                        <a:rPr lang="es-ES" b="0" dirty="0" err="1" smtClean="0">
                          <a:solidFill>
                            <a:schemeClr val="tx1"/>
                          </a:solidFill>
                          <a:latin typeface="Franklin Gothic Demi" panose="020B0703020102020204" pitchFamily="34" charset="0"/>
                        </a:rPr>
                        <a:t>Thematic</a:t>
                      </a:r>
                      <a:r>
                        <a:rPr lang="es-ES" b="0" dirty="0" smtClean="0">
                          <a:solidFill>
                            <a:schemeClr val="tx1"/>
                          </a:solidFill>
                          <a:latin typeface="Franklin Gothic Demi" panose="020B0703020102020204" pitchFamily="34" charset="0"/>
                        </a:rPr>
                        <a:t> </a:t>
                      </a:r>
                      <a:r>
                        <a:rPr lang="es-ES" b="0" dirty="0" err="1" smtClean="0">
                          <a:solidFill>
                            <a:schemeClr val="tx1"/>
                          </a:solidFill>
                          <a:latin typeface="Franklin Gothic Demi" panose="020B0703020102020204" pitchFamily="34" charset="0"/>
                        </a:rPr>
                        <a:t>network</a:t>
                      </a:r>
                      <a:r>
                        <a:rPr lang="es-ES" b="0" dirty="0" smtClean="0">
                          <a:solidFill>
                            <a:schemeClr val="tx1"/>
                          </a:solidFill>
                          <a:latin typeface="Franklin Gothic Demi" panose="020B0703020102020204" pitchFamily="34" charset="0"/>
                        </a:rPr>
                        <a:t>:</a:t>
                      </a:r>
                    </a:p>
                    <a:p>
                      <a:r>
                        <a:rPr lang="es-ES" b="0" dirty="0" smtClean="0">
                          <a:solidFill>
                            <a:schemeClr val="tx1"/>
                          </a:solidFill>
                          <a:latin typeface="Franklin Gothic Demi" panose="020B0703020102020204" pitchFamily="34" charset="0"/>
                        </a:rPr>
                        <a:t>Meetings,</a:t>
                      </a:r>
                      <a:r>
                        <a:rPr lang="es-ES" b="0" baseline="0" dirty="0" smtClean="0">
                          <a:solidFill>
                            <a:schemeClr val="tx1"/>
                          </a:solidFill>
                          <a:latin typeface="Franklin Gothic Demi" panose="020B0703020102020204" pitchFamily="34" charset="0"/>
                        </a:rPr>
                        <a:t> on-line </a:t>
                      </a:r>
                      <a:r>
                        <a:rPr lang="es-ES" b="0" baseline="0" dirty="0" err="1" smtClean="0">
                          <a:solidFill>
                            <a:schemeClr val="tx1"/>
                          </a:solidFill>
                          <a:latin typeface="Franklin Gothic Demi" panose="020B0703020102020204" pitchFamily="34" charset="0"/>
                        </a:rPr>
                        <a:t>platforms</a:t>
                      </a:r>
                      <a:r>
                        <a:rPr lang="es-ES" b="0" baseline="0" dirty="0" smtClean="0">
                          <a:solidFill>
                            <a:schemeClr val="tx1"/>
                          </a:solidFill>
                          <a:latin typeface="Franklin Gothic Demi" panose="020B0703020102020204" pitchFamily="34" charset="0"/>
                        </a:rPr>
                        <a:t>, </a:t>
                      </a:r>
                      <a:br>
                        <a:rPr lang="es-ES" b="0" baseline="0" dirty="0" smtClean="0">
                          <a:solidFill>
                            <a:schemeClr val="tx1"/>
                          </a:solidFill>
                          <a:latin typeface="Franklin Gothic Demi" panose="020B0703020102020204" pitchFamily="34" charset="0"/>
                        </a:rPr>
                      </a:br>
                      <a:r>
                        <a:rPr lang="es-ES" b="0" baseline="0" dirty="0" err="1" smtClean="0">
                          <a:solidFill>
                            <a:schemeClr val="tx1"/>
                          </a:solidFill>
                          <a:latin typeface="Franklin Gothic Demi" panose="020B0703020102020204" pitchFamily="34" charset="0"/>
                        </a:rPr>
                        <a:t>pubications</a:t>
                      </a:r>
                      <a:endParaRPr lang="es-ES" b="0" dirty="0">
                        <a:solidFill>
                          <a:schemeClr val="tx1"/>
                        </a:solidFill>
                        <a:latin typeface="Franklin Gothic Demi" panose="020B0703020102020204" pitchFamily="34" charset="0"/>
                      </a:endParaRPr>
                    </a:p>
                  </a:txBody>
                  <a:tcPr/>
                </a:tc>
                <a:extLst>
                  <a:ext uri="{0D108BD9-81ED-4DB2-BD59-A6C34878D82A}">
                    <a16:rowId xmlns:a16="http://schemas.microsoft.com/office/drawing/2014/main" val="745079858"/>
                  </a:ext>
                </a:extLst>
              </a:tr>
              <a:tr h="926383">
                <a:tc>
                  <a:txBody>
                    <a:bodyPr/>
                    <a:lstStyle/>
                    <a:p>
                      <a:r>
                        <a:rPr lang="es-ES" sz="1800" kern="1200" dirty="0" err="1" smtClean="0">
                          <a:effectLst/>
                        </a:rPr>
                        <a:t>Event</a:t>
                      </a:r>
                      <a:r>
                        <a:rPr lang="es-ES" sz="1800" kern="1200" dirty="0" smtClean="0">
                          <a:effectLst/>
                        </a:rPr>
                        <a:t> </a:t>
                      </a:r>
                      <a:r>
                        <a:rPr lang="es-ES" sz="1800" kern="1200" dirty="0" err="1" smtClean="0">
                          <a:effectLst/>
                        </a:rPr>
                        <a:t>on</a:t>
                      </a:r>
                      <a:r>
                        <a:rPr lang="es-ES" sz="1800" kern="1200" dirty="0" smtClean="0">
                          <a:effectLst/>
                        </a:rPr>
                        <a:t> </a:t>
                      </a:r>
                      <a:r>
                        <a:rPr lang="es-ES" sz="1800" kern="1200" dirty="0" err="1" smtClean="0">
                          <a:effectLst/>
                        </a:rPr>
                        <a:t>Capitalisation</a:t>
                      </a:r>
                      <a:r>
                        <a:rPr lang="es-ES" sz="1800" kern="1200" dirty="0" smtClean="0">
                          <a:effectLst/>
                        </a:rPr>
                        <a:t> </a:t>
                      </a:r>
                      <a:r>
                        <a:rPr lang="es-ES" sz="1800" kern="1200" dirty="0" err="1" smtClean="0">
                          <a:effectLst/>
                        </a:rPr>
                        <a:t>practices</a:t>
                      </a:r>
                      <a:r>
                        <a:rPr lang="es-ES" sz="1800" kern="1200" dirty="0" smtClean="0">
                          <a:effectLst/>
                        </a:rPr>
                        <a:t> </a:t>
                      </a:r>
                      <a:endParaRPr lang="es-ES" dirty="0">
                        <a:latin typeface="Franklin Gothic Book" panose="020B0503020102020204" pitchFamily="34" charset="0"/>
                      </a:endParaRPr>
                    </a:p>
                  </a:txBody>
                  <a:tcPr anchor="ctr"/>
                </a:tc>
                <a:tc>
                  <a:txBody>
                    <a:bodyPr/>
                    <a:lstStyle/>
                    <a:p>
                      <a:r>
                        <a:rPr lang="es-ES" dirty="0" err="1" smtClean="0"/>
                        <a:t>Interreg</a:t>
                      </a:r>
                      <a:r>
                        <a:rPr lang="es-ES" dirty="0" smtClean="0"/>
                        <a:t> response to </a:t>
                      </a:r>
                      <a:r>
                        <a:rPr lang="es-ES" dirty="0" err="1" smtClean="0"/>
                        <a:t>migration</a:t>
                      </a:r>
                      <a:r>
                        <a:rPr lang="es-ES" dirty="0" smtClean="0"/>
                        <a:t> </a:t>
                      </a:r>
                      <a:r>
                        <a:rPr lang="es-ES" dirty="0" err="1" smtClean="0"/>
                        <a:t>network</a:t>
                      </a:r>
                      <a:r>
                        <a:rPr lang="es-ES" dirty="0" smtClean="0"/>
                        <a:t> </a:t>
                      </a:r>
                      <a:endParaRPr lang="es-ES" dirty="0">
                        <a:solidFill>
                          <a:srgbClr val="00B050"/>
                        </a:solidFill>
                        <a:latin typeface="Franklin Gothic Book" panose="020B0503020102020204" pitchFamily="34" charset="0"/>
                      </a:endParaRPr>
                    </a:p>
                  </a:txBody>
                  <a:tcPr anchor="ctr"/>
                </a:tc>
                <a:extLst>
                  <a:ext uri="{0D108BD9-81ED-4DB2-BD59-A6C34878D82A}">
                    <a16:rowId xmlns:a16="http://schemas.microsoft.com/office/drawing/2014/main" val="466586813"/>
                  </a:ext>
                </a:extLst>
              </a:tr>
              <a:tr h="926383">
                <a:tc>
                  <a:txBody>
                    <a:bodyPr/>
                    <a:lstStyle/>
                    <a:p>
                      <a:r>
                        <a:rPr lang="en-US" dirty="0" err="1" smtClean="0"/>
                        <a:t>Capitalisation</a:t>
                      </a:r>
                      <a:r>
                        <a:rPr lang="en-US" dirty="0" smtClean="0"/>
                        <a:t> WG to prepare a</a:t>
                      </a:r>
                      <a:r>
                        <a:rPr lang="en-US" baseline="0" dirty="0" smtClean="0"/>
                        <a:t> Cap toolkit (process and strategy/plan templates)</a:t>
                      </a:r>
                      <a:endParaRPr lang="en-US" dirty="0" smtClean="0">
                        <a:latin typeface="Franklin Gothic Book" panose="020B0503020102020204" pitchFamily="34" charset="0"/>
                      </a:endParaRPr>
                    </a:p>
                  </a:txBody>
                  <a:tcPr anchor="ctr"/>
                </a:tc>
                <a:tc>
                  <a:txBody>
                    <a:bodyPr/>
                    <a:lstStyle/>
                    <a:p>
                      <a:r>
                        <a:rPr lang="es-ES" dirty="0" err="1" smtClean="0"/>
                        <a:t>Sustainable</a:t>
                      </a:r>
                      <a:r>
                        <a:rPr lang="es-ES" dirty="0" smtClean="0"/>
                        <a:t> </a:t>
                      </a:r>
                      <a:r>
                        <a:rPr lang="es-ES" dirty="0" err="1" smtClean="0"/>
                        <a:t>transport</a:t>
                      </a:r>
                      <a:r>
                        <a:rPr lang="es-ES" dirty="0" smtClean="0"/>
                        <a:t> </a:t>
                      </a:r>
                      <a:endParaRPr lang="es-ES" dirty="0">
                        <a:solidFill>
                          <a:srgbClr val="00B050"/>
                        </a:solidFill>
                        <a:latin typeface="Franklin Gothic Book" panose="020B0503020102020204" pitchFamily="34" charset="0"/>
                      </a:endParaRPr>
                    </a:p>
                  </a:txBody>
                  <a:tcPr anchor="ctr"/>
                </a:tc>
                <a:extLst>
                  <a:ext uri="{0D108BD9-81ED-4DB2-BD59-A6C34878D82A}">
                    <a16:rowId xmlns:a16="http://schemas.microsoft.com/office/drawing/2014/main" val="3716446281"/>
                  </a:ext>
                </a:extLst>
              </a:tr>
              <a:tr h="375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effectLst/>
                        </a:rPr>
                        <a:t>Cap&amp;</a:t>
                      </a:r>
                      <a:r>
                        <a:rPr lang="en-US" baseline="0" dirty="0" err="1" smtClean="0">
                          <a:effectLst/>
                        </a:rPr>
                        <a:t>Com</a:t>
                      </a:r>
                      <a:r>
                        <a:rPr lang="en-US" baseline="0" dirty="0" smtClean="0">
                          <a:effectLst/>
                        </a:rPr>
                        <a:t> event </a:t>
                      </a:r>
                      <a:r>
                        <a:rPr lang="en-US" dirty="0" smtClean="0">
                          <a:effectLst/>
                        </a:rPr>
                        <a:t>– Training on communication</a:t>
                      </a:r>
                      <a:endParaRPr lang="en-US" b="1" dirty="0" smtClean="0">
                        <a:effectLst/>
                        <a:latin typeface="Franklin Gothic Book" panose="020B0503020102020204" pitchFamily="34" charset="0"/>
                      </a:endParaRPr>
                    </a:p>
                  </a:txBody>
                  <a:tcPr anchor="ctr"/>
                </a:tc>
                <a:tc>
                  <a:txBody>
                    <a:bodyPr/>
                    <a:lstStyle/>
                    <a:p>
                      <a:r>
                        <a:rPr lang="es-ES" dirty="0" err="1" smtClean="0"/>
                        <a:t>Knowledge</a:t>
                      </a:r>
                      <a:r>
                        <a:rPr lang="es-ES" baseline="0" dirty="0" smtClean="0"/>
                        <a:t> of </a:t>
                      </a:r>
                      <a:r>
                        <a:rPr lang="es-ES" baseline="0" dirty="0" err="1" smtClean="0"/>
                        <a:t>the</a:t>
                      </a:r>
                      <a:r>
                        <a:rPr lang="es-ES" baseline="0" dirty="0" smtClean="0"/>
                        <a:t> seas </a:t>
                      </a:r>
                      <a:r>
                        <a:rPr lang="es-ES" baseline="0" dirty="0" err="1" smtClean="0"/>
                        <a:t>network</a:t>
                      </a:r>
                      <a:endParaRPr lang="es-ES" dirty="0">
                        <a:solidFill>
                          <a:srgbClr val="00B050"/>
                        </a:solidFill>
                        <a:latin typeface="Franklin Gothic Book" panose="020B0503020102020204" pitchFamily="34" charset="0"/>
                      </a:endParaRPr>
                    </a:p>
                  </a:txBody>
                  <a:tcPr anchor="ctr"/>
                </a:tc>
                <a:extLst>
                  <a:ext uri="{0D108BD9-81ED-4DB2-BD59-A6C34878D82A}">
                    <a16:rowId xmlns:a16="http://schemas.microsoft.com/office/drawing/2014/main" val="1140309159"/>
                  </a:ext>
                </a:extLst>
              </a:tr>
              <a:tr h="6484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Evaluation &amp; </a:t>
                      </a:r>
                      <a:r>
                        <a:rPr lang="en-US" sz="1800" dirty="0" err="1" smtClean="0">
                          <a:effectLst/>
                        </a:rPr>
                        <a:t>Capitalisation</a:t>
                      </a:r>
                      <a:r>
                        <a:rPr lang="en-US" sz="1800" dirty="0" smtClean="0">
                          <a:effectLst/>
                        </a:rPr>
                        <a:t> event</a:t>
                      </a:r>
                      <a:endParaRPr lang="en-US" sz="1800" b="1" dirty="0" smtClean="0">
                        <a:effectLst/>
                        <a:latin typeface="Franklin Gothic Book" panose="020B0503020102020204" pitchFamily="34" charset="0"/>
                      </a:endParaRPr>
                    </a:p>
                  </a:txBody>
                  <a:tcPr anchor="ctr"/>
                </a:tc>
                <a:tc>
                  <a:txBody>
                    <a:bodyPr/>
                    <a:lstStyle/>
                    <a:p>
                      <a:r>
                        <a:rPr lang="es-ES" dirty="0" err="1" smtClean="0"/>
                        <a:t>Climate</a:t>
                      </a:r>
                      <a:r>
                        <a:rPr lang="es-ES" dirty="0" smtClean="0"/>
                        <a:t> </a:t>
                      </a:r>
                      <a:r>
                        <a:rPr lang="es-ES" dirty="0" err="1" smtClean="0"/>
                        <a:t>change</a:t>
                      </a:r>
                      <a:r>
                        <a:rPr lang="es-ES" dirty="0" smtClean="0"/>
                        <a:t> </a:t>
                      </a:r>
                      <a:r>
                        <a:rPr lang="es-ES" dirty="0" err="1" smtClean="0"/>
                        <a:t>network</a:t>
                      </a:r>
                      <a:endParaRPr lang="es-ES" dirty="0">
                        <a:latin typeface="Franklin Gothic Book" panose="020B0503020102020204" pitchFamily="34" charset="0"/>
                      </a:endParaRPr>
                    </a:p>
                  </a:txBody>
                  <a:tcPr anchor="ctr"/>
                </a:tc>
                <a:extLst>
                  <a:ext uri="{0D108BD9-81ED-4DB2-BD59-A6C34878D82A}">
                    <a16:rowId xmlns:a16="http://schemas.microsoft.com/office/drawing/2014/main" val="1158094073"/>
                  </a:ext>
                </a:extLst>
              </a:tr>
              <a:tr h="6484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Advisory</a:t>
                      </a:r>
                      <a:r>
                        <a:rPr lang="es-ES" dirty="0" smtClean="0"/>
                        <a:t> </a:t>
                      </a:r>
                      <a:r>
                        <a:rPr lang="es-ES" dirty="0" err="1" smtClean="0"/>
                        <a:t>on</a:t>
                      </a:r>
                      <a:r>
                        <a:rPr lang="es-ES" dirty="0" smtClean="0"/>
                        <a:t> </a:t>
                      </a:r>
                      <a:r>
                        <a:rPr lang="es-ES" dirty="0" err="1" smtClean="0"/>
                        <a:t>capitalisation</a:t>
                      </a:r>
                      <a:r>
                        <a:rPr lang="es-ES" dirty="0" smtClean="0"/>
                        <a:t> and </a:t>
                      </a:r>
                      <a:r>
                        <a:rPr lang="es-ES" dirty="0" err="1" smtClean="0"/>
                        <a:t>hotline</a:t>
                      </a:r>
                      <a:endParaRPr lang="es-ES" dirty="0" smtClean="0">
                        <a:latin typeface="Franklin Gothic Book" panose="020B0503020102020204" pitchFamily="34" charset="0"/>
                      </a:endParaRPr>
                    </a:p>
                  </a:txBody>
                  <a:tcPr anchor="ctr"/>
                </a:tc>
                <a:tc>
                  <a:txBody>
                    <a:bodyPr/>
                    <a:lstStyle/>
                    <a:p>
                      <a:r>
                        <a:rPr lang="es-ES" dirty="0" smtClean="0"/>
                        <a:t>Inclusive </a:t>
                      </a:r>
                      <a:r>
                        <a:rPr lang="es-ES" dirty="0" err="1" smtClean="0"/>
                        <a:t>growth</a:t>
                      </a:r>
                      <a:r>
                        <a:rPr lang="es-ES" dirty="0" smtClean="0"/>
                        <a:t> </a:t>
                      </a:r>
                      <a:r>
                        <a:rPr lang="es-ES" dirty="0" err="1" smtClean="0"/>
                        <a:t>network</a:t>
                      </a:r>
                      <a:r>
                        <a:rPr lang="es-ES" dirty="0" smtClean="0"/>
                        <a:t> </a:t>
                      </a:r>
                      <a:endParaRPr lang="es-ES" dirty="0">
                        <a:latin typeface="Franklin Gothic Book" panose="020B0503020102020204" pitchFamily="34" charset="0"/>
                      </a:endParaRPr>
                    </a:p>
                  </a:txBody>
                  <a:tcPr anchor="ctr"/>
                </a:tc>
                <a:extLst>
                  <a:ext uri="{0D108BD9-81ED-4DB2-BD59-A6C34878D82A}">
                    <a16:rowId xmlns:a16="http://schemas.microsoft.com/office/drawing/2014/main" val="94865057"/>
                  </a:ext>
                </a:extLst>
              </a:tr>
              <a:tr h="375700">
                <a:tc>
                  <a:txBody>
                    <a:bodyPr/>
                    <a:lstStyle/>
                    <a:p>
                      <a:endParaRPr lang="es-ES" dirty="0">
                        <a:latin typeface="Franklin Gothic Book" panose="020B0503020102020204" pitchFamily="34" charset="0"/>
                      </a:endParaRPr>
                    </a:p>
                  </a:txBody>
                  <a:tcPr anchor="ctr"/>
                </a:tc>
                <a:tc>
                  <a:txBody>
                    <a:bodyPr/>
                    <a:lstStyle/>
                    <a:p>
                      <a:r>
                        <a:rPr lang="es-ES" dirty="0" err="1" smtClean="0"/>
                        <a:t>Better</a:t>
                      </a:r>
                      <a:r>
                        <a:rPr lang="es-ES" dirty="0" smtClean="0"/>
                        <a:t> </a:t>
                      </a:r>
                      <a:r>
                        <a:rPr lang="es-ES" dirty="0" err="1" smtClean="0"/>
                        <a:t>governance</a:t>
                      </a:r>
                      <a:r>
                        <a:rPr lang="es-ES" dirty="0" smtClean="0"/>
                        <a:t> </a:t>
                      </a:r>
                      <a:r>
                        <a:rPr lang="es-ES" dirty="0" err="1" smtClean="0"/>
                        <a:t>network</a:t>
                      </a:r>
                      <a:r>
                        <a:rPr lang="es-ES" dirty="0" smtClean="0"/>
                        <a:t> </a:t>
                      </a:r>
                      <a:endParaRPr lang="es-ES" dirty="0">
                        <a:latin typeface="Franklin Gothic Book" panose="020B0503020102020204" pitchFamily="34" charset="0"/>
                      </a:endParaRPr>
                    </a:p>
                  </a:txBody>
                  <a:tcPr anchor="ctr"/>
                </a:tc>
                <a:extLst>
                  <a:ext uri="{0D108BD9-81ED-4DB2-BD59-A6C34878D82A}">
                    <a16:rowId xmlns:a16="http://schemas.microsoft.com/office/drawing/2014/main" val="2465158947"/>
                  </a:ext>
                </a:extLst>
              </a:tr>
            </a:tbl>
          </a:graphicData>
        </a:graphic>
      </p:graphicFrame>
    </p:spTree>
    <p:extLst>
      <p:ext uri="{BB962C8B-B14F-4D97-AF65-F5344CB8AC3E}">
        <p14:creationId xmlns:p14="http://schemas.microsoft.com/office/powerpoint/2010/main" val="1537592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406746" cy="969496"/>
          </a:xfrm>
        </p:spPr>
        <p:txBody>
          <a:bodyPr/>
          <a:lstStyle/>
          <a:p>
            <a:r>
              <a:rPr lang="en-GB" dirty="0" smtClean="0"/>
              <a:t>Evaluation of the </a:t>
            </a:r>
            <a:r>
              <a:rPr lang="en-GB" dirty="0"/>
              <a:t>C</a:t>
            </a:r>
            <a:r>
              <a:rPr lang="en-GB" dirty="0" smtClean="0"/>
              <a:t>ommunication Strategy</a:t>
            </a:r>
            <a:endParaRPr lang="en-GB" dirty="0"/>
          </a:p>
        </p:txBody>
      </p:sp>
      <p:pic>
        <p:nvPicPr>
          <p:cNvPr id="3" name="Picture 2"/>
          <p:cNvPicPr>
            <a:picLocks noChangeAspect="1"/>
          </p:cNvPicPr>
          <p:nvPr/>
        </p:nvPicPr>
        <p:blipFill>
          <a:blip r:embed="rId3"/>
          <a:stretch>
            <a:fillRect/>
          </a:stretch>
        </p:blipFill>
        <p:spPr>
          <a:xfrm>
            <a:off x="914326" y="1239183"/>
            <a:ext cx="4007726" cy="3235998"/>
          </a:xfrm>
          <a:prstGeom prst="rect">
            <a:avLst/>
          </a:prstGeom>
        </p:spPr>
      </p:pic>
      <p:pic>
        <p:nvPicPr>
          <p:cNvPr id="4" name="Picture 3"/>
          <p:cNvPicPr>
            <a:picLocks noChangeAspect="1"/>
          </p:cNvPicPr>
          <p:nvPr/>
        </p:nvPicPr>
        <p:blipFill>
          <a:blip r:embed="rId3"/>
          <a:stretch>
            <a:fillRect/>
          </a:stretch>
        </p:blipFill>
        <p:spPr>
          <a:xfrm>
            <a:off x="769230" y="3631732"/>
            <a:ext cx="2786113" cy="2249619"/>
          </a:xfrm>
          <a:prstGeom prst="rect">
            <a:avLst/>
          </a:prstGeom>
        </p:spPr>
      </p:pic>
      <p:pic>
        <p:nvPicPr>
          <p:cNvPr id="5" name="Picture 4"/>
          <p:cNvPicPr>
            <a:picLocks noChangeAspect="1"/>
          </p:cNvPicPr>
          <p:nvPr/>
        </p:nvPicPr>
        <p:blipFill>
          <a:blip r:embed="rId3"/>
          <a:stretch>
            <a:fillRect/>
          </a:stretch>
        </p:blipFill>
        <p:spPr>
          <a:xfrm>
            <a:off x="5453936" y="2013733"/>
            <a:ext cx="2786113" cy="2249619"/>
          </a:xfrm>
          <a:prstGeom prst="rect">
            <a:avLst/>
          </a:prstGeom>
        </p:spPr>
      </p:pic>
      <p:pic>
        <p:nvPicPr>
          <p:cNvPr id="6" name="Picture 5"/>
          <p:cNvPicPr>
            <a:picLocks noChangeAspect="1"/>
          </p:cNvPicPr>
          <p:nvPr/>
        </p:nvPicPr>
        <p:blipFill>
          <a:blip r:embed="rId3"/>
          <a:stretch>
            <a:fillRect/>
          </a:stretch>
        </p:blipFill>
        <p:spPr>
          <a:xfrm>
            <a:off x="3700439" y="3631731"/>
            <a:ext cx="2786113" cy="2249619"/>
          </a:xfrm>
          <a:prstGeom prst="rect">
            <a:avLst/>
          </a:prstGeom>
        </p:spPr>
      </p:pic>
      <p:pic>
        <p:nvPicPr>
          <p:cNvPr id="7" name="Picture 6"/>
          <p:cNvPicPr>
            <a:picLocks noChangeAspect="1"/>
          </p:cNvPicPr>
          <p:nvPr/>
        </p:nvPicPr>
        <p:blipFill>
          <a:blip r:embed="rId3"/>
          <a:stretch>
            <a:fillRect/>
          </a:stretch>
        </p:blipFill>
        <p:spPr>
          <a:xfrm>
            <a:off x="6315108" y="4132990"/>
            <a:ext cx="2786113" cy="2249619"/>
          </a:xfrm>
          <a:prstGeom prst="rect">
            <a:avLst/>
          </a:prstGeom>
        </p:spPr>
      </p:pic>
    </p:spTree>
    <p:extLst>
      <p:ext uri="{BB962C8B-B14F-4D97-AF65-F5344CB8AC3E}">
        <p14:creationId xmlns:p14="http://schemas.microsoft.com/office/powerpoint/2010/main" val="531876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r>
              <a:rPr lang="en-GB" dirty="0"/>
              <a:t>Evaluation of Communication Strategy </a:t>
            </a:r>
          </a:p>
        </p:txBody>
      </p:sp>
      <p:sp>
        <p:nvSpPr>
          <p:cNvPr id="5" name="Textplatzhalter 4"/>
          <p:cNvSpPr>
            <a:spLocks noGrp="1"/>
          </p:cNvSpPr>
          <p:nvPr>
            <p:ph type="body" sz="quarter" idx="12"/>
          </p:nvPr>
        </p:nvSpPr>
        <p:spPr>
          <a:xfrm>
            <a:off x="468312" y="1877694"/>
            <a:ext cx="8207375" cy="4770531"/>
          </a:xfrm>
        </p:spPr>
        <p:txBody>
          <a:bodyPr/>
          <a:lstStyle/>
          <a:p>
            <a:pPr marL="0" indent="0">
              <a:spcAft>
                <a:spcPts val="0"/>
              </a:spcAft>
              <a:buNone/>
            </a:pPr>
            <a:r>
              <a:rPr lang="en-GB" sz="2400" b="1" dirty="0" smtClean="0"/>
              <a:t>Legal requirements </a:t>
            </a:r>
          </a:p>
          <a:p>
            <a:pPr marL="0" indent="0">
              <a:spcAft>
                <a:spcPts val="0"/>
              </a:spcAft>
              <a:buNone/>
            </a:pPr>
            <a:endParaRPr lang="en-GB" sz="800" b="1" dirty="0" smtClean="0"/>
          </a:p>
          <a:p>
            <a:pPr marL="0" indent="0">
              <a:spcAft>
                <a:spcPts val="0"/>
              </a:spcAft>
              <a:buNone/>
            </a:pPr>
            <a:r>
              <a:rPr lang="en-GB" sz="2400" b="1" dirty="0" smtClean="0"/>
              <a:t>What </a:t>
            </a:r>
            <a:r>
              <a:rPr lang="en-GB" sz="2400" b="1" dirty="0"/>
              <a:t>to </a:t>
            </a:r>
            <a:r>
              <a:rPr lang="en-GB" sz="2400" b="1" dirty="0" smtClean="0"/>
              <a:t>consider when writing </a:t>
            </a:r>
            <a:r>
              <a:rPr lang="en-GB" sz="2400" b="1" dirty="0" err="1" smtClean="0"/>
              <a:t>ToR</a:t>
            </a:r>
            <a:r>
              <a:rPr lang="en-GB" sz="2400" b="1" dirty="0" smtClean="0"/>
              <a:t>? </a:t>
            </a:r>
            <a:br>
              <a:rPr lang="en-GB" sz="2400" b="1" dirty="0" smtClean="0"/>
            </a:br>
            <a:r>
              <a:rPr lang="en-GB" sz="2400" dirty="0" smtClean="0"/>
              <a:t>Marta Roca, Grand </a:t>
            </a:r>
            <a:r>
              <a:rPr lang="en-GB" sz="2400" dirty="0" err="1" smtClean="0"/>
              <a:t>Région</a:t>
            </a:r>
            <a:r>
              <a:rPr lang="en-GB" sz="2400" dirty="0" smtClean="0"/>
              <a:t> Programme</a:t>
            </a:r>
          </a:p>
          <a:p>
            <a:pPr marL="0" indent="0">
              <a:buNone/>
            </a:pPr>
            <a:endParaRPr lang="en-GB" sz="800" dirty="0"/>
          </a:p>
          <a:p>
            <a:pPr marL="0" indent="0">
              <a:spcAft>
                <a:spcPts val="0"/>
              </a:spcAft>
              <a:buNone/>
            </a:pPr>
            <a:r>
              <a:rPr lang="en-GB" sz="2400" b="1" dirty="0"/>
              <a:t>Programme experiences from internal / external evaluation of communication </a:t>
            </a:r>
            <a:r>
              <a:rPr lang="en-GB" sz="2400" b="1" dirty="0" smtClean="0"/>
              <a:t>strategy</a:t>
            </a:r>
            <a:br>
              <a:rPr lang="en-GB" sz="2400" b="1" dirty="0" smtClean="0"/>
            </a:br>
            <a:r>
              <a:rPr lang="en-GB" sz="2400" dirty="0" err="1" smtClean="0"/>
              <a:t>Wannes</a:t>
            </a:r>
            <a:r>
              <a:rPr lang="en-GB" sz="2400" dirty="0" smtClean="0"/>
              <a:t> </a:t>
            </a:r>
            <a:r>
              <a:rPr lang="en-GB" sz="2400" dirty="0" err="1" smtClean="0"/>
              <a:t>Haemers</a:t>
            </a:r>
            <a:r>
              <a:rPr lang="en-GB" sz="2400" dirty="0" smtClean="0"/>
              <a:t>, </a:t>
            </a:r>
            <a:r>
              <a:rPr lang="en-GB" sz="2400" dirty="0"/>
              <a:t>2 </a:t>
            </a:r>
            <a:r>
              <a:rPr lang="en-GB" sz="2400" dirty="0" smtClean="0"/>
              <a:t>Seas Programme</a:t>
            </a:r>
            <a:br>
              <a:rPr lang="en-GB" sz="2400" dirty="0" smtClean="0"/>
            </a:br>
            <a:r>
              <a:rPr lang="en-GB" sz="2400" dirty="0" smtClean="0"/>
              <a:t>Yvonne </a:t>
            </a:r>
            <a:r>
              <a:rPr lang="en-GB" sz="2400" dirty="0" err="1" smtClean="0"/>
              <a:t>Schönlein</a:t>
            </a:r>
            <a:r>
              <a:rPr lang="en-GB" sz="2400" dirty="0" smtClean="0"/>
              <a:t>, Interreg Sachsen – Czech Programme</a:t>
            </a:r>
          </a:p>
          <a:p>
            <a:pPr marL="0" indent="0">
              <a:buNone/>
            </a:pPr>
            <a:endParaRPr lang="en-GB" sz="800" b="1" dirty="0"/>
          </a:p>
          <a:p>
            <a:pPr marL="0" indent="0">
              <a:spcAft>
                <a:spcPts val="0"/>
              </a:spcAft>
              <a:buNone/>
            </a:pPr>
            <a:r>
              <a:rPr lang="en-GB" sz="2400" b="1" dirty="0" smtClean="0"/>
              <a:t>Defining </a:t>
            </a:r>
            <a:r>
              <a:rPr lang="en-GB" sz="2400" b="1" dirty="0"/>
              <a:t>evaluation questions for the communication </a:t>
            </a:r>
            <a:r>
              <a:rPr lang="en-GB" sz="2400" b="1" dirty="0" smtClean="0"/>
              <a:t>strategy </a:t>
            </a:r>
            <a:r>
              <a:rPr lang="en-GB" sz="2400" dirty="0" smtClean="0"/>
              <a:t>Group exercise</a:t>
            </a:r>
          </a:p>
          <a:p>
            <a:pPr marL="0" indent="0">
              <a:buNone/>
            </a:pPr>
            <a:endParaRPr lang="en-GB" sz="2400" b="1" dirty="0"/>
          </a:p>
          <a:p>
            <a:endParaRPr lang="en-GB" sz="2000" dirty="0"/>
          </a:p>
          <a:p>
            <a:endParaRPr lang="de-AT" sz="2000" dirty="0"/>
          </a:p>
          <a:p>
            <a:pPr marL="0" indent="0">
              <a:buNone/>
            </a:pPr>
            <a:endParaRPr lang="en-GB" dirty="0" smtClean="0"/>
          </a:p>
        </p:txBody>
      </p:sp>
      <p:pic>
        <p:nvPicPr>
          <p:cNvPr id="3" name="Picture 2"/>
          <p:cNvPicPr>
            <a:picLocks noChangeAspect="1"/>
          </p:cNvPicPr>
          <p:nvPr/>
        </p:nvPicPr>
        <p:blipFill>
          <a:blip r:embed="rId3"/>
          <a:stretch>
            <a:fillRect/>
          </a:stretch>
        </p:blipFill>
        <p:spPr>
          <a:xfrm>
            <a:off x="7213463" y="1161352"/>
            <a:ext cx="1774090" cy="1432684"/>
          </a:xfrm>
          <a:prstGeom prst="rect">
            <a:avLst/>
          </a:prstGeom>
        </p:spPr>
      </p:pic>
    </p:spTree>
    <p:extLst>
      <p:ext uri="{BB962C8B-B14F-4D97-AF65-F5344CB8AC3E}">
        <p14:creationId xmlns:p14="http://schemas.microsoft.com/office/powerpoint/2010/main" val="1507771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r>
              <a:rPr lang="en-GB" dirty="0" smtClean="0"/>
              <a:t>Legal requirements</a:t>
            </a:r>
            <a:endParaRPr lang="en-GB" dirty="0"/>
          </a:p>
        </p:txBody>
      </p:sp>
      <p:sp>
        <p:nvSpPr>
          <p:cNvPr id="5" name="Textplatzhalter 4"/>
          <p:cNvSpPr>
            <a:spLocks noGrp="1"/>
          </p:cNvSpPr>
          <p:nvPr>
            <p:ph type="body" sz="quarter" idx="12"/>
          </p:nvPr>
        </p:nvSpPr>
        <p:spPr>
          <a:xfrm>
            <a:off x="427795" y="2200424"/>
            <a:ext cx="4036630" cy="3974466"/>
          </a:xfrm>
        </p:spPr>
        <p:txBody>
          <a:bodyPr/>
          <a:lstStyle/>
          <a:p>
            <a:pPr marL="0" indent="0">
              <a:buNone/>
            </a:pPr>
            <a:r>
              <a:rPr lang="en-GB" sz="2400" dirty="0" smtClean="0">
                <a:solidFill>
                  <a:schemeClr val="accent2"/>
                </a:solidFill>
                <a:latin typeface="Franklin Gothic Medium" charset="0"/>
                <a:ea typeface="+mj-ea"/>
                <a:cs typeface="+mj-cs"/>
              </a:rPr>
              <a:t>Article 54.1. 1303/2013 CPR</a:t>
            </a:r>
            <a:endParaRPr lang="en-GB" sz="2400" dirty="0">
              <a:solidFill>
                <a:schemeClr val="accent2"/>
              </a:solidFill>
              <a:latin typeface="Franklin Gothic Medium" charset="0"/>
              <a:ea typeface="+mj-ea"/>
              <a:cs typeface="+mj-cs"/>
            </a:endParaRPr>
          </a:p>
          <a:p>
            <a:pPr marL="0" indent="0">
              <a:buNone/>
            </a:pPr>
            <a:r>
              <a:rPr lang="en-GB" sz="2400" dirty="0" smtClean="0"/>
              <a:t>Evaluations shall be carried out to improve the quality of the design and implementation of the programmes, as well as to assess their effectiveness, efficiency and impact.</a:t>
            </a:r>
            <a:endParaRPr lang="en-GB" sz="2400" dirty="0" smtClean="0">
              <a:solidFill>
                <a:schemeClr val="accent2"/>
              </a:solidFill>
              <a:latin typeface="Franklin Gothic Medium" charset="0"/>
              <a:ea typeface="+mj-ea"/>
              <a:cs typeface="+mj-cs"/>
            </a:endParaRPr>
          </a:p>
          <a:p>
            <a:pPr marL="0" indent="0">
              <a:buNone/>
            </a:pPr>
            <a:r>
              <a:rPr lang="en-GB" sz="2400" dirty="0">
                <a:solidFill>
                  <a:schemeClr val="accent2"/>
                </a:solidFill>
                <a:latin typeface="Franklin Gothic Medium" charset="0"/>
                <a:ea typeface="+mj-ea"/>
                <a:cs typeface="+mj-cs"/>
              </a:rPr>
              <a:t> </a:t>
            </a:r>
            <a:endParaRPr lang="de-AT" sz="2400" dirty="0">
              <a:solidFill>
                <a:schemeClr val="accent2"/>
              </a:solidFill>
              <a:latin typeface="Franklin Gothic Medium" charset="0"/>
              <a:ea typeface="+mj-ea"/>
              <a:cs typeface="+mj-cs"/>
            </a:endParaRPr>
          </a:p>
          <a:p>
            <a:pPr marL="0" indent="0">
              <a:buNone/>
            </a:pPr>
            <a:endParaRPr lang="en-GB" sz="2400" b="1" dirty="0"/>
          </a:p>
          <a:p>
            <a:endParaRPr lang="en-GB" sz="2000" dirty="0"/>
          </a:p>
          <a:p>
            <a:endParaRPr lang="de-AT" sz="2000" dirty="0"/>
          </a:p>
          <a:p>
            <a:pPr marL="0" indent="0">
              <a:buNone/>
            </a:pPr>
            <a:endParaRPr lang="en-GB"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4428" y="2006794"/>
            <a:ext cx="3536951" cy="2855661"/>
          </a:xfrm>
          <a:prstGeom prst="rect">
            <a:avLst/>
          </a:prstGeom>
        </p:spPr>
      </p:pic>
    </p:spTree>
    <p:extLst>
      <p:ext uri="{BB962C8B-B14F-4D97-AF65-F5344CB8AC3E}">
        <p14:creationId xmlns:p14="http://schemas.microsoft.com/office/powerpoint/2010/main" val="1320770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r>
              <a:rPr lang="en-GB" dirty="0" smtClean="0"/>
              <a:t>Legal requirements</a:t>
            </a:r>
            <a:endParaRPr lang="en-GB" dirty="0"/>
          </a:p>
        </p:txBody>
      </p:sp>
      <p:sp>
        <p:nvSpPr>
          <p:cNvPr id="5" name="Textplatzhalter 4"/>
          <p:cNvSpPr>
            <a:spLocks noGrp="1"/>
          </p:cNvSpPr>
          <p:nvPr>
            <p:ph type="body" sz="quarter" idx="12"/>
          </p:nvPr>
        </p:nvSpPr>
        <p:spPr>
          <a:xfrm>
            <a:off x="427795" y="2200423"/>
            <a:ext cx="8073260" cy="4770531"/>
          </a:xfrm>
        </p:spPr>
        <p:txBody>
          <a:bodyPr/>
          <a:lstStyle/>
          <a:p>
            <a:pPr marL="0" indent="0">
              <a:buNone/>
            </a:pPr>
            <a:r>
              <a:rPr lang="en-GB" sz="2400" dirty="0" smtClean="0">
                <a:solidFill>
                  <a:schemeClr val="accent2"/>
                </a:solidFill>
                <a:latin typeface="Franklin Gothic Medium" charset="0"/>
                <a:ea typeface="+mj-ea"/>
                <a:cs typeface="+mj-cs"/>
              </a:rPr>
              <a:t>Article </a:t>
            </a:r>
            <a:r>
              <a:rPr lang="en-GB" sz="2400" dirty="0">
                <a:solidFill>
                  <a:schemeClr val="accent2"/>
                </a:solidFill>
                <a:latin typeface="Franklin Gothic Medium" charset="0"/>
                <a:ea typeface="+mj-ea"/>
                <a:cs typeface="+mj-cs"/>
              </a:rPr>
              <a:t>14.4.b. 1299/2013 ETC</a:t>
            </a:r>
          </a:p>
          <a:p>
            <a:pPr marL="0" indent="0">
              <a:buNone/>
            </a:pPr>
            <a:r>
              <a:rPr lang="en-GB" sz="2400" dirty="0" smtClean="0"/>
              <a:t>The </a:t>
            </a:r>
            <a:r>
              <a:rPr lang="en-GB" sz="2400" dirty="0"/>
              <a:t>annual implementation reports </a:t>
            </a:r>
            <a:r>
              <a:rPr lang="en-GB" sz="2400" dirty="0">
                <a:solidFill>
                  <a:schemeClr val="tx2"/>
                </a:solidFill>
              </a:rPr>
              <a:t>submitted in</a:t>
            </a:r>
            <a:r>
              <a:rPr lang="en-GB" sz="2400" dirty="0">
                <a:solidFill>
                  <a:srgbClr val="FF0000"/>
                </a:solidFill>
              </a:rPr>
              <a:t> </a:t>
            </a:r>
            <a:r>
              <a:rPr lang="en-GB" sz="2400" dirty="0"/>
              <a:t>2017 and 2019 shall set out and assess the information required under Article 50(4) and (5) respectively and the information set out in paragraph 3 of this Article together with the following information:</a:t>
            </a:r>
            <a:endParaRPr lang="de-AT" sz="2400" dirty="0"/>
          </a:p>
          <a:p>
            <a:pPr marL="0" indent="0">
              <a:buNone/>
            </a:pPr>
            <a:r>
              <a:rPr lang="en-GB" sz="2400" dirty="0"/>
              <a:t>(a) progress in the implementation of the evaluation plan and the follow-up given to the findings of evaluations;</a:t>
            </a:r>
            <a:endParaRPr lang="de-AT" sz="2400" dirty="0"/>
          </a:p>
          <a:p>
            <a:pPr marL="0" indent="0">
              <a:buNone/>
            </a:pPr>
            <a:r>
              <a:rPr lang="en-GB" dirty="0"/>
              <a:t>(b) </a:t>
            </a:r>
            <a:r>
              <a:rPr lang="en-GB" sz="2400" dirty="0">
                <a:solidFill>
                  <a:schemeClr val="accent2"/>
                </a:solidFill>
                <a:latin typeface="Franklin Gothic Medium" charset="0"/>
                <a:ea typeface="+mj-ea"/>
                <a:cs typeface="+mj-cs"/>
              </a:rPr>
              <a:t>the results of the information and publicity measures of the Funds carried out under the communication strategy</a:t>
            </a:r>
            <a:endParaRPr lang="de-AT" sz="2400" dirty="0">
              <a:solidFill>
                <a:schemeClr val="accent2"/>
              </a:solidFill>
              <a:latin typeface="Franklin Gothic Medium" charset="0"/>
              <a:ea typeface="+mj-ea"/>
              <a:cs typeface="+mj-cs"/>
            </a:endParaRPr>
          </a:p>
          <a:p>
            <a:pPr marL="0" indent="0">
              <a:buNone/>
            </a:pPr>
            <a:r>
              <a:rPr lang="en-GB" sz="2400" dirty="0">
                <a:solidFill>
                  <a:schemeClr val="accent2"/>
                </a:solidFill>
                <a:latin typeface="Franklin Gothic Medium" charset="0"/>
                <a:ea typeface="+mj-ea"/>
                <a:cs typeface="+mj-cs"/>
              </a:rPr>
              <a:t> </a:t>
            </a:r>
            <a:endParaRPr lang="de-AT" sz="2400" dirty="0">
              <a:solidFill>
                <a:schemeClr val="accent2"/>
              </a:solidFill>
              <a:latin typeface="Franklin Gothic Medium" charset="0"/>
              <a:ea typeface="+mj-ea"/>
              <a:cs typeface="+mj-cs"/>
            </a:endParaRPr>
          </a:p>
          <a:p>
            <a:pPr marL="0" indent="0">
              <a:buNone/>
            </a:pPr>
            <a:endParaRPr lang="en-GB" sz="2400" b="1" dirty="0"/>
          </a:p>
          <a:p>
            <a:endParaRPr lang="en-GB" sz="2000" dirty="0"/>
          </a:p>
          <a:p>
            <a:endParaRPr lang="de-AT" sz="2000" dirty="0"/>
          </a:p>
          <a:p>
            <a:pPr marL="0" indent="0">
              <a:buNone/>
            </a:pPr>
            <a:endParaRPr lang="en-GB"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4425" y="225369"/>
            <a:ext cx="2701162" cy="2180862"/>
          </a:xfrm>
          <a:prstGeom prst="rect">
            <a:avLst/>
          </a:prstGeom>
        </p:spPr>
      </p:pic>
    </p:spTree>
    <p:extLst>
      <p:ext uri="{BB962C8B-B14F-4D97-AF65-F5344CB8AC3E}">
        <p14:creationId xmlns:p14="http://schemas.microsoft.com/office/powerpoint/2010/main" val="36020180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Group exercise</a:t>
            </a:r>
            <a:endParaRPr lang="en-GB" dirty="0"/>
          </a:p>
        </p:txBody>
      </p:sp>
      <p:sp>
        <p:nvSpPr>
          <p:cNvPr id="5" name="Textplatzhalter 4"/>
          <p:cNvSpPr>
            <a:spLocks noGrp="1"/>
          </p:cNvSpPr>
          <p:nvPr>
            <p:ph type="body" sz="quarter" idx="12"/>
          </p:nvPr>
        </p:nvSpPr>
        <p:spPr>
          <a:xfrm>
            <a:off x="468312" y="1619511"/>
            <a:ext cx="8207375" cy="4802804"/>
          </a:xfrm>
        </p:spPr>
        <p:txBody>
          <a:bodyPr/>
          <a:lstStyle/>
          <a:p>
            <a:pPr marL="0" indent="0">
              <a:buNone/>
            </a:pPr>
            <a:r>
              <a:rPr lang="en-GB" sz="2400" dirty="0" smtClean="0">
                <a:solidFill>
                  <a:schemeClr val="accent2"/>
                </a:solidFill>
                <a:latin typeface="+mj-lt"/>
              </a:rPr>
              <a:t>Evaluation of communication strategy</a:t>
            </a:r>
          </a:p>
          <a:p>
            <a:pPr marL="0" indent="0">
              <a:buNone/>
            </a:pPr>
            <a:endParaRPr lang="en-GB" sz="800" dirty="0" smtClean="0">
              <a:solidFill>
                <a:schemeClr val="accent2"/>
              </a:solidFill>
              <a:latin typeface="+mj-lt"/>
            </a:endParaRPr>
          </a:p>
          <a:p>
            <a:r>
              <a:rPr lang="en-GB" sz="2400" dirty="0" smtClean="0"/>
              <a:t>What are the evaluation questions you </a:t>
            </a:r>
            <a:r>
              <a:rPr lang="en-GB" sz="2400" u="sng" dirty="0" smtClean="0"/>
              <a:t>must have</a:t>
            </a:r>
            <a:r>
              <a:rPr lang="en-GB" sz="2400" dirty="0" smtClean="0"/>
              <a:t> (to fulfil the requirements and also to be able to feed into the reporting)?</a:t>
            </a:r>
          </a:p>
          <a:p>
            <a:pPr marL="0" indent="0">
              <a:buNone/>
            </a:pPr>
            <a:endParaRPr lang="en-GB" sz="800" dirty="0" smtClean="0"/>
          </a:p>
          <a:p>
            <a:r>
              <a:rPr lang="en-GB" sz="2400" dirty="0" smtClean="0"/>
              <a:t>What are the evaluation questions which are </a:t>
            </a:r>
            <a:r>
              <a:rPr lang="en-GB" sz="2400" u="sng" dirty="0" smtClean="0"/>
              <a:t>nice to have</a:t>
            </a:r>
            <a:r>
              <a:rPr lang="en-GB" sz="2400" dirty="0" smtClean="0"/>
              <a:t>?</a:t>
            </a:r>
          </a:p>
          <a:p>
            <a:pPr marL="0" indent="0">
              <a:buNone/>
            </a:pPr>
            <a:endParaRPr lang="en-GB" sz="800" dirty="0" smtClean="0"/>
          </a:p>
        </p:txBody>
      </p:sp>
    </p:spTree>
    <p:extLst>
      <p:ext uri="{BB962C8B-B14F-4D97-AF65-F5344CB8AC3E}">
        <p14:creationId xmlns:p14="http://schemas.microsoft.com/office/powerpoint/2010/main" val="17751557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406746" cy="969496"/>
          </a:xfrm>
        </p:spPr>
        <p:txBody>
          <a:bodyPr/>
          <a:lstStyle/>
          <a:p>
            <a:r>
              <a:rPr lang="en-GB" dirty="0" smtClean="0"/>
              <a:t>What to do with the evaluation results related to impact evaluation?</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378" y="1913757"/>
            <a:ext cx="5617475" cy="453543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686" y="2119805"/>
            <a:ext cx="2880366" cy="3599695"/>
          </a:xfrm>
          <a:prstGeom prst="rect">
            <a:avLst/>
          </a:prstGeom>
        </p:spPr>
      </p:pic>
    </p:spTree>
    <p:extLst>
      <p:ext uri="{BB962C8B-B14F-4D97-AF65-F5344CB8AC3E}">
        <p14:creationId xmlns:p14="http://schemas.microsoft.com/office/powerpoint/2010/main" val="1068653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1412694"/>
          </a:xfrm>
        </p:spPr>
        <p:txBody>
          <a:bodyPr/>
          <a:lstStyle/>
          <a:p>
            <a:r>
              <a:rPr lang="en-GB" sz="3200" b="1" dirty="0"/>
              <a:t>1. Evaluation - capitalisation - communication</a:t>
            </a:r>
            <a:r>
              <a:rPr lang="de-AT" b="1" dirty="0"/>
              <a:t/>
            </a:r>
            <a:br>
              <a:rPr lang="de-AT" b="1" dirty="0"/>
            </a:br>
            <a:r>
              <a:rPr lang="de-AT" b="1" dirty="0"/>
              <a:t/>
            </a:r>
            <a:br>
              <a:rPr lang="de-AT" b="1" dirty="0"/>
            </a:br>
            <a:endParaRPr lang="en-GB" dirty="0"/>
          </a:p>
        </p:txBody>
      </p:sp>
      <p:sp>
        <p:nvSpPr>
          <p:cNvPr id="5" name="Textplatzhalter 4"/>
          <p:cNvSpPr>
            <a:spLocks noGrp="1"/>
          </p:cNvSpPr>
          <p:nvPr>
            <p:ph type="body" sz="quarter" idx="12"/>
          </p:nvPr>
        </p:nvSpPr>
        <p:spPr>
          <a:xfrm>
            <a:off x="468313" y="1635635"/>
            <a:ext cx="8207375" cy="4248150"/>
          </a:xfrm>
        </p:spPr>
        <p:txBody>
          <a:bodyPr/>
          <a:lstStyle/>
          <a:p>
            <a:pPr marL="0" indent="0">
              <a:buNone/>
            </a:pPr>
            <a:endParaRPr lang="en-GB" dirty="0" smtClean="0"/>
          </a:p>
          <a:p>
            <a:pPr marL="342900" lvl="0" indent="-342900">
              <a:buFont typeface="Arial" panose="020B0604020202020204" pitchFamily="34" charset="0"/>
              <a:buChar char="•"/>
            </a:pPr>
            <a:r>
              <a:rPr lang="en-GB" dirty="0" smtClean="0"/>
              <a:t>How </a:t>
            </a:r>
            <a:r>
              <a:rPr lang="en-GB" dirty="0"/>
              <a:t>to recognise the links between evaluation-capitalisation-communication?</a:t>
            </a:r>
            <a:endParaRPr lang="de-AT" dirty="0"/>
          </a:p>
          <a:p>
            <a:pPr marL="0" indent="0">
              <a:buNone/>
            </a:pPr>
            <a:endParaRPr lang="en-GB" dirty="0" smtClean="0"/>
          </a:p>
        </p:txBody>
      </p:sp>
      <p:pic>
        <p:nvPicPr>
          <p:cNvPr id="4" name="Picture 3"/>
          <p:cNvPicPr>
            <a:picLocks noChangeAspect="1"/>
          </p:cNvPicPr>
          <p:nvPr/>
        </p:nvPicPr>
        <p:blipFill>
          <a:blip r:embed="rId3"/>
          <a:stretch>
            <a:fillRect/>
          </a:stretch>
        </p:blipFill>
        <p:spPr>
          <a:xfrm>
            <a:off x="1645921" y="3326436"/>
            <a:ext cx="6699569" cy="3385803"/>
          </a:xfrm>
          <a:prstGeom prst="rect">
            <a:avLst/>
          </a:prstGeom>
        </p:spPr>
      </p:pic>
    </p:spTree>
    <p:extLst>
      <p:ext uri="{BB962C8B-B14F-4D97-AF65-F5344CB8AC3E}">
        <p14:creationId xmlns:p14="http://schemas.microsoft.com/office/powerpoint/2010/main" val="22010504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3499" y="704651"/>
            <a:ext cx="8207375" cy="886397"/>
          </a:xfrm>
        </p:spPr>
        <p:txBody>
          <a:bodyPr/>
          <a:lstStyle/>
          <a:p>
            <a:r>
              <a:rPr lang="en-GB" sz="3200" dirty="0" smtClean="0"/>
              <a:t>What </a:t>
            </a:r>
            <a:r>
              <a:rPr lang="en-GB" sz="3200" dirty="0"/>
              <a:t>to do with the evaluation </a:t>
            </a:r>
            <a:r>
              <a:rPr lang="en-GB" sz="3200" dirty="0" smtClean="0"/>
              <a:t>results?</a:t>
            </a:r>
            <a:r>
              <a:rPr lang="en-GB" sz="3200" b="1" dirty="0" smtClean="0"/>
              <a:t/>
            </a:r>
            <a:br>
              <a:rPr lang="en-GB" sz="3200" b="1" dirty="0" smtClean="0"/>
            </a:br>
            <a:endParaRPr lang="en-GB" sz="3200" b="1" dirty="0"/>
          </a:p>
        </p:txBody>
      </p:sp>
      <p:sp>
        <p:nvSpPr>
          <p:cNvPr id="5" name="Textplatzhalter 4"/>
          <p:cNvSpPr>
            <a:spLocks noGrp="1"/>
          </p:cNvSpPr>
          <p:nvPr>
            <p:ph type="body" sz="quarter" idx="12"/>
          </p:nvPr>
        </p:nvSpPr>
        <p:spPr>
          <a:xfrm>
            <a:off x="393499" y="1723561"/>
            <a:ext cx="8409681" cy="4601935"/>
          </a:xfrm>
        </p:spPr>
        <p:txBody>
          <a:bodyPr/>
          <a:lstStyle/>
          <a:p>
            <a:pPr marL="0" indent="0">
              <a:buNone/>
            </a:pPr>
            <a:r>
              <a:rPr lang="en-GB" sz="2400" b="1" dirty="0" smtClean="0">
                <a:ea typeface="+mj-ea"/>
                <a:cs typeface="+mj-cs"/>
              </a:rPr>
              <a:t>Introduction</a:t>
            </a:r>
          </a:p>
          <a:p>
            <a:pPr marL="0" indent="0">
              <a:buNone/>
            </a:pPr>
            <a:r>
              <a:rPr lang="en-GB" sz="2400" b="1" dirty="0" smtClean="0">
                <a:ea typeface="+mj-ea"/>
                <a:cs typeface="+mj-cs"/>
              </a:rPr>
              <a:t>Lessons learned and tips from the EC</a:t>
            </a:r>
            <a:r>
              <a:rPr lang="en-GB" sz="2400" dirty="0" smtClean="0">
                <a:ea typeface="+mj-ea"/>
                <a:cs typeface="+mj-cs"/>
              </a:rPr>
              <a:t/>
            </a:r>
            <a:br>
              <a:rPr lang="en-GB" sz="2400" dirty="0" smtClean="0">
                <a:ea typeface="+mj-ea"/>
                <a:cs typeface="+mj-cs"/>
              </a:rPr>
            </a:br>
            <a:r>
              <a:rPr lang="en-GB" sz="2400" dirty="0" smtClean="0">
                <a:ea typeface="+mj-ea"/>
                <a:cs typeface="+mj-cs"/>
              </a:rPr>
              <a:t>David Alba, Evaluation Unit, DG </a:t>
            </a:r>
            <a:r>
              <a:rPr lang="en-GB" sz="2400" dirty="0" err="1" smtClean="0">
                <a:ea typeface="+mj-ea"/>
                <a:cs typeface="+mj-cs"/>
              </a:rPr>
              <a:t>Regio</a:t>
            </a:r>
            <a:endParaRPr lang="en-GB" sz="2400" dirty="0" smtClean="0">
              <a:ea typeface="+mj-ea"/>
              <a:cs typeface="+mj-cs"/>
            </a:endParaRPr>
          </a:p>
          <a:p>
            <a:pPr marL="0" indent="0">
              <a:buNone/>
            </a:pPr>
            <a:endParaRPr lang="en-GB" sz="2400" dirty="0" smtClean="0">
              <a:ea typeface="+mj-ea"/>
              <a:cs typeface="+mj-cs"/>
            </a:endParaRPr>
          </a:p>
          <a:p>
            <a:pPr marL="0" indent="0">
              <a:buNone/>
            </a:pPr>
            <a:r>
              <a:rPr lang="en-GB" sz="2400" b="1" dirty="0" smtClean="0">
                <a:ea typeface="+mj-ea"/>
                <a:cs typeface="+mj-cs"/>
              </a:rPr>
              <a:t>How to plan and prepare for evaluation findings? </a:t>
            </a:r>
            <a:br>
              <a:rPr lang="en-GB" sz="2400" b="1" dirty="0" smtClean="0">
                <a:ea typeface="+mj-ea"/>
                <a:cs typeface="+mj-cs"/>
              </a:rPr>
            </a:br>
            <a:r>
              <a:rPr lang="en-GB" sz="2400" dirty="0" smtClean="0">
                <a:ea typeface="+mj-ea"/>
                <a:cs typeface="+mj-cs"/>
              </a:rPr>
              <a:t>Ari </a:t>
            </a:r>
            <a:r>
              <a:rPr lang="en-GB" sz="2400" dirty="0" err="1" smtClean="0">
                <a:ea typeface="+mj-ea"/>
                <a:cs typeface="+mj-cs"/>
              </a:rPr>
              <a:t>Brozinski</a:t>
            </a:r>
            <a:r>
              <a:rPr lang="en-GB" sz="2400" dirty="0" smtClean="0">
                <a:ea typeface="+mj-ea"/>
                <a:cs typeface="+mj-cs"/>
              </a:rPr>
              <a:t>, Central Baltic Programme</a:t>
            </a:r>
          </a:p>
          <a:p>
            <a:pPr marL="0" indent="0">
              <a:buNone/>
            </a:pPr>
            <a:endParaRPr lang="en-GB" sz="2400" dirty="0">
              <a:ea typeface="+mj-ea"/>
              <a:cs typeface="+mj-cs"/>
            </a:endParaRPr>
          </a:p>
          <a:p>
            <a:pPr marL="0" indent="0">
              <a:buNone/>
            </a:pPr>
            <a:r>
              <a:rPr lang="en-GB" sz="2400" b="1" dirty="0" smtClean="0">
                <a:ea typeface="+mj-ea"/>
                <a:cs typeface="+mj-cs"/>
              </a:rPr>
              <a:t>How to formulate evaluation questions in order to find the relevant information? </a:t>
            </a:r>
            <a:br>
              <a:rPr lang="en-GB" sz="2400" b="1" dirty="0" smtClean="0">
                <a:ea typeface="+mj-ea"/>
                <a:cs typeface="+mj-cs"/>
              </a:rPr>
            </a:br>
            <a:r>
              <a:rPr lang="en-GB" sz="2400" dirty="0" smtClean="0">
                <a:ea typeface="+mj-ea"/>
                <a:cs typeface="+mj-cs"/>
              </a:rPr>
              <a:t>Group exercise</a:t>
            </a:r>
            <a:endParaRPr lang="en-GB" sz="2400" dirty="0">
              <a:ea typeface="+mj-ea"/>
              <a:cs typeface="+mj-cs"/>
            </a:endParaRPr>
          </a:p>
          <a:p>
            <a:pPr marL="0" indent="0">
              <a:buNone/>
            </a:pPr>
            <a:r>
              <a:rPr lang="en-GB" sz="2400" dirty="0" smtClean="0">
                <a:ea typeface="+mj-ea"/>
                <a:cs typeface="+mj-cs"/>
              </a:rPr>
              <a:t> </a:t>
            </a:r>
            <a:endParaRPr lang="en-GB" sz="2400" dirty="0">
              <a:ea typeface="+mj-ea"/>
              <a:cs typeface="+mj-cs"/>
            </a:endParaRPr>
          </a:p>
        </p:txBody>
      </p:sp>
      <p:pic>
        <p:nvPicPr>
          <p:cNvPr id="3" name="Picture 2"/>
          <p:cNvPicPr>
            <a:picLocks noChangeAspect="1"/>
          </p:cNvPicPr>
          <p:nvPr/>
        </p:nvPicPr>
        <p:blipFill>
          <a:blip r:embed="rId3"/>
          <a:stretch>
            <a:fillRect/>
          </a:stretch>
        </p:blipFill>
        <p:spPr>
          <a:xfrm>
            <a:off x="7519596" y="405770"/>
            <a:ext cx="1838072" cy="1484158"/>
          </a:xfrm>
          <a:prstGeom prst="rect">
            <a:avLst/>
          </a:prstGeom>
        </p:spPr>
      </p:pic>
    </p:spTree>
    <p:extLst>
      <p:ext uri="{BB962C8B-B14F-4D97-AF65-F5344CB8AC3E}">
        <p14:creationId xmlns:p14="http://schemas.microsoft.com/office/powerpoint/2010/main" val="3120642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2007-2013            2014-2020</a:t>
            </a:r>
            <a:endParaRPr lang="en-US" dirty="0"/>
          </a:p>
        </p:txBody>
      </p:sp>
      <p:sp>
        <p:nvSpPr>
          <p:cNvPr id="3" name="Text Placeholder 2"/>
          <p:cNvSpPr>
            <a:spLocks noGrp="1"/>
          </p:cNvSpPr>
          <p:nvPr>
            <p:ph type="body" sz="quarter" idx="12"/>
          </p:nvPr>
        </p:nvSpPr>
        <p:spPr/>
        <p:txBody>
          <a:bodyPr/>
          <a:lstStyle/>
          <a:p>
            <a:pPr marL="0" indent="0">
              <a:buNone/>
            </a:pPr>
            <a:r>
              <a:rPr lang="en-US" sz="2400" dirty="0" smtClean="0"/>
              <a:t>Impact evaluation is a </a:t>
            </a:r>
            <a:r>
              <a:rPr lang="en-US" sz="2400" dirty="0" smtClean="0">
                <a:latin typeface="Franklin Gothic Demi" panose="020B0703020102020204" pitchFamily="34" charset="0"/>
              </a:rPr>
              <a:t>new requirement</a:t>
            </a:r>
            <a:r>
              <a:rPr lang="en-US" sz="2400" dirty="0" smtClean="0"/>
              <a:t>.</a:t>
            </a:r>
          </a:p>
          <a:p>
            <a:pPr marL="0" indent="0">
              <a:buNone/>
            </a:pPr>
            <a:endParaRPr lang="en-US" sz="2400" dirty="0"/>
          </a:p>
          <a:p>
            <a:pPr marL="0" indent="0">
              <a:buNone/>
            </a:pPr>
            <a:r>
              <a:rPr lang="en-US" sz="2400" dirty="0" smtClean="0"/>
              <a:t>From numbers of projects and euro amounts to more qualitative approach and </a:t>
            </a:r>
            <a:r>
              <a:rPr lang="en-US" sz="2400" dirty="0" smtClean="0">
                <a:latin typeface="Franklin Gothic Demi" panose="020B0703020102020204" pitchFamily="34" charset="0"/>
              </a:rPr>
              <a:t>analysis of impact</a:t>
            </a:r>
            <a:r>
              <a:rPr lang="en-US" sz="2400" dirty="0" smtClean="0"/>
              <a:t>.</a:t>
            </a:r>
          </a:p>
          <a:p>
            <a:pPr marL="0" indent="0">
              <a:buNone/>
            </a:pPr>
            <a:endParaRPr lang="en-US" sz="2400" dirty="0"/>
          </a:p>
          <a:p>
            <a:pPr marL="0" indent="0">
              <a:buNone/>
            </a:pPr>
            <a:r>
              <a:rPr lang="en-US" sz="2400" dirty="0" smtClean="0"/>
              <a:t>Results of the analysis are also to be </a:t>
            </a:r>
            <a:r>
              <a:rPr lang="en-US" sz="2400" dirty="0" smtClean="0">
                <a:latin typeface="Franklin Gothic Demi" panose="020B0703020102020204" pitchFamily="34" charset="0"/>
              </a:rPr>
              <a:t>more widely spread.</a:t>
            </a:r>
          </a:p>
          <a:p>
            <a:pPr marL="0" indent="0">
              <a:buNone/>
            </a:pPr>
            <a:endParaRPr lang="en-US" sz="2400" dirty="0">
              <a:latin typeface="Franklin Gothic Demi" panose="020B0703020102020204" pitchFamily="34" charset="0"/>
            </a:endParaRPr>
          </a:p>
        </p:txBody>
      </p:sp>
      <p:sp>
        <p:nvSpPr>
          <p:cNvPr id="4" name="Right Arrow 3"/>
          <p:cNvSpPr/>
          <p:nvPr/>
        </p:nvSpPr>
        <p:spPr>
          <a:xfrm>
            <a:off x="2943921" y="921957"/>
            <a:ext cx="780586" cy="48474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ight Arrow 4"/>
          <p:cNvSpPr/>
          <p:nvPr/>
        </p:nvSpPr>
        <p:spPr>
          <a:xfrm>
            <a:off x="468313" y="5454409"/>
            <a:ext cx="680263" cy="42244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extBox 5"/>
          <p:cNvSpPr txBox="1"/>
          <p:nvPr/>
        </p:nvSpPr>
        <p:spPr>
          <a:xfrm>
            <a:off x="1239646" y="5368389"/>
            <a:ext cx="7649736" cy="1384995"/>
          </a:xfrm>
          <a:prstGeom prst="rect">
            <a:avLst/>
          </a:prstGeom>
          <a:noFill/>
          <a:ln>
            <a:noFill/>
          </a:ln>
        </p:spPr>
        <p:txBody>
          <a:bodyPr wrap="square" rtlCol="0">
            <a:spAutoFit/>
          </a:bodyPr>
          <a:lstStyle/>
          <a:p>
            <a:r>
              <a:rPr lang="en-US" sz="2800" dirty="0">
                <a:latin typeface="Franklin Gothic Demi" panose="020B0703020102020204" pitchFamily="34" charset="0"/>
              </a:rPr>
              <a:t>Cooperation between evaluators and communicators becomes the key to success!</a:t>
            </a:r>
          </a:p>
          <a:p>
            <a:endParaRPr lang="en-US" sz="2800" dirty="0"/>
          </a:p>
        </p:txBody>
      </p:sp>
    </p:spTree>
    <p:extLst>
      <p:ext uri="{BB962C8B-B14F-4D97-AF65-F5344CB8AC3E}">
        <p14:creationId xmlns:p14="http://schemas.microsoft.com/office/powerpoint/2010/main" val="1548671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87256" y="2060575"/>
            <a:ext cx="6088432" cy="4390433"/>
          </a:xfrm>
        </p:spPr>
        <p:txBody>
          <a:bodyPr/>
          <a:lstStyle/>
          <a:p>
            <a:r>
              <a:rPr lang="de-AT" dirty="0" smtClean="0">
                <a:solidFill>
                  <a:schemeClr val="accent2"/>
                </a:solidFill>
              </a:rPr>
              <a:t>‘</a:t>
            </a:r>
            <a:r>
              <a:rPr lang="de-AT" dirty="0" err="1" smtClean="0">
                <a:solidFill>
                  <a:schemeClr val="accent2"/>
                </a:solidFill>
              </a:rPr>
              <a:t>Relevance</a:t>
            </a:r>
            <a:r>
              <a:rPr lang="de-AT" dirty="0" smtClean="0">
                <a:solidFill>
                  <a:schemeClr val="accent2"/>
                </a:solidFill>
              </a:rPr>
              <a:t>‘ (</a:t>
            </a:r>
            <a:r>
              <a:rPr lang="de-AT" dirty="0" err="1" smtClean="0">
                <a:solidFill>
                  <a:schemeClr val="accent2"/>
                </a:solidFill>
              </a:rPr>
              <a:t>demand</a:t>
            </a:r>
            <a:r>
              <a:rPr lang="de-AT" dirty="0" smtClean="0">
                <a:solidFill>
                  <a:schemeClr val="accent2"/>
                </a:solidFill>
              </a:rPr>
              <a:t> </a:t>
            </a:r>
            <a:r>
              <a:rPr lang="de-AT" dirty="0" err="1" smtClean="0">
                <a:solidFill>
                  <a:schemeClr val="accent2"/>
                </a:solidFill>
              </a:rPr>
              <a:t>orientation</a:t>
            </a:r>
            <a:r>
              <a:rPr lang="de-AT" dirty="0" smtClean="0">
                <a:solidFill>
                  <a:schemeClr val="accent2"/>
                </a:solidFill>
              </a:rPr>
              <a:t> </a:t>
            </a:r>
            <a:r>
              <a:rPr lang="de-AT" dirty="0" err="1" smtClean="0">
                <a:solidFill>
                  <a:schemeClr val="accent2"/>
                </a:solidFill>
              </a:rPr>
              <a:t>and</a:t>
            </a:r>
            <a:r>
              <a:rPr lang="de-AT" dirty="0" smtClean="0">
                <a:solidFill>
                  <a:schemeClr val="accent2"/>
                </a:solidFill>
              </a:rPr>
              <a:t> </a:t>
            </a:r>
            <a:r>
              <a:rPr lang="de-AT" dirty="0" err="1" smtClean="0">
                <a:solidFill>
                  <a:schemeClr val="accent2"/>
                </a:solidFill>
              </a:rPr>
              <a:t>solution</a:t>
            </a:r>
            <a:r>
              <a:rPr lang="de-AT" dirty="0" smtClean="0">
                <a:solidFill>
                  <a:schemeClr val="accent2"/>
                </a:solidFill>
              </a:rPr>
              <a:t> </a:t>
            </a:r>
            <a:r>
              <a:rPr lang="de-AT" dirty="0" err="1" smtClean="0">
                <a:solidFill>
                  <a:schemeClr val="accent2"/>
                </a:solidFill>
              </a:rPr>
              <a:t>orientation</a:t>
            </a:r>
            <a:r>
              <a:rPr lang="de-AT" dirty="0" smtClean="0">
                <a:solidFill>
                  <a:schemeClr val="accent2"/>
                </a:solidFill>
              </a:rPr>
              <a:t>) </a:t>
            </a:r>
            <a:r>
              <a:rPr lang="de-AT" dirty="0" err="1" smtClean="0">
                <a:solidFill>
                  <a:schemeClr val="accent2"/>
                </a:solidFill>
              </a:rPr>
              <a:t>and</a:t>
            </a:r>
            <a:r>
              <a:rPr lang="de-AT" dirty="0" smtClean="0">
                <a:solidFill>
                  <a:schemeClr val="accent2"/>
                </a:solidFill>
              </a:rPr>
              <a:t> ‘</a:t>
            </a:r>
            <a:r>
              <a:rPr lang="de-AT" dirty="0" err="1" smtClean="0">
                <a:solidFill>
                  <a:schemeClr val="accent2"/>
                </a:solidFill>
              </a:rPr>
              <a:t>utility</a:t>
            </a:r>
            <a:r>
              <a:rPr lang="de-AT" dirty="0" smtClean="0">
                <a:solidFill>
                  <a:schemeClr val="accent2"/>
                </a:solidFill>
              </a:rPr>
              <a:t>‘ </a:t>
            </a:r>
            <a:r>
              <a:rPr lang="de-AT" dirty="0" err="1" smtClean="0">
                <a:solidFill>
                  <a:schemeClr val="accent2"/>
                </a:solidFill>
              </a:rPr>
              <a:t>of</a:t>
            </a:r>
            <a:r>
              <a:rPr lang="de-AT" dirty="0" smtClean="0">
                <a:solidFill>
                  <a:schemeClr val="accent2"/>
                </a:solidFill>
              </a:rPr>
              <a:t> </a:t>
            </a:r>
            <a:r>
              <a:rPr lang="de-AT" dirty="0" err="1" smtClean="0">
                <a:solidFill>
                  <a:schemeClr val="accent2"/>
                </a:solidFill>
              </a:rPr>
              <a:t>evaluation</a:t>
            </a:r>
            <a:r>
              <a:rPr lang="de-AT" dirty="0" smtClean="0">
                <a:solidFill>
                  <a:schemeClr val="accent2"/>
                </a:solidFill>
              </a:rPr>
              <a:t> </a:t>
            </a:r>
            <a:r>
              <a:rPr lang="de-AT" dirty="0" err="1" smtClean="0">
                <a:solidFill>
                  <a:schemeClr val="accent2"/>
                </a:solidFill>
              </a:rPr>
              <a:t>findings</a:t>
            </a:r>
            <a:r>
              <a:rPr lang="de-AT" dirty="0" smtClean="0">
                <a:solidFill>
                  <a:schemeClr val="accent2"/>
                </a:solidFill>
              </a:rPr>
              <a:t> </a:t>
            </a:r>
            <a:r>
              <a:rPr lang="de-AT" dirty="0" err="1" smtClean="0">
                <a:solidFill>
                  <a:schemeClr val="accent2"/>
                </a:solidFill>
              </a:rPr>
              <a:t>determine</a:t>
            </a:r>
            <a:r>
              <a:rPr lang="de-AT" dirty="0" smtClean="0">
                <a:solidFill>
                  <a:schemeClr val="accent2"/>
                </a:solidFill>
              </a:rPr>
              <a:t> </a:t>
            </a:r>
            <a:r>
              <a:rPr lang="de-AT" dirty="0" err="1" smtClean="0">
                <a:solidFill>
                  <a:schemeClr val="accent2"/>
                </a:solidFill>
              </a:rPr>
              <a:t>whether</a:t>
            </a:r>
            <a:r>
              <a:rPr lang="de-AT" dirty="0" smtClean="0">
                <a:solidFill>
                  <a:schemeClr val="accent2"/>
                </a:solidFill>
              </a:rPr>
              <a:t> </a:t>
            </a:r>
            <a:r>
              <a:rPr lang="de-AT" dirty="0" err="1" smtClean="0">
                <a:solidFill>
                  <a:schemeClr val="accent2"/>
                </a:solidFill>
              </a:rPr>
              <a:t>or</a:t>
            </a:r>
            <a:r>
              <a:rPr lang="de-AT" dirty="0" smtClean="0">
                <a:solidFill>
                  <a:schemeClr val="accent2"/>
                </a:solidFill>
              </a:rPr>
              <a:t> not an </a:t>
            </a:r>
            <a:r>
              <a:rPr lang="de-AT" dirty="0" err="1" smtClean="0">
                <a:solidFill>
                  <a:schemeClr val="accent2"/>
                </a:solidFill>
              </a:rPr>
              <a:t>evaluation</a:t>
            </a:r>
            <a:r>
              <a:rPr lang="de-AT" dirty="0" smtClean="0">
                <a:solidFill>
                  <a:schemeClr val="accent2"/>
                </a:solidFill>
              </a:rPr>
              <a:t> </a:t>
            </a:r>
            <a:r>
              <a:rPr lang="de-AT" dirty="0" err="1" smtClean="0">
                <a:solidFill>
                  <a:schemeClr val="accent2"/>
                </a:solidFill>
              </a:rPr>
              <a:t>is</a:t>
            </a:r>
            <a:r>
              <a:rPr lang="de-AT" dirty="0" smtClean="0">
                <a:solidFill>
                  <a:schemeClr val="accent2"/>
                </a:solidFill>
              </a:rPr>
              <a:t> </a:t>
            </a:r>
            <a:r>
              <a:rPr lang="de-AT" dirty="0" err="1" smtClean="0">
                <a:solidFill>
                  <a:schemeClr val="accent2"/>
                </a:solidFill>
              </a:rPr>
              <a:t>worthwhile</a:t>
            </a:r>
            <a:r>
              <a:rPr lang="de-AT" dirty="0" smtClean="0"/>
              <a:t>.</a:t>
            </a:r>
            <a:br>
              <a:rPr lang="de-AT" dirty="0" smtClean="0"/>
            </a:br>
            <a:r>
              <a:rPr lang="de-AT" dirty="0"/>
              <a:t/>
            </a:r>
            <a:br>
              <a:rPr lang="de-AT" dirty="0"/>
            </a:br>
            <a:r>
              <a:rPr lang="de-AT" sz="1800" dirty="0" smtClean="0"/>
              <a:t/>
            </a:r>
            <a:br>
              <a:rPr lang="de-AT" sz="1800" dirty="0" smtClean="0"/>
            </a:br>
            <a:r>
              <a:rPr lang="de-AT" sz="1800" dirty="0" smtClean="0"/>
              <a:t>Study on </a:t>
            </a:r>
            <a:r>
              <a:rPr lang="de-AT" sz="1800" dirty="0" err="1" smtClean="0"/>
              <a:t>communicating</a:t>
            </a:r>
            <a:r>
              <a:rPr lang="de-AT" sz="1800" dirty="0" smtClean="0"/>
              <a:t> </a:t>
            </a:r>
            <a:r>
              <a:rPr lang="de-AT" sz="1800" dirty="0" err="1" smtClean="0"/>
              <a:t>evaluation</a:t>
            </a:r>
            <a:r>
              <a:rPr lang="de-AT" sz="1800" dirty="0" smtClean="0"/>
              <a:t> </a:t>
            </a:r>
            <a:r>
              <a:rPr lang="de-AT" sz="1800" dirty="0" err="1" smtClean="0"/>
              <a:t>results</a:t>
            </a:r>
            <a:r>
              <a:rPr lang="de-AT" sz="1800" dirty="0" smtClean="0"/>
              <a:t>, </a:t>
            </a:r>
            <a:r>
              <a:rPr lang="de-AT" sz="1800" dirty="0" err="1" smtClean="0"/>
              <a:t>prepared</a:t>
            </a:r>
            <a:r>
              <a:rPr lang="de-AT" sz="1800" dirty="0" smtClean="0"/>
              <a:t> </a:t>
            </a:r>
            <a:r>
              <a:rPr lang="de-AT" sz="1800" dirty="0" err="1" smtClean="0"/>
              <a:t>for</a:t>
            </a:r>
            <a:r>
              <a:rPr lang="de-AT" sz="1800" dirty="0" smtClean="0"/>
              <a:t> </a:t>
            </a:r>
            <a:r>
              <a:rPr lang="de-AT" sz="1800" dirty="0" err="1" smtClean="0"/>
              <a:t>the</a:t>
            </a:r>
            <a:r>
              <a:rPr lang="de-AT" sz="1800" dirty="0" smtClean="0"/>
              <a:t> OECD Informal </a:t>
            </a:r>
            <a:r>
              <a:rPr lang="de-AT" sz="1800" dirty="0"/>
              <a:t>N</a:t>
            </a:r>
            <a:r>
              <a:rPr lang="de-AT" sz="1800" dirty="0" smtClean="0"/>
              <a:t>etwork </a:t>
            </a:r>
            <a:r>
              <a:rPr lang="de-AT" sz="1800" dirty="0" err="1" smtClean="0"/>
              <a:t>of</a:t>
            </a:r>
            <a:r>
              <a:rPr lang="de-AT" sz="1800" dirty="0" smtClean="0"/>
              <a:t> DAC </a:t>
            </a:r>
            <a:r>
              <a:rPr lang="de-AT" sz="1800" dirty="0"/>
              <a:t>D</a:t>
            </a:r>
            <a:r>
              <a:rPr lang="de-AT" sz="1800" dirty="0" smtClean="0"/>
              <a:t>evelopment </a:t>
            </a:r>
            <a:r>
              <a:rPr lang="de-AT" sz="1800" dirty="0" err="1" smtClean="0"/>
              <a:t>Comminicators</a:t>
            </a:r>
            <a:r>
              <a:rPr lang="de-AT" sz="1800" dirty="0" smtClean="0"/>
              <a:t>, 2012</a:t>
            </a:r>
            <a:endParaRPr lang="de-DE" sz="1800" dirty="0"/>
          </a:p>
        </p:txBody>
      </p:sp>
    </p:spTree>
    <p:extLst>
      <p:ext uri="{BB962C8B-B14F-4D97-AF65-F5344CB8AC3E}">
        <p14:creationId xmlns:p14="http://schemas.microsoft.com/office/powerpoint/2010/main" val="29987666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87256" y="2060575"/>
            <a:ext cx="6088432" cy="2188291"/>
          </a:xfrm>
        </p:spPr>
        <p:txBody>
          <a:bodyPr/>
          <a:lstStyle/>
          <a:p>
            <a:r>
              <a:rPr lang="en-GB" dirty="0" smtClean="0"/>
              <a:t>Evaluation </a:t>
            </a:r>
            <a:r>
              <a:rPr lang="en-GB" dirty="0"/>
              <a:t>is of no consequence unless the findings are </a:t>
            </a:r>
            <a:r>
              <a:rPr lang="en-GB" dirty="0" smtClean="0"/>
              <a:t>communicated</a:t>
            </a:r>
            <a:br>
              <a:rPr lang="en-GB" dirty="0" smtClean="0"/>
            </a:br>
            <a:r>
              <a:rPr lang="en-GB" dirty="0" smtClean="0"/>
              <a:t/>
            </a:r>
            <a:br>
              <a:rPr lang="en-GB" dirty="0" smtClean="0"/>
            </a:br>
            <a:r>
              <a:rPr lang="en-GB" sz="1800" dirty="0" err="1" smtClean="0"/>
              <a:t>Evalsed</a:t>
            </a:r>
            <a:r>
              <a:rPr lang="en-GB" sz="1800" dirty="0" smtClean="0"/>
              <a:t>, </a:t>
            </a:r>
            <a:r>
              <a:rPr lang="de-AT" sz="1800" dirty="0" err="1"/>
              <a:t>Communicating</a:t>
            </a:r>
            <a:r>
              <a:rPr lang="de-AT" sz="1800" dirty="0"/>
              <a:t> </a:t>
            </a:r>
            <a:r>
              <a:rPr lang="de-AT" sz="1800" dirty="0" err="1"/>
              <a:t>evaluation</a:t>
            </a:r>
            <a:r>
              <a:rPr lang="de-AT" sz="1800" dirty="0"/>
              <a:t> </a:t>
            </a:r>
            <a:r>
              <a:rPr lang="de-AT" sz="1800" dirty="0" err="1" smtClean="0"/>
              <a:t>findings</a:t>
            </a:r>
            <a:endParaRPr lang="de-DE" sz="1800" dirty="0">
              <a:solidFill>
                <a:schemeClr val="accent2"/>
              </a:solidFill>
            </a:endParaRPr>
          </a:p>
        </p:txBody>
      </p:sp>
    </p:spTree>
    <p:extLst>
      <p:ext uri="{BB962C8B-B14F-4D97-AF65-F5344CB8AC3E}">
        <p14:creationId xmlns:p14="http://schemas.microsoft.com/office/powerpoint/2010/main" val="711842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72989" y="5715000"/>
            <a:ext cx="2671011"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Exercise: World café bringing the views of the evaluators and communicators together – for the common benefit</a:t>
            </a:r>
            <a:br>
              <a:rPr lang="en-US" dirty="0" smtClean="0"/>
            </a:br>
            <a:r>
              <a:rPr lang="en-US" dirty="0" smtClean="0"/>
              <a:t/>
            </a:r>
            <a:br>
              <a:rPr lang="en-US" dirty="0" smtClean="0"/>
            </a:br>
            <a:r>
              <a:rPr lang="en-US" sz="2700" dirty="0" smtClean="0"/>
              <a:t/>
            </a:r>
            <a:br>
              <a:rPr lang="en-US" sz="2700" dirty="0" smtClean="0"/>
            </a:br>
            <a:r>
              <a:rPr lang="en-US" dirty="0"/>
              <a:t/>
            </a:r>
            <a:br>
              <a:rPr lang="en-US" dirty="0"/>
            </a:br>
            <a:r>
              <a:rPr lang="en-US" dirty="0" smtClean="0"/>
              <a:t/>
            </a:r>
            <a:br>
              <a:rPr lang="en-US" dirty="0" smtClean="0"/>
            </a:br>
            <a:endParaRPr lang="en-US" dirty="0"/>
          </a:p>
        </p:txBody>
      </p:sp>
      <p:sp>
        <p:nvSpPr>
          <p:cNvPr id="3" name="Text Placeholder 2"/>
          <p:cNvSpPr>
            <a:spLocks noGrp="1"/>
          </p:cNvSpPr>
          <p:nvPr>
            <p:ph type="body" sz="quarter" idx="10"/>
          </p:nvPr>
        </p:nvSpPr>
        <p:spPr>
          <a:xfrm>
            <a:off x="468313" y="2200063"/>
            <a:ext cx="8067675" cy="3698135"/>
          </a:xfrm>
        </p:spPr>
        <p:txBody>
          <a:bodyPr/>
          <a:lstStyle/>
          <a:p>
            <a:pPr marL="0" indent="0">
              <a:buNone/>
            </a:pPr>
            <a:r>
              <a:rPr lang="en-US" dirty="0" smtClean="0">
                <a:latin typeface="+mn-lt"/>
              </a:rPr>
              <a:t>Topics of the tables:</a:t>
            </a:r>
          </a:p>
          <a:p>
            <a:pPr marL="457200" indent="-457200">
              <a:buFont typeface="Arial"/>
              <a:buAutoNum type="alphaLcParenR"/>
            </a:pPr>
            <a:r>
              <a:rPr lang="en-US" dirty="0" smtClean="0">
                <a:latin typeface="+mn-lt"/>
              </a:rPr>
              <a:t>Planning evaluations and drafting the </a:t>
            </a:r>
            <a:r>
              <a:rPr lang="en-US" dirty="0" err="1" smtClean="0">
                <a:latin typeface="+mn-lt"/>
              </a:rPr>
              <a:t>ToR</a:t>
            </a:r>
            <a:r>
              <a:rPr lang="en-US" dirty="0" smtClean="0">
                <a:latin typeface="+mn-lt"/>
              </a:rPr>
              <a:t>: What are the opportunities to cooperate? What are concrete outputs?</a:t>
            </a:r>
          </a:p>
          <a:p>
            <a:pPr marL="457200" indent="-457200">
              <a:buFont typeface="Arial"/>
              <a:buAutoNum type="alphaLcParenR"/>
            </a:pPr>
            <a:r>
              <a:rPr lang="en-GB" dirty="0" smtClean="0">
                <a:latin typeface="+mn-lt"/>
              </a:rPr>
              <a:t>Evaluation process: what to keep an eye on during the process? How to guide the external service provider in his/her work?</a:t>
            </a:r>
          </a:p>
          <a:p>
            <a:pPr marL="457200" indent="-457200">
              <a:buFont typeface="Arial"/>
              <a:buAutoNum type="alphaLcParenR"/>
            </a:pPr>
            <a:r>
              <a:rPr lang="en-GB" dirty="0" smtClean="0">
                <a:latin typeface="+mn-lt"/>
              </a:rPr>
              <a:t>Follow up of the evaluation: What </a:t>
            </a:r>
            <a:r>
              <a:rPr lang="en-GB" dirty="0">
                <a:latin typeface="+mn-lt"/>
              </a:rPr>
              <a:t>are the main challenges of communicating evaluation </a:t>
            </a:r>
            <a:r>
              <a:rPr lang="en-GB" dirty="0" smtClean="0">
                <a:latin typeface="+mn-lt"/>
              </a:rPr>
              <a:t>findings/results? What should be done with “negative” or “sensitive” findings?</a:t>
            </a:r>
          </a:p>
          <a:p>
            <a:pPr marL="457200" indent="-457200">
              <a:buFont typeface="Arial"/>
              <a:buAutoNum type="alphaLcParenR"/>
            </a:pPr>
            <a:r>
              <a:rPr lang="en-GB" dirty="0">
                <a:latin typeface="+mn-lt"/>
              </a:rPr>
              <a:t>How to disseminate the results</a:t>
            </a:r>
            <a:r>
              <a:rPr lang="en-GB" dirty="0" smtClean="0">
                <a:latin typeface="+mn-lt"/>
              </a:rPr>
              <a:t>? What can the evaluation/communication officers do with it? </a:t>
            </a:r>
            <a:r>
              <a:rPr lang="en-GB" sz="2000" b="1" dirty="0">
                <a:latin typeface="+mn-lt"/>
              </a:rPr>
              <a:t/>
            </a:r>
            <a:br>
              <a:rPr lang="en-GB" sz="2000" b="1" dirty="0">
                <a:latin typeface="+mn-lt"/>
              </a:rPr>
            </a:br>
            <a:endParaRPr lang="en-GB" sz="2000" dirty="0">
              <a:latin typeface="+mn-lt"/>
            </a:endParaRPr>
          </a:p>
          <a:p>
            <a:pPr marL="457200" indent="-457200">
              <a:buAutoNum type="alphaLcParenR"/>
            </a:pPr>
            <a:endParaRPr lang="en-US" dirty="0"/>
          </a:p>
        </p:txBody>
      </p:sp>
    </p:spTree>
    <p:extLst>
      <p:ext uri="{BB962C8B-B14F-4D97-AF65-F5344CB8AC3E}">
        <p14:creationId xmlns:p14="http://schemas.microsoft.com/office/powerpoint/2010/main" val="3536633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words to wrap-up…</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262" y="1506971"/>
            <a:ext cx="5617475" cy="4535433"/>
          </a:xfrm>
          <a:prstGeom prst="rect">
            <a:avLst/>
          </a:prstGeom>
        </p:spPr>
      </p:pic>
    </p:spTree>
    <p:extLst>
      <p:ext uri="{BB962C8B-B14F-4D97-AF65-F5344CB8AC3E}">
        <p14:creationId xmlns:p14="http://schemas.microsoft.com/office/powerpoint/2010/main" val="2635733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886397"/>
          </a:xfrm>
        </p:spPr>
        <p:txBody>
          <a:bodyPr/>
          <a:lstStyle/>
          <a:p>
            <a:r>
              <a:rPr lang="en-GB" sz="3200" dirty="0" smtClean="0">
                <a:solidFill>
                  <a:schemeClr val="accent2"/>
                </a:solidFill>
              </a:rPr>
              <a:t>Have we answered the questions?</a:t>
            </a:r>
            <a:r>
              <a:rPr lang="en-GB" sz="3200" dirty="0" smtClean="0"/>
              <a:t/>
            </a:r>
            <a:br>
              <a:rPr lang="en-GB" sz="3200" dirty="0" smtClean="0"/>
            </a:br>
            <a:r>
              <a:rPr lang="en-GB" sz="3200" dirty="0" smtClean="0"/>
              <a:t>Evaluation </a:t>
            </a:r>
            <a:r>
              <a:rPr lang="en-GB" sz="3200" dirty="0"/>
              <a:t>of the communication strategy</a:t>
            </a:r>
          </a:p>
        </p:txBody>
      </p:sp>
      <p:sp>
        <p:nvSpPr>
          <p:cNvPr id="5" name="Textplatzhalter 4"/>
          <p:cNvSpPr>
            <a:spLocks noGrp="1"/>
          </p:cNvSpPr>
          <p:nvPr>
            <p:ph type="body" sz="quarter" idx="12"/>
          </p:nvPr>
        </p:nvSpPr>
        <p:spPr/>
        <p:txBody>
          <a:bodyPr/>
          <a:lstStyle/>
          <a:p>
            <a:pPr marL="342900" lvl="0" indent="-342900">
              <a:buFont typeface="Arial" panose="020B0604020202020204" pitchFamily="34" charset="0"/>
              <a:buChar char="•"/>
            </a:pPr>
            <a:r>
              <a:rPr lang="en-GB" dirty="0"/>
              <a:t>How to make a good evaluation of a programme communication? What to evaluate and how? </a:t>
            </a:r>
            <a:endParaRPr lang="en-GB" dirty="0" smtClean="0"/>
          </a:p>
          <a:p>
            <a:pPr marL="342900" lvl="0" indent="-342900">
              <a:buFont typeface="Arial" panose="020B0604020202020204" pitchFamily="34" charset="0"/>
              <a:buChar char="•"/>
            </a:pPr>
            <a:r>
              <a:rPr lang="de-AT" dirty="0" err="1" smtClean="0"/>
              <a:t>What</a:t>
            </a:r>
            <a:r>
              <a:rPr lang="de-AT" dirty="0" smtClean="0"/>
              <a:t> </a:t>
            </a:r>
            <a:r>
              <a:rPr lang="de-AT" dirty="0" err="1" smtClean="0"/>
              <a:t>are</a:t>
            </a:r>
            <a:r>
              <a:rPr lang="de-AT" dirty="0" smtClean="0"/>
              <a:t> </a:t>
            </a:r>
            <a:r>
              <a:rPr lang="en-GB" dirty="0"/>
              <a:t>c</a:t>
            </a:r>
            <a:r>
              <a:rPr lang="en-GB" dirty="0" smtClean="0"/>
              <a:t>oncrete </a:t>
            </a:r>
            <a:r>
              <a:rPr lang="en-GB" dirty="0"/>
              <a:t>questions for the evaluation of the communication </a:t>
            </a:r>
            <a:r>
              <a:rPr lang="en-GB" dirty="0" smtClean="0"/>
              <a:t>strategy?</a:t>
            </a:r>
            <a:r>
              <a:rPr lang="de-AT" dirty="0"/>
              <a:t> </a:t>
            </a:r>
            <a:r>
              <a:rPr lang="en-GB" dirty="0" smtClean="0"/>
              <a:t>What </a:t>
            </a:r>
            <a:r>
              <a:rPr lang="en-GB" dirty="0"/>
              <a:t>are the most </a:t>
            </a:r>
            <a:r>
              <a:rPr lang="en-GB" dirty="0" smtClean="0"/>
              <a:t>important ones?</a:t>
            </a:r>
            <a:endParaRPr lang="de-AT" dirty="0"/>
          </a:p>
          <a:p>
            <a:pPr marL="342900" lvl="0" indent="-342900">
              <a:buFont typeface="Arial" panose="020B0604020202020204" pitchFamily="34" charset="0"/>
              <a:buChar char="•"/>
            </a:pPr>
            <a:r>
              <a:rPr lang="en-GB" dirty="0" smtClean="0"/>
              <a:t>What </a:t>
            </a:r>
            <a:r>
              <a:rPr lang="en-GB" dirty="0"/>
              <a:t>other </a:t>
            </a:r>
            <a:r>
              <a:rPr lang="en-GB" dirty="0" smtClean="0"/>
              <a:t>programmes </a:t>
            </a:r>
            <a:r>
              <a:rPr lang="en-GB" dirty="0"/>
              <a:t>assess when evaluating implementation of </a:t>
            </a:r>
            <a:r>
              <a:rPr lang="en-GB" dirty="0" smtClean="0"/>
              <a:t>communication </a:t>
            </a:r>
            <a:r>
              <a:rPr lang="en-GB" dirty="0"/>
              <a:t>strategy</a:t>
            </a:r>
            <a:r>
              <a:rPr lang="en-GB" dirty="0" smtClean="0"/>
              <a:t>?</a:t>
            </a:r>
          </a:p>
          <a:p>
            <a:pPr marL="342900" indent="-342900">
              <a:buFont typeface="Arial" panose="020B0604020202020204" pitchFamily="34" charset="0"/>
              <a:buChar char="•"/>
            </a:pPr>
            <a:r>
              <a:rPr lang="en-GB" dirty="0"/>
              <a:t>Are there any good practices of evaluation of communication strategy? How were the results of the evaluation used? </a:t>
            </a:r>
            <a:endParaRPr lang="de-AT" dirty="0"/>
          </a:p>
          <a:p>
            <a:pPr marL="0" lvl="0" indent="0">
              <a:buNone/>
            </a:pPr>
            <a:endParaRPr lang="de-AT" dirty="0"/>
          </a:p>
          <a:p>
            <a:pPr marL="0" indent="0">
              <a:buNone/>
            </a:pPr>
            <a:endParaRPr lang="de-AT" dirty="0"/>
          </a:p>
          <a:p>
            <a:pPr marL="0" indent="0">
              <a:buNone/>
            </a:pPr>
            <a:endParaRPr lang="en-GB"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196" y="4875618"/>
            <a:ext cx="1775011" cy="1433107"/>
          </a:xfrm>
          <a:prstGeom prst="rect">
            <a:avLst/>
          </a:prstGeom>
        </p:spPr>
      </p:pic>
    </p:spTree>
    <p:extLst>
      <p:ext uri="{BB962C8B-B14F-4D97-AF65-F5344CB8AC3E}">
        <p14:creationId xmlns:p14="http://schemas.microsoft.com/office/powerpoint/2010/main" val="30849130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3499" y="704651"/>
            <a:ext cx="8207375" cy="1329595"/>
          </a:xfrm>
        </p:spPr>
        <p:txBody>
          <a:bodyPr/>
          <a:lstStyle/>
          <a:p>
            <a:r>
              <a:rPr lang="en-GB" sz="3200" dirty="0">
                <a:solidFill>
                  <a:schemeClr val="accent2"/>
                </a:solidFill>
              </a:rPr>
              <a:t>Have we answered the questions?</a:t>
            </a:r>
            <a:r>
              <a:rPr lang="en-GB" sz="3200" dirty="0" smtClean="0"/>
              <a:t/>
            </a:r>
            <a:br>
              <a:rPr lang="en-GB" sz="3200" dirty="0" smtClean="0"/>
            </a:br>
            <a:r>
              <a:rPr lang="en-GB" sz="3200" dirty="0" smtClean="0"/>
              <a:t>What </a:t>
            </a:r>
            <a:r>
              <a:rPr lang="en-GB" sz="3200" dirty="0"/>
              <a:t>to do with the evaluation </a:t>
            </a:r>
            <a:r>
              <a:rPr lang="en-GB" sz="3200" dirty="0" smtClean="0"/>
              <a:t>results?</a:t>
            </a:r>
            <a:br>
              <a:rPr lang="en-GB" sz="3200" dirty="0" smtClean="0"/>
            </a:br>
            <a:endParaRPr lang="en-GB" sz="3200" dirty="0"/>
          </a:p>
        </p:txBody>
      </p:sp>
      <p:sp>
        <p:nvSpPr>
          <p:cNvPr id="5" name="Textplatzhalter 4"/>
          <p:cNvSpPr>
            <a:spLocks noGrp="1"/>
          </p:cNvSpPr>
          <p:nvPr>
            <p:ph type="body" sz="quarter" idx="12"/>
          </p:nvPr>
        </p:nvSpPr>
        <p:spPr>
          <a:xfrm>
            <a:off x="393499" y="2034245"/>
            <a:ext cx="8409681" cy="4853135"/>
          </a:xfrm>
        </p:spPr>
        <p:txBody>
          <a:bodyPr/>
          <a:lstStyle/>
          <a:p>
            <a:pPr marL="342900" indent="-342900">
              <a:buFont typeface="Arial" panose="020B0604020202020204" pitchFamily="34" charset="0"/>
              <a:buChar char="•"/>
            </a:pPr>
            <a:r>
              <a:rPr lang="en-GB" dirty="0"/>
              <a:t>How to design evaluations in a way to obtain results that can be effectively communicated (to the general public) and are also meaningful (to the programme itself</a:t>
            </a:r>
            <a:r>
              <a:rPr lang="en-GB" dirty="0" smtClean="0"/>
              <a:t>)?</a:t>
            </a:r>
          </a:p>
          <a:p>
            <a:pPr marL="342900" indent="-342900">
              <a:buFont typeface="Arial" panose="020B0604020202020204" pitchFamily="34" charset="0"/>
              <a:buChar char="•"/>
            </a:pPr>
            <a:r>
              <a:rPr lang="en-GB" dirty="0"/>
              <a:t>How to formulate evaluation questions to have it meaningful and most useful?</a:t>
            </a:r>
            <a:endParaRPr lang="de-AT" dirty="0"/>
          </a:p>
          <a:p>
            <a:pPr marL="342900" indent="-342900">
              <a:buFont typeface="Arial" panose="020B0604020202020204" pitchFamily="34" charset="0"/>
              <a:buChar char="•"/>
            </a:pPr>
            <a:r>
              <a:rPr lang="en-GB" dirty="0" smtClean="0"/>
              <a:t>What </a:t>
            </a:r>
            <a:r>
              <a:rPr lang="en-GB" dirty="0"/>
              <a:t>to do with and how to communicate the best evaluation reports? How to revise the Com strategies and plans accordingly</a:t>
            </a:r>
            <a:r>
              <a:rPr lang="en-GB" dirty="0" smtClean="0"/>
              <a:t>?</a:t>
            </a:r>
            <a:endParaRPr lang="de-AT" dirty="0"/>
          </a:p>
        </p:txBody>
      </p:sp>
      <p:pic>
        <p:nvPicPr>
          <p:cNvPr id="3" name="Picture 2"/>
          <p:cNvPicPr>
            <a:picLocks noChangeAspect="1"/>
          </p:cNvPicPr>
          <p:nvPr/>
        </p:nvPicPr>
        <p:blipFill>
          <a:blip r:embed="rId3"/>
          <a:stretch>
            <a:fillRect/>
          </a:stretch>
        </p:blipFill>
        <p:spPr>
          <a:xfrm>
            <a:off x="7519596" y="405770"/>
            <a:ext cx="1838072" cy="1484158"/>
          </a:xfrm>
          <a:prstGeom prst="rect">
            <a:avLst/>
          </a:prstGeom>
        </p:spPr>
      </p:pic>
    </p:spTree>
    <p:extLst>
      <p:ext uri="{BB962C8B-B14F-4D97-AF65-F5344CB8AC3E}">
        <p14:creationId xmlns:p14="http://schemas.microsoft.com/office/powerpoint/2010/main" val="42876590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3499" y="704651"/>
            <a:ext cx="8207375" cy="1329595"/>
          </a:xfrm>
        </p:spPr>
        <p:txBody>
          <a:bodyPr/>
          <a:lstStyle/>
          <a:p>
            <a:r>
              <a:rPr lang="en-GB" sz="3200" dirty="0" smtClean="0">
                <a:solidFill>
                  <a:schemeClr val="accent2"/>
                </a:solidFill>
              </a:rPr>
              <a:t/>
            </a:r>
            <a:br>
              <a:rPr lang="en-GB" sz="3200" dirty="0" smtClean="0">
                <a:solidFill>
                  <a:schemeClr val="accent2"/>
                </a:solidFill>
              </a:rPr>
            </a:br>
            <a:r>
              <a:rPr lang="en-GB" sz="3200" dirty="0" smtClean="0">
                <a:solidFill>
                  <a:schemeClr val="accent2"/>
                </a:solidFill>
              </a:rPr>
              <a:t>The questions we did not yet tackle:</a:t>
            </a:r>
            <a:r>
              <a:rPr lang="en-GB" sz="3200" dirty="0" smtClean="0"/>
              <a:t/>
            </a:r>
            <a:br>
              <a:rPr lang="en-GB" sz="3200" dirty="0" smtClean="0"/>
            </a:br>
            <a:endParaRPr lang="en-GB" sz="3200" dirty="0"/>
          </a:p>
        </p:txBody>
      </p:sp>
      <p:sp>
        <p:nvSpPr>
          <p:cNvPr id="5" name="Textplatzhalter 4"/>
          <p:cNvSpPr>
            <a:spLocks noGrp="1"/>
          </p:cNvSpPr>
          <p:nvPr>
            <p:ph type="body" sz="quarter" idx="12"/>
          </p:nvPr>
        </p:nvSpPr>
        <p:spPr>
          <a:xfrm>
            <a:off x="393499" y="2034246"/>
            <a:ext cx="8409681" cy="3463306"/>
          </a:xfrm>
        </p:spPr>
        <p:txBody>
          <a:bodyPr/>
          <a:lstStyle/>
          <a:p>
            <a:pPr marL="342900" lvl="0" indent="-342900">
              <a:buFont typeface="Arial" panose="020B0604020202020204" pitchFamily="34" charset="0"/>
              <a:buChar char="•"/>
            </a:pPr>
            <a:r>
              <a:rPr lang="en-GB" dirty="0"/>
              <a:t>How to best use communication for disseminating the evaluation results? How to coordinate the two?</a:t>
            </a:r>
          </a:p>
          <a:p>
            <a:pPr marL="342900" indent="-342900">
              <a:buFont typeface="Arial" panose="020B0604020202020204" pitchFamily="34" charset="0"/>
              <a:buChar char="•"/>
            </a:pPr>
            <a:r>
              <a:rPr lang="en-GB" dirty="0"/>
              <a:t>What are good (innovative and simple) ways to communicate about evaluation findings? Best practice on this?</a:t>
            </a:r>
            <a:endParaRPr lang="de-AT" dirty="0"/>
          </a:p>
          <a:p>
            <a:pPr marL="342900" lvl="0" indent="-342900">
              <a:buFont typeface="Arial" panose="020B0604020202020204" pitchFamily="34" charset="0"/>
              <a:buChar char="•"/>
            </a:pPr>
            <a:r>
              <a:rPr lang="en-GB" dirty="0"/>
              <a:t>How to communicate evaluation results on social networks?</a:t>
            </a:r>
            <a:endParaRPr lang="de-AT" dirty="0"/>
          </a:p>
        </p:txBody>
      </p:sp>
      <p:pic>
        <p:nvPicPr>
          <p:cNvPr id="3" name="Picture 2"/>
          <p:cNvPicPr>
            <a:picLocks noChangeAspect="1"/>
          </p:cNvPicPr>
          <p:nvPr/>
        </p:nvPicPr>
        <p:blipFill>
          <a:blip r:embed="rId3"/>
          <a:stretch>
            <a:fillRect/>
          </a:stretch>
        </p:blipFill>
        <p:spPr>
          <a:xfrm>
            <a:off x="7519596" y="405770"/>
            <a:ext cx="1838072" cy="1484158"/>
          </a:xfrm>
          <a:prstGeom prst="rect">
            <a:avLst/>
          </a:prstGeom>
        </p:spPr>
      </p:pic>
      <p:sp>
        <p:nvSpPr>
          <p:cNvPr id="6" name="Right Arrow 5"/>
          <p:cNvSpPr/>
          <p:nvPr/>
        </p:nvSpPr>
        <p:spPr>
          <a:xfrm>
            <a:off x="1207301" y="4761911"/>
            <a:ext cx="680263" cy="42244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extBox 6"/>
          <p:cNvSpPr txBox="1"/>
          <p:nvPr/>
        </p:nvSpPr>
        <p:spPr>
          <a:xfrm>
            <a:off x="1973766" y="4731646"/>
            <a:ext cx="6915616" cy="461665"/>
          </a:xfrm>
          <a:prstGeom prst="rect">
            <a:avLst/>
          </a:prstGeom>
          <a:noFill/>
          <a:ln>
            <a:noFill/>
          </a:ln>
        </p:spPr>
        <p:txBody>
          <a:bodyPr wrap="square" rtlCol="0">
            <a:spAutoFit/>
          </a:bodyPr>
          <a:lstStyle/>
          <a:p>
            <a:r>
              <a:rPr lang="en-US" sz="2400" dirty="0" smtClean="0">
                <a:latin typeface="Franklin Gothic Demi" panose="020B0703020102020204" pitchFamily="34" charset="0"/>
              </a:rPr>
              <a:t>To be continued…</a:t>
            </a:r>
            <a:endParaRPr lang="en-US" sz="2400" dirty="0"/>
          </a:p>
        </p:txBody>
      </p:sp>
    </p:spTree>
    <p:extLst>
      <p:ext uri="{BB962C8B-B14F-4D97-AF65-F5344CB8AC3E}">
        <p14:creationId xmlns:p14="http://schemas.microsoft.com/office/powerpoint/2010/main" val="41391570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3499" y="704651"/>
            <a:ext cx="8207375" cy="886397"/>
          </a:xfrm>
        </p:spPr>
        <p:txBody>
          <a:bodyPr/>
          <a:lstStyle/>
          <a:p>
            <a:r>
              <a:rPr lang="en-GB" sz="3200" dirty="0" smtClean="0">
                <a:solidFill>
                  <a:schemeClr val="accent2"/>
                </a:solidFill>
              </a:rPr>
              <a:t/>
            </a:r>
            <a:br>
              <a:rPr lang="en-GB" sz="3200" dirty="0" smtClean="0">
                <a:solidFill>
                  <a:schemeClr val="accent2"/>
                </a:solidFill>
              </a:rPr>
            </a:br>
            <a:r>
              <a:rPr lang="en-GB" sz="3200" dirty="0" smtClean="0"/>
              <a:t>Upcoming Interact events in 2018</a:t>
            </a:r>
            <a:endParaRPr lang="en-GB" sz="3200" dirty="0"/>
          </a:p>
        </p:txBody>
      </p:sp>
      <p:sp>
        <p:nvSpPr>
          <p:cNvPr id="5" name="Textplatzhalter 4"/>
          <p:cNvSpPr>
            <a:spLocks noGrp="1"/>
          </p:cNvSpPr>
          <p:nvPr>
            <p:ph type="body" sz="quarter" idx="12"/>
          </p:nvPr>
        </p:nvSpPr>
        <p:spPr>
          <a:xfrm>
            <a:off x="393499" y="2034246"/>
            <a:ext cx="8409681" cy="3463306"/>
          </a:xfrm>
        </p:spPr>
        <p:txBody>
          <a:bodyPr/>
          <a:lstStyle/>
          <a:p>
            <a:pPr marL="342900" lvl="0" indent="-342900">
              <a:buFont typeface="Arial" panose="020B0604020202020204" pitchFamily="34" charset="0"/>
              <a:buChar char="•"/>
            </a:pPr>
            <a:r>
              <a:rPr lang="en-GB" dirty="0" smtClean="0"/>
              <a:t>February, Brussels (exact date tbc): </a:t>
            </a:r>
            <a:r>
              <a:rPr lang="en-GB" dirty="0"/>
              <a:t>I</a:t>
            </a:r>
            <a:r>
              <a:rPr lang="en-GB" dirty="0" smtClean="0"/>
              <a:t>ndicators post 2020 discussion (Informal working group on indicators) </a:t>
            </a:r>
          </a:p>
          <a:p>
            <a:pPr marL="342900" indent="-342900">
              <a:buFont typeface="Arial" panose="020B0604020202020204" pitchFamily="34" charset="0"/>
              <a:buChar char="•"/>
            </a:pPr>
            <a:r>
              <a:rPr lang="en-GB" dirty="0"/>
              <a:t>Communication network event, late </a:t>
            </a:r>
            <a:r>
              <a:rPr lang="en-GB" dirty="0" smtClean="0"/>
              <a:t>February, Bucharest  </a:t>
            </a:r>
          </a:p>
          <a:p>
            <a:pPr marL="342900" lvl="0" indent="-342900">
              <a:buFont typeface="Arial" panose="020B0604020202020204" pitchFamily="34" charset="0"/>
              <a:buChar char="•"/>
            </a:pPr>
            <a:r>
              <a:rPr lang="en-GB" smtClean="0"/>
              <a:t>AIR and Performance Framework, 6 </a:t>
            </a:r>
            <a:r>
              <a:rPr lang="en-GB" dirty="0" smtClean="0"/>
              <a:t>-7 March 2018, Lisbon, Portugal </a:t>
            </a:r>
          </a:p>
          <a:p>
            <a:pPr marL="342900" lvl="0" indent="-342900">
              <a:buFont typeface="Arial" panose="020B0604020202020204" pitchFamily="34" charset="0"/>
              <a:buChar char="•"/>
            </a:pPr>
            <a:r>
              <a:rPr lang="en-GB" dirty="0" smtClean="0"/>
              <a:t>Evaluation – </a:t>
            </a:r>
            <a:r>
              <a:rPr lang="en-GB" dirty="0"/>
              <a:t>C</a:t>
            </a:r>
            <a:r>
              <a:rPr lang="en-GB" dirty="0" smtClean="0"/>
              <a:t>ommunication – Capitalisation, May, Italy</a:t>
            </a:r>
          </a:p>
          <a:p>
            <a:pPr marL="342900" indent="-342900">
              <a:buFont typeface="Arial" panose="020B0604020202020204" pitchFamily="34" charset="0"/>
              <a:buChar char="•"/>
            </a:pPr>
            <a:r>
              <a:rPr lang="en-GB" dirty="0"/>
              <a:t>June: Exchange on experience operational/impact </a:t>
            </a:r>
            <a:r>
              <a:rPr lang="en-GB" dirty="0" smtClean="0"/>
              <a:t>evaluation</a:t>
            </a:r>
          </a:p>
          <a:p>
            <a:pPr marL="342900" lvl="0" indent="-342900">
              <a:buFont typeface="Arial" panose="020B0604020202020204" pitchFamily="34" charset="0"/>
              <a:buChar char="•"/>
            </a:pPr>
            <a:r>
              <a:rPr lang="en-GB" dirty="0" err="1" smtClean="0"/>
              <a:t>Cap&amp;Com</a:t>
            </a:r>
            <a:r>
              <a:rPr lang="en-GB" dirty="0" smtClean="0"/>
              <a:t>, summer </a:t>
            </a:r>
          </a:p>
          <a:p>
            <a:pPr marL="342900" lvl="0" indent="-342900">
              <a:buFont typeface="Arial" panose="020B0604020202020204" pitchFamily="34" charset="0"/>
              <a:buChar char="•"/>
            </a:pPr>
            <a:r>
              <a:rPr lang="en-GB" dirty="0" smtClean="0"/>
              <a:t>Let’s Capitalise conference, summer </a:t>
            </a:r>
          </a:p>
          <a:p>
            <a:pPr marL="342900" lvl="0" indent="-342900">
              <a:buFont typeface="Arial" panose="020B0604020202020204" pitchFamily="34" charset="0"/>
              <a:buChar char="•"/>
            </a:pPr>
            <a:endParaRPr lang="en-GB" dirty="0" smtClean="0"/>
          </a:p>
        </p:txBody>
      </p:sp>
    </p:spTree>
    <p:extLst>
      <p:ext uri="{BB962C8B-B14F-4D97-AF65-F5344CB8AC3E}">
        <p14:creationId xmlns:p14="http://schemas.microsoft.com/office/powerpoint/2010/main" val="1757357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43198"/>
          </a:xfrm>
        </p:spPr>
        <p:txBody>
          <a:bodyPr/>
          <a:lstStyle/>
          <a:p>
            <a:r>
              <a:rPr lang="en-GB" sz="3200" b="1" dirty="0"/>
              <a:t>2. Evaluation of the communication strategy</a:t>
            </a:r>
          </a:p>
        </p:txBody>
      </p:sp>
      <p:sp>
        <p:nvSpPr>
          <p:cNvPr id="5" name="Textplatzhalter 4"/>
          <p:cNvSpPr>
            <a:spLocks noGrp="1"/>
          </p:cNvSpPr>
          <p:nvPr>
            <p:ph type="body" sz="quarter" idx="12"/>
          </p:nvPr>
        </p:nvSpPr>
        <p:spPr/>
        <p:txBody>
          <a:bodyPr/>
          <a:lstStyle/>
          <a:p>
            <a:pPr marL="342900" lvl="0" indent="-342900">
              <a:buFont typeface="Arial" panose="020B0604020202020204" pitchFamily="34" charset="0"/>
              <a:buChar char="•"/>
            </a:pPr>
            <a:r>
              <a:rPr lang="en-GB" dirty="0"/>
              <a:t>How to make a good evaluation of a programme communication? What to evaluate and how? </a:t>
            </a:r>
            <a:endParaRPr lang="en-GB" dirty="0" smtClean="0"/>
          </a:p>
          <a:p>
            <a:pPr marL="342900" lvl="0" indent="-342900">
              <a:buFont typeface="Arial" panose="020B0604020202020204" pitchFamily="34" charset="0"/>
              <a:buChar char="•"/>
            </a:pPr>
            <a:r>
              <a:rPr lang="de-AT" dirty="0" err="1" smtClean="0"/>
              <a:t>What</a:t>
            </a:r>
            <a:r>
              <a:rPr lang="de-AT" dirty="0" smtClean="0"/>
              <a:t> </a:t>
            </a:r>
            <a:r>
              <a:rPr lang="de-AT" dirty="0" err="1" smtClean="0"/>
              <a:t>are</a:t>
            </a:r>
            <a:r>
              <a:rPr lang="de-AT" dirty="0" smtClean="0"/>
              <a:t> </a:t>
            </a:r>
            <a:r>
              <a:rPr lang="en-GB" dirty="0"/>
              <a:t>c</a:t>
            </a:r>
            <a:r>
              <a:rPr lang="en-GB" dirty="0" smtClean="0"/>
              <a:t>oncrete </a:t>
            </a:r>
            <a:r>
              <a:rPr lang="en-GB" dirty="0"/>
              <a:t>questions for the evaluation of the communication </a:t>
            </a:r>
            <a:r>
              <a:rPr lang="en-GB" dirty="0" smtClean="0"/>
              <a:t>strategy?</a:t>
            </a:r>
            <a:r>
              <a:rPr lang="de-AT" dirty="0"/>
              <a:t> </a:t>
            </a:r>
            <a:r>
              <a:rPr lang="en-GB" dirty="0" smtClean="0"/>
              <a:t>What </a:t>
            </a:r>
            <a:r>
              <a:rPr lang="en-GB" dirty="0"/>
              <a:t>are the most </a:t>
            </a:r>
            <a:r>
              <a:rPr lang="en-GB" dirty="0" smtClean="0"/>
              <a:t>important ones?</a:t>
            </a:r>
            <a:endParaRPr lang="de-AT" dirty="0"/>
          </a:p>
          <a:p>
            <a:pPr marL="342900" lvl="0" indent="-342900">
              <a:buFont typeface="Arial" panose="020B0604020202020204" pitchFamily="34" charset="0"/>
              <a:buChar char="•"/>
            </a:pPr>
            <a:r>
              <a:rPr lang="en-GB" dirty="0" smtClean="0"/>
              <a:t>What </a:t>
            </a:r>
            <a:r>
              <a:rPr lang="en-GB" dirty="0"/>
              <a:t>other p</a:t>
            </a:r>
            <a:r>
              <a:rPr lang="en-GB" dirty="0" smtClean="0"/>
              <a:t>rogrammes </a:t>
            </a:r>
            <a:r>
              <a:rPr lang="en-GB" dirty="0"/>
              <a:t>assess when evaluating implementation of </a:t>
            </a:r>
            <a:r>
              <a:rPr lang="en-GB" dirty="0" smtClean="0"/>
              <a:t>communication </a:t>
            </a:r>
            <a:r>
              <a:rPr lang="en-GB" dirty="0"/>
              <a:t>strategy</a:t>
            </a:r>
            <a:r>
              <a:rPr lang="en-GB" dirty="0" smtClean="0"/>
              <a:t>?</a:t>
            </a:r>
          </a:p>
          <a:p>
            <a:pPr marL="342900" indent="-342900">
              <a:buFont typeface="Arial" panose="020B0604020202020204" pitchFamily="34" charset="0"/>
              <a:buChar char="•"/>
            </a:pPr>
            <a:r>
              <a:rPr lang="en-GB" dirty="0"/>
              <a:t>Are there any good practices of evaluation of communication strategy? How were the results of the evaluation used? </a:t>
            </a:r>
            <a:endParaRPr lang="de-AT" dirty="0"/>
          </a:p>
          <a:p>
            <a:pPr marL="0" lvl="0" indent="0">
              <a:buNone/>
            </a:pPr>
            <a:endParaRPr lang="de-AT" dirty="0"/>
          </a:p>
          <a:p>
            <a:pPr marL="0" indent="0">
              <a:buNone/>
            </a:pPr>
            <a:endParaRPr lang="de-AT" dirty="0"/>
          </a:p>
          <a:p>
            <a:pPr marL="0" indent="0">
              <a:buNone/>
            </a:pPr>
            <a:endParaRPr lang="en-GB"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196" y="4875618"/>
            <a:ext cx="1775011" cy="1433107"/>
          </a:xfrm>
          <a:prstGeom prst="rect">
            <a:avLst/>
          </a:prstGeom>
        </p:spPr>
      </p:pic>
    </p:spTree>
    <p:extLst>
      <p:ext uri="{BB962C8B-B14F-4D97-AF65-F5344CB8AC3E}">
        <p14:creationId xmlns:p14="http://schemas.microsoft.com/office/powerpoint/2010/main" val="7047494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err="1" smtClean="0"/>
              <a:t>Cooperation</a:t>
            </a:r>
            <a:r>
              <a:rPr lang="de-DE" dirty="0" smtClean="0"/>
              <a:t> </a:t>
            </a:r>
            <a:r>
              <a:rPr lang="de-DE" dirty="0" err="1" smtClean="0"/>
              <a:t>works</a:t>
            </a:r>
            <a:endParaRPr lang="de-DE" dirty="0"/>
          </a:p>
        </p:txBody>
      </p:sp>
      <p:sp>
        <p:nvSpPr>
          <p:cNvPr id="3" name="Untertitel 2"/>
          <p:cNvSpPr>
            <a:spLocks noGrp="1"/>
          </p:cNvSpPr>
          <p:nvPr>
            <p:ph type="subTitle" idx="1"/>
          </p:nvPr>
        </p:nvSpPr>
        <p:spPr/>
        <p:txBody>
          <a:bodyPr/>
          <a:lstStyle/>
          <a:p>
            <a:r>
              <a:rPr lang="de-DE" dirty="0" smtClean="0"/>
              <a:t>All </a:t>
            </a:r>
            <a:r>
              <a:rPr lang="de-DE" dirty="0" err="1" smtClean="0"/>
              <a:t>materials</a:t>
            </a:r>
            <a:r>
              <a:rPr lang="de-DE" dirty="0" smtClean="0"/>
              <a:t> will </a:t>
            </a:r>
            <a:r>
              <a:rPr lang="de-DE" dirty="0" err="1" smtClean="0"/>
              <a:t>be</a:t>
            </a:r>
            <a:r>
              <a:rPr lang="de-DE" dirty="0" smtClean="0"/>
              <a:t> </a:t>
            </a:r>
            <a:r>
              <a:rPr lang="de-DE" dirty="0" err="1" smtClean="0"/>
              <a:t>available</a:t>
            </a:r>
            <a:r>
              <a:rPr lang="de-DE" dirty="0" smtClean="0"/>
              <a:t> on:</a:t>
            </a:r>
            <a:endParaRPr lang="de-DE" dirty="0"/>
          </a:p>
        </p:txBody>
      </p:sp>
      <p:sp>
        <p:nvSpPr>
          <p:cNvPr id="4" name="Textplatzhalter 3"/>
          <p:cNvSpPr>
            <a:spLocks noGrp="1"/>
          </p:cNvSpPr>
          <p:nvPr>
            <p:ph type="body" sz="quarter" idx="11"/>
          </p:nvPr>
        </p:nvSpPr>
        <p:spPr/>
        <p:txBody>
          <a:bodyPr/>
          <a:lstStyle/>
          <a:p>
            <a:pPr marL="0" indent="0">
              <a:buNone/>
            </a:pPr>
            <a:r>
              <a:rPr lang="de-DE" dirty="0" err="1" smtClean="0"/>
              <a:t>www.interact-eu.net</a:t>
            </a:r>
            <a:endParaRPr lang="de-DE" dirty="0"/>
          </a:p>
        </p:txBody>
      </p:sp>
    </p:spTree>
    <p:extLst>
      <p:ext uri="{BB962C8B-B14F-4D97-AF65-F5344CB8AC3E}">
        <p14:creationId xmlns:p14="http://schemas.microsoft.com/office/powerpoint/2010/main" val="209741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3499" y="704651"/>
            <a:ext cx="8207375" cy="1329595"/>
          </a:xfrm>
        </p:spPr>
        <p:txBody>
          <a:bodyPr/>
          <a:lstStyle/>
          <a:p>
            <a:r>
              <a:rPr lang="en-GB" sz="3200" b="1" dirty="0"/>
              <a:t>3. What to do with the evaluation </a:t>
            </a:r>
            <a:r>
              <a:rPr lang="en-GB" sz="3200" b="1" dirty="0" smtClean="0"/>
              <a:t>results  related to impact evaluation?</a:t>
            </a:r>
            <a:br>
              <a:rPr lang="en-GB" sz="3200" b="1" dirty="0" smtClean="0"/>
            </a:br>
            <a:endParaRPr lang="en-GB" sz="3200" b="1" dirty="0"/>
          </a:p>
        </p:txBody>
      </p:sp>
      <p:sp>
        <p:nvSpPr>
          <p:cNvPr id="5" name="Textplatzhalter 4"/>
          <p:cNvSpPr>
            <a:spLocks noGrp="1"/>
          </p:cNvSpPr>
          <p:nvPr>
            <p:ph type="body" sz="quarter" idx="12"/>
          </p:nvPr>
        </p:nvSpPr>
        <p:spPr>
          <a:xfrm>
            <a:off x="393499" y="1889928"/>
            <a:ext cx="8409681" cy="5163820"/>
          </a:xfrm>
        </p:spPr>
        <p:txBody>
          <a:bodyPr/>
          <a:lstStyle/>
          <a:p>
            <a:pPr marL="342900" indent="-342900">
              <a:buFont typeface="Arial" panose="020B0604020202020204" pitchFamily="34" charset="0"/>
              <a:buChar char="•"/>
            </a:pPr>
            <a:r>
              <a:rPr lang="en-GB" dirty="0"/>
              <a:t>How to design evaluations in a way to obtain results that can be effectively communicated (to the general public) and are also meaningful (to the programme itself)?</a:t>
            </a:r>
          </a:p>
          <a:p>
            <a:pPr marL="342900" indent="-342900">
              <a:buFont typeface="Arial" panose="020B0604020202020204" pitchFamily="34" charset="0"/>
              <a:buChar char="•"/>
            </a:pPr>
            <a:r>
              <a:rPr lang="en-GB" dirty="0"/>
              <a:t>How to formulate evaluation questions to have it meaningful and most useful?</a:t>
            </a:r>
            <a:endParaRPr lang="de-AT" dirty="0"/>
          </a:p>
          <a:p>
            <a:pPr marL="342900" indent="-342900">
              <a:buFont typeface="Arial" panose="020B0604020202020204" pitchFamily="34" charset="0"/>
              <a:buChar char="•"/>
            </a:pPr>
            <a:r>
              <a:rPr lang="en-GB" dirty="0"/>
              <a:t>What to do with and how to communicate the best evaluation reports? How to revise the Com strategies and plans accordingly? </a:t>
            </a:r>
            <a:endParaRPr lang="de-AT" dirty="0"/>
          </a:p>
          <a:p>
            <a:pPr marL="342900" lvl="0" indent="-342900">
              <a:buFont typeface="Arial" panose="020B0604020202020204" pitchFamily="34" charset="0"/>
              <a:buChar char="•"/>
            </a:pPr>
            <a:r>
              <a:rPr lang="en-GB" dirty="0">
                <a:solidFill>
                  <a:srgbClr val="FF0000"/>
                </a:solidFill>
              </a:rPr>
              <a:t>How to best use communication for disseminating the evaluation results? How to coordinate the two?</a:t>
            </a:r>
          </a:p>
          <a:p>
            <a:pPr marL="342900" indent="-342900">
              <a:buFont typeface="Arial" panose="020B0604020202020204" pitchFamily="34" charset="0"/>
              <a:buChar char="•"/>
            </a:pPr>
            <a:r>
              <a:rPr lang="en-GB" dirty="0">
                <a:solidFill>
                  <a:srgbClr val="FF0000"/>
                </a:solidFill>
              </a:rPr>
              <a:t>What are good (innovative and simple) ways to communicate about evaluation findings? Best practice on this?</a:t>
            </a:r>
            <a:endParaRPr lang="de-AT" dirty="0">
              <a:solidFill>
                <a:srgbClr val="FF0000"/>
              </a:solidFill>
            </a:endParaRPr>
          </a:p>
          <a:p>
            <a:pPr marL="342900" lvl="0" indent="-342900">
              <a:buFont typeface="Arial" panose="020B0604020202020204" pitchFamily="34" charset="0"/>
              <a:buChar char="•"/>
            </a:pPr>
            <a:r>
              <a:rPr lang="en-GB" dirty="0">
                <a:solidFill>
                  <a:srgbClr val="FF0000"/>
                </a:solidFill>
              </a:rPr>
              <a:t>How to communicate evaluation results on social networks</a:t>
            </a:r>
            <a:r>
              <a:rPr lang="en-GB" dirty="0" smtClean="0">
                <a:solidFill>
                  <a:srgbClr val="FF0000"/>
                </a:solidFill>
              </a:rPr>
              <a:t>?</a:t>
            </a:r>
            <a:endParaRPr lang="de-AT" dirty="0"/>
          </a:p>
          <a:p>
            <a:pPr marL="0" indent="0">
              <a:buNone/>
            </a:pPr>
            <a:endParaRPr lang="en-GB" sz="3200" b="1" dirty="0">
              <a:latin typeface="Franklin Gothic Demi" charset="0"/>
              <a:ea typeface="+mj-ea"/>
              <a:cs typeface="+mj-cs"/>
            </a:endParaRPr>
          </a:p>
        </p:txBody>
      </p:sp>
      <p:pic>
        <p:nvPicPr>
          <p:cNvPr id="3" name="Picture 2"/>
          <p:cNvPicPr>
            <a:picLocks noChangeAspect="1"/>
          </p:cNvPicPr>
          <p:nvPr/>
        </p:nvPicPr>
        <p:blipFill>
          <a:blip r:embed="rId3"/>
          <a:stretch>
            <a:fillRect/>
          </a:stretch>
        </p:blipFill>
        <p:spPr>
          <a:xfrm>
            <a:off x="7305928" y="405770"/>
            <a:ext cx="1838072" cy="1484158"/>
          </a:xfrm>
          <a:prstGeom prst="rect">
            <a:avLst/>
          </a:prstGeom>
        </p:spPr>
      </p:pic>
    </p:spTree>
    <p:extLst>
      <p:ext uri="{BB962C8B-B14F-4D97-AF65-F5344CB8AC3E}">
        <p14:creationId xmlns:p14="http://schemas.microsoft.com/office/powerpoint/2010/main" val="1157453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188942"/>
            <a:ext cx="8207375" cy="3337837"/>
          </a:xfrm>
        </p:spPr>
        <p:txBody>
          <a:bodyPr/>
          <a:lstStyle/>
          <a:p>
            <a:pPr algn="ctr"/>
            <a:r>
              <a:rPr lang="en-US" dirty="0" smtClean="0"/>
              <a:t>Take your phone and come to</a:t>
            </a:r>
            <a:br>
              <a:rPr lang="en-US" dirty="0" smtClean="0"/>
            </a:br>
            <a:r>
              <a:rPr lang="en-US" dirty="0" smtClean="0"/>
              <a:t/>
            </a:r>
            <a:br>
              <a:rPr lang="en-US" dirty="0" smtClean="0"/>
            </a:br>
            <a:r>
              <a:rPr lang="en-US" sz="6600" dirty="0" smtClean="0">
                <a:hlinkClick r:id="rId3"/>
              </a:rPr>
              <a:t>kahoot.it</a:t>
            </a:r>
            <a:r>
              <a:rPr lang="en-US" dirty="0" smtClean="0"/>
              <a:t/>
            </a:r>
            <a:br>
              <a:rPr lang="en-US" dirty="0" smtClean="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366368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3499" y="704651"/>
            <a:ext cx="8207375" cy="886397"/>
          </a:xfrm>
        </p:spPr>
        <p:txBody>
          <a:bodyPr/>
          <a:lstStyle/>
          <a:p>
            <a:r>
              <a:rPr lang="en-GB" sz="3200" b="1" dirty="0" smtClean="0"/>
              <a:t/>
            </a:r>
            <a:br>
              <a:rPr lang="en-GB" sz="3200" b="1" dirty="0" smtClean="0"/>
            </a:br>
            <a:endParaRPr lang="en-GB" sz="3200" b="1" dirty="0"/>
          </a:p>
        </p:txBody>
      </p:sp>
      <p:sp>
        <p:nvSpPr>
          <p:cNvPr id="5" name="Textplatzhalter 4"/>
          <p:cNvSpPr>
            <a:spLocks noGrp="1"/>
          </p:cNvSpPr>
          <p:nvPr>
            <p:ph type="body" sz="quarter" idx="12"/>
          </p:nvPr>
        </p:nvSpPr>
        <p:spPr>
          <a:xfrm>
            <a:off x="519968" y="4277696"/>
            <a:ext cx="7954435" cy="5163820"/>
          </a:xfrm>
        </p:spPr>
        <p:txBody>
          <a:bodyPr/>
          <a:lstStyle/>
          <a:p>
            <a:pPr marL="0" indent="0" algn="ctr">
              <a:buNone/>
            </a:pPr>
            <a:r>
              <a:rPr lang="en-GB" sz="3200" dirty="0" smtClean="0">
                <a:latin typeface="Franklin Gothic Book Standard"/>
                <a:ea typeface="+mj-ea"/>
                <a:cs typeface="+mj-cs"/>
              </a:rPr>
              <a:t>Much of the collaboration deficit – between evaluation and communication managers </a:t>
            </a:r>
            <a:r>
              <a:rPr lang="en-GB" sz="3200" dirty="0">
                <a:latin typeface="Franklin Gothic Book Standard"/>
              </a:rPr>
              <a:t>–</a:t>
            </a:r>
            <a:r>
              <a:rPr lang="en-GB" sz="3200" dirty="0" smtClean="0">
                <a:latin typeface="Franklin Gothic Book Standard"/>
                <a:ea typeface="+mj-ea"/>
                <a:cs typeface="+mj-cs"/>
              </a:rPr>
              <a:t>  maybe due to differing perceptions about respective roles and capacities</a:t>
            </a:r>
            <a:endParaRPr lang="en-GB" sz="3200" dirty="0">
              <a:latin typeface="Franklin Gothic Book Standard"/>
              <a:ea typeface="+mj-ea"/>
              <a:cs typeface="+mj-cs"/>
            </a:endParaRPr>
          </a:p>
        </p:txBody>
      </p:sp>
      <p:pic>
        <p:nvPicPr>
          <p:cNvPr id="4" name="Picture 3"/>
          <p:cNvPicPr>
            <a:picLocks noChangeAspect="1"/>
          </p:cNvPicPr>
          <p:nvPr/>
        </p:nvPicPr>
        <p:blipFill rotWithShape="1">
          <a:blip r:embed="rId3"/>
          <a:srcRect l="1001" r="999"/>
          <a:stretch/>
        </p:blipFill>
        <p:spPr>
          <a:xfrm>
            <a:off x="1527717" y="774937"/>
            <a:ext cx="5787483" cy="3571875"/>
          </a:xfrm>
          <a:prstGeom prst="rect">
            <a:avLst/>
          </a:prstGeom>
        </p:spPr>
      </p:pic>
    </p:spTree>
    <p:extLst>
      <p:ext uri="{BB962C8B-B14F-4D97-AF65-F5344CB8AC3E}">
        <p14:creationId xmlns:p14="http://schemas.microsoft.com/office/powerpoint/2010/main" val="1313122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921957"/>
            <a:ext cx="8207375" cy="484748"/>
          </a:xfrm>
        </p:spPr>
        <p:txBody>
          <a:bodyPr/>
          <a:lstStyle/>
          <a:p>
            <a:r>
              <a:rPr lang="en-US" dirty="0" smtClean="0"/>
              <a:t>Roles </a:t>
            </a:r>
            <a:endParaRPr lang="en-US" dirty="0"/>
          </a:p>
        </p:txBody>
      </p:sp>
      <p:sp>
        <p:nvSpPr>
          <p:cNvPr id="3" name="Text Placeholder 2"/>
          <p:cNvSpPr>
            <a:spLocks noGrp="1"/>
          </p:cNvSpPr>
          <p:nvPr>
            <p:ph type="body" sz="quarter" idx="12"/>
          </p:nvPr>
        </p:nvSpPr>
        <p:spPr>
          <a:xfrm>
            <a:off x="492873" y="2060575"/>
            <a:ext cx="8207375" cy="4248150"/>
          </a:xfrm>
        </p:spPr>
        <p:txBody>
          <a:bodyPr/>
          <a:lstStyle/>
          <a:p>
            <a:pPr marL="0" indent="0">
              <a:buNone/>
            </a:pPr>
            <a:r>
              <a:rPr lang="en-GB" sz="2400" dirty="0" smtClean="0">
                <a:solidFill>
                  <a:schemeClr val="accent1">
                    <a:lumMod val="50000"/>
                  </a:schemeClr>
                </a:solidFill>
              </a:rPr>
              <a:t>Communication officers: </a:t>
            </a:r>
          </a:p>
          <a:p>
            <a:pPr marL="0" indent="0">
              <a:buNone/>
            </a:pPr>
            <a:r>
              <a:rPr lang="en-GB" sz="2400" dirty="0" smtClean="0">
                <a:solidFill>
                  <a:schemeClr val="accent1">
                    <a:lumMod val="50000"/>
                  </a:schemeClr>
                </a:solidFill>
              </a:rPr>
              <a:t>Talk about </a:t>
            </a:r>
            <a:r>
              <a:rPr lang="en-GB" sz="2400" dirty="0">
                <a:solidFill>
                  <a:schemeClr val="accent1">
                    <a:lumMod val="50000"/>
                  </a:schemeClr>
                </a:solidFill>
              </a:rPr>
              <a:t>w</a:t>
            </a:r>
            <a:r>
              <a:rPr lang="en-GB" sz="2400" dirty="0" smtClean="0">
                <a:solidFill>
                  <a:schemeClr val="accent1">
                    <a:lumMod val="50000"/>
                  </a:schemeClr>
                </a:solidFill>
              </a:rPr>
              <a:t>hat in an ideal world could we expect from evaluation officers?</a:t>
            </a:r>
          </a:p>
          <a:p>
            <a:pPr marL="0" indent="0">
              <a:buNone/>
            </a:pPr>
            <a:endParaRPr lang="en-GB" sz="2400" dirty="0">
              <a:solidFill>
                <a:srgbClr val="92D050"/>
              </a:solidFill>
            </a:endParaRPr>
          </a:p>
          <a:p>
            <a:pPr marL="0" indent="0">
              <a:buNone/>
            </a:pPr>
            <a:r>
              <a:rPr lang="en-GB" sz="2400" dirty="0" smtClean="0">
                <a:solidFill>
                  <a:srgbClr val="00B050"/>
                </a:solidFill>
              </a:rPr>
              <a:t>Evaluation officers: </a:t>
            </a:r>
            <a:endParaRPr lang="en-GB" sz="2400" dirty="0">
              <a:solidFill>
                <a:srgbClr val="00B050"/>
              </a:solidFill>
            </a:endParaRPr>
          </a:p>
          <a:p>
            <a:pPr marL="0" indent="0">
              <a:buNone/>
            </a:pPr>
            <a:r>
              <a:rPr lang="en-GB" sz="2400" dirty="0">
                <a:solidFill>
                  <a:srgbClr val="00B050"/>
                </a:solidFill>
              </a:rPr>
              <a:t>Talk about what in an ideal world could we expect from </a:t>
            </a:r>
            <a:r>
              <a:rPr lang="en-GB" sz="2400" dirty="0" smtClean="0">
                <a:solidFill>
                  <a:srgbClr val="00B050"/>
                </a:solidFill>
              </a:rPr>
              <a:t>communication officers</a:t>
            </a:r>
            <a:r>
              <a:rPr lang="en-GB" sz="2400" dirty="0">
                <a:solidFill>
                  <a:srgbClr val="00B050"/>
                </a:solidFill>
              </a:rPr>
              <a:t>?</a:t>
            </a:r>
          </a:p>
          <a:p>
            <a:pPr marL="0" indent="0">
              <a:buNone/>
            </a:pPr>
            <a:endParaRPr lang="en-GB" dirty="0" smtClean="0">
              <a:solidFill>
                <a:srgbClr val="92D050"/>
              </a:solidFill>
            </a:endParaRPr>
          </a:p>
          <a:p>
            <a:pPr marL="0" indent="0">
              <a:buNone/>
            </a:pPr>
            <a:endParaRPr lang="en-GB" dirty="0" smtClean="0">
              <a:solidFill>
                <a:srgbClr val="92D050"/>
              </a:solidFill>
            </a:endParaRPr>
          </a:p>
        </p:txBody>
      </p:sp>
    </p:spTree>
    <p:extLst>
      <p:ext uri="{BB962C8B-B14F-4D97-AF65-F5344CB8AC3E}">
        <p14:creationId xmlns:p14="http://schemas.microsoft.com/office/powerpoint/2010/main" val="1447378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921957"/>
            <a:ext cx="8207375" cy="484748"/>
          </a:xfrm>
        </p:spPr>
        <p:txBody>
          <a:bodyPr/>
          <a:lstStyle/>
          <a:p>
            <a:r>
              <a:rPr lang="en-US" dirty="0" smtClean="0"/>
              <a:t>Feedback: </a:t>
            </a:r>
            <a:endParaRPr lang="en-US" dirty="0"/>
          </a:p>
        </p:txBody>
      </p:sp>
      <p:sp>
        <p:nvSpPr>
          <p:cNvPr id="3" name="Text Placeholder 2"/>
          <p:cNvSpPr>
            <a:spLocks noGrp="1"/>
          </p:cNvSpPr>
          <p:nvPr>
            <p:ph type="body" sz="quarter" idx="12"/>
          </p:nvPr>
        </p:nvSpPr>
        <p:spPr>
          <a:xfrm>
            <a:off x="492873" y="2060575"/>
            <a:ext cx="8207375" cy="4248150"/>
          </a:xfrm>
        </p:spPr>
        <p:txBody>
          <a:bodyPr/>
          <a:lstStyle/>
          <a:p>
            <a:pPr marL="342900" indent="-342900">
              <a:buFont typeface="Arial" panose="020B0604020202020204" pitchFamily="34" charset="0"/>
              <a:buChar char="•"/>
            </a:pPr>
            <a:r>
              <a:rPr lang="en-GB" sz="2400" dirty="0"/>
              <a:t>What expectations did you like?</a:t>
            </a:r>
          </a:p>
          <a:p>
            <a:pPr marL="342900" indent="-342900">
              <a:buFont typeface="Arial" panose="020B0604020202020204" pitchFamily="34" charset="0"/>
              <a:buChar char="•"/>
            </a:pPr>
            <a:r>
              <a:rPr lang="en-GB" sz="2400" dirty="0"/>
              <a:t>What do you want to keep?</a:t>
            </a:r>
          </a:p>
          <a:p>
            <a:pPr marL="342900" indent="-342900">
              <a:buFont typeface="Arial" panose="020B0604020202020204" pitchFamily="34" charset="0"/>
              <a:buChar char="•"/>
            </a:pPr>
            <a:r>
              <a:rPr lang="en-GB" sz="2400" dirty="0"/>
              <a:t>What do you want to drop?</a:t>
            </a:r>
          </a:p>
          <a:p>
            <a:pPr marL="0" indent="0">
              <a:buNone/>
            </a:pPr>
            <a:endParaRPr lang="en-GB" dirty="0">
              <a:solidFill>
                <a:srgbClr val="92D050"/>
              </a:solidFill>
            </a:endParaRPr>
          </a:p>
          <a:p>
            <a:pPr marL="0" indent="0">
              <a:buNone/>
            </a:pPr>
            <a:endParaRPr lang="en-GB" dirty="0" smtClean="0">
              <a:solidFill>
                <a:srgbClr val="92D050"/>
              </a:solidFill>
            </a:endParaRPr>
          </a:p>
          <a:p>
            <a:pPr marL="0" indent="0">
              <a:buNone/>
            </a:pPr>
            <a:endParaRPr lang="en-GB" dirty="0" smtClean="0">
              <a:solidFill>
                <a:srgbClr val="92D050"/>
              </a:solidFill>
            </a:endParaRPr>
          </a:p>
        </p:txBody>
      </p:sp>
    </p:spTree>
    <p:extLst>
      <p:ext uri="{BB962C8B-B14F-4D97-AF65-F5344CB8AC3E}">
        <p14:creationId xmlns:p14="http://schemas.microsoft.com/office/powerpoint/2010/main" val="103173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eract_V04_WIN">
  <a:themeElements>
    <a:clrScheme name="Interact_Farbpalette">
      <a:dk1>
        <a:srgbClr val="000000"/>
      </a:dk1>
      <a:lt1>
        <a:srgbClr val="FFFFFF"/>
      </a:lt1>
      <a:dk2>
        <a:srgbClr val="000000"/>
      </a:dk2>
      <a:lt2>
        <a:srgbClr val="FFFFFF"/>
      </a:lt2>
      <a:accent1>
        <a:srgbClr val="E1E7F7"/>
      </a:accent1>
      <a:accent2>
        <a:srgbClr val="007BA1"/>
      </a:accent2>
      <a:accent3>
        <a:srgbClr val="FBB900"/>
      </a:accent3>
      <a:accent4>
        <a:srgbClr val="E1BF8C"/>
      </a:accent4>
      <a:accent5>
        <a:srgbClr val="706D67"/>
      </a:accent5>
      <a:accent6>
        <a:srgbClr val="BDBCB6"/>
      </a:accent6>
      <a:hlink>
        <a:srgbClr val="8EBED1"/>
      </a:hlink>
      <a:folHlink>
        <a:srgbClr val="918C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äsentation4" id="{37871415-CF3D-7B41-A9E4-29BCA44AEF3F}" vid="{43B0D174-BE00-284B-B984-F0300C4AD6A5}"/>
    </a:ext>
  </a:extLst>
</a:theme>
</file>

<file path=ppt/theme/theme2.xml><?xml version="1.0" encoding="utf-8"?>
<a:theme xmlns:a="http://schemas.openxmlformats.org/drawingml/2006/main" name="CONTENT MASTER">
  <a:themeElements>
    <a:clrScheme name="Interact_Farbpalette 1">
      <a:dk1>
        <a:srgbClr val="000000"/>
      </a:dk1>
      <a:lt1>
        <a:srgbClr val="FFFFFF"/>
      </a:lt1>
      <a:dk2>
        <a:srgbClr val="000000"/>
      </a:dk2>
      <a:lt2>
        <a:srgbClr val="FFFFFF"/>
      </a:lt2>
      <a:accent1>
        <a:srgbClr val="E1E7F7"/>
      </a:accent1>
      <a:accent2>
        <a:srgbClr val="007BA1"/>
      </a:accent2>
      <a:accent3>
        <a:srgbClr val="FBB900"/>
      </a:accent3>
      <a:accent4>
        <a:srgbClr val="E1BF8C"/>
      </a:accent4>
      <a:accent5>
        <a:srgbClr val="706D67"/>
      </a:accent5>
      <a:accent6>
        <a:srgbClr val="BDBCB6"/>
      </a:accent6>
      <a:hlink>
        <a:srgbClr val="8EBED1"/>
      </a:hlink>
      <a:folHlink>
        <a:srgbClr val="918C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4" id="{37871415-CF3D-7B41-A9E4-29BCA44AEF3F}" vid="{779C84DC-54AD-8441-ABD8-F86FAE53E45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teract_Farbpalette">
    <a:dk1>
      <a:srgbClr val="000000"/>
    </a:dk1>
    <a:lt1>
      <a:srgbClr val="FFFFFF"/>
    </a:lt1>
    <a:dk2>
      <a:srgbClr val="000000"/>
    </a:dk2>
    <a:lt2>
      <a:srgbClr val="FFFFFF"/>
    </a:lt2>
    <a:accent1>
      <a:srgbClr val="E1E7F7"/>
    </a:accent1>
    <a:accent2>
      <a:srgbClr val="007BA1"/>
    </a:accent2>
    <a:accent3>
      <a:srgbClr val="FBB900"/>
    </a:accent3>
    <a:accent4>
      <a:srgbClr val="E1BF8C"/>
    </a:accent4>
    <a:accent5>
      <a:srgbClr val="706D67"/>
    </a:accent5>
    <a:accent6>
      <a:srgbClr val="BDBCB6"/>
    </a:accent6>
    <a:hlink>
      <a:srgbClr val="8EBED1"/>
    </a:hlink>
    <a:folHlink>
      <a:srgbClr val="918C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Evaluation Communication</Template>
  <TotalTime>0</TotalTime>
  <Words>2219</Words>
  <Application>Microsoft Office PowerPoint</Application>
  <PresentationFormat>On-screen Show (4:3)</PresentationFormat>
  <Paragraphs>309</Paragraphs>
  <Slides>40</Slides>
  <Notes>40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40</vt:i4>
      </vt:variant>
    </vt:vector>
  </HeadingPairs>
  <TitlesOfParts>
    <vt:vector size="54" baseType="lpstr">
      <vt:lpstr>ＭＳ Ｐゴシック</vt:lpstr>
      <vt:lpstr>Arial</vt:lpstr>
      <vt:lpstr>Calibri</vt:lpstr>
      <vt:lpstr>Franklin Gothic Book</vt:lpstr>
      <vt:lpstr>Franklin Gothic Book Standard</vt:lpstr>
      <vt:lpstr>Franklin Gothic Demi</vt:lpstr>
      <vt:lpstr>Franklin Gothic Medium</vt:lpstr>
      <vt:lpstr>Symbol</vt:lpstr>
      <vt:lpstr>Tahoma</vt:lpstr>
      <vt:lpstr>Times New Roman</vt:lpstr>
      <vt:lpstr>Trebuchet MS</vt:lpstr>
      <vt:lpstr>Wingdings</vt:lpstr>
      <vt:lpstr>Interact_V04_WIN</vt:lpstr>
      <vt:lpstr>CONTENT MASTER</vt:lpstr>
      <vt:lpstr>Evaluation - communication</vt:lpstr>
      <vt:lpstr>Agenda</vt:lpstr>
      <vt:lpstr>1. Evaluation - capitalisation - communication  </vt:lpstr>
      <vt:lpstr>2. Evaluation of the communication strategy</vt:lpstr>
      <vt:lpstr>3. What to do with the evaluation results  related to impact evaluation? </vt:lpstr>
      <vt:lpstr>Take your phone and come to  kahoot.it   </vt:lpstr>
      <vt:lpstr> </vt:lpstr>
      <vt:lpstr>Roles </vt:lpstr>
      <vt:lpstr>Feedback: </vt:lpstr>
      <vt:lpstr>Evaluation Capitalisation Communication</vt:lpstr>
      <vt:lpstr>Capitalisation – do we all have the same understanding? </vt:lpstr>
      <vt:lpstr>How do we implement capitalisation?</vt:lpstr>
      <vt:lpstr>What is capitalisation in Interreg programmes?</vt:lpstr>
      <vt:lpstr>How do we implement communication?</vt:lpstr>
      <vt:lpstr>Why capitalisation is needed for 2014-2020?</vt:lpstr>
      <vt:lpstr>What are the links between evaluation-capitalisation-communication?</vt:lpstr>
      <vt:lpstr>Key principles</vt:lpstr>
      <vt:lpstr>Interact Capitalisation Plan</vt:lpstr>
      <vt:lpstr>Capitalisation of Interreg results: how?</vt:lpstr>
      <vt:lpstr>Interact Capitalisation Networks</vt:lpstr>
      <vt:lpstr>Interact Capitalisation Networks: features</vt:lpstr>
      <vt:lpstr>Thematic support to programmes </vt:lpstr>
      <vt:lpstr>Support to Capitalisation 2018</vt:lpstr>
      <vt:lpstr>Evaluation of the Communication Strategy</vt:lpstr>
      <vt:lpstr>Evaluation of Communication Strategy </vt:lpstr>
      <vt:lpstr>Legal requirements</vt:lpstr>
      <vt:lpstr>Legal requirements</vt:lpstr>
      <vt:lpstr>Group exercise</vt:lpstr>
      <vt:lpstr>What to do with the evaluation results related to impact evaluation?</vt:lpstr>
      <vt:lpstr>What to do with the evaluation results? </vt:lpstr>
      <vt:lpstr>2007-2013            2014-2020</vt:lpstr>
      <vt:lpstr>‘Relevance‘ (demand orientation and solution orientation) and ‘utility‘ of evaluation findings determine whether or not an evaluation is worthwhile.   Study on communicating evaluation results, prepared for the OECD Informal Network of DAC Development Comminicators, 2012</vt:lpstr>
      <vt:lpstr>Evaluation is of no consequence unless the findings are communicated  Evalsed, Communicating evaluation findings</vt:lpstr>
      <vt:lpstr>Exercise: World café bringing the views of the evaluators and communicators together – for the common benefit     </vt:lpstr>
      <vt:lpstr>A few words to wrap-up…</vt:lpstr>
      <vt:lpstr>Have we answered the questions? Evaluation of the communication strategy</vt:lpstr>
      <vt:lpstr>Have we answered the questions? What to do with the evaluation results? </vt:lpstr>
      <vt:lpstr> The questions we did not yet tackle: </vt:lpstr>
      <vt:lpstr> Upcoming Interact events in 2018</vt:lpstr>
      <vt:lpstr>Cooperation works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 communication</dc:title>
  <dc:creator>Minichberger Daniela</dc:creator>
  <cp:lastModifiedBy>Minichberger Daniela</cp:lastModifiedBy>
  <cp:revision>49</cp:revision>
  <cp:lastPrinted>2017-12-07T10:44:34Z</cp:lastPrinted>
  <dcterms:created xsi:type="dcterms:W3CDTF">2017-11-27T10:29:10Z</dcterms:created>
  <dcterms:modified xsi:type="dcterms:W3CDTF">2017-12-13T13:03:41Z</dcterms:modified>
</cp:coreProperties>
</file>