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</p:sldIdLst>
  <p:sldSz cx="9144000" cy="6858000" type="screen4x3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orient="horz" pos="3622">
          <p15:clr>
            <a:srgbClr val="A4A3A4"/>
          </p15:clr>
        </p15:guide>
        <p15:guide id="3" pos="5375">
          <p15:clr>
            <a:srgbClr val="A4A3A4"/>
          </p15:clr>
        </p15:guide>
        <p15:guide id="4" pos="2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4660"/>
  </p:normalViewPr>
  <p:slideViewPr>
    <p:cSldViewPr snapToObjects="1">
      <p:cViewPr varScale="1">
        <p:scale>
          <a:sx n="87" d="100"/>
          <a:sy n="87" d="100"/>
        </p:scale>
        <p:origin x="432" y="62"/>
      </p:cViewPr>
      <p:guideLst>
        <p:guide orient="horz" pos="527"/>
        <p:guide orient="horz" pos="3622"/>
        <p:guide pos="5375"/>
        <p:guide pos="2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302" y="536195"/>
            <a:ext cx="1970553" cy="314678"/>
          </a:xfrm>
          <a:prstGeom prst="rect">
            <a:avLst/>
          </a:prstGeom>
        </p:spPr>
      </p:pic>
      <p:sp>
        <p:nvSpPr>
          <p:cNvPr id="9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88" y="1641475"/>
            <a:ext cx="4611687" cy="1692275"/>
          </a:xfrm>
        </p:spPr>
        <p:txBody>
          <a:bodyPr>
            <a:normAutofit/>
          </a:bodyPr>
          <a:lstStyle>
            <a:lvl1pPr marL="0" indent="0">
              <a:lnSpc>
                <a:spcPts val="4400"/>
              </a:lnSpc>
              <a:spcAft>
                <a:spcPts val="0"/>
              </a:spcAft>
              <a:buNone/>
              <a:defRPr sz="4150">
                <a:latin typeface="Franklin Gothic Demi" pitchFamily="34" charset="0"/>
              </a:defRPr>
            </a:lvl1pPr>
          </a:lstStyle>
          <a:p>
            <a:pPr>
              <a:lnSpc>
                <a:spcPts val="4400"/>
              </a:lnSpc>
            </a:pPr>
            <a:r>
              <a:rPr lang="de-DE" sz="4150" dirty="0" err="1" smtClean="0">
                <a:latin typeface="Franklin Gothic Demi" pitchFamily="34" charset="0"/>
              </a:rPr>
              <a:t>Presentation</a:t>
            </a:r>
            <a:r>
              <a:rPr lang="de-DE" sz="4150" dirty="0" smtClean="0">
                <a:latin typeface="Franklin Gothic Demi" pitchFamily="34" charset="0"/>
              </a:rPr>
              <a:t> title</a:t>
            </a:r>
          </a:p>
          <a:p>
            <a:pPr>
              <a:lnSpc>
                <a:spcPts val="4400"/>
              </a:lnSpc>
            </a:pPr>
            <a:r>
              <a:rPr lang="de-DE" sz="4150" dirty="0" err="1" smtClean="0">
                <a:latin typeface="Franklin Gothic Demi" pitchFamily="34" charset="0"/>
              </a:rPr>
              <a:t>space</a:t>
            </a:r>
            <a:r>
              <a:rPr lang="de-DE" sz="4150" dirty="0" smtClean="0">
                <a:latin typeface="Franklin Gothic Demi" pitchFamily="34" charset="0"/>
              </a:rPr>
              <a:t> for 3 </a:t>
            </a:r>
            <a:r>
              <a:rPr lang="de-DE" sz="4150" dirty="0" err="1" smtClean="0">
                <a:latin typeface="Franklin Gothic Demi" pitchFamily="34" charset="0"/>
              </a:rPr>
              <a:t>lines</a:t>
            </a:r>
            <a:r>
              <a:rPr lang="de-DE" sz="4150" dirty="0" smtClean="0">
                <a:latin typeface="Franklin Gothic Demi" pitchFamily="34" charset="0"/>
              </a:rPr>
              <a:t> for the Headline</a:t>
            </a:r>
            <a:r>
              <a:rPr lang="de-DE" sz="4200" dirty="0" smtClean="0">
                <a:latin typeface="Franklin Gothic Demi" pitchFamily="34" charset="0"/>
              </a:rPr>
              <a:t> </a:t>
            </a:r>
            <a:endParaRPr lang="de-DE" sz="4200" dirty="0">
              <a:latin typeface="Franklin Gothic Demi" pitchFamily="34" charset="0"/>
            </a:endParaRP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534501" y="3512183"/>
            <a:ext cx="461254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555625" y="3621088"/>
            <a:ext cx="4652963" cy="115411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1300"/>
              </a:lnSpc>
              <a:spcAft>
                <a:spcPts val="600"/>
              </a:spcAft>
              <a:buNone/>
              <a:tabLst>
                <a:tab pos="296863" algn="l"/>
              </a:tabLst>
              <a:defRPr sz="1250">
                <a:latin typeface="Franklin Gothic Book" pitchFamily="34" charset="0"/>
              </a:defRPr>
            </a:lvl1pPr>
          </a:lstStyle>
          <a:p>
            <a:pPr lvl="0"/>
            <a:r>
              <a:rPr lang="en-US" dirty="0" smtClean="0"/>
              <a:t>Name of the event</a:t>
            </a:r>
          </a:p>
          <a:p>
            <a:pPr lvl="0"/>
            <a:r>
              <a:rPr lang="en-US" dirty="0" smtClean="0"/>
              <a:t>Day Month Year | City, Country</a:t>
            </a:r>
          </a:p>
          <a:p>
            <a:pPr lvl="0"/>
            <a:r>
              <a:rPr lang="de-DE" sz="1250" dirty="0" smtClean="0">
                <a:latin typeface="Franklin Gothic Book" pitchFamily="34" charset="0"/>
              </a:rPr>
              <a:t>	@</a:t>
            </a:r>
            <a:r>
              <a:rPr lang="de-DE" sz="1250" dirty="0" err="1" smtClean="0">
                <a:latin typeface="Franklin Gothic Book" pitchFamily="34" charset="0"/>
              </a:rPr>
              <a:t>InteractEU</a:t>
            </a:r>
            <a:endParaRPr lang="de-DE" sz="1250" dirty="0" smtClean="0">
              <a:latin typeface="Franklin Gothic Book" pitchFamily="34" charset="0"/>
            </a:endParaRPr>
          </a:p>
          <a:p>
            <a:pPr lvl="0"/>
            <a:endParaRPr lang="de-DE" sz="1250" dirty="0" smtClean="0">
              <a:latin typeface="Franklin Gothic Book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>
                <a:tab pos="296863" algn="l"/>
              </a:tabLst>
              <a:defRPr/>
            </a:pPr>
            <a:r>
              <a:rPr lang="de-DE" sz="1250" dirty="0" err="1" smtClean="0">
                <a:latin typeface="Franklin Gothic Demi" panose="020B0703020102020204" pitchFamily="34" charset="0"/>
              </a:rPr>
              <a:t>Author</a:t>
            </a:r>
            <a:r>
              <a:rPr lang="de-DE" sz="1250" dirty="0" smtClean="0">
                <a:latin typeface="Franklin Gothic Demi" panose="020B0703020102020204" pitchFamily="34" charset="0"/>
              </a:rPr>
              <a:t>‘s </a:t>
            </a:r>
            <a:r>
              <a:rPr lang="de-DE" sz="1250" dirty="0" err="1" smtClean="0">
                <a:latin typeface="Franklin Gothic Demi" panose="020B0703020102020204" pitchFamily="34" charset="0"/>
              </a:rPr>
              <a:t>name</a:t>
            </a:r>
            <a:r>
              <a:rPr lang="de-DE" sz="1250" dirty="0" smtClean="0">
                <a:latin typeface="Franklin Gothic Demi" panose="020B0703020102020204" pitchFamily="34" charset="0"/>
              </a:rPr>
              <a:t> and </a:t>
            </a:r>
            <a:r>
              <a:rPr lang="de-DE" sz="1250" dirty="0" err="1" smtClean="0">
                <a:latin typeface="Franklin Gothic Demi" panose="020B0703020102020204" pitchFamily="34" charset="0"/>
              </a:rPr>
              <a:t>surname</a:t>
            </a:r>
            <a:r>
              <a:rPr lang="de-DE" sz="1250" dirty="0" smtClean="0">
                <a:latin typeface="Franklin Gothic Demi" panose="020B0703020102020204" pitchFamily="34" charset="0"/>
              </a:rPr>
              <a:t>, </a:t>
            </a:r>
            <a:r>
              <a:rPr lang="de-DE" sz="1250" dirty="0" err="1" smtClean="0">
                <a:latin typeface="Franklin Gothic Demi" panose="020B0703020102020204" pitchFamily="34" charset="0"/>
              </a:rPr>
              <a:t>Interact</a:t>
            </a:r>
            <a:r>
              <a:rPr lang="de-DE" sz="1250" dirty="0" smtClean="0">
                <a:latin typeface="Franklin Gothic Demi" panose="020B0703020102020204" pitchFamily="34" charset="0"/>
              </a:rPr>
              <a:t> Programme</a:t>
            </a:r>
            <a:endParaRPr lang="en-US" dirty="0" smtClean="0"/>
          </a:p>
        </p:txBody>
      </p:sp>
      <p:sp>
        <p:nvSpPr>
          <p:cNvPr id="13" name="Bildplatzhalter 30"/>
          <p:cNvSpPr>
            <a:spLocks noGrp="1"/>
          </p:cNvSpPr>
          <p:nvPr>
            <p:ph type="pic" sz="quarter" idx="13"/>
          </p:nvPr>
        </p:nvSpPr>
        <p:spPr>
          <a:xfrm>
            <a:off x="5457825" y="2225675"/>
            <a:ext cx="3375025" cy="25495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1" y="3999089"/>
            <a:ext cx="327660" cy="29337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410" y="6050752"/>
            <a:ext cx="1932187" cy="4822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64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t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900">
                <a:latin typeface="Franklin Gothic Dem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5138" y="1412875"/>
            <a:ext cx="8067675" cy="4176713"/>
          </a:xfrm>
        </p:spPr>
        <p:txBody>
          <a:bodyPr/>
          <a:lstStyle>
            <a:lvl1pPr>
              <a:lnSpc>
                <a:spcPts val="2300"/>
              </a:lnSpc>
              <a:spcAft>
                <a:spcPts val="1200"/>
              </a:spcAft>
              <a:defRPr>
                <a:latin typeface="Franklin Gothic Book" pitchFamily="34" charset="0"/>
              </a:defRPr>
            </a:lvl1pPr>
            <a:lvl2pPr indent="-230400">
              <a:lnSpc>
                <a:spcPts val="2300"/>
              </a:lnSpc>
              <a:spcBef>
                <a:spcPts val="500"/>
              </a:spcBef>
              <a:spcAft>
                <a:spcPts val="1200"/>
              </a:spcAft>
              <a:buFont typeface="Symbol" pitchFamily="18" charset="2"/>
              <a:buChar char="-"/>
              <a:defRPr>
                <a:latin typeface="Franklin Gothic Book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64388" y="6222676"/>
            <a:ext cx="936625" cy="198437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9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64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t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900">
                <a:latin typeface="Franklin Gothic Dem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6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412776"/>
            <a:ext cx="8067675" cy="1977493"/>
          </a:xfrm>
        </p:spPr>
        <p:txBody>
          <a:bodyPr/>
          <a:lstStyle>
            <a:lvl1pPr marL="0" indent="0">
              <a:lnSpc>
                <a:spcPts val="2300"/>
              </a:lnSpc>
              <a:spcBef>
                <a:spcPts val="0"/>
              </a:spcBef>
              <a:spcAft>
                <a:spcPts val="1600"/>
              </a:spcAft>
              <a:buNone/>
              <a:defRPr sz="2150">
                <a:latin typeface="Franklin Gothic Demi" pitchFamily="34" charset="0"/>
              </a:defRPr>
            </a:lvl1pPr>
            <a:lvl2pPr marL="572400" indent="-165600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1700">
                <a:latin typeface="Franklin Gothic Book" pitchFamily="34" charset="0"/>
              </a:defRPr>
            </a:lvl2pPr>
          </a:lstStyle>
          <a:p>
            <a:pPr lvl="0"/>
            <a:r>
              <a:rPr lang="de-DE" dirty="0" smtClean="0"/>
              <a:t>Subheadline:</a:t>
            </a:r>
          </a:p>
          <a:p>
            <a:pPr lvl="1"/>
            <a:r>
              <a:rPr lang="de-DE" dirty="0" smtClean="0"/>
              <a:t>Erste Ebene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64388" y="6222676"/>
            <a:ext cx="936625" cy="198437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9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6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t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064000" cy="986400"/>
          </a:xfrm>
        </p:spPr>
        <p:txBody>
          <a:bodyPr>
            <a:normAutofit/>
          </a:bodyPr>
          <a:lstStyle>
            <a:lvl1pPr>
              <a:defRPr sz="2900">
                <a:latin typeface="Franklin Gothic Dem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4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465138" y="1700808"/>
            <a:ext cx="3974400" cy="3456384"/>
          </a:xfrm>
        </p:spPr>
        <p:txBody>
          <a:bodyPr/>
          <a:lstStyle>
            <a:lvl1pPr>
              <a:lnSpc>
                <a:spcPts val="2200"/>
              </a:lnSpc>
              <a:defRPr>
                <a:latin typeface="Franklin Gothic Book" pitchFamily="34" charset="0"/>
              </a:defRPr>
            </a:lvl1pPr>
            <a:lvl2pPr indent="-230400">
              <a:lnSpc>
                <a:spcPts val="2600"/>
              </a:lnSpc>
              <a:spcBef>
                <a:spcPts val="500"/>
              </a:spcBef>
              <a:spcAft>
                <a:spcPts val="0"/>
              </a:spcAft>
              <a:defRPr>
                <a:latin typeface="Franklin Gothic Book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Bildplatzhalter 19"/>
          <p:cNvSpPr>
            <a:spLocks noGrp="1"/>
          </p:cNvSpPr>
          <p:nvPr>
            <p:ph type="pic" sz="quarter" idx="11"/>
          </p:nvPr>
        </p:nvSpPr>
        <p:spPr>
          <a:xfrm>
            <a:off x="5178425" y="1557338"/>
            <a:ext cx="3098800" cy="3708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64388" y="6222676"/>
            <a:ext cx="936625" cy="198437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9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3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t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064000" cy="986400"/>
          </a:xfrm>
        </p:spPr>
        <p:txBody>
          <a:bodyPr>
            <a:normAutofit/>
          </a:bodyPr>
          <a:lstStyle>
            <a:lvl1pPr>
              <a:defRPr sz="2900">
                <a:latin typeface="Franklin Gothic Dem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12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368370"/>
            <a:ext cx="3875423" cy="4403386"/>
          </a:xfrm>
        </p:spPr>
        <p:txBody>
          <a:bodyPr/>
          <a:lstStyle>
            <a:lvl1pPr marL="0" indent="0">
              <a:lnSpc>
                <a:spcPts val="2300"/>
              </a:lnSpc>
              <a:spcBef>
                <a:spcPts val="0"/>
              </a:spcBef>
              <a:spcAft>
                <a:spcPts val="1300"/>
              </a:spcAft>
              <a:buNone/>
              <a:defRPr sz="2150">
                <a:latin typeface="Franklin Gothic Demi" pitchFamily="34" charset="0"/>
              </a:defRPr>
            </a:lvl1pPr>
            <a:lvl2pPr marL="176400" indent="-17640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1700">
                <a:latin typeface="Franklin Gothic Book" pitchFamily="34" charset="0"/>
              </a:defRPr>
            </a:lvl2pPr>
          </a:lstStyle>
          <a:p>
            <a:pPr lvl="0"/>
            <a:r>
              <a:rPr lang="de-DE" dirty="0" smtClean="0"/>
              <a:t>Subheadline:</a:t>
            </a:r>
          </a:p>
          <a:p>
            <a:pPr lvl="1"/>
            <a:r>
              <a:rPr lang="de-DE" dirty="0" smtClean="0"/>
              <a:t>Erste Ebene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11"/>
          </p:nvPr>
        </p:nvSpPr>
        <p:spPr>
          <a:xfrm>
            <a:off x="4941888" y="2284413"/>
            <a:ext cx="3346450" cy="25717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164388" y="6222676"/>
            <a:ext cx="936625" cy="198437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9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37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t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064000" cy="986400"/>
          </a:xfrm>
        </p:spPr>
        <p:txBody>
          <a:bodyPr>
            <a:normAutofit/>
          </a:bodyPr>
          <a:lstStyle>
            <a:lvl1pPr>
              <a:defRPr sz="2900">
                <a:latin typeface="Franklin Gothic Dem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357313" y="1041400"/>
            <a:ext cx="6429375" cy="4775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64388" y="6222676"/>
            <a:ext cx="936625" cy="198437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9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smtClean="0"/>
              <a:t>...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837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pil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302" y="536195"/>
            <a:ext cx="1970553" cy="31467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410" y="6050752"/>
            <a:ext cx="1932187" cy="482296"/>
          </a:xfrm>
          <a:prstGeom prst="rect">
            <a:avLst/>
          </a:prstGeom>
          <a:ln>
            <a:noFill/>
          </a:ln>
        </p:spPr>
      </p:pic>
      <p:cxnSp>
        <p:nvCxnSpPr>
          <p:cNvPr id="15" name="Gerade Verbindung 14"/>
          <p:cNvCxnSpPr/>
          <p:nvPr userDrawn="1"/>
        </p:nvCxnSpPr>
        <p:spPr>
          <a:xfrm>
            <a:off x="534500" y="2996952"/>
            <a:ext cx="457195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4988" y="1536700"/>
            <a:ext cx="4684712" cy="1395413"/>
          </a:xfrm>
        </p:spPr>
        <p:txBody>
          <a:bodyPr lIns="0" tIns="0" rIns="0" bIns="0"/>
          <a:lstStyle>
            <a:lvl1pPr marL="0" indent="0">
              <a:spcAft>
                <a:spcPts val="800"/>
              </a:spcAft>
              <a:buFontTx/>
              <a:buNone/>
              <a:defRPr sz="4150" baseline="0">
                <a:latin typeface="Franklin Gothic Demi" pitchFamily="34" charset="0"/>
              </a:defRPr>
            </a:lvl1pPr>
            <a:lvl2pPr marL="0" indent="0">
              <a:spcAft>
                <a:spcPts val="300"/>
              </a:spcAft>
              <a:buFontTx/>
              <a:buNone/>
              <a:defRPr sz="2000" spc="80" baseline="0"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e-DE" dirty="0" smtClean="0"/>
              <a:t>Cooperation </a:t>
            </a:r>
            <a:r>
              <a:rPr lang="de-DE" dirty="0" err="1" smtClean="0"/>
              <a:t>works</a:t>
            </a:r>
            <a:endParaRPr lang="de-DE" dirty="0" smtClean="0"/>
          </a:p>
          <a:p>
            <a:pPr lvl="1"/>
            <a:r>
              <a:rPr lang="de-DE" dirty="0" smtClean="0"/>
              <a:t>All </a:t>
            </a:r>
            <a:r>
              <a:rPr lang="de-DE" dirty="0" err="1" smtClean="0"/>
              <a:t>materials</a:t>
            </a:r>
            <a:r>
              <a:rPr lang="de-DE" dirty="0" smtClean="0"/>
              <a:t> will be </a:t>
            </a:r>
            <a:r>
              <a:rPr lang="de-DE" dirty="0" err="1" smtClean="0"/>
              <a:t>available</a:t>
            </a:r>
            <a:r>
              <a:rPr lang="de-DE" dirty="0" smtClean="0"/>
              <a:t> on:</a:t>
            </a:r>
          </a:p>
          <a:p>
            <a:pPr lvl="1"/>
            <a:r>
              <a:rPr lang="de-DE" sz="2000" spc="70" dirty="0" smtClean="0">
                <a:solidFill>
                  <a:srgbClr val="003399"/>
                </a:solidFill>
                <a:latin typeface="Franklin Gothic Demi" panose="020B0703020102020204" pitchFamily="34" charset="0"/>
              </a:rPr>
              <a:t>www.interact-eu.net</a:t>
            </a:r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23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438969" y="3236946"/>
            <a:ext cx="7073900" cy="265112"/>
          </a:xfrm>
        </p:spPr>
        <p:txBody>
          <a:bodyPr anchor="ctr">
            <a:noAutofit/>
          </a:bodyPr>
          <a:lstStyle>
            <a:lvl1pPr marL="0" indent="0">
              <a:spcAft>
                <a:spcPts val="0"/>
              </a:spcAft>
              <a:buNone/>
              <a:defRPr sz="1250" baseline="0">
                <a:latin typeface="Franklin Gothic Demi" pitchFamily="34" charset="0"/>
              </a:defRPr>
            </a:lvl1pPr>
          </a:lstStyle>
          <a:p>
            <a:pPr lvl="0"/>
            <a:r>
              <a:rPr lang="de-DE" dirty="0" err="1" smtClean="0"/>
              <a:t>Contact</a:t>
            </a:r>
            <a:r>
              <a:rPr lang="de-DE" dirty="0" smtClean="0"/>
              <a:t>: Name </a:t>
            </a:r>
            <a:r>
              <a:rPr lang="de-DE" dirty="0" err="1" smtClean="0"/>
              <a:t>Surname</a:t>
            </a:r>
            <a:r>
              <a:rPr lang="de-DE" dirty="0" smtClean="0"/>
              <a:t>, </a:t>
            </a:r>
            <a:r>
              <a:rPr lang="de-DE" dirty="0" err="1" smtClean="0"/>
              <a:t>name.surname</a:t>
            </a:r>
            <a:r>
              <a:rPr lang="de-DE" dirty="0" smtClean="0"/>
              <a:t>@</a:t>
            </a:r>
            <a:r>
              <a:rPr lang="de-DE" dirty="0" err="1" smtClean="0"/>
              <a:t>interact-eu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Folie" r:id="rId11" imgW="360" imgH="360" progId="TCLayout.ActiveDocument.1">
                  <p:embed/>
                </p:oleObj>
              </mc:Choice>
              <mc:Fallback>
                <p:oleObj name="think-cell Folie" r:id="rId11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64000" cy="9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907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7" r:id="rId2"/>
    <p:sldLayoutId id="2147483652" r:id="rId3"/>
    <p:sldLayoutId id="2147483649" r:id="rId4"/>
    <p:sldLayoutId id="2147483653" r:id="rId5"/>
    <p:sldLayoutId id="2147483654" r:id="rId6"/>
    <p:sldLayoutId id="2147483658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176400" indent="-176400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17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32800" indent="-176400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–"/>
        <a:defRPr sz="17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21" y="3999089"/>
            <a:ext cx="327660" cy="293371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55762" y="3621374"/>
            <a:ext cx="46431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GB" sz="1250" dirty="0" smtClean="0">
                <a:latin typeface="Franklin Gothic Book" panose="020B0503020102020204" pitchFamily="34" charset="0"/>
              </a:rPr>
              <a:t>Let´s practice capitalisation</a:t>
            </a:r>
          </a:p>
          <a:p>
            <a:pPr>
              <a:lnSpc>
                <a:spcPts val="1300"/>
              </a:lnSpc>
              <a:spcAft>
                <a:spcPts val="600"/>
              </a:spcAft>
            </a:pPr>
            <a:r>
              <a:rPr lang="en-GB" sz="1250" dirty="0" smtClean="0">
                <a:latin typeface="Franklin Gothic Book" panose="020B0503020102020204" pitchFamily="34" charset="0"/>
              </a:rPr>
              <a:t>8 June 2017 | Rome, Italy</a:t>
            </a:r>
          </a:p>
          <a:p>
            <a:pPr>
              <a:lnSpc>
                <a:spcPts val="1300"/>
              </a:lnSpc>
              <a:tabLst>
                <a:tab pos="312738" algn="l"/>
              </a:tabLst>
            </a:pPr>
            <a:r>
              <a:rPr lang="en-GB" sz="1250" dirty="0" smtClean="0"/>
              <a:t>	</a:t>
            </a:r>
            <a:r>
              <a:rPr lang="en-GB" sz="1250" dirty="0" smtClean="0">
                <a:latin typeface="Franklin Gothic Book" pitchFamily="34" charset="0"/>
              </a:rPr>
              <a:t>@</a:t>
            </a:r>
            <a:r>
              <a:rPr lang="en-GB" sz="1250" dirty="0" err="1" smtClean="0">
                <a:latin typeface="Franklin Gothic Book" pitchFamily="34" charset="0"/>
              </a:rPr>
              <a:t>InteractEU</a:t>
            </a:r>
            <a:endParaRPr lang="en-GB" sz="1250" dirty="0" smtClean="0">
              <a:latin typeface="Franklin Gothic Book" pitchFamily="34" charset="0"/>
            </a:endParaRPr>
          </a:p>
          <a:p>
            <a:pPr>
              <a:lnSpc>
                <a:spcPts val="1300"/>
              </a:lnSpc>
              <a:tabLst>
                <a:tab pos="312738" algn="l"/>
              </a:tabLst>
            </a:pPr>
            <a:endParaRPr lang="en-GB" sz="1250" dirty="0" smtClean="0">
              <a:latin typeface="Franklin Gothic Book" pitchFamily="34" charset="0"/>
            </a:endParaRPr>
          </a:p>
          <a:p>
            <a:pPr>
              <a:lnSpc>
                <a:spcPts val="1300"/>
              </a:lnSpc>
              <a:tabLst>
                <a:tab pos="312738" algn="l"/>
              </a:tabLst>
            </a:pPr>
            <a:endParaRPr lang="en-GB" sz="1250" dirty="0" smtClean="0">
              <a:latin typeface="Franklin Gothic Book" pitchFamily="34" charset="0"/>
            </a:endParaRPr>
          </a:p>
          <a:p>
            <a:pPr>
              <a:lnSpc>
                <a:spcPts val="1300"/>
              </a:lnSpc>
              <a:tabLst>
                <a:tab pos="312738" algn="l"/>
              </a:tabLst>
            </a:pPr>
            <a:r>
              <a:rPr lang="en-GB" sz="1250" dirty="0" smtClean="0">
                <a:latin typeface="Franklin Gothic Demi" panose="020B0703020102020204" pitchFamily="34" charset="0"/>
              </a:rPr>
              <a:t>Ulf Wikström, Interact Programme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4501" y="1640995"/>
            <a:ext cx="5111849" cy="169277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GB" sz="4150" dirty="0" smtClean="0">
                <a:latin typeface="Franklin Gothic Demi" pitchFamily="34" charset="0"/>
              </a:rPr>
              <a:t>Interreg makes a</a:t>
            </a:r>
          </a:p>
          <a:p>
            <a:pPr>
              <a:lnSpc>
                <a:spcPts val="4400"/>
              </a:lnSpc>
            </a:pPr>
            <a:r>
              <a:rPr lang="en-GB" sz="4150" dirty="0" smtClean="0">
                <a:latin typeface="Franklin Gothic Demi" pitchFamily="34" charset="0"/>
              </a:rPr>
              <a:t>difference in the field</a:t>
            </a:r>
          </a:p>
          <a:p>
            <a:pPr>
              <a:lnSpc>
                <a:spcPts val="4400"/>
              </a:lnSpc>
            </a:pPr>
            <a:r>
              <a:rPr lang="en-GB" sz="4150" dirty="0" smtClean="0">
                <a:latin typeface="Franklin Gothic Demi" pitchFamily="34" charset="0"/>
              </a:rPr>
              <a:t>Sustainable Transport</a:t>
            </a:r>
            <a:endParaRPr lang="en-GB" sz="4200" dirty="0">
              <a:latin typeface="Franklin Gothic Demi" pitchFamily="34" charset="0"/>
            </a:endParaRPr>
          </a:p>
        </p:txBody>
      </p:sp>
      <p:pic>
        <p:nvPicPr>
          <p:cNvPr id="12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868" y="2225924"/>
            <a:ext cx="3346711" cy="25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2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57199" y="1345401"/>
            <a:ext cx="8125402" cy="4762459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177800" indent="-177800">
              <a:lnSpc>
                <a:spcPts val="23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dirty="0" smtClean="0">
                <a:latin typeface="Franklin Gothic Book" panose="020B0503020102020204" pitchFamily="34" charset="0"/>
              </a:rPr>
              <a:t>A new topic for several programmes, looking for new beneficiaries and networks</a:t>
            </a:r>
          </a:p>
          <a:p>
            <a:pPr marL="177800" indent="-177800">
              <a:lnSpc>
                <a:spcPts val="2300"/>
              </a:lnSpc>
              <a:spcAft>
                <a:spcPts val="1100"/>
              </a:spcAft>
              <a:buFont typeface="Arial" pitchFamily="34" charset="0"/>
              <a:buChar char="•"/>
            </a:pPr>
            <a:r>
              <a:rPr lang="en-GB" sz="1700" kern="0" dirty="0" smtClean="0">
                <a:latin typeface="Franklin Gothic Book" panose="020B0503020102020204" pitchFamily="34" charset="0"/>
              </a:rPr>
              <a:t>In many cases a need to do soft transport projects, adding on the challenges</a:t>
            </a:r>
          </a:p>
          <a:p>
            <a:pPr marL="531813" indent="-231775">
              <a:lnSpc>
                <a:spcPts val="2600"/>
              </a:lnSpc>
              <a:spcBef>
                <a:spcPts val="500"/>
              </a:spcBef>
              <a:buFont typeface="Symbol" pitchFamily="18" charset="2"/>
              <a:buChar char="-"/>
            </a:pPr>
            <a:r>
              <a:rPr lang="en-GB" sz="1700" dirty="0" smtClean="0">
                <a:latin typeface="Franklin Gothic Book" pitchFamily="34" charset="0"/>
              </a:rPr>
              <a:t>Share knowledge experience and build trust and confidence</a:t>
            </a:r>
          </a:p>
          <a:p>
            <a:pPr marL="531813" indent="-231775">
              <a:lnSpc>
                <a:spcPts val="2600"/>
              </a:lnSpc>
              <a:spcBef>
                <a:spcPts val="500"/>
              </a:spcBef>
              <a:buFont typeface="Symbol" pitchFamily="18" charset="2"/>
              <a:buChar char="-"/>
            </a:pPr>
            <a:r>
              <a:rPr lang="en-GB" sz="1700" dirty="0" smtClean="0">
                <a:latin typeface="Franklin Gothic Book" pitchFamily="34" charset="0"/>
              </a:rPr>
              <a:t>Need to reach out from the usual suspects</a:t>
            </a:r>
          </a:p>
          <a:p>
            <a:pPr marL="531813" indent="-231775">
              <a:lnSpc>
                <a:spcPts val="2600"/>
              </a:lnSpc>
              <a:spcBef>
                <a:spcPts val="500"/>
              </a:spcBef>
              <a:buFont typeface="Symbol" pitchFamily="18" charset="2"/>
              <a:buChar char="-"/>
            </a:pPr>
            <a:r>
              <a:rPr lang="en-GB" sz="1700" kern="0" dirty="0" smtClean="0">
                <a:latin typeface="Franklin Gothic Book" panose="020B0503020102020204" pitchFamily="34" charset="0"/>
              </a:rPr>
              <a:t>Establishing relevant bridges with other relevant networks</a:t>
            </a:r>
          </a:p>
          <a:p>
            <a:pPr marL="300038">
              <a:lnSpc>
                <a:spcPts val="2600"/>
              </a:lnSpc>
              <a:spcBef>
                <a:spcPts val="500"/>
              </a:spcBef>
            </a:pPr>
            <a:endParaRPr lang="en-GB" sz="1700" kern="0" dirty="0" smtClean="0">
              <a:latin typeface="Franklin Gothic Demi" pitchFamily="34" charset="0"/>
            </a:endParaRPr>
          </a:p>
          <a:p>
            <a:pPr marL="300038">
              <a:lnSpc>
                <a:spcPts val="2600"/>
              </a:lnSpc>
              <a:spcBef>
                <a:spcPts val="500"/>
              </a:spcBef>
            </a:pPr>
            <a:r>
              <a:rPr lang="en-GB" sz="1700" dirty="0" smtClean="0">
                <a:latin typeface="Franklin Gothic Book" pitchFamily="34" charset="0"/>
              </a:rPr>
              <a:t>Finding new working means that show that Interreg makes a difference.</a:t>
            </a:r>
          </a:p>
          <a:p>
            <a:pPr marL="300038">
              <a:lnSpc>
                <a:spcPts val="2600"/>
              </a:lnSpc>
              <a:spcBef>
                <a:spcPts val="500"/>
              </a:spcBef>
            </a:pPr>
            <a:endParaRPr lang="en-GB" sz="1700" kern="0" dirty="0" smtClean="0">
              <a:latin typeface="Franklin Gothic Book" pitchFamily="34" charset="0"/>
            </a:endParaRPr>
          </a:p>
          <a:p>
            <a:pPr marL="300038">
              <a:lnSpc>
                <a:spcPts val="2600"/>
              </a:lnSpc>
              <a:spcBef>
                <a:spcPts val="500"/>
              </a:spcBef>
            </a:pPr>
            <a:r>
              <a:rPr lang="en-GB" sz="1700" kern="0" dirty="0" smtClean="0">
                <a:latin typeface="Franklin Gothic Book" pitchFamily="34" charset="0"/>
              </a:rPr>
              <a:t>Yesterday: Capitalisation should not stop with communication, I want to state that good communication foster good capitalisation </a:t>
            </a:r>
            <a:r>
              <a:rPr lang="en-GB" sz="1700" kern="0" dirty="0" smtClean="0">
                <a:latin typeface="Franklin Gothic Book" pitchFamily="34" charset="0"/>
              </a:rPr>
              <a:t>and </a:t>
            </a:r>
            <a:r>
              <a:rPr lang="en-GB" sz="1700" kern="0" dirty="0" smtClean="0">
                <a:latin typeface="Franklin Gothic Book" pitchFamily="34" charset="0"/>
              </a:rPr>
              <a:t>a second wave of capitalisation can reach out when people understand the added value and when partners see the real results and what they have led to. </a:t>
            </a:r>
            <a:endParaRPr lang="en-GB" sz="1700" kern="0" dirty="0">
              <a:latin typeface="Franklin Gothic Demi" pitchFamily="34" charset="0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kern="900" spc="-70" dirty="0" smtClean="0">
                <a:latin typeface="Franklin Gothic Demi" pitchFamily="34" charset="0"/>
              </a:rPr>
              <a:t>TO 7 </a:t>
            </a:r>
            <a:r>
              <a:rPr lang="de-DE" kern="900" spc="-70" dirty="0" err="1" smtClean="0">
                <a:latin typeface="Franklin Gothic Demi" pitchFamily="34" charset="0"/>
              </a:rPr>
              <a:t>Thematic</a:t>
            </a:r>
            <a:r>
              <a:rPr lang="de-DE" kern="900" spc="-70" dirty="0" smtClean="0">
                <a:latin typeface="Franklin Gothic Demi" pitchFamily="34" charset="0"/>
              </a:rPr>
              <a:t> Capitalisation </a:t>
            </a:r>
            <a:r>
              <a:rPr lang="de-DE" kern="900" spc="-70" dirty="0" err="1" smtClean="0">
                <a:latin typeface="Franklin Gothic Demi" pitchFamily="34" charset="0"/>
              </a:rPr>
              <a:t>Nework</a:t>
            </a:r>
            <a:r>
              <a:rPr lang="de-DE" kern="900" spc="-70" dirty="0" smtClean="0">
                <a:latin typeface="Franklin Gothic Demi" pitchFamily="34" charset="0"/>
              </a:rPr>
              <a:t/>
            </a:r>
            <a:br>
              <a:rPr lang="de-DE" kern="900" spc="-70" dirty="0" smtClean="0">
                <a:latin typeface="Franklin Gothic Demi" pitchFamily="34" charset="0"/>
              </a:rPr>
            </a:br>
            <a:r>
              <a:rPr lang="de-DE" kern="900" spc="-70" dirty="0" smtClean="0"/>
              <a:t>16 Interreg programmes, </a:t>
            </a:r>
            <a:r>
              <a:rPr lang="de-DE" kern="900" spc="-70" dirty="0" err="1" smtClean="0"/>
              <a:t>started</a:t>
            </a:r>
            <a:r>
              <a:rPr lang="de-DE" kern="900" spc="-70" dirty="0" smtClean="0"/>
              <a:t> </a:t>
            </a:r>
            <a:r>
              <a:rPr lang="de-DE" kern="900" spc="-70" dirty="0" err="1" smtClean="0"/>
              <a:t>autumn</a:t>
            </a:r>
            <a:r>
              <a:rPr lang="de-DE" kern="900" spc="-70" dirty="0" smtClean="0"/>
              <a:t> 2016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164388" y="6199928"/>
            <a:ext cx="936625" cy="240708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spAutoFit/>
          </a:bodyPr>
          <a:lstStyle/>
          <a:p>
            <a:pPr algn="ctr"/>
            <a:r>
              <a:rPr lang="de-DE" sz="950" kern="0" dirty="0" smtClean="0">
                <a:latin typeface="Franklin Gothic Demi" pitchFamily="34" charset="0"/>
              </a:rPr>
              <a:t>...</a:t>
            </a:r>
            <a:endParaRPr lang="de-DE" sz="950" kern="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9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57200" y="1290932"/>
            <a:ext cx="7018944" cy="5467780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>
              <a:lnSpc>
                <a:spcPts val="2300"/>
              </a:lnSpc>
              <a:spcAft>
                <a:spcPts val="1600"/>
              </a:spcAft>
            </a:pPr>
            <a:r>
              <a:rPr lang="en-GB" sz="2150" kern="0" spc="-40" dirty="0" smtClean="0">
                <a:latin typeface="Franklin Gothic Demi" pitchFamily="34" charset="0"/>
              </a:rPr>
              <a:t>Act globally to reach the local community and you can not stop capitalisation:</a:t>
            </a: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Case from Interreg South Baltic Programme </a:t>
            </a:r>
            <a:r>
              <a:rPr lang="en-GB" sz="1700" kern="0" spc="-20" dirty="0" smtClean="0">
                <a:latin typeface="Franklin Gothic Book" pitchFamily="34" charset="0"/>
              </a:rPr>
              <a:t>building competence for a global market</a:t>
            </a:r>
            <a:endParaRPr lang="en-GB" sz="1700" kern="0" spc="-20" dirty="0" smtClean="0">
              <a:latin typeface="Franklin Gothic Book" pitchFamily="34" charset="0"/>
            </a:endParaRP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Telling stories as we have agreed on a few years back already</a:t>
            </a: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Highlighting projects but also individuals to understand the idea and the </a:t>
            </a:r>
            <a:r>
              <a:rPr lang="en-GB" sz="1700" kern="0" spc="-20" dirty="0" smtClean="0">
                <a:latin typeface="Franklin Gothic Book" pitchFamily="34" charset="0"/>
              </a:rPr>
              <a:t>results</a:t>
            </a:r>
            <a:endParaRPr lang="en-GB" sz="1700" kern="0" spc="-20" dirty="0" smtClean="0">
              <a:latin typeface="Franklin Gothic Book" pitchFamily="34" charset="0"/>
            </a:endParaRPr>
          </a:p>
          <a:p>
            <a:pPr>
              <a:lnSpc>
                <a:spcPts val="2300"/>
              </a:lnSpc>
              <a:spcAft>
                <a:spcPts val="1600"/>
              </a:spcAft>
            </a:pPr>
            <a:r>
              <a:rPr lang="en-GB" sz="2150" kern="0" spc="-50" dirty="0" smtClean="0">
                <a:latin typeface="Franklin Gothic Demi" pitchFamily="34" charset="0"/>
              </a:rPr>
              <a:t>Communication aspects – where do we reach out:</a:t>
            </a: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Case from Interreg Northern-Ireland – Ireland </a:t>
            </a:r>
            <a:r>
              <a:rPr lang="en-GB" sz="1700" kern="0" spc="-20" dirty="0" smtClean="0">
                <a:latin typeface="Franklin Gothic Book" pitchFamily="34" charset="0"/>
              </a:rPr>
              <a:t>– Scotland</a:t>
            </a: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Reaching out into taxpayers home</a:t>
            </a:r>
            <a:endParaRPr lang="en-GB" sz="1700" kern="0" spc="-20" dirty="0" smtClean="0">
              <a:latin typeface="Franklin Gothic Book" pitchFamily="34" charset="0"/>
            </a:endParaRPr>
          </a:p>
          <a:p>
            <a:pPr marL="404812">
              <a:lnSpc>
                <a:spcPts val="1800"/>
              </a:lnSpc>
              <a:spcAft>
                <a:spcPts val="1200"/>
              </a:spcAft>
            </a:pPr>
            <a:r>
              <a:rPr lang="en-GB" sz="1700" kern="0" spc="-20" dirty="0" smtClean="0">
                <a:latin typeface="Franklin Gothic Book" pitchFamily="34" charset="0"/>
              </a:rPr>
              <a:t>=&gt;=&gt;=&gt;</a:t>
            </a:r>
            <a:endParaRPr lang="en-GB" sz="1700" kern="0" spc="-20" dirty="0" smtClean="0">
              <a:latin typeface="Franklin Gothic Book" pitchFamily="34" charset="0"/>
            </a:endParaRP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TO 7 project leads to many changes and also therefore difficult to  tell it is only about TO </a:t>
            </a:r>
            <a:r>
              <a:rPr lang="en-GB" sz="1700" kern="0" spc="-20" dirty="0" smtClean="0">
                <a:latin typeface="Franklin Gothic Book" pitchFamily="34" charset="0"/>
              </a:rPr>
              <a:t>7 or Low Carbon or healthy living conditions …</a:t>
            </a:r>
          </a:p>
          <a:p>
            <a:pPr marL="571500" indent="-166688">
              <a:lnSpc>
                <a:spcPts val="18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We </a:t>
            </a:r>
            <a:r>
              <a:rPr lang="en-GB" sz="1700" kern="0" spc="-20" dirty="0" smtClean="0">
                <a:latin typeface="Franklin Gothic Book" pitchFamily="34" charset="0"/>
              </a:rPr>
              <a:t>also can tell e.g. about the Interreg project that is in the planning phase that might lead to the first railway connection between Greece and Albania. </a:t>
            </a:r>
            <a:endParaRPr lang="en-GB" sz="1700" kern="0" spc="-20" dirty="0">
              <a:latin typeface="Franklin Gothic Book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900" spc="-70" dirty="0" smtClean="0"/>
              <a:t>Inspiration and evidence</a:t>
            </a:r>
            <a:endParaRPr lang="en-GB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164388" y="6199928"/>
            <a:ext cx="936625" cy="240708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spAutoFit/>
          </a:bodyPr>
          <a:lstStyle/>
          <a:p>
            <a:pPr algn="ctr"/>
            <a:r>
              <a:rPr lang="de-DE" sz="950" kern="0" dirty="0" smtClean="0">
                <a:latin typeface="Franklin Gothic Demi" pitchFamily="34" charset="0"/>
              </a:rPr>
              <a:t>...</a:t>
            </a:r>
            <a:endParaRPr lang="de-DE" sz="950" kern="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23939" r="16960" b="40656"/>
          <a:stretch/>
        </p:blipFill>
        <p:spPr>
          <a:xfrm>
            <a:off x="6784422" y="5992138"/>
            <a:ext cx="1725477" cy="33483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57200" y="1704771"/>
            <a:ext cx="3974088" cy="4429034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Learn from each other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Learn together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Online discussions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Meetings in person</a:t>
            </a:r>
            <a:endParaRPr lang="en-GB" sz="1700" kern="0" spc="-20" dirty="0">
              <a:latin typeface="Franklin Gothic Book" pitchFamily="34" charset="0"/>
            </a:endParaRP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Matchmaking and events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Policy learning activities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Common portfolio to enhance visibility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 smtClean="0">
                <a:latin typeface="Franklin Gothic Book" pitchFamily="34" charset="0"/>
              </a:rPr>
              <a:t>Also using other funding instruments – e.g. Horizon for regional testing and development in Interreg</a:t>
            </a:r>
          </a:p>
          <a:p>
            <a:pPr marL="176400" indent="-176400">
              <a:lnSpc>
                <a:spcPts val="22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1700" kern="0" spc="-20" dirty="0">
                <a:latin typeface="Franklin Gothic Book" pitchFamily="34" charset="0"/>
              </a:rPr>
              <a:t>No new platform =&gt; WE USE KEEP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5" t="6959" r="19086" b="12347"/>
          <a:stretch>
            <a:fillRect/>
          </a:stretch>
        </p:blipFill>
        <p:spPr>
          <a:xfrm>
            <a:off x="5178392" y="1578542"/>
            <a:ext cx="3099334" cy="3686476"/>
          </a:xfrm>
          <a:prstGeom prst="rect">
            <a:avLst/>
          </a:prstGeom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900" spc="-70" dirty="0" smtClean="0"/>
              <a:t>Our means of working</a:t>
            </a:r>
            <a:endParaRPr lang="en-GB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164388" y="6199928"/>
            <a:ext cx="936625" cy="240708"/>
          </a:xfrm>
          <a:prstGeom prst="rect">
            <a:avLst/>
          </a:prstGeom>
          <a:noFill/>
        </p:spPr>
        <p:txBody>
          <a:bodyPr wrap="square" lIns="90000" tIns="46800" rIns="90000" bIns="46800" rtlCol="0" anchor="ctr">
            <a:spAutoFit/>
          </a:bodyPr>
          <a:lstStyle/>
          <a:p>
            <a:pPr algn="ctr"/>
            <a:r>
              <a:rPr lang="de-DE" sz="950" kern="0" dirty="0" smtClean="0">
                <a:latin typeface="Franklin Gothic Demi" pitchFamily="34" charset="0"/>
              </a:rPr>
              <a:t>...</a:t>
            </a:r>
            <a:endParaRPr lang="de-DE" sz="950" kern="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Cooperation </a:t>
            </a:r>
            <a:r>
              <a:rPr lang="de-DE" dirty="0" err="1" smtClean="0"/>
              <a:t>works</a:t>
            </a:r>
            <a:endParaRPr lang="de-DE" dirty="0" smtClean="0"/>
          </a:p>
          <a:p>
            <a:pPr lvl="1"/>
            <a:r>
              <a:rPr lang="de-DE" spc="80" dirty="0" smtClean="0"/>
              <a:t>All </a:t>
            </a:r>
            <a:r>
              <a:rPr lang="de-DE" spc="80" dirty="0" err="1" smtClean="0"/>
              <a:t>materials</a:t>
            </a:r>
            <a:r>
              <a:rPr lang="de-DE" spc="80" dirty="0" smtClean="0"/>
              <a:t> will be </a:t>
            </a:r>
            <a:r>
              <a:rPr lang="de-DE" spc="80" dirty="0" err="1" smtClean="0"/>
              <a:t>available</a:t>
            </a:r>
            <a:r>
              <a:rPr lang="de-DE" spc="80" dirty="0" smtClean="0"/>
              <a:t> on:</a:t>
            </a:r>
          </a:p>
          <a:p>
            <a:pPr lvl="1"/>
            <a:r>
              <a:rPr lang="de-DE" spc="70" dirty="0" smtClean="0">
                <a:solidFill>
                  <a:srgbClr val="003399"/>
                </a:solidFill>
                <a:latin typeface="Franklin Gothic Demi" panose="020B0703020102020204" pitchFamily="34" charset="0"/>
              </a:rPr>
              <a:t>www.interact-eu.net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err="1" smtClean="0"/>
              <a:t>Contact</a:t>
            </a:r>
            <a:r>
              <a:rPr lang="de-DE" dirty="0" smtClean="0"/>
              <a:t>: Ulf Wikström, ulf.wikstrom@interact-eu.net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" val="KBP-Mas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0725-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90000" tIns="46800" rIns="90000" bIns="46800" rtlCol="0">
        <a:spAutoFit/>
      </a:bodyPr>
      <a:lstStyle>
        <a:defPPr marL="177800" indent="-177800">
          <a:lnSpc>
            <a:spcPts val="2300"/>
          </a:lnSpc>
          <a:spcAft>
            <a:spcPts val="1200"/>
          </a:spcAft>
          <a:buFont typeface="Arial" pitchFamily="34" charset="0"/>
          <a:buChar char="•"/>
          <a:defRPr sz="1700" kern="0" dirty="0" err="1">
            <a:latin typeface="Franklin Gothic Book" panose="020B050302010202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PowerPointV1</Template>
  <TotalTime>1013</TotalTime>
  <Words>335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Symbol</vt:lpstr>
      <vt:lpstr>160725-01</vt:lpstr>
      <vt:lpstr>think-cell Folie</vt:lpstr>
      <vt:lpstr>PowerPoint Presentation</vt:lpstr>
      <vt:lpstr>TO 7 Thematic Capitalisation Nework 16 Interreg programmes, started autumn 2016</vt:lpstr>
      <vt:lpstr>Inspiration and evidence</vt:lpstr>
      <vt:lpstr>Our means of working</vt:lpstr>
      <vt:lpstr>PowerPoint Presentation</vt:lpstr>
    </vt:vector>
  </TitlesOfParts>
  <Company>Suomen valtio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Wikström Ulf J</dc:creator>
  <cp:lastModifiedBy>Wikström Ulf J</cp:lastModifiedBy>
  <cp:revision>13</cp:revision>
  <cp:lastPrinted>2016-06-21T10:29:38Z</cp:lastPrinted>
  <dcterms:created xsi:type="dcterms:W3CDTF">2017-06-07T12:30:12Z</dcterms:created>
  <dcterms:modified xsi:type="dcterms:W3CDTF">2017-06-08T05:25:33Z</dcterms:modified>
</cp:coreProperties>
</file>