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4" r:id="rId6"/>
  </p:sldIdLst>
  <p:sldSz cx="9144000" cy="6858000" type="screen4x3"/>
  <p:notesSz cx="6858000" cy="9144000"/>
  <p:custDataLst>
    <p:tags r:id="rId7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7">
          <p15:clr>
            <a:srgbClr val="A4A3A4"/>
          </p15:clr>
        </p15:guide>
        <p15:guide id="2" orient="horz" pos="3622">
          <p15:clr>
            <a:srgbClr val="A4A3A4"/>
          </p15:clr>
        </p15:guide>
        <p15:guide id="3" pos="5375">
          <p15:clr>
            <a:srgbClr val="A4A3A4"/>
          </p15:clr>
        </p15:guide>
        <p15:guide id="4" pos="29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815" autoAdjust="0"/>
    <p:restoredTop sz="94660"/>
  </p:normalViewPr>
  <p:slideViewPr>
    <p:cSldViewPr snapToObjects="1">
      <p:cViewPr varScale="1">
        <p:scale>
          <a:sx n="87" d="100"/>
          <a:sy n="87" d="100"/>
        </p:scale>
        <p:origin x="432" y="62"/>
      </p:cViewPr>
      <p:guideLst>
        <p:guide orient="horz" pos="527"/>
        <p:guide orient="horz" pos="3622"/>
        <p:guide pos="5375"/>
        <p:guide pos="29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3302" y="536195"/>
            <a:ext cx="1970553" cy="314678"/>
          </a:xfrm>
          <a:prstGeom prst="rect">
            <a:avLst/>
          </a:prstGeom>
        </p:spPr>
      </p:pic>
      <p:sp>
        <p:nvSpPr>
          <p:cNvPr id="9" name="Textplatzhalt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534988" y="1641475"/>
            <a:ext cx="4611687" cy="1692275"/>
          </a:xfrm>
        </p:spPr>
        <p:txBody>
          <a:bodyPr>
            <a:normAutofit/>
          </a:bodyPr>
          <a:lstStyle>
            <a:lvl1pPr marL="0" indent="0">
              <a:lnSpc>
                <a:spcPts val="4400"/>
              </a:lnSpc>
              <a:spcAft>
                <a:spcPts val="0"/>
              </a:spcAft>
              <a:buNone/>
              <a:defRPr sz="4150">
                <a:latin typeface="Franklin Gothic Demi" pitchFamily="34" charset="0"/>
              </a:defRPr>
            </a:lvl1pPr>
          </a:lstStyle>
          <a:p>
            <a:pPr>
              <a:lnSpc>
                <a:spcPts val="4400"/>
              </a:lnSpc>
            </a:pPr>
            <a:r>
              <a:rPr lang="de-DE" sz="4150" dirty="0" err="1" smtClean="0">
                <a:latin typeface="Franklin Gothic Demi" pitchFamily="34" charset="0"/>
              </a:rPr>
              <a:t>Presentation</a:t>
            </a:r>
            <a:r>
              <a:rPr lang="de-DE" sz="4150" dirty="0" smtClean="0">
                <a:latin typeface="Franklin Gothic Demi" pitchFamily="34" charset="0"/>
              </a:rPr>
              <a:t> title</a:t>
            </a:r>
          </a:p>
          <a:p>
            <a:pPr>
              <a:lnSpc>
                <a:spcPts val="4400"/>
              </a:lnSpc>
            </a:pPr>
            <a:r>
              <a:rPr lang="de-DE" sz="4150" dirty="0" err="1" smtClean="0">
                <a:latin typeface="Franklin Gothic Demi" pitchFamily="34" charset="0"/>
              </a:rPr>
              <a:t>space</a:t>
            </a:r>
            <a:r>
              <a:rPr lang="de-DE" sz="4150" dirty="0" smtClean="0">
                <a:latin typeface="Franklin Gothic Demi" pitchFamily="34" charset="0"/>
              </a:rPr>
              <a:t> for 3 </a:t>
            </a:r>
            <a:r>
              <a:rPr lang="de-DE" sz="4150" dirty="0" err="1" smtClean="0">
                <a:latin typeface="Franklin Gothic Demi" pitchFamily="34" charset="0"/>
              </a:rPr>
              <a:t>lines</a:t>
            </a:r>
            <a:r>
              <a:rPr lang="de-DE" sz="4150" dirty="0" smtClean="0">
                <a:latin typeface="Franklin Gothic Demi" pitchFamily="34" charset="0"/>
              </a:rPr>
              <a:t> for the Headline</a:t>
            </a:r>
            <a:r>
              <a:rPr lang="de-DE" sz="4200" dirty="0" smtClean="0">
                <a:latin typeface="Franklin Gothic Demi" pitchFamily="34" charset="0"/>
              </a:rPr>
              <a:t> </a:t>
            </a:r>
            <a:endParaRPr lang="de-DE" sz="4200" dirty="0">
              <a:latin typeface="Franklin Gothic Demi" pitchFamily="34" charset="0"/>
            </a:endParaRPr>
          </a:p>
        </p:txBody>
      </p:sp>
      <p:cxnSp>
        <p:nvCxnSpPr>
          <p:cNvPr id="10" name="Gerade Verbindung 9"/>
          <p:cNvCxnSpPr/>
          <p:nvPr userDrawn="1"/>
        </p:nvCxnSpPr>
        <p:spPr>
          <a:xfrm>
            <a:off x="534501" y="3512183"/>
            <a:ext cx="4612545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platzhalter 23"/>
          <p:cNvSpPr>
            <a:spLocks noGrp="1"/>
          </p:cNvSpPr>
          <p:nvPr>
            <p:ph type="body" sz="quarter" idx="12" hasCustomPrompt="1"/>
          </p:nvPr>
        </p:nvSpPr>
        <p:spPr>
          <a:xfrm>
            <a:off x="555625" y="3621088"/>
            <a:ext cx="4652963" cy="1154112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ts val="1300"/>
              </a:lnSpc>
              <a:spcAft>
                <a:spcPts val="600"/>
              </a:spcAft>
              <a:buNone/>
              <a:tabLst>
                <a:tab pos="296863" algn="l"/>
              </a:tabLst>
              <a:defRPr sz="1250">
                <a:latin typeface="Franklin Gothic Book" pitchFamily="34" charset="0"/>
              </a:defRPr>
            </a:lvl1pPr>
          </a:lstStyle>
          <a:p>
            <a:pPr lvl="0"/>
            <a:r>
              <a:rPr lang="en-US" dirty="0" smtClean="0"/>
              <a:t>Name of the event</a:t>
            </a:r>
          </a:p>
          <a:p>
            <a:pPr lvl="0"/>
            <a:r>
              <a:rPr lang="en-US" dirty="0" smtClean="0"/>
              <a:t>Day Month Year | City, Country</a:t>
            </a:r>
          </a:p>
          <a:p>
            <a:pPr lvl="0"/>
            <a:r>
              <a:rPr lang="de-DE" sz="1250" dirty="0" smtClean="0">
                <a:latin typeface="Franklin Gothic Book" pitchFamily="34" charset="0"/>
              </a:rPr>
              <a:t>	@</a:t>
            </a:r>
            <a:r>
              <a:rPr lang="de-DE" sz="1250" dirty="0" err="1" smtClean="0">
                <a:latin typeface="Franklin Gothic Book" pitchFamily="34" charset="0"/>
              </a:rPr>
              <a:t>InteractEU</a:t>
            </a:r>
            <a:endParaRPr lang="de-DE" sz="1250" dirty="0" smtClean="0">
              <a:latin typeface="Franklin Gothic Book" pitchFamily="34" charset="0"/>
            </a:endParaRPr>
          </a:p>
          <a:p>
            <a:pPr lvl="0"/>
            <a:endParaRPr lang="de-DE" sz="1250" dirty="0" smtClean="0">
              <a:latin typeface="Franklin Gothic Book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13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None/>
              <a:tabLst>
                <a:tab pos="296863" algn="l"/>
              </a:tabLst>
              <a:defRPr/>
            </a:pPr>
            <a:r>
              <a:rPr lang="de-DE" sz="1250" dirty="0" err="1" smtClean="0">
                <a:latin typeface="Franklin Gothic Demi" panose="020B0703020102020204" pitchFamily="34" charset="0"/>
              </a:rPr>
              <a:t>Author</a:t>
            </a:r>
            <a:r>
              <a:rPr lang="de-DE" sz="1250" dirty="0" smtClean="0">
                <a:latin typeface="Franklin Gothic Demi" panose="020B0703020102020204" pitchFamily="34" charset="0"/>
              </a:rPr>
              <a:t>‘s </a:t>
            </a:r>
            <a:r>
              <a:rPr lang="de-DE" sz="1250" dirty="0" err="1" smtClean="0">
                <a:latin typeface="Franklin Gothic Demi" panose="020B0703020102020204" pitchFamily="34" charset="0"/>
              </a:rPr>
              <a:t>name</a:t>
            </a:r>
            <a:r>
              <a:rPr lang="de-DE" sz="1250" dirty="0" smtClean="0">
                <a:latin typeface="Franklin Gothic Demi" panose="020B0703020102020204" pitchFamily="34" charset="0"/>
              </a:rPr>
              <a:t> and </a:t>
            </a:r>
            <a:r>
              <a:rPr lang="de-DE" sz="1250" dirty="0" err="1" smtClean="0">
                <a:latin typeface="Franklin Gothic Demi" panose="020B0703020102020204" pitchFamily="34" charset="0"/>
              </a:rPr>
              <a:t>surname</a:t>
            </a:r>
            <a:r>
              <a:rPr lang="de-DE" sz="1250" dirty="0" smtClean="0">
                <a:latin typeface="Franklin Gothic Demi" panose="020B0703020102020204" pitchFamily="34" charset="0"/>
              </a:rPr>
              <a:t>, </a:t>
            </a:r>
            <a:r>
              <a:rPr lang="de-DE" sz="1250" dirty="0" err="1" smtClean="0">
                <a:latin typeface="Franklin Gothic Demi" panose="020B0703020102020204" pitchFamily="34" charset="0"/>
              </a:rPr>
              <a:t>Interact</a:t>
            </a:r>
            <a:r>
              <a:rPr lang="de-DE" sz="1250" dirty="0" smtClean="0">
                <a:latin typeface="Franklin Gothic Demi" panose="020B0703020102020204" pitchFamily="34" charset="0"/>
              </a:rPr>
              <a:t> Programme</a:t>
            </a:r>
            <a:endParaRPr lang="en-US" dirty="0" smtClean="0"/>
          </a:p>
        </p:txBody>
      </p:sp>
      <p:sp>
        <p:nvSpPr>
          <p:cNvPr id="13" name="Bildplatzhalter 30"/>
          <p:cNvSpPr>
            <a:spLocks noGrp="1"/>
          </p:cNvSpPr>
          <p:nvPr>
            <p:ph type="pic" sz="quarter" idx="13"/>
          </p:nvPr>
        </p:nvSpPr>
        <p:spPr>
          <a:xfrm>
            <a:off x="5457825" y="2225675"/>
            <a:ext cx="3375025" cy="2549525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de-DE"/>
          </a:p>
        </p:txBody>
      </p:sp>
      <p:pic>
        <p:nvPicPr>
          <p:cNvPr id="16" name="Grafik 15"/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021" y="3999089"/>
            <a:ext cx="327660" cy="293371"/>
          </a:xfrm>
          <a:prstGeom prst="rect">
            <a:avLst/>
          </a:prstGeom>
        </p:spPr>
      </p:pic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1410" y="6050752"/>
            <a:ext cx="1932187" cy="482296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24645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t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900">
                <a:latin typeface="Franklin Gothic Demi" pitchFamily="34" charset="0"/>
              </a:defRPr>
            </a:lvl1pPr>
          </a:lstStyle>
          <a:p>
            <a:r>
              <a:rPr lang="de-DE" dirty="0" smtClean="0"/>
              <a:t>Titelmasterformat durch Klicken bearbeiten</a:t>
            </a:r>
            <a:br>
              <a:rPr lang="de-DE" dirty="0" smtClean="0"/>
            </a:br>
            <a:endParaRPr lang="de-DE" dirty="0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56" t="23939" r="16960" b="40656"/>
          <a:stretch/>
        </p:blipFill>
        <p:spPr>
          <a:xfrm>
            <a:off x="6784422" y="5992138"/>
            <a:ext cx="1725477" cy="334839"/>
          </a:xfrm>
          <a:prstGeom prst="rect">
            <a:avLst/>
          </a:prstGeom>
        </p:spPr>
      </p:pic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465138" y="1412875"/>
            <a:ext cx="8067675" cy="4176713"/>
          </a:xfrm>
        </p:spPr>
        <p:txBody>
          <a:bodyPr/>
          <a:lstStyle>
            <a:lvl1pPr>
              <a:lnSpc>
                <a:spcPts val="2300"/>
              </a:lnSpc>
              <a:spcAft>
                <a:spcPts val="1200"/>
              </a:spcAft>
              <a:defRPr>
                <a:latin typeface="Franklin Gothic Book" pitchFamily="34" charset="0"/>
              </a:defRPr>
            </a:lvl1pPr>
            <a:lvl2pPr indent="-230400">
              <a:lnSpc>
                <a:spcPts val="2300"/>
              </a:lnSpc>
              <a:spcBef>
                <a:spcPts val="500"/>
              </a:spcBef>
              <a:spcAft>
                <a:spcPts val="1200"/>
              </a:spcAft>
              <a:buFont typeface="Symbol" pitchFamily="18" charset="2"/>
              <a:buChar char="-"/>
              <a:defRPr>
                <a:latin typeface="Franklin Gothic Book" pitchFamily="34" charset="0"/>
              </a:defRPr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6" name="Textplatzhalter 4"/>
          <p:cNvSpPr>
            <a:spLocks noGrp="1"/>
          </p:cNvSpPr>
          <p:nvPr>
            <p:ph type="body" sz="quarter" idx="11" hasCustomPrompt="1"/>
          </p:nvPr>
        </p:nvSpPr>
        <p:spPr>
          <a:xfrm>
            <a:off x="7164388" y="6222676"/>
            <a:ext cx="936625" cy="198437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None/>
              <a:defRPr sz="950" baseline="0">
                <a:latin typeface="Franklin Gothic Demi" pitchFamily="34" charset="0"/>
              </a:defRPr>
            </a:lvl1pPr>
          </a:lstStyle>
          <a:p>
            <a:pPr lvl="0"/>
            <a:r>
              <a:rPr lang="de-DE" dirty="0" smtClean="0"/>
              <a:t>...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24645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t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900">
                <a:latin typeface="Franklin Gothic Demi" pitchFamily="34" charset="0"/>
              </a:defRPr>
            </a:lvl1pPr>
          </a:lstStyle>
          <a:p>
            <a:r>
              <a:rPr lang="de-DE" dirty="0" smtClean="0"/>
              <a:t>Titelmasterformat durch Klicken bearbeiten</a:t>
            </a:r>
            <a:br>
              <a:rPr lang="de-DE" dirty="0" smtClean="0"/>
            </a:br>
            <a:endParaRPr lang="de-DE" dirty="0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56" t="23939" r="16960" b="40656"/>
          <a:stretch/>
        </p:blipFill>
        <p:spPr>
          <a:xfrm>
            <a:off x="6784422" y="5992138"/>
            <a:ext cx="1725477" cy="334839"/>
          </a:xfrm>
          <a:prstGeom prst="rect">
            <a:avLst/>
          </a:prstGeom>
        </p:spPr>
      </p:pic>
      <p:sp>
        <p:nvSpPr>
          <p:cNvPr id="6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65138" y="1412776"/>
            <a:ext cx="8067675" cy="1977493"/>
          </a:xfrm>
        </p:spPr>
        <p:txBody>
          <a:bodyPr/>
          <a:lstStyle>
            <a:lvl1pPr marL="0" indent="0">
              <a:lnSpc>
                <a:spcPts val="2300"/>
              </a:lnSpc>
              <a:spcBef>
                <a:spcPts val="0"/>
              </a:spcBef>
              <a:spcAft>
                <a:spcPts val="1600"/>
              </a:spcAft>
              <a:buNone/>
              <a:defRPr sz="2150">
                <a:latin typeface="Franklin Gothic Demi" pitchFamily="34" charset="0"/>
              </a:defRPr>
            </a:lvl1pPr>
            <a:lvl2pPr marL="572400" indent="-165600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defRPr sz="1700">
                <a:latin typeface="Franklin Gothic Book" pitchFamily="34" charset="0"/>
              </a:defRPr>
            </a:lvl2pPr>
          </a:lstStyle>
          <a:p>
            <a:pPr lvl="0"/>
            <a:r>
              <a:rPr lang="de-DE" dirty="0" smtClean="0"/>
              <a:t>Subheadline:</a:t>
            </a:r>
          </a:p>
          <a:p>
            <a:pPr lvl="1"/>
            <a:r>
              <a:rPr lang="de-DE" dirty="0" smtClean="0"/>
              <a:t>Erste Ebene</a:t>
            </a:r>
          </a:p>
          <a:p>
            <a:pPr lvl="1"/>
            <a:endParaRPr lang="de-DE" dirty="0" smtClean="0"/>
          </a:p>
          <a:p>
            <a:pPr lvl="1"/>
            <a:endParaRPr lang="de-DE" dirty="0" smtClean="0"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1" hasCustomPrompt="1"/>
          </p:nvPr>
        </p:nvSpPr>
        <p:spPr>
          <a:xfrm>
            <a:off x="7164388" y="6222676"/>
            <a:ext cx="936625" cy="198437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None/>
              <a:defRPr sz="950" baseline="0">
                <a:latin typeface="Franklin Gothic Demi" pitchFamily="34" charset="0"/>
              </a:defRPr>
            </a:lvl1pPr>
          </a:lstStyle>
          <a:p>
            <a:pPr lvl="0"/>
            <a:r>
              <a:rPr lang="de-DE" dirty="0" smtClean="0"/>
              <a:t>...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24645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t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064000" cy="986400"/>
          </a:xfrm>
        </p:spPr>
        <p:txBody>
          <a:bodyPr>
            <a:normAutofit/>
          </a:bodyPr>
          <a:lstStyle>
            <a:lvl1pPr>
              <a:defRPr sz="2900">
                <a:latin typeface="Franklin Gothic Demi" pitchFamily="34" charset="0"/>
              </a:defRPr>
            </a:lvl1pPr>
          </a:lstStyle>
          <a:p>
            <a:r>
              <a:rPr lang="de-DE" dirty="0" smtClean="0"/>
              <a:t>Titelmasterformat durch Klicken bearbeiten</a:t>
            </a:r>
            <a:br>
              <a:rPr lang="de-DE" dirty="0" smtClean="0"/>
            </a:br>
            <a:endParaRPr lang="de-DE" dirty="0"/>
          </a:p>
        </p:txBody>
      </p:sp>
      <p:pic>
        <p:nvPicPr>
          <p:cNvPr id="3" name="Grafik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56" t="23939" r="16960" b="40656"/>
          <a:stretch/>
        </p:blipFill>
        <p:spPr>
          <a:xfrm>
            <a:off x="6784422" y="5992138"/>
            <a:ext cx="1725477" cy="334839"/>
          </a:xfrm>
          <a:prstGeom prst="rect">
            <a:avLst/>
          </a:prstGeom>
        </p:spPr>
      </p:pic>
      <p:sp>
        <p:nvSpPr>
          <p:cNvPr id="4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465138" y="1700808"/>
            <a:ext cx="3974400" cy="3456384"/>
          </a:xfrm>
        </p:spPr>
        <p:txBody>
          <a:bodyPr/>
          <a:lstStyle>
            <a:lvl1pPr>
              <a:lnSpc>
                <a:spcPts val="2200"/>
              </a:lnSpc>
              <a:defRPr>
                <a:latin typeface="Franklin Gothic Book" pitchFamily="34" charset="0"/>
              </a:defRPr>
            </a:lvl1pPr>
            <a:lvl2pPr indent="-230400">
              <a:lnSpc>
                <a:spcPts val="2600"/>
              </a:lnSpc>
              <a:spcBef>
                <a:spcPts val="500"/>
              </a:spcBef>
              <a:spcAft>
                <a:spcPts val="0"/>
              </a:spcAft>
              <a:defRPr>
                <a:latin typeface="Franklin Gothic Book" pitchFamily="34" charset="0"/>
              </a:defRPr>
            </a:lvl2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Bildplatzhalter 19"/>
          <p:cNvSpPr>
            <a:spLocks noGrp="1"/>
          </p:cNvSpPr>
          <p:nvPr>
            <p:ph type="pic" sz="quarter" idx="11"/>
          </p:nvPr>
        </p:nvSpPr>
        <p:spPr>
          <a:xfrm>
            <a:off x="5178425" y="1557338"/>
            <a:ext cx="3098800" cy="37084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de-DE" dirty="0"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2" hasCustomPrompt="1"/>
          </p:nvPr>
        </p:nvSpPr>
        <p:spPr>
          <a:xfrm>
            <a:off x="7164388" y="6222676"/>
            <a:ext cx="936625" cy="198437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None/>
              <a:defRPr sz="950" baseline="0">
                <a:latin typeface="Franklin Gothic Demi" pitchFamily="34" charset="0"/>
              </a:defRPr>
            </a:lvl1pPr>
          </a:lstStyle>
          <a:p>
            <a:pPr lvl="0"/>
            <a:r>
              <a:rPr lang="de-DE" dirty="0" smtClean="0"/>
              <a:t>...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18377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t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064000" cy="986400"/>
          </a:xfrm>
        </p:spPr>
        <p:txBody>
          <a:bodyPr>
            <a:normAutofit/>
          </a:bodyPr>
          <a:lstStyle>
            <a:lvl1pPr>
              <a:defRPr sz="2900">
                <a:latin typeface="Franklin Gothic Demi" pitchFamily="34" charset="0"/>
              </a:defRPr>
            </a:lvl1pPr>
          </a:lstStyle>
          <a:p>
            <a:r>
              <a:rPr lang="de-DE" dirty="0" smtClean="0"/>
              <a:t>Titelmasterformat durch Klicken bearbeiten</a:t>
            </a:r>
            <a:br>
              <a:rPr lang="de-DE" dirty="0" smtClean="0"/>
            </a:br>
            <a:endParaRPr lang="de-DE" dirty="0"/>
          </a:p>
        </p:txBody>
      </p:sp>
      <p:pic>
        <p:nvPicPr>
          <p:cNvPr id="3" name="Grafik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56" t="23939" r="16960" b="40656"/>
          <a:stretch/>
        </p:blipFill>
        <p:spPr>
          <a:xfrm>
            <a:off x="6784422" y="5992138"/>
            <a:ext cx="1725477" cy="334839"/>
          </a:xfrm>
          <a:prstGeom prst="rect">
            <a:avLst/>
          </a:prstGeom>
        </p:spPr>
      </p:pic>
      <p:sp>
        <p:nvSpPr>
          <p:cNvPr id="12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65138" y="1368370"/>
            <a:ext cx="3875423" cy="4403386"/>
          </a:xfrm>
        </p:spPr>
        <p:txBody>
          <a:bodyPr/>
          <a:lstStyle>
            <a:lvl1pPr marL="0" indent="0">
              <a:lnSpc>
                <a:spcPts val="2300"/>
              </a:lnSpc>
              <a:spcBef>
                <a:spcPts val="0"/>
              </a:spcBef>
              <a:spcAft>
                <a:spcPts val="1300"/>
              </a:spcAft>
              <a:buNone/>
              <a:defRPr sz="2150">
                <a:latin typeface="Franklin Gothic Demi" pitchFamily="34" charset="0"/>
              </a:defRPr>
            </a:lvl1pPr>
            <a:lvl2pPr marL="176400" indent="-176400">
              <a:lnSpc>
                <a:spcPts val="2100"/>
              </a:lnSpc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defRPr sz="1700">
                <a:latin typeface="Franklin Gothic Book" pitchFamily="34" charset="0"/>
              </a:defRPr>
            </a:lvl2pPr>
          </a:lstStyle>
          <a:p>
            <a:pPr lvl="0"/>
            <a:r>
              <a:rPr lang="de-DE" dirty="0" smtClean="0"/>
              <a:t>Subheadline:</a:t>
            </a:r>
          </a:p>
          <a:p>
            <a:pPr lvl="1"/>
            <a:r>
              <a:rPr lang="de-DE" dirty="0" smtClean="0"/>
              <a:t>Erste Ebene</a:t>
            </a:r>
          </a:p>
          <a:p>
            <a:pPr lvl="1"/>
            <a:endParaRPr lang="de-DE" dirty="0" smtClean="0"/>
          </a:p>
          <a:p>
            <a:pPr lvl="1"/>
            <a:endParaRPr lang="de-DE" dirty="0" smtClean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1"/>
          </p:nvPr>
        </p:nvSpPr>
        <p:spPr>
          <a:xfrm>
            <a:off x="4941888" y="2284413"/>
            <a:ext cx="3346450" cy="257175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de-DE"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2" hasCustomPrompt="1"/>
          </p:nvPr>
        </p:nvSpPr>
        <p:spPr>
          <a:xfrm>
            <a:off x="7164388" y="6222676"/>
            <a:ext cx="936625" cy="198437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None/>
              <a:defRPr sz="950" baseline="0">
                <a:latin typeface="Franklin Gothic Demi" pitchFamily="34" charset="0"/>
              </a:defRPr>
            </a:lvl1pPr>
          </a:lstStyle>
          <a:p>
            <a:pPr lvl="0"/>
            <a:r>
              <a:rPr lang="de-DE" dirty="0" smtClean="0"/>
              <a:t>...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18377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t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064000" cy="986400"/>
          </a:xfrm>
        </p:spPr>
        <p:txBody>
          <a:bodyPr>
            <a:normAutofit/>
          </a:bodyPr>
          <a:lstStyle>
            <a:lvl1pPr>
              <a:defRPr sz="2900">
                <a:latin typeface="Franklin Gothic Demi" pitchFamily="34" charset="0"/>
              </a:defRPr>
            </a:lvl1pPr>
          </a:lstStyle>
          <a:p>
            <a:r>
              <a:rPr lang="de-DE" dirty="0" smtClean="0"/>
              <a:t>Titelmasterformat durch Klicken bearbeiten</a:t>
            </a:r>
            <a:br>
              <a:rPr lang="de-DE" dirty="0" smtClean="0"/>
            </a:br>
            <a:endParaRPr lang="de-DE" dirty="0"/>
          </a:p>
        </p:txBody>
      </p:sp>
      <p:pic>
        <p:nvPicPr>
          <p:cNvPr id="3" name="Grafik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56" t="23939" r="16960" b="40656"/>
          <a:stretch/>
        </p:blipFill>
        <p:spPr>
          <a:xfrm>
            <a:off x="6784422" y="5992138"/>
            <a:ext cx="1725477" cy="334839"/>
          </a:xfrm>
          <a:prstGeom prst="rect">
            <a:avLst/>
          </a:prstGeom>
        </p:spPr>
      </p:pic>
      <p:sp>
        <p:nvSpPr>
          <p:cNvPr id="11" name="Bildplatzhalter 10"/>
          <p:cNvSpPr>
            <a:spLocks noGrp="1"/>
          </p:cNvSpPr>
          <p:nvPr>
            <p:ph type="pic" sz="quarter" idx="10"/>
          </p:nvPr>
        </p:nvSpPr>
        <p:spPr>
          <a:xfrm>
            <a:off x="1357313" y="1041400"/>
            <a:ext cx="6429375" cy="47752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de-DE"/>
          </a:p>
        </p:txBody>
      </p:sp>
      <p:sp>
        <p:nvSpPr>
          <p:cNvPr id="6" name="Textplatzhalter 4"/>
          <p:cNvSpPr>
            <a:spLocks noGrp="1"/>
          </p:cNvSpPr>
          <p:nvPr>
            <p:ph type="body" sz="quarter" idx="11" hasCustomPrompt="1"/>
          </p:nvPr>
        </p:nvSpPr>
        <p:spPr>
          <a:xfrm>
            <a:off x="7164388" y="6222676"/>
            <a:ext cx="936625" cy="198437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None/>
              <a:defRPr sz="950" baseline="0">
                <a:latin typeface="Franklin Gothic Demi" pitchFamily="34" charset="0"/>
              </a:defRPr>
            </a:lvl1pPr>
          </a:lstStyle>
          <a:p>
            <a:pPr lvl="0"/>
            <a:r>
              <a:rPr lang="de-DE" dirty="0" smtClean="0"/>
              <a:t>...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18377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pilo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3302" y="536195"/>
            <a:ext cx="1970553" cy="314678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1410" y="6050752"/>
            <a:ext cx="1932187" cy="482296"/>
          </a:xfrm>
          <a:prstGeom prst="rect">
            <a:avLst/>
          </a:prstGeom>
          <a:ln>
            <a:noFill/>
          </a:ln>
        </p:spPr>
      </p:pic>
      <p:cxnSp>
        <p:nvCxnSpPr>
          <p:cNvPr id="15" name="Gerade Verbindung 14"/>
          <p:cNvCxnSpPr/>
          <p:nvPr userDrawn="1"/>
        </p:nvCxnSpPr>
        <p:spPr>
          <a:xfrm>
            <a:off x="534500" y="2996952"/>
            <a:ext cx="4571957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platzhalter 7"/>
          <p:cNvSpPr>
            <a:spLocks noGrp="1"/>
          </p:cNvSpPr>
          <p:nvPr>
            <p:ph type="body" sz="quarter" idx="12" hasCustomPrompt="1"/>
          </p:nvPr>
        </p:nvSpPr>
        <p:spPr>
          <a:xfrm>
            <a:off x="534988" y="1536700"/>
            <a:ext cx="4684712" cy="1395413"/>
          </a:xfrm>
        </p:spPr>
        <p:txBody>
          <a:bodyPr lIns="0" tIns="0" rIns="0" bIns="0"/>
          <a:lstStyle>
            <a:lvl1pPr marL="0" indent="0">
              <a:spcAft>
                <a:spcPts val="800"/>
              </a:spcAft>
              <a:buFontTx/>
              <a:buNone/>
              <a:defRPr sz="4150" baseline="0">
                <a:latin typeface="Franklin Gothic Demi" pitchFamily="34" charset="0"/>
              </a:defRPr>
            </a:lvl1pPr>
            <a:lvl2pPr marL="0" indent="0">
              <a:spcAft>
                <a:spcPts val="300"/>
              </a:spcAft>
              <a:buFontTx/>
              <a:buNone/>
              <a:defRPr sz="2000" spc="80" baseline="0"/>
            </a:lvl2pPr>
            <a:lvl3pPr marL="0" indent="0">
              <a:buFontTx/>
              <a:buNone/>
              <a:defRPr/>
            </a:lvl3pPr>
            <a:lvl4pPr marL="0" indent="0">
              <a:buFontTx/>
              <a:buNone/>
              <a:defRPr/>
            </a:lvl4pPr>
            <a:lvl5pPr marL="0" indent="0">
              <a:buFontTx/>
              <a:buNone/>
              <a:defRPr/>
            </a:lvl5pPr>
          </a:lstStyle>
          <a:p>
            <a:pPr lvl="0"/>
            <a:r>
              <a:rPr lang="de-DE" dirty="0" smtClean="0"/>
              <a:t>Cooperation </a:t>
            </a:r>
            <a:r>
              <a:rPr lang="de-DE" dirty="0" err="1" smtClean="0"/>
              <a:t>works</a:t>
            </a:r>
            <a:endParaRPr lang="de-DE" dirty="0" smtClean="0"/>
          </a:p>
          <a:p>
            <a:pPr lvl="1"/>
            <a:r>
              <a:rPr lang="de-DE" dirty="0" smtClean="0"/>
              <a:t>All </a:t>
            </a:r>
            <a:r>
              <a:rPr lang="de-DE" dirty="0" err="1" smtClean="0"/>
              <a:t>materials</a:t>
            </a:r>
            <a:r>
              <a:rPr lang="de-DE" dirty="0" smtClean="0"/>
              <a:t> will be </a:t>
            </a:r>
            <a:r>
              <a:rPr lang="de-DE" dirty="0" err="1" smtClean="0"/>
              <a:t>available</a:t>
            </a:r>
            <a:r>
              <a:rPr lang="de-DE" dirty="0" smtClean="0"/>
              <a:t> on:</a:t>
            </a:r>
          </a:p>
          <a:p>
            <a:pPr lvl="1"/>
            <a:r>
              <a:rPr lang="de-DE" sz="2000" spc="70" dirty="0" smtClean="0">
                <a:solidFill>
                  <a:srgbClr val="003399"/>
                </a:solidFill>
                <a:latin typeface="Franklin Gothic Demi" panose="020B0703020102020204" pitchFamily="34" charset="0"/>
              </a:rPr>
              <a:t>www.interact-eu.net</a:t>
            </a:r>
            <a:endParaRPr lang="de-DE" dirty="0" smtClean="0"/>
          </a:p>
          <a:p>
            <a:pPr lvl="0"/>
            <a:endParaRPr lang="de-DE" dirty="0"/>
          </a:p>
        </p:txBody>
      </p:sp>
      <p:sp>
        <p:nvSpPr>
          <p:cNvPr id="23" name="Textplatzhalter 19"/>
          <p:cNvSpPr>
            <a:spLocks noGrp="1"/>
          </p:cNvSpPr>
          <p:nvPr>
            <p:ph type="body" sz="quarter" idx="14" hasCustomPrompt="1"/>
          </p:nvPr>
        </p:nvSpPr>
        <p:spPr>
          <a:xfrm>
            <a:off x="438969" y="3236946"/>
            <a:ext cx="7073900" cy="265112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None/>
              <a:defRPr sz="1250" baseline="0">
                <a:latin typeface="Franklin Gothic Demi" pitchFamily="34" charset="0"/>
              </a:defRPr>
            </a:lvl1pPr>
          </a:lstStyle>
          <a:p>
            <a:pPr lvl="0"/>
            <a:r>
              <a:rPr lang="de-DE" dirty="0" err="1" smtClean="0"/>
              <a:t>Contact</a:t>
            </a:r>
            <a:r>
              <a:rPr lang="de-DE" dirty="0" smtClean="0"/>
              <a:t>: Name </a:t>
            </a:r>
            <a:r>
              <a:rPr lang="de-DE" dirty="0" err="1" smtClean="0"/>
              <a:t>Surname</a:t>
            </a:r>
            <a:r>
              <a:rPr lang="de-DE" dirty="0" smtClean="0"/>
              <a:t>, </a:t>
            </a:r>
            <a:r>
              <a:rPr lang="de-DE" dirty="0" err="1" smtClean="0"/>
              <a:t>name.surname</a:t>
            </a:r>
            <a:r>
              <a:rPr lang="de-DE" dirty="0" smtClean="0"/>
              <a:t>@</a:t>
            </a:r>
            <a:r>
              <a:rPr lang="de-DE" dirty="0" err="1" smtClean="0"/>
              <a:t>interact-eu</a:t>
            </a:r>
            <a:endParaRPr lang="de-D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oleObject" Target="../embeddings/oleObject1.bin"/><Relationship Id="rId5" Type="http://schemas.openxmlformats.org/officeDocument/2006/relationships/slideLayout" Target="../slideLayouts/slideLayout5.xml"/><Relationship Id="rId10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/>
          <p:cNvGraphicFramePr>
            <a:graphicFrameLocks noChangeAspect="1"/>
          </p:cNvGraphicFramePr>
          <p:nvPr>
            <p:custDataLst>
              <p:tags r:id="rId10"/>
            </p:custDataLst>
          </p:nvPr>
        </p:nvGraphicFramePr>
        <p:xfrm>
          <a:off x="1587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think-cell Folie" r:id="rId11" imgW="360" imgH="360" progId="TCLayout.ActiveDocument.1">
                  <p:embed/>
                </p:oleObj>
              </mc:Choice>
              <mc:Fallback>
                <p:oleObj name="think-cell Folie" r:id="rId11" imgW="360" imgH="360" progId="TCLayout.ActiveDocument.1">
                  <p:embed/>
                  <p:pic>
                    <p:nvPicPr>
                      <p:cNvPr id="0" name="Picture 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64000" cy="98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59071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7" r:id="rId2"/>
    <p:sldLayoutId id="2147483652" r:id="rId3"/>
    <p:sldLayoutId id="2147483649" r:id="rId4"/>
    <p:sldLayoutId id="2147483653" r:id="rId5"/>
    <p:sldLayoutId id="2147483654" r:id="rId6"/>
    <p:sldLayoutId id="2147483658" r:id="rId7"/>
  </p:sldLayoutIdLst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Franklin Gothic Book" pitchFamily="34" charset="0"/>
          <a:ea typeface="+mj-ea"/>
          <a:cs typeface="+mj-cs"/>
        </a:defRPr>
      </a:lvl1pPr>
    </p:titleStyle>
    <p:bodyStyle>
      <a:lvl1pPr marL="176400" indent="-176400" algn="l" defTabSz="914400" rtl="0" eaLnBrk="1" latinLnBrk="0" hangingPunct="1">
        <a:spcBef>
          <a:spcPts val="0"/>
        </a:spcBef>
        <a:spcAft>
          <a:spcPts val="1200"/>
        </a:spcAft>
        <a:buFont typeface="Arial" pitchFamily="34" charset="0"/>
        <a:buChar char="•"/>
        <a:defRPr sz="1700" kern="1200">
          <a:solidFill>
            <a:schemeClr val="tx1"/>
          </a:solidFill>
          <a:latin typeface="Franklin Gothic Book" pitchFamily="34" charset="0"/>
          <a:ea typeface="+mn-ea"/>
          <a:cs typeface="+mn-cs"/>
        </a:defRPr>
      </a:lvl1pPr>
      <a:lvl2pPr marL="532800" indent="-176400" algn="l" defTabSz="914400" rtl="0" eaLnBrk="1" latinLnBrk="0" hangingPunct="1">
        <a:spcBef>
          <a:spcPts val="0"/>
        </a:spcBef>
        <a:spcAft>
          <a:spcPts val="1200"/>
        </a:spcAft>
        <a:buFont typeface="Arial" pitchFamily="34" charset="0"/>
        <a:buChar char="–"/>
        <a:defRPr sz="1700" kern="1200">
          <a:solidFill>
            <a:schemeClr val="tx1"/>
          </a:solidFill>
          <a:latin typeface="Franklin Gothic Book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Franklin Gothic Book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700" kern="1200">
          <a:solidFill>
            <a:schemeClr val="tx1"/>
          </a:solidFill>
          <a:latin typeface="Franklin Gothic Book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700" kern="1200">
          <a:solidFill>
            <a:schemeClr val="tx1"/>
          </a:solidFill>
          <a:latin typeface="Franklin Gothic Book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rafik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021" y="3999089"/>
            <a:ext cx="327660" cy="293371"/>
          </a:xfrm>
          <a:prstGeom prst="rect">
            <a:avLst/>
          </a:prstGeom>
        </p:spPr>
      </p:pic>
      <p:sp>
        <p:nvSpPr>
          <p:cNvPr id="10" name="Textfeld 9"/>
          <p:cNvSpPr txBox="1"/>
          <p:nvPr/>
        </p:nvSpPr>
        <p:spPr>
          <a:xfrm>
            <a:off x="555762" y="3621374"/>
            <a:ext cx="4643108" cy="115416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300"/>
              </a:lnSpc>
              <a:spcAft>
                <a:spcPts val="600"/>
              </a:spcAft>
            </a:pPr>
            <a:r>
              <a:rPr lang="en-GB" sz="1250" dirty="0" smtClean="0">
                <a:latin typeface="Franklin Gothic Book" panose="020B0503020102020204" pitchFamily="34" charset="0"/>
              </a:rPr>
              <a:t>Let´s practice capitalisation</a:t>
            </a:r>
          </a:p>
          <a:p>
            <a:pPr>
              <a:lnSpc>
                <a:spcPts val="1300"/>
              </a:lnSpc>
              <a:spcAft>
                <a:spcPts val="600"/>
              </a:spcAft>
            </a:pPr>
            <a:r>
              <a:rPr lang="en-GB" sz="1250" dirty="0" smtClean="0">
                <a:latin typeface="Franklin Gothic Book" panose="020B0503020102020204" pitchFamily="34" charset="0"/>
              </a:rPr>
              <a:t>8 June 2017 | Rome, Italy</a:t>
            </a:r>
          </a:p>
          <a:p>
            <a:pPr>
              <a:lnSpc>
                <a:spcPts val="1300"/>
              </a:lnSpc>
              <a:tabLst>
                <a:tab pos="312738" algn="l"/>
              </a:tabLst>
            </a:pPr>
            <a:r>
              <a:rPr lang="en-GB" sz="1250" dirty="0" smtClean="0"/>
              <a:t>	</a:t>
            </a:r>
            <a:r>
              <a:rPr lang="en-GB" sz="1250" dirty="0" smtClean="0">
                <a:latin typeface="Franklin Gothic Book" pitchFamily="34" charset="0"/>
              </a:rPr>
              <a:t>@</a:t>
            </a:r>
            <a:r>
              <a:rPr lang="en-GB" sz="1250" dirty="0" err="1" smtClean="0">
                <a:latin typeface="Franklin Gothic Book" pitchFamily="34" charset="0"/>
              </a:rPr>
              <a:t>InteractEU</a:t>
            </a:r>
            <a:endParaRPr lang="en-GB" sz="1250" dirty="0" smtClean="0">
              <a:latin typeface="Franklin Gothic Book" pitchFamily="34" charset="0"/>
            </a:endParaRPr>
          </a:p>
          <a:p>
            <a:pPr>
              <a:lnSpc>
                <a:spcPts val="1300"/>
              </a:lnSpc>
              <a:tabLst>
                <a:tab pos="312738" algn="l"/>
              </a:tabLst>
            </a:pPr>
            <a:endParaRPr lang="en-GB" sz="1250" dirty="0" smtClean="0">
              <a:latin typeface="Franklin Gothic Book" pitchFamily="34" charset="0"/>
            </a:endParaRPr>
          </a:p>
          <a:p>
            <a:pPr>
              <a:lnSpc>
                <a:spcPts val="1300"/>
              </a:lnSpc>
              <a:tabLst>
                <a:tab pos="312738" algn="l"/>
              </a:tabLst>
            </a:pPr>
            <a:endParaRPr lang="en-GB" sz="1250" dirty="0" smtClean="0">
              <a:latin typeface="Franklin Gothic Book" pitchFamily="34" charset="0"/>
            </a:endParaRPr>
          </a:p>
          <a:p>
            <a:pPr>
              <a:lnSpc>
                <a:spcPts val="1300"/>
              </a:lnSpc>
              <a:tabLst>
                <a:tab pos="312738" algn="l"/>
              </a:tabLst>
            </a:pPr>
            <a:r>
              <a:rPr lang="en-GB" sz="1250" dirty="0" smtClean="0">
                <a:latin typeface="Franklin Gothic Demi" panose="020B0703020102020204" pitchFamily="34" charset="0"/>
              </a:rPr>
              <a:t>Ulf Wikström, Interact Programme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534501" y="1640995"/>
            <a:ext cx="5111849" cy="169277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4400"/>
              </a:lnSpc>
            </a:pPr>
            <a:r>
              <a:rPr lang="en-GB" sz="4150" dirty="0" smtClean="0">
                <a:latin typeface="Franklin Gothic Demi" pitchFamily="34" charset="0"/>
              </a:rPr>
              <a:t>Interreg makes a</a:t>
            </a:r>
          </a:p>
          <a:p>
            <a:pPr>
              <a:lnSpc>
                <a:spcPts val="4400"/>
              </a:lnSpc>
            </a:pPr>
            <a:r>
              <a:rPr lang="en-GB" sz="4150" dirty="0" smtClean="0">
                <a:latin typeface="Franklin Gothic Demi" pitchFamily="34" charset="0"/>
              </a:rPr>
              <a:t>difference in the field</a:t>
            </a:r>
          </a:p>
          <a:p>
            <a:pPr>
              <a:lnSpc>
                <a:spcPts val="4400"/>
              </a:lnSpc>
            </a:pPr>
            <a:r>
              <a:rPr lang="en-GB" sz="4150" dirty="0" smtClean="0">
                <a:latin typeface="Franklin Gothic Demi" pitchFamily="34" charset="0"/>
              </a:rPr>
              <a:t>Sustainable Transport</a:t>
            </a:r>
            <a:endParaRPr lang="en-GB" sz="4200" dirty="0">
              <a:latin typeface="Franklin Gothic Demi" pitchFamily="34" charset="0"/>
            </a:endParaRPr>
          </a:p>
        </p:txBody>
      </p:sp>
      <p:pic>
        <p:nvPicPr>
          <p:cNvPr id="12" name="Grafi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1868" y="2225924"/>
            <a:ext cx="3346711" cy="2572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220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7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0" name="Picture 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" name="Grafik 19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56" t="23939" r="16960" b="40656"/>
          <a:stretch/>
        </p:blipFill>
        <p:spPr>
          <a:xfrm>
            <a:off x="6784422" y="5992138"/>
            <a:ext cx="1725477" cy="334839"/>
          </a:xfrm>
          <a:prstGeom prst="rect">
            <a:avLst/>
          </a:prstGeom>
        </p:spPr>
      </p:pic>
      <p:sp>
        <p:nvSpPr>
          <p:cNvPr id="15" name="Textfeld 14"/>
          <p:cNvSpPr txBox="1"/>
          <p:nvPr/>
        </p:nvSpPr>
        <p:spPr>
          <a:xfrm>
            <a:off x="457199" y="1345401"/>
            <a:ext cx="8125402" cy="4762459"/>
          </a:xfrm>
          <a:prstGeom prst="rect">
            <a:avLst/>
          </a:prstGeom>
          <a:noFill/>
        </p:spPr>
        <p:txBody>
          <a:bodyPr wrap="square" lIns="90000" tIns="46800" rIns="90000" bIns="46800" rtlCol="0">
            <a:spAutoFit/>
          </a:bodyPr>
          <a:lstStyle/>
          <a:p>
            <a:pPr marL="177800" indent="-177800">
              <a:lnSpc>
                <a:spcPts val="23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en-GB" sz="1700" kern="0" dirty="0" smtClean="0">
                <a:latin typeface="Franklin Gothic Book" panose="020B0503020102020204" pitchFamily="34" charset="0"/>
              </a:rPr>
              <a:t>A new topic for several programmes, looking for new beneficiaries and networks</a:t>
            </a:r>
          </a:p>
          <a:p>
            <a:pPr marL="177800" indent="-177800">
              <a:lnSpc>
                <a:spcPts val="2300"/>
              </a:lnSpc>
              <a:spcAft>
                <a:spcPts val="1100"/>
              </a:spcAft>
              <a:buFont typeface="Arial" pitchFamily="34" charset="0"/>
              <a:buChar char="•"/>
            </a:pPr>
            <a:r>
              <a:rPr lang="en-GB" sz="1700" kern="0" dirty="0" smtClean="0">
                <a:latin typeface="Franklin Gothic Book" panose="020B0503020102020204" pitchFamily="34" charset="0"/>
              </a:rPr>
              <a:t>In many cases a need to do soft transport projects, adding on the challenges</a:t>
            </a:r>
          </a:p>
          <a:p>
            <a:pPr marL="531813" indent="-231775">
              <a:lnSpc>
                <a:spcPts val="2600"/>
              </a:lnSpc>
              <a:spcBef>
                <a:spcPts val="500"/>
              </a:spcBef>
              <a:buFont typeface="Symbol" pitchFamily="18" charset="2"/>
              <a:buChar char="-"/>
            </a:pPr>
            <a:r>
              <a:rPr lang="en-GB" sz="1700" dirty="0" smtClean="0">
                <a:latin typeface="Franklin Gothic Book" pitchFamily="34" charset="0"/>
              </a:rPr>
              <a:t>Share knowledge experience and build trust and confidence</a:t>
            </a:r>
          </a:p>
          <a:p>
            <a:pPr marL="531813" indent="-231775">
              <a:lnSpc>
                <a:spcPts val="2600"/>
              </a:lnSpc>
              <a:spcBef>
                <a:spcPts val="500"/>
              </a:spcBef>
              <a:buFont typeface="Symbol" pitchFamily="18" charset="2"/>
              <a:buChar char="-"/>
            </a:pPr>
            <a:r>
              <a:rPr lang="en-GB" sz="1700" dirty="0" smtClean="0">
                <a:latin typeface="Franklin Gothic Book" pitchFamily="34" charset="0"/>
              </a:rPr>
              <a:t>Need to reach out from the usual suspects</a:t>
            </a:r>
          </a:p>
          <a:p>
            <a:pPr marL="531813" indent="-231775">
              <a:lnSpc>
                <a:spcPts val="2600"/>
              </a:lnSpc>
              <a:spcBef>
                <a:spcPts val="500"/>
              </a:spcBef>
              <a:buFont typeface="Symbol" pitchFamily="18" charset="2"/>
              <a:buChar char="-"/>
            </a:pPr>
            <a:r>
              <a:rPr lang="en-GB" sz="1700" kern="0" dirty="0" smtClean="0">
                <a:latin typeface="Franklin Gothic Book" panose="020B0503020102020204" pitchFamily="34" charset="0"/>
              </a:rPr>
              <a:t>Establishing relevant bridges with other relevant networks</a:t>
            </a:r>
          </a:p>
          <a:p>
            <a:pPr marL="300038">
              <a:lnSpc>
                <a:spcPts val="2600"/>
              </a:lnSpc>
              <a:spcBef>
                <a:spcPts val="500"/>
              </a:spcBef>
            </a:pPr>
            <a:endParaRPr lang="en-GB" sz="1700" kern="0" dirty="0" smtClean="0">
              <a:latin typeface="Franklin Gothic Demi" pitchFamily="34" charset="0"/>
            </a:endParaRPr>
          </a:p>
          <a:p>
            <a:pPr marL="300038">
              <a:lnSpc>
                <a:spcPts val="2600"/>
              </a:lnSpc>
              <a:spcBef>
                <a:spcPts val="500"/>
              </a:spcBef>
            </a:pPr>
            <a:r>
              <a:rPr lang="en-GB" sz="1700" dirty="0" smtClean="0">
                <a:latin typeface="Franklin Gothic Book" pitchFamily="34" charset="0"/>
              </a:rPr>
              <a:t>Finding new working means that show that Interreg makes a difference.</a:t>
            </a:r>
          </a:p>
          <a:p>
            <a:pPr marL="300038">
              <a:lnSpc>
                <a:spcPts val="2600"/>
              </a:lnSpc>
              <a:spcBef>
                <a:spcPts val="500"/>
              </a:spcBef>
            </a:pPr>
            <a:endParaRPr lang="en-GB" sz="1700" kern="0" dirty="0" smtClean="0">
              <a:latin typeface="Franklin Gothic Book" pitchFamily="34" charset="0"/>
            </a:endParaRPr>
          </a:p>
          <a:p>
            <a:pPr marL="300038">
              <a:lnSpc>
                <a:spcPts val="2600"/>
              </a:lnSpc>
              <a:spcBef>
                <a:spcPts val="500"/>
              </a:spcBef>
            </a:pPr>
            <a:r>
              <a:rPr lang="en-GB" sz="1700" kern="0" dirty="0" smtClean="0">
                <a:latin typeface="Franklin Gothic Book" pitchFamily="34" charset="0"/>
              </a:rPr>
              <a:t>Yesterday: Capitalisation should not stop with communication, I want to state that good communication foster good capitalisation </a:t>
            </a:r>
            <a:r>
              <a:rPr lang="en-GB" sz="1700" kern="0" dirty="0" smtClean="0">
                <a:latin typeface="Franklin Gothic Book" pitchFamily="34" charset="0"/>
              </a:rPr>
              <a:t>and </a:t>
            </a:r>
            <a:r>
              <a:rPr lang="en-GB" sz="1700" kern="0" dirty="0" smtClean="0">
                <a:latin typeface="Franklin Gothic Book" pitchFamily="34" charset="0"/>
              </a:rPr>
              <a:t>a second wave of capitalisation can reach out when people understand the added value and when partners see the real results and what they have led to. </a:t>
            </a:r>
            <a:endParaRPr lang="en-GB" sz="1700" kern="0" dirty="0">
              <a:latin typeface="Franklin Gothic Demi" pitchFamily="34" charset="0"/>
            </a:endParaRPr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kern="900" spc="-70" dirty="0" smtClean="0">
                <a:latin typeface="Franklin Gothic Demi" pitchFamily="34" charset="0"/>
              </a:rPr>
              <a:t>TO 7 </a:t>
            </a:r>
            <a:r>
              <a:rPr lang="de-DE" kern="900" spc="-70" dirty="0" err="1" smtClean="0">
                <a:latin typeface="Franklin Gothic Demi" pitchFamily="34" charset="0"/>
              </a:rPr>
              <a:t>Thematic</a:t>
            </a:r>
            <a:r>
              <a:rPr lang="de-DE" kern="900" spc="-70" dirty="0" smtClean="0">
                <a:latin typeface="Franklin Gothic Demi" pitchFamily="34" charset="0"/>
              </a:rPr>
              <a:t> Capitalisation </a:t>
            </a:r>
            <a:r>
              <a:rPr lang="de-DE" kern="900" spc="-70" dirty="0" err="1" smtClean="0">
                <a:latin typeface="Franklin Gothic Demi" pitchFamily="34" charset="0"/>
              </a:rPr>
              <a:t>Nework</a:t>
            </a:r>
            <a:r>
              <a:rPr lang="de-DE" kern="900" spc="-70" dirty="0" smtClean="0">
                <a:latin typeface="Franklin Gothic Demi" pitchFamily="34" charset="0"/>
              </a:rPr>
              <a:t/>
            </a:r>
            <a:br>
              <a:rPr lang="de-DE" kern="900" spc="-70" dirty="0" smtClean="0">
                <a:latin typeface="Franklin Gothic Demi" pitchFamily="34" charset="0"/>
              </a:rPr>
            </a:br>
            <a:r>
              <a:rPr lang="de-DE" kern="900" spc="-70" dirty="0" smtClean="0"/>
              <a:t>16 Interreg programmes, </a:t>
            </a:r>
            <a:r>
              <a:rPr lang="de-DE" kern="900" spc="-70" dirty="0" err="1" smtClean="0"/>
              <a:t>started</a:t>
            </a:r>
            <a:r>
              <a:rPr lang="de-DE" kern="900" spc="-70" dirty="0" smtClean="0"/>
              <a:t> </a:t>
            </a:r>
            <a:r>
              <a:rPr lang="de-DE" kern="900" spc="-70" dirty="0" err="1" smtClean="0"/>
              <a:t>autumn</a:t>
            </a:r>
            <a:r>
              <a:rPr lang="de-DE" kern="900" spc="-70" dirty="0" smtClean="0"/>
              <a:t> 2016</a:t>
            </a:r>
            <a:endParaRPr lang="de-DE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Textfeld 7"/>
          <p:cNvSpPr txBox="1"/>
          <p:nvPr/>
        </p:nvSpPr>
        <p:spPr>
          <a:xfrm>
            <a:off x="7164388" y="6199928"/>
            <a:ext cx="936625" cy="240708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 algn="ctr"/>
            <a:r>
              <a:rPr lang="de-DE" sz="950" kern="0" dirty="0" smtClean="0">
                <a:latin typeface="Franklin Gothic Demi" pitchFamily="34" charset="0"/>
              </a:rPr>
              <a:t>...</a:t>
            </a:r>
            <a:endParaRPr lang="de-DE" sz="950" kern="0" dirty="0">
              <a:latin typeface="Franklin Gothic Dem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6194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rafik 1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56" t="23939" r="16960" b="40656"/>
          <a:stretch/>
        </p:blipFill>
        <p:spPr>
          <a:xfrm>
            <a:off x="6784422" y="5992138"/>
            <a:ext cx="1725477" cy="334839"/>
          </a:xfrm>
          <a:prstGeom prst="rect">
            <a:avLst/>
          </a:prstGeom>
        </p:spPr>
      </p:pic>
      <p:sp>
        <p:nvSpPr>
          <p:cNvPr id="10" name="Textfeld 9"/>
          <p:cNvSpPr txBox="1"/>
          <p:nvPr/>
        </p:nvSpPr>
        <p:spPr>
          <a:xfrm>
            <a:off x="457200" y="1290932"/>
            <a:ext cx="7018944" cy="5467780"/>
          </a:xfrm>
          <a:prstGeom prst="rect">
            <a:avLst/>
          </a:prstGeom>
          <a:noFill/>
        </p:spPr>
        <p:txBody>
          <a:bodyPr wrap="square" lIns="90000" tIns="46800" rIns="90000" bIns="46800" rtlCol="0">
            <a:spAutoFit/>
          </a:bodyPr>
          <a:lstStyle/>
          <a:p>
            <a:pPr>
              <a:lnSpc>
                <a:spcPts val="2300"/>
              </a:lnSpc>
              <a:spcAft>
                <a:spcPts val="1600"/>
              </a:spcAft>
            </a:pPr>
            <a:r>
              <a:rPr lang="en-GB" sz="2150" kern="0" spc="-40" dirty="0" smtClean="0">
                <a:latin typeface="Franklin Gothic Demi" pitchFamily="34" charset="0"/>
              </a:rPr>
              <a:t>Act globally to reach the local community and you can not stop capitalisation:</a:t>
            </a:r>
          </a:p>
          <a:p>
            <a:pPr marL="571500" indent="-166688">
              <a:lnSpc>
                <a:spcPts val="18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en-GB" sz="1700" kern="0" spc="-20" dirty="0" smtClean="0">
                <a:latin typeface="Franklin Gothic Book" pitchFamily="34" charset="0"/>
              </a:rPr>
              <a:t>Case from Interreg South Baltic Programme </a:t>
            </a:r>
            <a:r>
              <a:rPr lang="en-GB" sz="1700" kern="0" spc="-20" dirty="0" smtClean="0">
                <a:latin typeface="Franklin Gothic Book" pitchFamily="34" charset="0"/>
              </a:rPr>
              <a:t>building competence for a global market</a:t>
            </a:r>
            <a:endParaRPr lang="en-GB" sz="1700" kern="0" spc="-20" dirty="0" smtClean="0">
              <a:latin typeface="Franklin Gothic Book" pitchFamily="34" charset="0"/>
            </a:endParaRPr>
          </a:p>
          <a:p>
            <a:pPr marL="571500" indent="-166688">
              <a:lnSpc>
                <a:spcPts val="18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en-GB" sz="1700" kern="0" spc="-20" dirty="0" smtClean="0">
                <a:latin typeface="Franklin Gothic Book" pitchFamily="34" charset="0"/>
              </a:rPr>
              <a:t>Telling stories as we have agreed on a few years back already</a:t>
            </a:r>
          </a:p>
          <a:p>
            <a:pPr marL="571500" indent="-166688">
              <a:lnSpc>
                <a:spcPts val="18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en-GB" sz="1700" kern="0" spc="-20" dirty="0" smtClean="0">
                <a:latin typeface="Franklin Gothic Book" pitchFamily="34" charset="0"/>
              </a:rPr>
              <a:t>Highlighting projects but also individuals to understand the idea and the </a:t>
            </a:r>
            <a:r>
              <a:rPr lang="en-GB" sz="1700" kern="0" spc="-20" dirty="0" smtClean="0">
                <a:latin typeface="Franklin Gothic Book" pitchFamily="34" charset="0"/>
              </a:rPr>
              <a:t>results</a:t>
            </a:r>
            <a:endParaRPr lang="en-GB" sz="1700" kern="0" spc="-20" dirty="0" smtClean="0">
              <a:latin typeface="Franklin Gothic Book" pitchFamily="34" charset="0"/>
            </a:endParaRPr>
          </a:p>
          <a:p>
            <a:pPr>
              <a:lnSpc>
                <a:spcPts val="2300"/>
              </a:lnSpc>
              <a:spcAft>
                <a:spcPts val="1600"/>
              </a:spcAft>
            </a:pPr>
            <a:r>
              <a:rPr lang="en-GB" sz="2150" kern="0" spc="-50" dirty="0" smtClean="0">
                <a:latin typeface="Franklin Gothic Demi" pitchFamily="34" charset="0"/>
              </a:rPr>
              <a:t>Communication aspects – where do we reach out:</a:t>
            </a:r>
          </a:p>
          <a:p>
            <a:pPr marL="571500" indent="-166688">
              <a:lnSpc>
                <a:spcPts val="18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en-GB" sz="1700" kern="0" spc="-20" dirty="0" smtClean="0">
                <a:latin typeface="Franklin Gothic Book" pitchFamily="34" charset="0"/>
              </a:rPr>
              <a:t>Case from Interreg Northern-Ireland – Ireland </a:t>
            </a:r>
            <a:r>
              <a:rPr lang="en-GB" sz="1700" kern="0" spc="-20" dirty="0" smtClean="0">
                <a:latin typeface="Franklin Gothic Book" pitchFamily="34" charset="0"/>
              </a:rPr>
              <a:t>– Scotland</a:t>
            </a:r>
          </a:p>
          <a:p>
            <a:pPr marL="571500" indent="-166688">
              <a:lnSpc>
                <a:spcPts val="18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en-GB" sz="1700" kern="0" spc="-20" dirty="0" smtClean="0">
                <a:latin typeface="Franklin Gothic Book" pitchFamily="34" charset="0"/>
              </a:rPr>
              <a:t>Reaching out into taxpayers home</a:t>
            </a:r>
            <a:endParaRPr lang="en-GB" sz="1700" kern="0" spc="-20" dirty="0" smtClean="0">
              <a:latin typeface="Franklin Gothic Book" pitchFamily="34" charset="0"/>
            </a:endParaRPr>
          </a:p>
          <a:p>
            <a:pPr marL="404812">
              <a:lnSpc>
                <a:spcPts val="1800"/>
              </a:lnSpc>
              <a:spcAft>
                <a:spcPts val="1200"/>
              </a:spcAft>
            </a:pPr>
            <a:r>
              <a:rPr lang="en-GB" sz="1700" kern="0" spc="-20" dirty="0" smtClean="0">
                <a:latin typeface="Franklin Gothic Book" pitchFamily="34" charset="0"/>
              </a:rPr>
              <a:t>=&gt;=&gt;=&gt;</a:t>
            </a:r>
            <a:endParaRPr lang="en-GB" sz="1700" kern="0" spc="-20" dirty="0" smtClean="0">
              <a:latin typeface="Franklin Gothic Book" pitchFamily="34" charset="0"/>
            </a:endParaRPr>
          </a:p>
          <a:p>
            <a:pPr marL="571500" indent="-166688">
              <a:lnSpc>
                <a:spcPts val="18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en-GB" sz="1700" kern="0" spc="-20" dirty="0" smtClean="0">
                <a:latin typeface="Franklin Gothic Book" pitchFamily="34" charset="0"/>
              </a:rPr>
              <a:t>TO 7 project leads to many changes and also therefore difficult to  tell it is only about TO </a:t>
            </a:r>
            <a:r>
              <a:rPr lang="en-GB" sz="1700" kern="0" spc="-20" dirty="0" smtClean="0">
                <a:latin typeface="Franklin Gothic Book" pitchFamily="34" charset="0"/>
              </a:rPr>
              <a:t>7 or Low Carbon or healthy living conditions …</a:t>
            </a:r>
          </a:p>
          <a:p>
            <a:pPr marL="571500" indent="-166688">
              <a:lnSpc>
                <a:spcPts val="18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en-GB" sz="1700" kern="0" spc="-20" dirty="0" smtClean="0">
                <a:latin typeface="Franklin Gothic Book" pitchFamily="34" charset="0"/>
              </a:rPr>
              <a:t>We </a:t>
            </a:r>
            <a:r>
              <a:rPr lang="en-GB" sz="1700" kern="0" spc="-20" dirty="0" smtClean="0">
                <a:latin typeface="Franklin Gothic Book" pitchFamily="34" charset="0"/>
              </a:rPr>
              <a:t>also can tell e.g. about the Interreg project that is in the planning phase that might lead to the first railway connection between Greece and Albania. </a:t>
            </a:r>
            <a:endParaRPr lang="en-GB" sz="1700" kern="0" spc="-20" dirty="0">
              <a:latin typeface="Franklin Gothic Book" pitchFamily="34" charset="0"/>
            </a:endParaRPr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kern="900" spc="-70" dirty="0" smtClean="0"/>
              <a:t>Inspiration and evidence</a:t>
            </a:r>
            <a:endParaRPr lang="en-GB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extfeld 5"/>
          <p:cNvSpPr txBox="1"/>
          <p:nvPr/>
        </p:nvSpPr>
        <p:spPr>
          <a:xfrm>
            <a:off x="7164388" y="6199928"/>
            <a:ext cx="936625" cy="240708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 algn="ctr"/>
            <a:r>
              <a:rPr lang="de-DE" sz="950" kern="0" dirty="0" smtClean="0">
                <a:latin typeface="Franklin Gothic Demi" pitchFamily="34" charset="0"/>
              </a:rPr>
              <a:t>...</a:t>
            </a:r>
            <a:endParaRPr lang="de-DE" sz="950" kern="0" dirty="0">
              <a:latin typeface="Franklin Gothic Dem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84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56" t="23939" r="16960" b="40656"/>
          <a:stretch/>
        </p:blipFill>
        <p:spPr>
          <a:xfrm>
            <a:off x="6784422" y="5992138"/>
            <a:ext cx="1725477" cy="334839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457200" y="1704771"/>
            <a:ext cx="3974088" cy="4429034"/>
          </a:xfrm>
          <a:prstGeom prst="rect">
            <a:avLst/>
          </a:prstGeom>
          <a:noFill/>
        </p:spPr>
        <p:txBody>
          <a:bodyPr wrap="square" lIns="90000" tIns="46800" rIns="90000" bIns="46800" rtlCol="0">
            <a:spAutoFit/>
          </a:bodyPr>
          <a:lstStyle/>
          <a:p>
            <a:pPr marL="176400" indent="-176400">
              <a:lnSpc>
                <a:spcPts val="22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en-GB" sz="1700" kern="0" spc="-20" dirty="0" smtClean="0">
                <a:latin typeface="Franklin Gothic Book" pitchFamily="34" charset="0"/>
              </a:rPr>
              <a:t>Learn from each other</a:t>
            </a:r>
          </a:p>
          <a:p>
            <a:pPr marL="176400" indent="-176400">
              <a:lnSpc>
                <a:spcPts val="22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en-GB" sz="1700" kern="0" spc="-20" dirty="0" smtClean="0">
                <a:latin typeface="Franklin Gothic Book" pitchFamily="34" charset="0"/>
              </a:rPr>
              <a:t>Learn together</a:t>
            </a:r>
          </a:p>
          <a:p>
            <a:pPr marL="176400" indent="-176400">
              <a:lnSpc>
                <a:spcPts val="22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en-GB" sz="1700" kern="0" spc="-20" dirty="0" smtClean="0">
                <a:latin typeface="Franklin Gothic Book" pitchFamily="34" charset="0"/>
              </a:rPr>
              <a:t>Online discussions</a:t>
            </a:r>
          </a:p>
          <a:p>
            <a:pPr marL="176400" indent="-176400">
              <a:lnSpc>
                <a:spcPts val="22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en-GB" sz="1700" kern="0" spc="-20" dirty="0" smtClean="0">
                <a:latin typeface="Franklin Gothic Book" pitchFamily="34" charset="0"/>
              </a:rPr>
              <a:t>Meetings in person</a:t>
            </a:r>
            <a:endParaRPr lang="en-GB" sz="1700" kern="0" spc="-20" dirty="0">
              <a:latin typeface="Franklin Gothic Book" pitchFamily="34" charset="0"/>
            </a:endParaRPr>
          </a:p>
          <a:p>
            <a:pPr marL="176400" indent="-176400">
              <a:lnSpc>
                <a:spcPts val="22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en-GB" sz="1700" kern="0" spc="-20" dirty="0" smtClean="0">
                <a:latin typeface="Franklin Gothic Book" pitchFamily="34" charset="0"/>
              </a:rPr>
              <a:t>Matchmaking and events</a:t>
            </a:r>
          </a:p>
          <a:p>
            <a:pPr marL="176400" indent="-176400">
              <a:lnSpc>
                <a:spcPts val="22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en-GB" sz="1700" kern="0" spc="-20" dirty="0" smtClean="0">
                <a:latin typeface="Franklin Gothic Book" pitchFamily="34" charset="0"/>
              </a:rPr>
              <a:t>Policy learning activities</a:t>
            </a:r>
          </a:p>
          <a:p>
            <a:pPr marL="176400" indent="-176400">
              <a:lnSpc>
                <a:spcPts val="22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en-GB" sz="1700" kern="0" spc="-20" dirty="0" smtClean="0">
                <a:latin typeface="Franklin Gothic Book" pitchFamily="34" charset="0"/>
              </a:rPr>
              <a:t>Common portfolio to enhance visibility</a:t>
            </a:r>
          </a:p>
          <a:p>
            <a:pPr marL="176400" indent="-176400">
              <a:lnSpc>
                <a:spcPts val="22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en-GB" sz="1700" kern="0" spc="-20" dirty="0" smtClean="0">
                <a:latin typeface="Franklin Gothic Book" pitchFamily="34" charset="0"/>
              </a:rPr>
              <a:t>Also using other funding instruments – e.g. Horizon for regional testing and development in Interreg</a:t>
            </a:r>
          </a:p>
          <a:p>
            <a:pPr marL="176400" indent="-176400">
              <a:lnSpc>
                <a:spcPts val="22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en-GB" sz="1700" kern="0" spc="-20" dirty="0">
                <a:latin typeface="Franklin Gothic Book" pitchFamily="34" charset="0"/>
              </a:rPr>
              <a:t>No new platform =&gt; WE USE KEEP </a:t>
            </a: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35" t="6959" r="19086" b="12347"/>
          <a:stretch>
            <a:fillRect/>
          </a:stretch>
        </p:blipFill>
        <p:spPr>
          <a:xfrm>
            <a:off x="5178392" y="1578542"/>
            <a:ext cx="3099334" cy="3686476"/>
          </a:xfrm>
          <a:prstGeom prst="rect">
            <a:avLst/>
          </a:prstGeom>
        </p:spPr>
      </p:pic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kern="900" spc="-70" dirty="0" smtClean="0"/>
              <a:t>Our means of working</a:t>
            </a:r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7164388" y="6199928"/>
            <a:ext cx="936625" cy="240708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 algn="ctr"/>
            <a:r>
              <a:rPr lang="de-DE" sz="950" kern="0" dirty="0" smtClean="0">
                <a:latin typeface="Franklin Gothic Demi" pitchFamily="34" charset="0"/>
              </a:rPr>
              <a:t>...</a:t>
            </a:r>
            <a:endParaRPr lang="de-DE" sz="950" kern="0" dirty="0">
              <a:latin typeface="Franklin Gothic Dem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8880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Cooperation </a:t>
            </a:r>
            <a:r>
              <a:rPr lang="de-DE" dirty="0" err="1" smtClean="0"/>
              <a:t>works</a:t>
            </a:r>
            <a:endParaRPr lang="de-DE" dirty="0" smtClean="0"/>
          </a:p>
          <a:p>
            <a:pPr lvl="1"/>
            <a:r>
              <a:rPr lang="de-DE" spc="80" dirty="0" smtClean="0"/>
              <a:t>All </a:t>
            </a:r>
            <a:r>
              <a:rPr lang="de-DE" spc="80" dirty="0" err="1" smtClean="0"/>
              <a:t>materials</a:t>
            </a:r>
            <a:r>
              <a:rPr lang="de-DE" spc="80" dirty="0" smtClean="0"/>
              <a:t> will be </a:t>
            </a:r>
            <a:r>
              <a:rPr lang="de-DE" spc="80" dirty="0" err="1" smtClean="0"/>
              <a:t>available</a:t>
            </a:r>
            <a:r>
              <a:rPr lang="de-DE" spc="80" dirty="0" smtClean="0"/>
              <a:t> on:</a:t>
            </a:r>
          </a:p>
          <a:p>
            <a:pPr lvl="1"/>
            <a:r>
              <a:rPr lang="de-DE" spc="70" dirty="0" smtClean="0">
                <a:solidFill>
                  <a:srgbClr val="003399"/>
                </a:solidFill>
                <a:latin typeface="Franklin Gothic Demi" panose="020B0703020102020204" pitchFamily="34" charset="0"/>
              </a:rPr>
              <a:t>www.interact-eu.net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dirty="0" err="1" smtClean="0"/>
              <a:t>Contact</a:t>
            </a:r>
            <a:r>
              <a:rPr lang="de-DE" dirty="0" smtClean="0"/>
              <a:t>: Ulf Wikström, ulf.wikstrom@interact-eu.net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EE4P_STYLE" val="KBP-Master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60725-01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lIns="90000" tIns="46800" rIns="90000" bIns="46800" rtlCol="0">
        <a:spAutoFit/>
      </a:bodyPr>
      <a:lstStyle>
        <a:defPPr marL="177800" indent="-177800">
          <a:lnSpc>
            <a:spcPts val="2300"/>
          </a:lnSpc>
          <a:spcAft>
            <a:spcPts val="1200"/>
          </a:spcAft>
          <a:buFont typeface="Arial" pitchFamily="34" charset="0"/>
          <a:buChar char="•"/>
          <a:defRPr sz="1700" kern="0" dirty="0" err="1">
            <a:latin typeface="Franklin Gothic Book" panose="020B0503020102020204" pitchFamily="34" charset="0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PowerPointV1</Template>
  <TotalTime>1013</TotalTime>
  <Words>335</Words>
  <Application>Microsoft Office PowerPoint</Application>
  <PresentationFormat>On-screen Show (4:3)</PresentationFormat>
  <Paragraphs>47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Franklin Gothic Book</vt:lpstr>
      <vt:lpstr>Franklin Gothic Demi</vt:lpstr>
      <vt:lpstr>Symbol</vt:lpstr>
      <vt:lpstr>160725-01</vt:lpstr>
      <vt:lpstr>think-cell Folie</vt:lpstr>
      <vt:lpstr>PowerPoint Presentation</vt:lpstr>
      <vt:lpstr>TO 7 Thematic Capitalisation Nework 16 Interreg programmes, started autumn 2016</vt:lpstr>
      <vt:lpstr>Inspiration and evidence</vt:lpstr>
      <vt:lpstr>Our means of working</vt:lpstr>
      <vt:lpstr>PowerPoint Presentation</vt:lpstr>
    </vt:vector>
  </TitlesOfParts>
  <Company>Suomen valtio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Wikström Ulf J</dc:creator>
  <cp:lastModifiedBy>Wikström Ulf J</cp:lastModifiedBy>
  <cp:revision>13</cp:revision>
  <cp:lastPrinted>2016-06-21T10:29:38Z</cp:lastPrinted>
  <dcterms:created xsi:type="dcterms:W3CDTF">2017-06-07T12:30:12Z</dcterms:created>
  <dcterms:modified xsi:type="dcterms:W3CDTF">2017-06-08T05:25:33Z</dcterms:modified>
</cp:coreProperties>
</file>