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2"/>
  </p:notesMasterIdLst>
  <p:sldIdLst>
    <p:sldId id="259" r:id="rId2"/>
    <p:sldId id="260" r:id="rId3"/>
    <p:sldId id="274" r:id="rId4"/>
    <p:sldId id="264" r:id="rId5"/>
    <p:sldId id="275" r:id="rId6"/>
    <p:sldId id="288" r:id="rId7"/>
    <p:sldId id="287" r:id="rId8"/>
    <p:sldId id="276" r:id="rId9"/>
    <p:sldId id="289" r:id="rId10"/>
    <p:sldId id="271" r:id="rId1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p15:clr>
            <a:srgbClr val="A4A3A4"/>
          </p15:clr>
        </p15:guide>
        <p15:guide id="2" orient="horz" pos="3622">
          <p15:clr>
            <a:srgbClr val="A4A3A4"/>
          </p15:clr>
        </p15:guide>
        <p15:guide id="3" pos="54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51" autoAdjust="0"/>
  </p:normalViewPr>
  <p:slideViewPr>
    <p:cSldViewPr>
      <p:cViewPr varScale="1">
        <p:scale>
          <a:sx n="57" d="100"/>
          <a:sy n="57" d="100"/>
        </p:scale>
        <p:origin x="1517" y="26"/>
      </p:cViewPr>
      <p:guideLst>
        <p:guide orient="horz" pos="709"/>
        <p:guide orient="horz" pos="3622"/>
        <p:guide pos="54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E1DA03-3538-4D30-A587-07CB354CEE46}" type="datetimeFigureOut">
              <a:rPr lang="en-US" smtClean="0"/>
              <a:t>6/8/2017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6CC161-EA28-4004-88D1-2D560C1E1AC5}" type="slidenum">
              <a:rPr lang="en-US" smtClean="0"/>
              <a:t>‹Nº›</a:t>
            </a:fld>
            <a:endParaRPr lang="en-US"/>
          </a:p>
        </p:txBody>
      </p:sp>
    </p:spTree>
    <p:extLst>
      <p:ext uri="{BB962C8B-B14F-4D97-AF65-F5344CB8AC3E}">
        <p14:creationId xmlns:p14="http://schemas.microsoft.com/office/powerpoint/2010/main" val="3357299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Make available all relevant data, in close cooperation with the ESPON </a:t>
            </a:r>
            <a:r>
              <a:rPr lang="en-US" sz="1200" b="0" i="0" u="none" strike="noStrike" kern="1200" baseline="0" dirty="0" err="1" smtClean="0">
                <a:solidFill>
                  <a:schemeClr val="tx1"/>
                </a:solidFill>
                <a:latin typeface="+mn-lt"/>
                <a:ea typeface="+mn-ea"/>
                <a:cs typeface="+mn-cs"/>
              </a:rPr>
              <a:t>Programme</a:t>
            </a:r>
            <a:r>
              <a:rPr lang="en-US" sz="1200" b="0" i="0" u="none" strike="noStrike" kern="1200" baseline="0" dirty="0" smtClean="0">
                <a:solidFill>
                  <a:schemeClr val="tx1"/>
                </a:solidFill>
                <a:latin typeface="+mn-lt"/>
                <a:ea typeface="+mn-ea"/>
                <a:cs typeface="+mn-cs"/>
              </a:rPr>
              <a:t>; </a:t>
            </a:r>
          </a:p>
          <a:p>
            <a:r>
              <a:rPr lang="en-US" sz="1200" b="0" i="0" u="none" strike="noStrike" kern="1200" baseline="0" dirty="0" smtClean="0">
                <a:solidFill>
                  <a:schemeClr val="tx1"/>
                </a:solidFill>
                <a:latin typeface="+mn-lt"/>
                <a:ea typeface="+mn-ea"/>
                <a:cs typeface="+mn-cs"/>
              </a:rPr>
              <a:t> Spread knowledge about the current experiences and/or practices of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(Inception report by Interact, based on desk research); </a:t>
            </a:r>
          </a:p>
          <a:p>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Analyse</a:t>
            </a:r>
            <a:r>
              <a:rPr lang="en-US" sz="1200" b="0" i="0" u="none" strike="noStrike" kern="1200" baseline="0" dirty="0" smtClean="0">
                <a:solidFill>
                  <a:schemeClr val="tx1"/>
                </a:solidFill>
                <a:latin typeface="+mn-lt"/>
                <a:ea typeface="+mn-ea"/>
                <a:cs typeface="+mn-cs"/>
              </a:rPr>
              <a:t> and facilitate exchange and peer learning about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migration-related measures and projects, aiming to support the adoption of possible </a:t>
            </a:r>
            <a:r>
              <a:rPr lang="en-US" sz="1200" b="0" i="0" u="none" strike="noStrike" kern="1200" baseline="0" dirty="0" err="1" smtClean="0">
                <a:solidFill>
                  <a:schemeClr val="tx1"/>
                </a:solidFill>
                <a:latin typeface="+mn-lt"/>
                <a:ea typeface="+mn-ea"/>
                <a:cs typeface="+mn-cs"/>
              </a:rPr>
              <a:t>Interreg</a:t>
            </a:r>
            <a:r>
              <a:rPr lang="en-US" sz="1200" b="0" i="0" u="none" strike="noStrike" kern="1200" baseline="0" dirty="0" smtClean="0">
                <a:solidFill>
                  <a:schemeClr val="tx1"/>
                </a:solidFill>
                <a:latin typeface="+mn-lt"/>
                <a:ea typeface="+mn-ea"/>
                <a:cs typeface="+mn-cs"/>
              </a:rPr>
              <a:t> response and actions in this respect: </a:t>
            </a:r>
            <a:r>
              <a:rPr lang="en-US" sz="1200" b="0" i="1" u="none" strike="noStrike" kern="1200" baseline="0" dirty="0" smtClean="0">
                <a:solidFill>
                  <a:schemeClr val="tx1"/>
                </a:solidFill>
                <a:latin typeface="+mn-lt"/>
                <a:ea typeface="+mn-ea"/>
                <a:cs typeface="+mn-cs"/>
              </a:rPr>
              <a:t>a specific focus will be made on the question of resilience of the regions concerned, to consider how to help those territories to absorb this kind of external shock and increase their capacity in this respect.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Elaborate a mapping of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and possible measures that could be implemented according to Specific Objectives/Intervention Logics/budget lines/budget availability of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especially under TO 9 and 11 and/or SOs; </a:t>
            </a:r>
          </a:p>
          <a:p>
            <a:r>
              <a:rPr lang="en-US" sz="1200" b="0" i="0" u="none" strike="noStrike" kern="1200" baseline="0" dirty="0" smtClean="0">
                <a:solidFill>
                  <a:schemeClr val="tx1"/>
                </a:solidFill>
                <a:latin typeface="+mn-lt"/>
                <a:ea typeface="+mn-ea"/>
                <a:cs typeface="+mn-cs"/>
              </a:rPr>
              <a:t> Define an Action Plan for </a:t>
            </a:r>
            <a:r>
              <a:rPr lang="en-US" sz="1200" b="0" i="0" u="none" strike="noStrike" kern="1200" baseline="0" dirty="0" err="1" smtClean="0">
                <a:solidFill>
                  <a:schemeClr val="tx1"/>
                </a:solidFill>
                <a:latin typeface="+mn-lt"/>
                <a:ea typeface="+mn-ea"/>
                <a:cs typeface="+mn-cs"/>
              </a:rPr>
              <a:t>programmes</a:t>
            </a:r>
            <a:r>
              <a:rPr lang="en-US" sz="1200" b="0" i="0" u="none" strike="noStrike" kern="1200" baseline="0" dirty="0" smtClean="0">
                <a:solidFill>
                  <a:schemeClr val="tx1"/>
                </a:solidFill>
                <a:latin typeface="+mn-lt"/>
                <a:ea typeface="+mn-ea"/>
                <a:cs typeface="+mn-cs"/>
              </a:rPr>
              <a:t> to implement possible options; </a:t>
            </a:r>
          </a:p>
          <a:p>
            <a:r>
              <a:rPr lang="en-US" sz="1200" b="0" i="0" u="none" strike="noStrike" kern="1200" baseline="0" dirty="0" smtClean="0">
                <a:solidFill>
                  <a:schemeClr val="tx1"/>
                </a:solidFill>
                <a:latin typeface="+mn-lt"/>
                <a:ea typeface="+mn-ea"/>
                <a:cs typeface="+mn-cs"/>
              </a:rPr>
              <a:t> Oversee the coherent monitoring of the network’s results. </a:t>
            </a:r>
          </a:p>
          <a:p>
            <a:endParaRPr lang="en-US" dirty="0"/>
          </a:p>
        </p:txBody>
      </p:sp>
      <p:sp>
        <p:nvSpPr>
          <p:cNvPr id="4" name="Slide Number Placeholder 3"/>
          <p:cNvSpPr>
            <a:spLocks noGrp="1"/>
          </p:cNvSpPr>
          <p:nvPr>
            <p:ph type="sldNum" sz="quarter" idx="10"/>
          </p:nvPr>
        </p:nvSpPr>
        <p:spPr/>
        <p:txBody>
          <a:bodyPr/>
          <a:lstStyle/>
          <a:p>
            <a:fld id="{E86CC161-EA28-4004-88D1-2D560C1E1AC5}" type="slidenum">
              <a:rPr lang="en-US" smtClean="0"/>
              <a:t>4</a:t>
            </a:fld>
            <a:endParaRPr lang="en-US"/>
          </a:p>
        </p:txBody>
      </p:sp>
    </p:spTree>
    <p:extLst>
      <p:ext uri="{BB962C8B-B14F-4D97-AF65-F5344CB8AC3E}">
        <p14:creationId xmlns:p14="http://schemas.microsoft.com/office/powerpoint/2010/main" val="3200466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AT" dirty="0" err="1" smtClean="0"/>
              <a:t>Interreg</a:t>
            </a:r>
            <a:r>
              <a:rPr lang="de-AT" dirty="0" smtClean="0"/>
              <a:t> CBC+TN,</a:t>
            </a:r>
            <a:r>
              <a:rPr lang="de-AT" baseline="0" dirty="0" smtClean="0"/>
              <a:t> ESPON</a:t>
            </a:r>
            <a:endParaRPr lang="en-US" dirty="0"/>
          </a:p>
        </p:txBody>
      </p:sp>
      <p:sp>
        <p:nvSpPr>
          <p:cNvPr id="4" name="Slide Number Placeholder 3"/>
          <p:cNvSpPr>
            <a:spLocks noGrp="1"/>
          </p:cNvSpPr>
          <p:nvPr>
            <p:ph type="sldNum" sz="quarter" idx="10"/>
          </p:nvPr>
        </p:nvSpPr>
        <p:spPr/>
        <p:txBody>
          <a:bodyPr/>
          <a:lstStyle/>
          <a:p>
            <a:fld id="{E86CC161-EA28-4004-88D1-2D560C1E1AC5}" type="slidenum">
              <a:rPr lang="en-US" smtClean="0"/>
              <a:t>6</a:t>
            </a:fld>
            <a:endParaRPr lang="en-US"/>
          </a:p>
        </p:txBody>
      </p:sp>
    </p:spTree>
    <p:extLst>
      <p:ext uri="{BB962C8B-B14F-4D97-AF65-F5344CB8AC3E}">
        <p14:creationId xmlns:p14="http://schemas.microsoft.com/office/powerpoint/2010/main" val="206131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CC161-EA28-4004-88D1-2D560C1E1AC5}" type="slidenum">
              <a:rPr lang="en-US" smtClean="0"/>
              <a:t>7</a:t>
            </a:fld>
            <a:endParaRPr lang="en-US"/>
          </a:p>
        </p:txBody>
      </p:sp>
    </p:spTree>
    <p:extLst>
      <p:ext uri="{BB962C8B-B14F-4D97-AF65-F5344CB8AC3E}">
        <p14:creationId xmlns:p14="http://schemas.microsoft.com/office/powerpoint/2010/main" val="1592284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470025"/>
          </a:xfrm>
        </p:spPr>
        <p:txBody>
          <a:bodyPr/>
          <a:lstStyle/>
          <a:p>
            <a:r>
              <a:rPr lang="en-US" smtClean="0"/>
              <a:t>Click to edit Master title style</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e-DE"/>
          </a:p>
        </p:txBody>
      </p:sp>
      <p:sp>
        <p:nvSpPr>
          <p:cNvPr id="4" name="Datumsplatzhalter 3"/>
          <p:cNvSpPr>
            <a:spLocks noGrp="1"/>
          </p:cNvSpPr>
          <p:nvPr>
            <p:ph type="dt" sz="half" idx="10"/>
          </p:nvPr>
        </p:nvSpPr>
        <p:spPr/>
        <p:txBody>
          <a:bodyPr/>
          <a:lstStyle/>
          <a:p>
            <a:fld id="{8F74D098-97B6-4E86-8D64-AA04BC65FBF4}" type="datetimeFigureOut">
              <a:rPr lang="de-DE" smtClean="0"/>
              <a:t>08.06.2017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3318377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de-DE"/>
          </a:p>
        </p:txBody>
      </p:sp>
      <p:sp>
        <p:nvSpPr>
          <p:cNvPr id="3" name="Vertikaler Textplatzhalt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umsplatzhalter 3"/>
          <p:cNvSpPr>
            <a:spLocks noGrp="1"/>
          </p:cNvSpPr>
          <p:nvPr>
            <p:ph type="dt" sz="half" idx="10"/>
          </p:nvPr>
        </p:nvSpPr>
        <p:spPr/>
        <p:txBody>
          <a:bodyPr/>
          <a:lstStyle/>
          <a:p>
            <a:fld id="{8F74D098-97B6-4E86-8D64-AA04BC65FBF4}" type="datetimeFigureOut">
              <a:rPr lang="de-DE" smtClean="0"/>
              <a:t>08.06.2017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210947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p:spPr>
        <p:txBody>
          <a:bodyPr vert="eaVert"/>
          <a:lstStyle/>
          <a:p>
            <a:r>
              <a:rPr lang="en-US" smtClean="0"/>
              <a:t>Click to edit Master title style</a:t>
            </a:r>
            <a:endParaRPr lang="de-DE"/>
          </a:p>
        </p:txBody>
      </p:sp>
      <p:sp>
        <p:nvSpPr>
          <p:cNvPr id="3" name="Vertikaler Textplatzhalt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umsplatzhalter 3"/>
          <p:cNvSpPr>
            <a:spLocks noGrp="1"/>
          </p:cNvSpPr>
          <p:nvPr>
            <p:ph type="dt" sz="half" idx="10"/>
          </p:nvPr>
        </p:nvSpPr>
        <p:spPr/>
        <p:txBody>
          <a:bodyPr/>
          <a:lstStyle/>
          <a:p>
            <a:fld id="{8F74D098-97B6-4E86-8D64-AA04BC65FBF4}" type="datetimeFigureOut">
              <a:rPr lang="de-DE" smtClean="0"/>
              <a:t>08.06.2017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122346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de-DE"/>
          </a:p>
        </p:txBody>
      </p:sp>
      <p:sp>
        <p:nvSpPr>
          <p:cNvPr id="3" name="Inhaltsplatzhalt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Datumsplatzhalter 3"/>
          <p:cNvSpPr>
            <a:spLocks noGrp="1"/>
          </p:cNvSpPr>
          <p:nvPr>
            <p:ph type="dt" sz="half" idx="10"/>
          </p:nvPr>
        </p:nvSpPr>
        <p:spPr/>
        <p:txBody>
          <a:bodyPr/>
          <a:lstStyle/>
          <a:p>
            <a:fld id="{8F74D098-97B6-4E86-8D64-AA04BC65FBF4}" type="datetimeFigureOut">
              <a:rPr lang="de-DE" smtClean="0"/>
              <a:t>08.06.2017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142464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umsplatzhalter 3"/>
          <p:cNvSpPr>
            <a:spLocks noGrp="1"/>
          </p:cNvSpPr>
          <p:nvPr>
            <p:ph type="dt" sz="half" idx="10"/>
          </p:nvPr>
        </p:nvSpPr>
        <p:spPr/>
        <p:txBody>
          <a:bodyPr/>
          <a:lstStyle/>
          <a:p>
            <a:fld id="{8F74D098-97B6-4E86-8D64-AA04BC65FBF4}" type="datetimeFigureOut">
              <a:rPr lang="de-DE" smtClean="0"/>
              <a:t>08.06.2017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296845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de-DE"/>
          </a:p>
        </p:txBody>
      </p:sp>
      <p:sp>
        <p:nvSpPr>
          <p:cNvPr id="3" name="Inhaltsplatzhalt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Inhaltsplatzhalt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Datumsplatzhalter 4"/>
          <p:cNvSpPr>
            <a:spLocks noGrp="1"/>
          </p:cNvSpPr>
          <p:nvPr>
            <p:ph type="dt" sz="half" idx="10"/>
          </p:nvPr>
        </p:nvSpPr>
        <p:spPr/>
        <p:txBody>
          <a:bodyPr/>
          <a:lstStyle/>
          <a:p>
            <a:fld id="{8F74D098-97B6-4E86-8D64-AA04BC65FBF4}" type="datetimeFigureOut">
              <a:rPr lang="de-DE" smtClean="0"/>
              <a:t>08.06.2017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1082548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en-US" smtClean="0"/>
              <a:t>Click to edit Master title style</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7" name="Datumsplatzhalter 6"/>
          <p:cNvSpPr>
            <a:spLocks noGrp="1"/>
          </p:cNvSpPr>
          <p:nvPr>
            <p:ph type="dt" sz="half" idx="10"/>
          </p:nvPr>
        </p:nvSpPr>
        <p:spPr/>
        <p:txBody>
          <a:bodyPr/>
          <a:lstStyle/>
          <a:p>
            <a:fld id="{8F74D098-97B6-4E86-8D64-AA04BC65FBF4}" type="datetimeFigureOut">
              <a:rPr lang="de-DE" smtClean="0"/>
              <a:t>08.06.2017</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2654068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de-DE"/>
          </a:p>
        </p:txBody>
      </p:sp>
      <p:sp>
        <p:nvSpPr>
          <p:cNvPr id="3" name="Datumsplatzhalter 2"/>
          <p:cNvSpPr>
            <a:spLocks noGrp="1"/>
          </p:cNvSpPr>
          <p:nvPr>
            <p:ph type="dt" sz="half" idx="10"/>
          </p:nvPr>
        </p:nvSpPr>
        <p:spPr/>
        <p:txBody>
          <a:bodyPr/>
          <a:lstStyle/>
          <a:p>
            <a:fld id="{8F74D098-97B6-4E86-8D64-AA04BC65FBF4}" type="datetimeFigureOut">
              <a:rPr lang="de-DE" smtClean="0"/>
              <a:t>08.06.2017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303234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F74D098-97B6-4E86-8D64-AA04BC65FBF4}" type="datetimeFigureOut">
              <a:rPr lang="de-DE" smtClean="0"/>
              <a:t>08.06.2017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313916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umsplatzhalter 4"/>
          <p:cNvSpPr>
            <a:spLocks noGrp="1"/>
          </p:cNvSpPr>
          <p:nvPr>
            <p:ph type="dt" sz="half" idx="10"/>
          </p:nvPr>
        </p:nvSpPr>
        <p:spPr/>
        <p:txBody>
          <a:bodyPr/>
          <a:lstStyle/>
          <a:p>
            <a:fld id="{8F74D098-97B6-4E86-8D64-AA04BC65FBF4}" type="datetimeFigureOut">
              <a:rPr lang="de-DE" smtClean="0"/>
              <a:t>08.06.2017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2927797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de-DE"/>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umsplatzhalter 4"/>
          <p:cNvSpPr>
            <a:spLocks noGrp="1"/>
          </p:cNvSpPr>
          <p:nvPr>
            <p:ph type="dt" sz="half" idx="10"/>
          </p:nvPr>
        </p:nvSpPr>
        <p:spPr/>
        <p:txBody>
          <a:bodyPr/>
          <a:lstStyle/>
          <a:p>
            <a:fld id="{8F74D098-97B6-4E86-8D64-AA04BC65FBF4}" type="datetimeFigureOut">
              <a:rPr lang="de-DE" smtClean="0"/>
              <a:t>08.06.2017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7FFA2AC5-12DA-4FBB-9881-F94713637602}" type="slidenum">
              <a:rPr lang="de-DE" smtClean="0"/>
              <a:t>‹Nº›</a:t>
            </a:fld>
            <a:endParaRPr lang="de-DE"/>
          </a:p>
        </p:txBody>
      </p:sp>
    </p:spTree>
    <p:extLst>
      <p:ext uri="{BB962C8B-B14F-4D97-AF65-F5344CB8AC3E}">
        <p14:creationId xmlns:p14="http://schemas.microsoft.com/office/powerpoint/2010/main" val="356956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74D098-97B6-4E86-8D64-AA04BC65FBF4}" type="datetimeFigureOut">
              <a:rPr lang="de-DE" smtClean="0"/>
              <a:t>08.06.2017</a:t>
            </a:fld>
            <a:endParaRPr lang="de-DE"/>
          </a:p>
        </p:txBody>
      </p:sp>
      <p:sp>
        <p:nvSpPr>
          <p:cNvPr id="5" name="Fußzeilenplatzhalt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A2AC5-12DA-4FBB-9881-F94713637602}" type="slidenum">
              <a:rPr lang="de-DE" smtClean="0"/>
              <a:t>‹Nº›</a:t>
            </a:fld>
            <a:endParaRPr lang="de-DE"/>
          </a:p>
        </p:txBody>
      </p:sp>
    </p:spTree>
    <p:extLst>
      <p:ext uri="{BB962C8B-B14F-4D97-AF65-F5344CB8AC3E}">
        <p14:creationId xmlns:p14="http://schemas.microsoft.com/office/powerpoint/2010/main" val="2959071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hyperlink" Target="mailto:ivana.lazic@interact-eu.net" TargetMode="External"/><Relationship Id="rId4" Type="http://schemas.openxmlformats.org/officeDocument/2006/relationships/hyperlink" Target="mailto:ivano.magazzu@interact-e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ipvmag\Desktop\RZ_Migration_Agenda_160701_fina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1149" y="2182453"/>
            <a:ext cx="3325058" cy="265946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Gerade Verbindung 7"/>
          <p:cNvCxnSpPr/>
          <p:nvPr/>
        </p:nvCxnSpPr>
        <p:spPr>
          <a:xfrm>
            <a:off x="534501" y="3512183"/>
            <a:ext cx="4612545"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uppieren 17"/>
          <p:cNvGrpSpPr/>
          <p:nvPr/>
        </p:nvGrpSpPr>
        <p:grpSpPr>
          <a:xfrm>
            <a:off x="516021" y="3621374"/>
            <a:ext cx="4682849" cy="1154162"/>
            <a:chOff x="516019" y="3621373"/>
            <a:chExt cx="4682849" cy="1154162"/>
          </a:xfrm>
        </p:grpSpPr>
        <p:pic>
          <p:nvPicPr>
            <p:cNvPr id="17" name="Grafik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6019" y="3999088"/>
              <a:ext cx="327660" cy="293371"/>
            </a:xfrm>
            <a:prstGeom prst="rect">
              <a:avLst/>
            </a:prstGeom>
          </p:spPr>
        </p:pic>
        <p:sp>
          <p:nvSpPr>
            <p:cNvPr id="10" name="Textfeld 9"/>
            <p:cNvSpPr txBox="1"/>
            <p:nvPr/>
          </p:nvSpPr>
          <p:spPr>
            <a:xfrm>
              <a:off x="555760" y="3621373"/>
              <a:ext cx="4643108" cy="1154162"/>
            </a:xfrm>
            <a:prstGeom prst="rect">
              <a:avLst/>
            </a:prstGeom>
            <a:noFill/>
          </p:spPr>
          <p:txBody>
            <a:bodyPr wrap="square" lIns="0" tIns="0" rIns="0" bIns="0" rtlCol="0">
              <a:spAutoFit/>
            </a:bodyPr>
            <a:lstStyle/>
            <a:p>
              <a:pPr>
                <a:lnSpc>
                  <a:spcPts val="1300"/>
                </a:lnSpc>
                <a:spcAft>
                  <a:spcPts val="600"/>
                </a:spcAft>
              </a:pPr>
              <a:r>
                <a:rPr lang="de-DE" sz="1250" dirty="0" smtClean="0">
                  <a:latin typeface="Franklin Gothic Book" panose="020B0503020102020204" pitchFamily="34" charset="0"/>
                </a:rPr>
                <a:t>Let‘s capitalise</a:t>
              </a:r>
            </a:p>
            <a:p>
              <a:pPr>
                <a:lnSpc>
                  <a:spcPts val="1300"/>
                </a:lnSpc>
                <a:spcAft>
                  <a:spcPts val="600"/>
                </a:spcAft>
              </a:pPr>
              <a:r>
                <a:rPr lang="de-DE" sz="1250" smtClean="0">
                  <a:latin typeface="Franklin Gothic Book" panose="020B0503020102020204" pitchFamily="34" charset="0"/>
                </a:rPr>
                <a:t>8 </a:t>
              </a:r>
              <a:r>
                <a:rPr lang="de-DE" sz="1250" dirty="0" smtClean="0">
                  <a:latin typeface="Franklin Gothic Book" panose="020B0503020102020204" pitchFamily="34" charset="0"/>
                </a:rPr>
                <a:t>June 2017 </a:t>
              </a:r>
              <a:r>
                <a:rPr lang="de-DE" sz="1250" dirty="0">
                  <a:latin typeface="Franklin Gothic Book" panose="020B0503020102020204" pitchFamily="34" charset="0"/>
                </a:rPr>
                <a:t>| </a:t>
              </a:r>
              <a:r>
                <a:rPr lang="de-DE" sz="1250" dirty="0" smtClean="0">
                  <a:latin typeface="Franklin Gothic Book" panose="020B0503020102020204" pitchFamily="34" charset="0"/>
                </a:rPr>
                <a:t>Rome, Italy</a:t>
              </a:r>
              <a:endParaRPr lang="de-DE" sz="1250" dirty="0">
                <a:latin typeface="Franklin Gothic Book" panose="020B0503020102020204" pitchFamily="34" charset="0"/>
              </a:endParaRPr>
            </a:p>
            <a:p>
              <a:pPr>
                <a:lnSpc>
                  <a:spcPts val="1300"/>
                </a:lnSpc>
                <a:tabLst>
                  <a:tab pos="312738" algn="l"/>
                </a:tabLst>
              </a:pPr>
              <a:r>
                <a:rPr lang="de-DE" sz="1250" dirty="0"/>
                <a:t>	</a:t>
              </a:r>
              <a:r>
                <a:rPr lang="de-DE" sz="1250" dirty="0">
                  <a:latin typeface="Franklin Gothic Book" pitchFamily="34" charset="0"/>
                </a:rPr>
                <a:t>@</a:t>
              </a:r>
              <a:r>
                <a:rPr lang="de-DE" sz="1250" dirty="0" err="1">
                  <a:latin typeface="Franklin Gothic Book" pitchFamily="34" charset="0"/>
                </a:rPr>
                <a:t>InteractEU</a:t>
              </a:r>
              <a:endParaRPr lang="de-DE" sz="1250" dirty="0">
                <a:latin typeface="Franklin Gothic Book" pitchFamily="34" charset="0"/>
              </a:endParaRPr>
            </a:p>
            <a:p>
              <a:pPr>
                <a:lnSpc>
                  <a:spcPts val="1300"/>
                </a:lnSpc>
                <a:tabLst>
                  <a:tab pos="312738" algn="l"/>
                </a:tabLst>
              </a:pPr>
              <a:endParaRPr lang="de-DE" sz="1250" dirty="0">
                <a:latin typeface="Franklin Gothic Book" pitchFamily="34" charset="0"/>
              </a:endParaRPr>
            </a:p>
            <a:p>
              <a:pPr>
                <a:lnSpc>
                  <a:spcPts val="1300"/>
                </a:lnSpc>
                <a:tabLst>
                  <a:tab pos="312738" algn="l"/>
                </a:tabLst>
              </a:pPr>
              <a:endParaRPr lang="de-DE" sz="1250" dirty="0">
                <a:latin typeface="Franklin Gothic Book" pitchFamily="34" charset="0"/>
              </a:endParaRPr>
            </a:p>
            <a:p>
              <a:pPr>
                <a:lnSpc>
                  <a:spcPts val="1300"/>
                </a:lnSpc>
                <a:tabLst>
                  <a:tab pos="312738" algn="l"/>
                </a:tabLst>
              </a:pPr>
              <a:r>
                <a:rPr lang="de-DE" sz="1250" dirty="0" err="1" smtClean="0">
                  <a:latin typeface="Franklin Gothic Demi" panose="020B0703020102020204" pitchFamily="34" charset="0"/>
                </a:rPr>
                <a:t>Interact</a:t>
              </a:r>
              <a:r>
                <a:rPr lang="de-DE" sz="1250" dirty="0" smtClean="0">
                  <a:latin typeface="Franklin Gothic Demi" panose="020B0703020102020204" pitchFamily="34" charset="0"/>
                </a:rPr>
                <a:t> </a:t>
              </a:r>
              <a:r>
                <a:rPr lang="de-DE" sz="1250" dirty="0">
                  <a:latin typeface="Franklin Gothic Demi" panose="020B0703020102020204" pitchFamily="34" charset="0"/>
                </a:rPr>
                <a:t>Programme</a:t>
              </a:r>
            </a:p>
          </p:txBody>
        </p:sp>
      </p:grpSp>
      <p:sp>
        <p:nvSpPr>
          <p:cNvPr id="6" name="Textfeld 5"/>
          <p:cNvSpPr txBox="1"/>
          <p:nvPr/>
        </p:nvSpPr>
        <p:spPr>
          <a:xfrm>
            <a:off x="534501" y="1640995"/>
            <a:ext cx="6071149" cy="1692771"/>
          </a:xfrm>
          <a:prstGeom prst="rect">
            <a:avLst/>
          </a:prstGeom>
          <a:noFill/>
        </p:spPr>
        <p:txBody>
          <a:bodyPr wrap="none" lIns="0" tIns="0" rIns="0" bIns="0" rtlCol="0">
            <a:spAutoFit/>
          </a:bodyPr>
          <a:lstStyle/>
          <a:p>
            <a:pPr>
              <a:lnSpc>
                <a:spcPts val="4400"/>
              </a:lnSpc>
            </a:pPr>
            <a:r>
              <a:rPr lang="de-DE" sz="4150" dirty="0" err="1" smtClean="0">
                <a:latin typeface="Franklin Gothic Demi" pitchFamily="34" charset="0"/>
              </a:rPr>
              <a:t>Interreg</a:t>
            </a:r>
            <a:r>
              <a:rPr lang="de-DE" sz="4150" dirty="0" smtClean="0">
                <a:latin typeface="Franklin Gothic Demi" pitchFamily="34" charset="0"/>
              </a:rPr>
              <a:t> </a:t>
            </a:r>
            <a:r>
              <a:rPr lang="de-DE" sz="4150" dirty="0" err="1" smtClean="0">
                <a:latin typeface="Franklin Gothic Demi" pitchFamily="34" charset="0"/>
              </a:rPr>
              <a:t>programmes</a:t>
            </a:r>
            <a:r>
              <a:rPr lang="de-DE" sz="4150" dirty="0" smtClean="0">
                <a:latin typeface="Franklin Gothic Demi" pitchFamily="34" charset="0"/>
              </a:rPr>
              <a:t> </a:t>
            </a:r>
            <a:r>
              <a:rPr lang="de-DE" sz="4150" dirty="0" err="1" smtClean="0">
                <a:latin typeface="Franklin Gothic Demi" pitchFamily="34" charset="0"/>
              </a:rPr>
              <a:t>and</a:t>
            </a:r>
            <a:r>
              <a:rPr lang="de-DE" sz="4150" dirty="0" smtClean="0">
                <a:latin typeface="Franklin Gothic Demi" pitchFamily="34" charset="0"/>
              </a:rPr>
              <a:t> </a:t>
            </a:r>
          </a:p>
          <a:p>
            <a:pPr>
              <a:lnSpc>
                <a:spcPts val="4400"/>
              </a:lnSpc>
            </a:pPr>
            <a:r>
              <a:rPr lang="de-DE" sz="4150" dirty="0" err="1" smtClean="0">
                <a:latin typeface="Franklin Gothic Demi" pitchFamily="34" charset="0"/>
              </a:rPr>
              <a:t>migration</a:t>
            </a:r>
            <a:r>
              <a:rPr lang="de-DE" sz="4150" dirty="0" smtClean="0">
                <a:latin typeface="Franklin Gothic Demi" pitchFamily="34" charset="0"/>
              </a:rPr>
              <a:t>–</a:t>
            </a:r>
            <a:r>
              <a:rPr lang="de-DE" sz="4150" dirty="0" err="1" smtClean="0">
                <a:latin typeface="Franklin Gothic Demi" pitchFamily="34" charset="0"/>
              </a:rPr>
              <a:t>related</a:t>
            </a:r>
            <a:endParaRPr lang="de-DE" sz="4150" dirty="0" smtClean="0">
              <a:latin typeface="Franklin Gothic Demi" pitchFamily="34" charset="0"/>
            </a:endParaRPr>
          </a:p>
          <a:p>
            <a:pPr>
              <a:lnSpc>
                <a:spcPts val="4400"/>
              </a:lnSpc>
            </a:pPr>
            <a:r>
              <a:rPr lang="de-DE" sz="4150" dirty="0" err="1" smtClean="0">
                <a:latin typeface="Franklin Gothic Demi" pitchFamily="34" charset="0"/>
              </a:rPr>
              <a:t>issues</a:t>
            </a:r>
            <a:endParaRPr lang="de-DE" sz="4150" dirty="0" smtClean="0">
              <a:latin typeface="Franklin Gothic Demi" pitchFamily="34" charset="0"/>
            </a:endParaRPr>
          </a:p>
        </p:txBody>
      </p:sp>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23302" y="536195"/>
            <a:ext cx="1970553" cy="314678"/>
          </a:xfrm>
          <a:prstGeom prst="rect">
            <a:avLst/>
          </a:prstGeom>
        </p:spPr>
      </p:pic>
      <p:pic>
        <p:nvPicPr>
          <p:cNvPr id="11" name="Grafik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51410" y="6079327"/>
            <a:ext cx="1932187" cy="482296"/>
          </a:xfrm>
          <a:prstGeom prst="rect">
            <a:avLst/>
          </a:prstGeom>
        </p:spPr>
      </p:pic>
    </p:spTree>
    <p:extLst>
      <p:ext uri="{BB962C8B-B14F-4D97-AF65-F5344CB8AC3E}">
        <p14:creationId xmlns:p14="http://schemas.microsoft.com/office/powerpoint/2010/main" val="1134220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fik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8628" y="5933883"/>
            <a:ext cx="2124000" cy="707002"/>
          </a:xfrm>
          <a:prstGeom prst="rect">
            <a:avLst/>
          </a:prstGeom>
        </p:spPr>
      </p:pic>
      <p:pic>
        <p:nvPicPr>
          <p:cNvPr id="13" name="Grafik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18423" y="529837"/>
            <a:ext cx="1980000" cy="328680"/>
          </a:xfrm>
          <a:prstGeom prst="rect">
            <a:avLst/>
          </a:prstGeom>
        </p:spPr>
      </p:pic>
      <p:sp>
        <p:nvSpPr>
          <p:cNvPr id="3" name="Textfeld 2"/>
          <p:cNvSpPr txBox="1"/>
          <p:nvPr/>
        </p:nvSpPr>
        <p:spPr>
          <a:xfrm>
            <a:off x="534499" y="3271598"/>
            <a:ext cx="7073924" cy="184666"/>
          </a:xfrm>
          <a:prstGeom prst="rect">
            <a:avLst/>
          </a:prstGeom>
          <a:noFill/>
        </p:spPr>
        <p:txBody>
          <a:bodyPr wrap="square" lIns="0" tIns="0" rIns="0" bIns="0" rtlCol="0">
            <a:spAutoFit/>
          </a:bodyPr>
          <a:lstStyle/>
          <a:p>
            <a:r>
              <a:rPr lang="de-DE" sz="1200" spc="20" dirty="0" smtClean="0">
                <a:latin typeface="Franklin Gothic Book" panose="020B0503020102020204"/>
              </a:rPr>
              <a:t>Contact: Ivano Magazzu, </a:t>
            </a:r>
            <a:r>
              <a:rPr lang="de-DE" sz="1200" spc="20" dirty="0" smtClean="0">
                <a:latin typeface="Franklin Gothic Book" panose="020B0503020102020204"/>
                <a:hlinkClick r:id="rId4"/>
              </a:rPr>
              <a:t>ivano.magazzu@interact-eu</a:t>
            </a:r>
            <a:r>
              <a:rPr lang="de-DE" sz="1200" spc="20" dirty="0">
                <a:latin typeface="Franklin Gothic Book" panose="020B0503020102020204"/>
              </a:rPr>
              <a:t> </a:t>
            </a:r>
            <a:r>
              <a:rPr lang="de-DE" sz="1200" spc="20" dirty="0" smtClean="0">
                <a:latin typeface="Franklin Gothic Book" panose="020B0503020102020204"/>
              </a:rPr>
              <a:t>&amp; </a:t>
            </a:r>
            <a:r>
              <a:rPr lang="de-DE" sz="1200" spc="20" dirty="0">
                <a:latin typeface="Franklin Gothic Book" panose="020B0503020102020204"/>
              </a:rPr>
              <a:t>Ivana Lazic, </a:t>
            </a:r>
            <a:r>
              <a:rPr lang="de-DE" sz="1200" spc="20" dirty="0">
                <a:latin typeface="Franklin Gothic Book" panose="020B0503020102020204"/>
                <a:hlinkClick r:id="rId5"/>
              </a:rPr>
              <a:t>ivana.lazic@interact-eu.net</a:t>
            </a:r>
            <a:r>
              <a:rPr lang="de-DE" sz="1200" spc="20" dirty="0">
                <a:latin typeface="Franklin Gothic Book" panose="020B0503020102020204"/>
              </a:rPr>
              <a:t> </a:t>
            </a:r>
            <a:r>
              <a:rPr lang="de-DE" sz="1200" spc="20" dirty="0" smtClean="0">
                <a:latin typeface="Franklin Gothic Book" panose="020B0503020102020204"/>
              </a:rPr>
              <a:t> </a:t>
            </a:r>
            <a:endParaRPr lang="de-DE" sz="1200" spc="20" dirty="0">
              <a:latin typeface="Franklin Gothic Book" panose="020B0503020102020204"/>
            </a:endParaRPr>
          </a:p>
        </p:txBody>
      </p:sp>
      <p:sp>
        <p:nvSpPr>
          <p:cNvPr id="6" name="Textfeld 5"/>
          <p:cNvSpPr txBox="1"/>
          <p:nvPr/>
        </p:nvSpPr>
        <p:spPr>
          <a:xfrm>
            <a:off x="534500" y="1536490"/>
            <a:ext cx="4385239" cy="1395254"/>
          </a:xfrm>
          <a:prstGeom prst="rect">
            <a:avLst/>
          </a:prstGeom>
          <a:noFill/>
        </p:spPr>
        <p:txBody>
          <a:bodyPr wrap="none" lIns="0" tIns="0" rIns="0" bIns="0" rtlCol="0">
            <a:spAutoFit/>
          </a:bodyPr>
          <a:lstStyle/>
          <a:p>
            <a:pPr>
              <a:spcAft>
                <a:spcPts val="800"/>
              </a:spcAft>
            </a:pPr>
            <a:r>
              <a:rPr lang="de-DE" sz="4150" dirty="0" err="1" smtClean="0">
                <a:latin typeface="Franklin Gothic Demi" pitchFamily="34" charset="0"/>
              </a:rPr>
              <a:t>Cooperation</a:t>
            </a:r>
            <a:r>
              <a:rPr lang="de-DE" sz="4150" dirty="0" smtClean="0">
                <a:latin typeface="Franklin Gothic Demi" pitchFamily="34" charset="0"/>
              </a:rPr>
              <a:t> </a:t>
            </a:r>
            <a:r>
              <a:rPr lang="de-DE" sz="4150" dirty="0" err="1" smtClean="0">
                <a:latin typeface="Franklin Gothic Demi" pitchFamily="34" charset="0"/>
              </a:rPr>
              <a:t>works</a:t>
            </a:r>
            <a:endParaRPr lang="de-DE" sz="4150" dirty="0" smtClean="0">
              <a:latin typeface="Franklin Gothic Demi" pitchFamily="34" charset="0"/>
            </a:endParaRPr>
          </a:p>
          <a:p>
            <a:pPr>
              <a:spcAft>
                <a:spcPts val="300"/>
              </a:spcAft>
            </a:pPr>
            <a:r>
              <a:rPr lang="de-DE" sz="2000" spc="80" dirty="0" smtClean="0">
                <a:latin typeface="Franklin Gothic Book" panose="020B0503020102020204" pitchFamily="34" charset="0"/>
              </a:rPr>
              <a:t>All </a:t>
            </a:r>
            <a:r>
              <a:rPr lang="de-DE" sz="2000" spc="80" dirty="0" err="1" smtClean="0">
                <a:latin typeface="Franklin Gothic Book" panose="020B0503020102020204" pitchFamily="34" charset="0"/>
              </a:rPr>
              <a:t>materials</a:t>
            </a:r>
            <a:r>
              <a:rPr lang="de-DE" sz="2000" spc="80" smtClean="0">
                <a:latin typeface="Franklin Gothic Book" panose="020B0503020102020204" pitchFamily="34" charset="0"/>
              </a:rPr>
              <a:t> available</a:t>
            </a:r>
            <a:r>
              <a:rPr lang="de-DE" sz="2000" spc="80" dirty="0" smtClean="0">
                <a:latin typeface="Franklin Gothic Book" panose="020B0503020102020204" pitchFamily="34" charset="0"/>
              </a:rPr>
              <a:t> on:</a:t>
            </a:r>
          </a:p>
          <a:p>
            <a:r>
              <a:rPr lang="de-DE" sz="2000" spc="70" dirty="0" smtClean="0">
                <a:solidFill>
                  <a:srgbClr val="003399"/>
                </a:solidFill>
                <a:latin typeface="Franklin Gothic Demi" panose="020B0703020102020204" pitchFamily="34" charset="0"/>
              </a:rPr>
              <a:t>www.interact-eu.net</a:t>
            </a:r>
          </a:p>
        </p:txBody>
      </p:sp>
      <p:cxnSp>
        <p:nvCxnSpPr>
          <p:cNvPr id="7" name="Gerade Verbindung 6"/>
          <p:cNvCxnSpPr/>
          <p:nvPr/>
        </p:nvCxnSpPr>
        <p:spPr>
          <a:xfrm>
            <a:off x="534500" y="2996952"/>
            <a:ext cx="4571957"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8053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pieren 12"/>
          <p:cNvGrpSpPr/>
          <p:nvPr/>
        </p:nvGrpSpPr>
        <p:grpSpPr>
          <a:xfrm>
            <a:off x="6784422" y="5992138"/>
            <a:ext cx="1725477" cy="458665"/>
            <a:chOff x="6784421" y="5992139"/>
            <a:chExt cx="1725477" cy="458665"/>
          </a:xfrm>
        </p:grpSpPr>
        <p:pic>
          <p:nvPicPr>
            <p:cNvPr id="9" name="Grafik 8"/>
            <p:cNvPicPr>
              <a:picLocks noChangeAspect="1"/>
            </p:cNvPicPr>
            <p:nvPr/>
          </p:nvPicPr>
          <p:blipFill rotWithShape="1">
            <a:blip r:embed="rId2"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1" name="Textfeld 10"/>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4" name="Textfeld 3"/>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smtClean="0">
                <a:latin typeface="Franklin Gothic Demi" pitchFamily="34" charset="0"/>
              </a:rPr>
              <a:t>Background</a:t>
            </a:r>
            <a:endParaRPr lang="de-DE" sz="3200" kern="900" spc="-70" dirty="0">
              <a:latin typeface="Franklin Gothic Demi" pitchFamily="34" charset="0"/>
            </a:endParaRPr>
          </a:p>
        </p:txBody>
      </p:sp>
      <p:sp>
        <p:nvSpPr>
          <p:cNvPr id="5" name="Textfeld 4"/>
          <p:cNvSpPr txBox="1"/>
          <p:nvPr/>
        </p:nvSpPr>
        <p:spPr>
          <a:xfrm>
            <a:off x="1009442" y="1273188"/>
            <a:ext cx="7018944" cy="4798750"/>
          </a:xfrm>
          <a:prstGeom prst="rect">
            <a:avLst/>
          </a:prstGeom>
          <a:noFill/>
        </p:spPr>
        <p:txBody>
          <a:bodyPr wrap="square" lIns="0" tIns="0" rIns="0" bIns="0" rtlCol="0">
            <a:spAutoFit/>
          </a:bodyPr>
          <a:lstStyle/>
          <a:p>
            <a:pPr marL="177800" indent="-177800">
              <a:lnSpc>
                <a:spcPts val="2300"/>
              </a:lnSpc>
              <a:spcAft>
                <a:spcPts val="1200"/>
              </a:spcAft>
              <a:buFont typeface="Arial" pitchFamily="34" charset="0"/>
              <a:buChar char="•"/>
            </a:pPr>
            <a:r>
              <a:rPr lang="de-DE" sz="1700" kern="0" dirty="0" err="1" smtClean="0">
                <a:latin typeface="Franklin Gothic Book" panose="020B0503020102020204" pitchFamily="34" charset="0"/>
              </a:rPr>
              <a:t>Conclusions</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of</a:t>
            </a:r>
            <a:r>
              <a:rPr lang="de-DE" sz="1700" kern="0" dirty="0">
                <a:latin typeface="Franklin Gothic Book" panose="020B0503020102020204" pitchFamily="34" charset="0"/>
              </a:rPr>
              <a:t> </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the</a:t>
            </a:r>
            <a:r>
              <a:rPr lang="de-DE" sz="1700" kern="0" dirty="0" smtClean="0">
                <a:latin typeface="Franklin Gothic Book" panose="020B0503020102020204" pitchFamily="34" charset="0"/>
              </a:rPr>
              <a:t> </a:t>
            </a:r>
            <a:r>
              <a:rPr lang="en-US" sz="1700" kern="0" dirty="0" smtClean="0">
                <a:latin typeface="Franklin Gothic Book" panose="020B0503020102020204" pitchFamily="34" charset="0"/>
              </a:rPr>
              <a:t>General </a:t>
            </a:r>
            <a:r>
              <a:rPr lang="en-US" sz="1700" kern="0" dirty="0">
                <a:latin typeface="Franklin Gothic Book" panose="020B0503020102020204" pitchFamily="34" charset="0"/>
              </a:rPr>
              <a:t>Affair Council of 19 November </a:t>
            </a:r>
            <a:r>
              <a:rPr lang="en-US" sz="1700" kern="0" dirty="0" smtClean="0">
                <a:latin typeface="Franklin Gothic Book" panose="020B0503020102020204" pitchFamily="34" charset="0"/>
              </a:rPr>
              <a:t>2015:</a:t>
            </a:r>
            <a:endParaRPr lang="de-DE" sz="1700" kern="0" dirty="0">
              <a:latin typeface="Franklin Gothic Book" panose="020B0503020102020204" pitchFamily="34" charset="0"/>
            </a:endParaRPr>
          </a:p>
          <a:p>
            <a:endParaRPr lang="de-AT" sz="1600" dirty="0"/>
          </a:p>
          <a:p>
            <a:pPr algn="ctr"/>
            <a:r>
              <a:rPr lang="en-US" sz="1700" kern="0" dirty="0">
                <a:latin typeface="Franklin Gothic Book" panose="020B0503020102020204" pitchFamily="34" charset="0"/>
              </a:rPr>
              <a:t> </a:t>
            </a:r>
            <a:r>
              <a:rPr lang="en-US" sz="1700" i="1" kern="0" dirty="0" smtClean="0">
                <a:latin typeface="Franklin Gothic Book" panose="020B0503020102020204" pitchFamily="34" charset="0"/>
              </a:rPr>
              <a:t>“(18) CONSIDERS that </a:t>
            </a:r>
            <a:r>
              <a:rPr lang="en-US" sz="1700" i="1" kern="0" dirty="0" err="1" smtClean="0">
                <a:latin typeface="Franklin Gothic Book" panose="020B0503020102020204" pitchFamily="34" charset="0"/>
              </a:rPr>
              <a:t>Interreg</a:t>
            </a:r>
            <a:r>
              <a:rPr lang="en-US" sz="1700" i="1" kern="0" dirty="0" smtClean="0">
                <a:latin typeface="Franklin Gothic Book" panose="020B0503020102020204" pitchFamily="34" charset="0"/>
              </a:rPr>
              <a:t> </a:t>
            </a:r>
            <a:r>
              <a:rPr lang="en-US" sz="1700" i="1" kern="0" dirty="0" err="1">
                <a:latin typeface="Franklin Gothic Book" panose="020B0503020102020204" pitchFamily="34" charset="0"/>
              </a:rPr>
              <a:t>programmes</a:t>
            </a:r>
            <a:r>
              <a:rPr lang="en-US" sz="1700" i="1" kern="0" dirty="0">
                <a:latin typeface="Franklin Gothic Book" panose="020B0503020102020204" pitchFamily="34" charset="0"/>
              </a:rPr>
              <a:t>, even though operating with a medium and long-term perspective, may support, where necessary and justified, and in complementarity with other appropriate funding streams, to help respond to migration related challenges within the framework of existing </a:t>
            </a:r>
            <a:r>
              <a:rPr lang="en-US" sz="1700" i="1" kern="0" dirty="0" err="1">
                <a:latin typeface="Franklin Gothic Book" panose="020B0503020102020204" pitchFamily="34" charset="0"/>
              </a:rPr>
              <a:t>programme</a:t>
            </a:r>
            <a:r>
              <a:rPr lang="en-US" sz="1700" i="1" kern="0" dirty="0">
                <a:latin typeface="Franklin Gothic Book" panose="020B0503020102020204" pitchFamily="34" charset="0"/>
              </a:rPr>
              <a:t> priorities and agreed intervention logic; </a:t>
            </a:r>
            <a:endParaRPr lang="en-US" sz="1700" i="1" kern="0" dirty="0" smtClean="0">
              <a:latin typeface="Franklin Gothic Book" panose="020B0503020102020204" pitchFamily="34" charset="0"/>
            </a:endParaRPr>
          </a:p>
          <a:p>
            <a:pPr algn="ctr"/>
            <a:r>
              <a:rPr lang="en-US" sz="1700" i="1" kern="0" dirty="0" smtClean="0">
                <a:latin typeface="Franklin Gothic Book" panose="020B0503020102020204" pitchFamily="34" charset="0"/>
              </a:rPr>
              <a:t>RECOGNISES </a:t>
            </a:r>
            <a:r>
              <a:rPr lang="en-US" sz="1700" i="1" kern="0" dirty="0">
                <a:latin typeface="Franklin Gothic Book" panose="020B0503020102020204" pitchFamily="34" charset="0"/>
              </a:rPr>
              <a:t>the potential role for the ESPON and the INTERACT </a:t>
            </a:r>
            <a:r>
              <a:rPr lang="en-US" sz="1700" i="1" kern="0" dirty="0" err="1">
                <a:latin typeface="Franklin Gothic Book" panose="020B0503020102020204" pitchFamily="34" charset="0"/>
              </a:rPr>
              <a:t>programme</a:t>
            </a:r>
            <a:r>
              <a:rPr lang="en-US" sz="1700" i="1" kern="0" dirty="0">
                <a:latin typeface="Franklin Gothic Book" panose="020B0503020102020204" pitchFamily="34" charset="0"/>
              </a:rPr>
              <a:t> within the scope of their agreed objectives of providing territorial evidence (ESPON) and supporting </a:t>
            </a:r>
            <a:r>
              <a:rPr lang="en-US" sz="1700" i="1" kern="0" dirty="0" err="1">
                <a:latin typeface="Franklin Gothic Book" panose="020B0503020102020204" pitchFamily="34" charset="0"/>
              </a:rPr>
              <a:t>Interreg</a:t>
            </a:r>
            <a:r>
              <a:rPr lang="en-US" sz="1700" i="1" kern="0" dirty="0">
                <a:latin typeface="Franklin Gothic Book" panose="020B0503020102020204" pitchFamily="34" charset="0"/>
              </a:rPr>
              <a:t> Managing Authorities and other </a:t>
            </a:r>
            <a:r>
              <a:rPr lang="en-US" sz="1700" i="1" kern="0" dirty="0" err="1">
                <a:latin typeface="Franklin Gothic Book" panose="020B0503020102020204" pitchFamily="34" charset="0"/>
              </a:rPr>
              <a:t>programme</a:t>
            </a:r>
            <a:r>
              <a:rPr lang="en-US" sz="1700" i="1" kern="0" dirty="0">
                <a:latin typeface="Franklin Gothic Book" panose="020B0503020102020204" pitchFamily="34" charset="0"/>
              </a:rPr>
              <a:t> bodies (INTERACT) in this</a:t>
            </a:r>
            <a:r>
              <a:rPr lang="en-US" sz="1700" i="1" kern="0" dirty="0" smtClean="0">
                <a:latin typeface="Franklin Gothic Book" panose="020B0503020102020204" pitchFamily="34" charset="0"/>
              </a:rPr>
              <a:t>” </a:t>
            </a:r>
            <a:endParaRPr lang="en-US" sz="1700" i="1" kern="0" dirty="0">
              <a:latin typeface="Franklin Gothic Book" panose="020B0503020102020204" pitchFamily="34" charset="0"/>
            </a:endParaRPr>
          </a:p>
          <a:p>
            <a:endParaRPr lang="de-DE" sz="1700" kern="0" dirty="0">
              <a:latin typeface="Franklin Gothic Demi" pitchFamily="34" charset="0"/>
            </a:endParaRPr>
          </a:p>
          <a:p>
            <a:pPr marL="177800" indent="-177800">
              <a:lnSpc>
                <a:spcPts val="2300"/>
              </a:lnSpc>
              <a:spcAft>
                <a:spcPts val="1200"/>
              </a:spcAft>
              <a:buFont typeface="Arial" pitchFamily="34" charset="0"/>
              <a:buChar char="•"/>
            </a:pPr>
            <a:r>
              <a:rPr lang="pt-BR" sz="1700" kern="0" dirty="0" smtClean="0">
                <a:latin typeface="Franklin Gothic Book" panose="020B0503020102020204" pitchFamily="34" charset="0"/>
              </a:rPr>
              <a:t>Endorsement of the Pilot Project by Interact Monitoring Committee at the end of 2015</a:t>
            </a:r>
          </a:p>
          <a:p>
            <a:pPr marL="177800" indent="-177800">
              <a:lnSpc>
                <a:spcPts val="2300"/>
              </a:lnSpc>
              <a:spcAft>
                <a:spcPts val="1200"/>
              </a:spcAft>
              <a:buFont typeface="Arial" pitchFamily="34" charset="0"/>
              <a:buChar char="•"/>
            </a:pPr>
            <a:r>
              <a:rPr lang="pt-BR" sz="1700" kern="0" dirty="0" smtClean="0">
                <a:latin typeface="Franklin Gothic Book" panose="020B0503020102020204" pitchFamily="34" charset="0"/>
              </a:rPr>
              <a:t>Pilot Project start 2016</a:t>
            </a:r>
          </a:p>
          <a:p>
            <a:pPr marL="177800" indent="-177800">
              <a:lnSpc>
                <a:spcPts val="2300"/>
              </a:lnSpc>
              <a:spcAft>
                <a:spcPts val="1200"/>
              </a:spcAft>
              <a:buFont typeface="Arial" pitchFamily="34" charset="0"/>
              <a:buChar char="•"/>
            </a:pPr>
            <a:r>
              <a:rPr lang="pt-BR" sz="1700" kern="0" dirty="0" smtClean="0">
                <a:latin typeface="Franklin Gothic Book" panose="020B0503020102020204" pitchFamily="34" charset="0"/>
              </a:rPr>
              <a:t>1st network meeting 5 July 2016, Vienna</a:t>
            </a:r>
          </a:p>
        </p:txBody>
      </p:sp>
    </p:spTree>
    <p:extLst>
      <p:ext uri="{BB962C8B-B14F-4D97-AF65-F5344CB8AC3E}">
        <p14:creationId xmlns:p14="http://schemas.microsoft.com/office/powerpoint/2010/main" val="892311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feld 13"/>
          <p:cNvSpPr txBox="1"/>
          <p:nvPr/>
        </p:nvSpPr>
        <p:spPr>
          <a:xfrm>
            <a:off x="525904" y="417169"/>
            <a:ext cx="8064896" cy="492443"/>
          </a:xfrm>
          <a:prstGeom prst="rect">
            <a:avLst/>
          </a:prstGeom>
          <a:noFill/>
        </p:spPr>
        <p:txBody>
          <a:bodyPr wrap="square" lIns="0" tIns="0" rIns="0" bIns="0" rtlCol="0">
            <a:spAutoFit/>
          </a:bodyPr>
          <a:lstStyle/>
          <a:p>
            <a:pPr>
              <a:spcAft>
                <a:spcPts val="550"/>
              </a:spcAft>
            </a:pPr>
            <a:r>
              <a:rPr lang="de-DE" sz="3200" kern="900" spc="-70" dirty="0" smtClean="0">
                <a:latin typeface="Franklin Gothic Demi" pitchFamily="34" charset="0"/>
              </a:rPr>
              <a:t>Actions</a:t>
            </a:r>
            <a:endParaRPr lang="de-DE" sz="3200" kern="900" spc="-70" dirty="0">
              <a:latin typeface="Franklin Gothic Demi" pitchFamily="34" charset="0"/>
            </a:endParaRPr>
          </a:p>
        </p:txBody>
      </p:sp>
      <p:grpSp>
        <p:nvGrpSpPr>
          <p:cNvPr id="19" name="Gruppieren 18"/>
          <p:cNvGrpSpPr/>
          <p:nvPr/>
        </p:nvGrpSpPr>
        <p:grpSpPr>
          <a:xfrm>
            <a:off x="6784422" y="5992138"/>
            <a:ext cx="1725477" cy="458665"/>
            <a:chOff x="6784421" y="5992139"/>
            <a:chExt cx="1725477" cy="458665"/>
          </a:xfrm>
        </p:grpSpPr>
        <p:pic>
          <p:nvPicPr>
            <p:cNvPr id="20" name="Grafik 19"/>
            <p:cNvPicPr>
              <a:picLocks noChangeAspect="1"/>
            </p:cNvPicPr>
            <p:nvPr/>
          </p:nvPicPr>
          <p:blipFill rotWithShape="1">
            <a:blip r:embed="rId2"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21" name="Textfeld 20"/>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15" name="Textfeld 14"/>
          <p:cNvSpPr txBox="1"/>
          <p:nvPr/>
        </p:nvSpPr>
        <p:spPr>
          <a:xfrm>
            <a:off x="762000" y="1447799"/>
            <a:ext cx="7018944" cy="4090863"/>
          </a:xfrm>
          <a:prstGeom prst="rect">
            <a:avLst/>
          </a:prstGeom>
          <a:noFill/>
        </p:spPr>
        <p:txBody>
          <a:bodyPr wrap="square" lIns="0" tIns="0" rIns="0" bIns="0" rtlCol="0">
            <a:spAutoFit/>
          </a:bodyPr>
          <a:lstStyle/>
          <a:p>
            <a:pPr marL="177800" indent="-177800">
              <a:lnSpc>
                <a:spcPts val="2300"/>
              </a:lnSpc>
              <a:spcAft>
                <a:spcPts val="1200"/>
              </a:spcAft>
              <a:buFont typeface="Arial" pitchFamily="34" charset="0"/>
              <a:buChar char="•"/>
            </a:pPr>
            <a:r>
              <a:rPr lang="de-DE" sz="1700" kern="0" dirty="0" err="1" smtClean="0">
                <a:latin typeface="Franklin Gothic Book" panose="020B0503020102020204" pitchFamily="34" charset="0"/>
              </a:rPr>
              <a:t>Proposal</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of</a:t>
            </a:r>
            <a:r>
              <a:rPr lang="de-DE" sz="1700" kern="0" dirty="0" smtClean="0">
                <a:latin typeface="Franklin Gothic Book" panose="020B0503020102020204" pitchFamily="34" charset="0"/>
              </a:rPr>
              <a:t> a </a:t>
            </a:r>
            <a:r>
              <a:rPr lang="de-DE" sz="1700" b="1" kern="0" dirty="0" err="1" smtClean="0">
                <a:latin typeface="Franklin Gothic Book" panose="020B0503020102020204" pitchFamily="34" charset="0"/>
              </a:rPr>
              <a:t>methodology</a:t>
            </a:r>
            <a:r>
              <a:rPr lang="de-DE" sz="1700" b="1" kern="0" dirty="0" smtClean="0">
                <a:latin typeface="Franklin Gothic Book" panose="020B0503020102020204" pitchFamily="34" charset="0"/>
              </a:rPr>
              <a:t>/</a:t>
            </a:r>
            <a:r>
              <a:rPr lang="de-DE" sz="1700" b="1" kern="0" dirty="0" err="1" smtClean="0">
                <a:latin typeface="Franklin Gothic Book" panose="020B0503020102020204" pitchFamily="34" charset="0"/>
              </a:rPr>
              <a:t>project</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to</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tackle</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the</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need</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and</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for</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establishing</a:t>
            </a:r>
            <a:r>
              <a:rPr lang="de-DE" sz="1700" kern="0" dirty="0" smtClean="0">
                <a:latin typeface="Franklin Gothic Book" panose="020B0503020102020204" pitchFamily="34" charset="0"/>
              </a:rPr>
              <a:t> an </a:t>
            </a:r>
            <a:r>
              <a:rPr lang="de-DE" sz="1700" kern="0" dirty="0" err="1" smtClean="0">
                <a:latin typeface="Franklin Gothic Book" panose="020B0503020102020204" pitchFamily="34" charset="0"/>
              </a:rPr>
              <a:t>exchange</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network</a:t>
            </a:r>
            <a:r>
              <a:rPr lang="de-DE" sz="1700" kern="0" dirty="0" smtClean="0">
                <a:latin typeface="Franklin Gothic Book" panose="020B0503020102020204" pitchFamily="34" charset="0"/>
              </a:rPr>
              <a:t> </a:t>
            </a:r>
            <a:r>
              <a:rPr lang="de-DE" sz="1700" kern="0" dirty="0" err="1" smtClean="0">
                <a:latin typeface="Franklin Gothic Book" panose="020B0503020102020204" pitchFamily="34" charset="0"/>
              </a:rPr>
              <a:t>of</a:t>
            </a:r>
            <a:r>
              <a:rPr lang="de-DE" sz="1700" kern="0" dirty="0" smtClean="0">
                <a:latin typeface="Franklin Gothic Book" panose="020B0503020102020204" pitchFamily="34" charset="0"/>
              </a:rPr>
              <a:t> relevant </a:t>
            </a:r>
            <a:r>
              <a:rPr lang="de-DE" sz="1700" kern="0" dirty="0" err="1" smtClean="0">
                <a:latin typeface="Franklin Gothic Book" panose="020B0503020102020204" pitchFamily="34" charset="0"/>
              </a:rPr>
              <a:t>stakeholders</a:t>
            </a:r>
            <a:endParaRPr lang="de-DE" sz="1700" kern="0" dirty="0">
              <a:latin typeface="Franklin Gothic Book" panose="020B0503020102020204" pitchFamily="34" charset="0"/>
            </a:endParaRPr>
          </a:p>
          <a:p>
            <a:pPr marL="177800" indent="-177800">
              <a:lnSpc>
                <a:spcPts val="2300"/>
              </a:lnSpc>
              <a:spcAft>
                <a:spcPts val="1100"/>
              </a:spcAft>
              <a:buFont typeface="Arial" pitchFamily="34" charset="0"/>
              <a:buChar char="•"/>
            </a:pPr>
            <a:r>
              <a:rPr lang="de-DE" sz="1700" b="1" kern="0" dirty="0" smtClean="0">
                <a:latin typeface="Franklin Gothic Book" panose="020B0503020102020204" pitchFamily="34" charset="0"/>
              </a:rPr>
              <a:t>Partners </a:t>
            </a:r>
            <a:r>
              <a:rPr lang="de-DE" sz="1700" kern="0" dirty="0" err="1" smtClean="0">
                <a:latin typeface="Franklin Gothic Book" panose="020B0503020102020204" pitchFamily="34" charset="0"/>
              </a:rPr>
              <a:t>involved</a:t>
            </a:r>
            <a:r>
              <a:rPr lang="de-DE" sz="1700" kern="0" dirty="0" smtClean="0">
                <a:latin typeface="Franklin Gothic Book" panose="020B0503020102020204" pitchFamily="34" charset="0"/>
              </a:rPr>
              <a:t>:</a:t>
            </a:r>
            <a:endParaRPr lang="de-DE" sz="1700" kern="0" dirty="0">
              <a:latin typeface="Franklin Gothic Book" panose="020B0503020102020204" pitchFamily="34" charset="0"/>
            </a:endParaRPr>
          </a:p>
          <a:p>
            <a:pPr marL="531813" indent="-231775">
              <a:lnSpc>
                <a:spcPts val="2600"/>
              </a:lnSpc>
              <a:spcBef>
                <a:spcPts val="500"/>
              </a:spcBef>
              <a:buFont typeface="Symbol" pitchFamily="18" charset="2"/>
              <a:buChar char="-"/>
            </a:pPr>
            <a:r>
              <a:rPr lang="de-AT" sz="1700" dirty="0" err="1" smtClean="0">
                <a:latin typeface="Franklin Gothic Book" pitchFamily="34" charset="0"/>
              </a:rPr>
              <a:t>Interact</a:t>
            </a:r>
            <a:r>
              <a:rPr lang="de-AT" sz="1700" dirty="0" smtClean="0">
                <a:latin typeface="Franklin Gothic Book" pitchFamily="34" charset="0"/>
              </a:rPr>
              <a:t> (</a:t>
            </a:r>
            <a:r>
              <a:rPr lang="de-AT" sz="1700" dirty="0" err="1" smtClean="0">
                <a:latin typeface="Franklin Gothic Book" pitchFamily="34" charset="0"/>
              </a:rPr>
              <a:t>overall</a:t>
            </a:r>
            <a:r>
              <a:rPr lang="de-AT" sz="1700" dirty="0" smtClean="0">
                <a:latin typeface="Franklin Gothic Book" pitchFamily="34" charset="0"/>
              </a:rPr>
              <a:t> </a:t>
            </a:r>
            <a:r>
              <a:rPr lang="de-AT" sz="1700" dirty="0" err="1" smtClean="0">
                <a:latin typeface="Franklin Gothic Book" pitchFamily="34" charset="0"/>
              </a:rPr>
              <a:t>coordination</a:t>
            </a:r>
            <a:r>
              <a:rPr lang="de-AT" sz="1700" dirty="0" smtClean="0">
                <a:latin typeface="Franklin Gothic Book" pitchFamily="34" charset="0"/>
              </a:rPr>
              <a:t>, </a:t>
            </a:r>
            <a:r>
              <a:rPr lang="de-AT" sz="1700" dirty="0" err="1" smtClean="0">
                <a:latin typeface="Franklin Gothic Book" pitchFamily="34" charset="0"/>
              </a:rPr>
              <a:t>moderation</a:t>
            </a:r>
            <a:r>
              <a:rPr lang="de-AT" sz="1700" dirty="0" smtClean="0">
                <a:latin typeface="Franklin Gothic Book" pitchFamily="34" charset="0"/>
              </a:rPr>
              <a:t>, </a:t>
            </a:r>
            <a:r>
              <a:rPr lang="de-AT" sz="1700" dirty="0" err="1" smtClean="0">
                <a:latin typeface="Franklin Gothic Book" pitchFamily="34" charset="0"/>
              </a:rPr>
              <a:t>support</a:t>
            </a:r>
            <a:r>
              <a:rPr lang="de-AT" sz="1700" dirty="0" smtClean="0">
                <a:latin typeface="Franklin Gothic Book" pitchFamily="34" charset="0"/>
              </a:rPr>
              <a:t> </a:t>
            </a:r>
            <a:r>
              <a:rPr lang="de-AT" sz="1700" dirty="0" err="1" smtClean="0">
                <a:latin typeface="Franklin Gothic Book" pitchFamily="34" charset="0"/>
              </a:rPr>
              <a:t>to</a:t>
            </a:r>
            <a:r>
              <a:rPr lang="de-AT" sz="1700" dirty="0" smtClean="0">
                <a:latin typeface="Franklin Gothic Book" pitchFamily="34" charset="0"/>
              </a:rPr>
              <a:t> Programmes)</a:t>
            </a:r>
          </a:p>
          <a:p>
            <a:pPr marL="531813" indent="-231775">
              <a:lnSpc>
                <a:spcPts val="2600"/>
              </a:lnSpc>
              <a:spcBef>
                <a:spcPts val="500"/>
              </a:spcBef>
              <a:buFont typeface="Symbol" pitchFamily="18" charset="2"/>
              <a:buChar char="-"/>
            </a:pPr>
            <a:r>
              <a:rPr lang="de-AT" sz="1700" dirty="0" smtClean="0">
                <a:latin typeface="Franklin Gothic Book" pitchFamily="34" charset="0"/>
              </a:rPr>
              <a:t>ESPON (territorial </a:t>
            </a:r>
            <a:r>
              <a:rPr lang="de-AT" sz="1700" dirty="0" err="1" smtClean="0">
                <a:latin typeface="Franklin Gothic Book" pitchFamily="34" charset="0"/>
              </a:rPr>
              <a:t>evidence</a:t>
            </a:r>
            <a:r>
              <a:rPr lang="de-AT" sz="1700" dirty="0" smtClean="0">
                <a:latin typeface="Franklin Gothic Book" pitchFamily="34" charset="0"/>
              </a:rPr>
              <a:t>, </a:t>
            </a:r>
            <a:r>
              <a:rPr lang="de-AT" sz="1700" dirty="0" err="1" smtClean="0">
                <a:latin typeface="Franklin Gothic Book" pitchFamily="34" charset="0"/>
              </a:rPr>
              <a:t>analysis</a:t>
            </a:r>
            <a:r>
              <a:rPr lang="de-AT" sz="1700" dirty="0" smtClean="0">
                <a:latin typeface="Franklin Gothic Book" pitchFamily="34" charset="0"/>
              </a:rPr>
              <a:t> </a:t>
            </a:r>
            <a:r>
              <a:rPr lang="de-AT" sz="1700" dirty="0" err="1" smtClean="0">
                <a:latin typeface="Franklin Gothic Book" pitchFamily="34" charset="0"/>
              </a:rPr>
              <a:t>of</a:t>
            </a:r>
            <a:r>
              <a:rPr lang="de-AT" sz="1700" dirty="0" smtClean="0">
                <a:latin typeface="Franklin Gothic Book" pitchFamily="34" charset="0"/>
              </a:rPr>
              <a:t> </a:t>
            </a:r>
            <a:r>
              <a:rPr lang="de-AT" sz="1700" dirty="0" err="1" smtClean="0">
                <a:latin typeface="Franklin Gothic Book" pitchFamily="34" charset="0"/>
              </a:rPr>
              <a:t>trends</a:t>
            </a:r>
            <a:r>
              <a:rPr lang="de-AT" sz="1700" dirty="0" smtClean="0">
                <a:latin typeface="Franklin Gothic Book" pitchFamily="34" charset="0"/>
              </a:rPr>
              <a:t> </a:t>
            </a:r>
            <a:r>
              <a:rPr lang="de-AT" sz="1700" dirty="0" err="1" smtClean="0">
                <a:latin typeface="Franklin Gothic Book" pitchFamily="34" charset="0"/>
              </a:rPr>
              <a:t>and</a:t>
            </a:r>
            <a:r>
              <a:rPr lang="de-AT" sz="1700" dirty="0" smtClean="0">
                <a:latin typeface="Franklin Gothic Book" pitchFamily="34" charset="0"/>
              </a:rPr>
              <a:t> </a:t>
            </a:r>
            <a:r>
              <a:rPr lang="de-AT" sz="1700" dirty="0" err="1" smtClean="0">
                <a:latin typeface="Franklin Gothic Book" pitchFamily="34" charset="0"/>
              </a:rPr>
              <a:t>flows</a:t>
            </a:r>
            <a:r>
              <a:rPr lang="de-AT" sz="1700" dirty="0" smtClean="0">
                <a:latin typeface="Franklin Gothic Book" pitchFamily="34" charset="0"/>
              </a:rPr>
              <a:t>, </a:t>
            </a:r>
            <a:r>
              <a:rPr lang="de-AT" sz="1700" dirty="0" err="1" smtClean="0">
                <a:latin typeface="Franklin Gothic Book" pitchFamily="34" charset="0"/>
              </a:rPr>
              <a:t>thematic</a:t>
            </a:r>
            <a:r>
              <a:rPr lang="de-AT" sz="1700" dirty="0" smtClean="0">
                <a:latin typeface="Franklin Gothic Book" pitchFamily="34" charset="0"/>
              </a:rPr>
              <a:t> </a:t>
            </a:r>
            <a:r>
              <a:rPr lang="de-AT" sz="1700" dirty="0" err="1" smtClean="0">
                <a:latin typeface="Franklin Gothic Book" pitchFamily="34" charset="0"/>
              </a:rPr>
              <a:t>expertise</a:t>
            </a:r>
            <a:r>
              <a:rPr lang="de-AT" sz="1700" dirty="0" smtClean="0">
                <a:latin typeface="Franklin Gothic Book" pitchFamily="34" charset="0"/>
              </a:rPr>
              <a:t>)</a:t>
            </a:r>
            <a:endParaRPr lang="de-DE" sz="1700" dirty="0">
              <a:latin typeface="Franklin Gothic Book" pitchFamily="34" charset="0"/>
            </a:endParaRPr>
          </a:p>
          <a:p>
            <a:pPr marL="531813" indent="-231775">
              <a:lnSpc>
                <a:spcPts val="2600"/>
              </a:lnSpc>
              <a:spcBef>
                <a:spcPts val="500"/>
              </a:spcBef>
              <a:buFont typeface="Symbol" pitchFamily="18" charset="2"/>
              <a:buChar char="-"/>
            </a:pPr>
            <a:r>
              <a:rPr lang="de-AT" sz="1700" dirty="0" smtClean="0">
                <a:latin typeface="Franklin Gothic Book" pitchFamily="34" charset="0"/>
              </a:rPr>
              <a:t>European </a:t>
            </a:r>
            <a:r>
              <a:rPr lang="de-AT" sz="1700" dirty="0" err="1" smtClean="0">
                <a:latin typeface="Franklin Gothic Book" pitchFamily="34" charset="0"/>
              </a:rPr>
              <a:t>Commission</a:t>
            </a:r>
            <a:r>
              <a:rPr lang="de-AT" sz="1700" dirty="0" smtClean="0">
                <a:latin typeface="Franklin Gothic Book" pitchFamily="34" charset="0"/>
              </a:rPr>
              <a:t> (</a:t>
            </a:r>
            <a:r>
              <a:rPr lang="de-AT" sz="1700" dirty="0" err="1" smtClean="0">
                <a:latin typeface="Franklin Gothic Book" pitchFamily="34" charset="0"/>
              </a:rPr>
              <a:t>support</a:t>
            </a:r>
            <a:r>
              <a:rPr lang="de-AT" sz="1700" dirty="0" smtClean="0">
                <a:latin typeface="Franklin Gothic Book" pitchFamily="34" charset="0"/>
              </a:rPr>
              <a:t> </a:t>
            </a:r>
            <a:r>
              <a:rPr lang="de-AT" sz="1700" dirty="0" err="1" smtClean="0">
                <a:latin typeface="Franklin Gothic Book" pitchFamily="34" charset="0"/>
              </a:rPr>
              <a:t>to</a:t>
            </a:r>
            <a:r>
              <a:rPr lang="de-AT" sz="1700" dirty="0" smtClean="0">
                <a:latin typeface="Franklin Gothic Book" pitchFamily="34" charset="0"/>
              </a:rPr>
              <a:t> </a:t>
            </a:r>
            <a:r>
              <a:rPr lang="de-AT" sz="1700" dirty="0" err="1" smtClean="0">
                <a:latin typeface="Franklin Gothic Book" pitchFamily="34" charset="0"/>
              </a:rPr>
              <a:t>the</a:t>
            </a:r>
            <a:r>
              <a:rPr lang="de-AT" sz="1700" dirty="0" smtClean="0">
                <a:latin typeface="Franklin Gothic Book" pitchFamily="34" charset="0"/>
              </a:rPr>
              <a:t> initiative, </a:t>
            </a:r>
            <a:r>
              <a:rPr lang="de-AT" sz="1700" dirty="0" err="1" smtClean="0">
                <a:latin typeface="Franklin Gothic Book" pitchFamily="34" charset="0"/>
              </a:rPr>
              <a:t>policy</a:t>
            </a:r>
            <a:r>
              <a:rPr lang="de-AT" sz="1700" dirty="0" smtClean="0">
                <a:latin typeface="Franklin Gothic Book" pitchFamily="34" charset="0"/>
              </a:rPr>
              <a:t> </a:t>
            </a:r>
            <a:r>
              <a:rPr lang="de-AT" sz="1700" dirty="0" err="1" smtClean="0">
                <a:latin typeface="Franklin Gothic Book" pitchFamily="34" charset="0"/>
              </a:rPr>
              <a:t>trends</a:t>
            </a:r>
            <a:r>
              <a:rPr lang="de-AT" sz="1700" dirty="0">
                <a:latin typeface="Franklin Gothic Book" pitchFamily="34" charset="0"/>
              </a:rPr>
              <a:t>)</a:t>
            </a:r>
            <a:endParaRPr lang="de-AT" sz="1700" dirty="0" smtClean="0">
              <a:latin typeface="Franklin Gothic Book" pitchFamily="34" charset="0"/>
            </a:endParaRPr>
          </a:p>
          <a:p>
            <a:pPr marL="531813" indent="-231775">
              <a:lnSpc>
                <a:spcPts val="2600"/>
              </a:lnSpc>
              <a:spcBef>
                <a:spcPts val="500"/>
              </a:spcBef>
              <a:buFont typeface="Symbol" pitchFamily="18" charset="2"/>
              <a:buChar char="-"/>
            </a:pPr>
            <a:r>
              <a:rPr lang="de-AT" sz="1700" dirty="0" smtClean="0">
                <a:latin typeface="Franklin Gothic Book" pitchFamily="34" charset="0"/>
              </a:rPr>
              <a:t>Other relevant </a:t>
            </a:r>
            <a:r>
              <a:rPr lang="de-AT" sz="1700" dirty="0" err="1" smtClean="0">
                <a:latin typeface="Franklin Gothic Book" pitchFamily="34" charset="0"/>
              </a:rPr>
              <a:t>bodies</a:t>
            </a:r>
            <a:r>
              <a:rPr lang="de-AT" sz="1700" dirty="0" smtClean="0">
                <a:latin typeface="Franklin Gothic Book" pitchFamily="34" charset="0"/>
              </a:rPr>
              <a:t>/</a:t>
            </a:r>
            <a:r>
              <a:rPr lang="de-AT" sz="1700" dirty="0" err="1" smtClean="0">
                <a:latin typeface="Franklin Gothic Book" pitchFamily="34" charset="0"/>
              </a:rPr>
              <a:t>institutions</a:t>
            </a:r>
            <a:r>
              <a:rPr lang="de-AT" sz="1700" dirty="0" smtClean="0">
                <a:latin typeface="Franklin Gothic Book" pitchFamily="34" charset="0"/>
              </a:rPr>
              <a:t>/</a:t>
            </a:r>
            <a:r>
              <a:rPr lang="de-AT" sz="1700" dirty="0" err="1" smtClean="0">
                <a:latin typeface="Franklin Gothic Book" pitchFamily="34" charset="0"/>
              </a:rPr>
              <a:t>networks</a:t>
            </a:r>
            <a:r>
              <a:rPr lang="de-AT" sz="1700" dirty="0" smtClean="0">
                <a:latin typeface="Franklin Gothic Book" pitchFamily="34" charset="0"/>
              </a:rPr>
              <a:t> </a:t>
            </a:r>
            <a:endParaRPr lang="de-DE" sz="1700" dirty="0" smtClean="0">
              <a:latin typeface="Franklin Gothic Book" pitchFamily="34" charset="0"/>
            </a:endParaRPr>
          </a:p>
          <a:p>
            <a:pPr marL="300038">
              <a:lnSpc>
                <a:spcPts val="2600"/>
              </a:lnSpc>
              <a:spcBef>
                <a:spcPts val="500"/>
              </a:spcBef>
            </a:pPr>
            <a:endParaRPr lang="de-DE" sz="1700" kern="0" dirty="0" smtClean="0">
              <a:latin typeface="Franklin Gothic Demi" pitchFamily="34" charset="0"/>
            </a:endParaRPr>
          </a:p>
          <a:p>
            <a:pPr marL="177800" indent="-177800">
              <a:lnSpc>
                <a:spcPts val="2300"/>
              </a:lnSpc>
              <a:spcAft>
                <a:spcPts val="1200"/>
              </a:spcAft>
              <a:buFont typeface="Arial" pitchFamily="34" charset="0"/>
              <a:buChar char="•"/>
            </a:pPr>
            <a:r>
              <a:rPr lang="pt-BR" sz="1700" b="1" kern="0" dirty="0" smtClean="0">
                <a:latin typeface="Franklin Gothic Book" panose="020B0503020102020204" pitchFamily="34" charset="0"/>
              </a:rPr>
              <a:t>Target groups</a:t>
            </a:r>
            <a:r>
              <a:rPr lang="pt-BR" sz="1700" kern="0" dirty="0" smtClean="0">
                <a:latin typeface="Franklin Gothic Book" panose="020B0503020102020204" pitchFamily="34" charset="0"/>
              </a:rPr>
              <a:t>: Interreg Programmes, IPA CBC, ENI CBC, Member States’ representatives, etc.</a:t>
            </a:r>
            <a:endParaRPr lang="pt-BR" sz="1700" kern="0" dirty="0">
              <a:latin typeface="Franklin Gothic Book" panose="020B0503020102020204" pitchFamily="34" charset="0"/>
            </a:endParaRPr>
          </a:p>
        </p:txBody>
      </p:sp>
    </p:spTree>
    <p:extLst>
      <p:ext uri="{BB962C8B-B14F-4D97-AF65-F5344CB8AC3E}">
        <p14:creationId xmlns:p14="http://schemas.microsoft.com/office/powerpoint/2010/main" val="3096194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err="1" smtClean="0">
                <a:latin typeface="Franklin Gothic Demi" pitchFamily="34" charset="0"/>
              </a:rPr>
              <a:t>Objectives</a:t>
            </a:r>
            <a:endParaRPr lang="de-DE" sz="3200" kern="900" spc="-70" dirty="0">
              <a:latin typeface="Franklin Gothic Demi" pitchFamily="34" charset="0"/>
            </a:endParaRPr>
          </a:p>
        </p:txBody>
      </p:sp>
      <p:grpSp>
        <p:nvGrpSpPr>
          <p:cNvPr id="9" name="Gruppieren 8"/>
          <p:cNvGrpSpPr/>
          <p:nvPr/>
        </p:nvGrpSpPr>
        <p:grpSpPr>
          <a:xfrm>
            <a:off x="6784422" y="5992138"/>
            <a:ext cx="1725477" cy="458665"/>
            <a:chOff x="6784421" y="5992139"/>
            <a:chExt cx="1725477" cy="458665"/>
          </a:xfrm>
        </p:grpSpPr>
        <p:pic>
          <p:nvPicPr>
            <p:cNvPr id="10" name="Grafik 9"/>
            <p:cNvPicPr>
              <a:picLocks noChangeAspect="1"/>
            </p:cNvPicPr>
            <p:nvPr/>
          </p:nvPicPr>
          <p:blipFill rotWithShape="1">
            <a:blip r:embed="rId3"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2" name="Textfeld 11"/>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5" name="Textfeld 4"/>
          <p:cNvSpPr txBox="1"/>
          <p:nvPr/>
        </p:nvSpPr>
        <p:spPr>
          <a:xfrm>
            <a:off x="525904" y="1294663"/>
            <a:ext cx="4808096" cy="4565352"/>
          </a:xfrm>
          <a:prstGeom prst="rect">
            <a:avLst/>
          </a:prstGeom>
          <a:noFill/>
        </p:spPr>
        <p:txBody>
          <a:bodyPr wrap="square" lIns="0" tIns="0" rIns="0" bIns="0" rtlCol="0">
            <a:spAutoFit/>
          </a:bodyPr>
          <a:lstStyle/>
          <a:p>
            <a:pPr marL="582613" indent="-169863">
              <a:lnSpc>
                <a:spcPts val="2200"/>
              </a:lnSpc>
              <a:spcAft>
                <a:spcPts val="1350"/>
              </a:spcAft>
              <a:buFont typeface="Arial" pitchFamily="34" charset="0"/>
              <a:buChar char="•"/>
            </a:pPr>
            <a:r>
              <a:rPr lang="en-US" sz="1700" kern="0" spc="-20" dirty="0">
                <a:latin typeface="Franklin Gothic Book" pitchFamily="34" charset="0"/>
              </a:rPr>
              <a:t>Make all relevant data available</a:t>
            </a:r>
            <a:endParaRPr lang="en-US" sz="1700" kern="0" spc="-20" dirty="0" smtClean="0">
              <a:latin typeface="Franklin Gothic Book" pitchFamily="34" charset="0"/>
            </a:endParaRPr>
          </a:p>
          <a:p>
            <a:pPr marL="582613" indent="-169863">
              <a:lnSpc>
                <a:spcPts val="2200"/>
              </a:lnSpc>
              <a:spcAft>
                <a:spcPts val="1350"/>
              </a:spcAft>
              <a:buFont typeface="Arial" pitchFamily="34" charset="0"/>
              <a:buChar char="•"/>
            </a:pPr>
            <a:r>
              <a:rPr lang="en-US" sz="1700" kern="0" spc="-20" dirty="0" smtClean="0">
                <a:latin typeface="Franklin Gothic Book" pitchFamily="34" charset="0"/>
              </a:rPr>
              <a:t>Spread </a:t>
            </a:r>
            <a:r>
              <a:rPr lang="en-US" sz="1700" kern="0" spc="-20" dirty="0">
                <a:latin typeface="Franklin Gothic Book" pitchFamily="34" charset="0"/>
              </a:rPr>
              <a:t>knowledge about the current experiences and/or practices of </a:t>
            </a:r>
            <a:r>
              <a:rPr lang="en-US" sz="1700" kern="0" spc="-20" dirty="0" err="1">
                <a:latin typeface="Franklin Gothic Book" pitchFamily="34" charset="0"/>
              </a:rPr>
              <a:t>programmes</a:t>
            </a:r>
            <a:r>
              <a:rPr lang="en-US" sz="1700" kern="0" spc="-20" dirty="0">
                <a:latin typeface="Franklin Gothic Book" pitchFamily="34" charset="0"/>
              </a:rPr>
              <a:t> </a:t>
            </a:r>
            <a:r>
              <a:rPr lang="en-US" sz="1700" kern="0" spc="-20" dirty="0" smtClean="0">
                <a:latin typeface="Franklin Gothic Book" pitchFamily="34" charset="0"/>
              </a:rPr>
              <a:t>(desk </a:t>
            </a:r>
            <a:r>
              <a:rPr lang="en-US" sz="1700" kern="0" spc="-20" dirty="0">
                <a:latin typeface="Franklin Gothic Book" pitchFamily="34" charset="0"/>
              </a:rPr>
              <a:t>research</a:t>
            </a:r>
            <a:r>
              <a:rPr lang="en-US" sz="1700" kern="0" spc="-20" dirty="0" smtClean="0">
                <a:latin typeface="Franklin Gothic Book" pitchFamily="34" charset="0"/>
              </a:rPr>
              <a:t>)</a:t>
            </a:r>
            <a:endParaRPr lang="en-US" sz="1700" kern="0" spc="-20" dirty="0">
              <a:latin typeface="Franklin Gothic Book" pitchFamily="34" charset="0"/>
            </a:endParaRPr>
          </a:p>
          <a:p>
            <a:pPr marL="582613" indent="-169863">
              <a:lnSpc>
                <a:spcPts val="2200"/>
              </a:lnSpc>
              <a:spcAft>
                <a:spcPts val="1350"/>
              </a:spcAft>
              <a:buFont typeface="Arial" pitchFamily="34" charset="0"/>
              <a:buChar char="•"/>
            </a:pPr>
            <a:r>
              <a:rPr lang="en-US" sz="1700" kern="0" spc="-20" dirty="0" err="1" smtClean="0">
                <a:latin typeface="Franklin Gothic Book" pitchFamily="34" charset="0"/>
              </a:rPr>
              <a:t>Analyse</a:t>
            </a:r>
            <a:r>
              <a:rPr lang="en-US" sz="1700" kern="0" spc="-20" dirty="0" smtClean="0">
                <a:latin typeface="Franklin Gothic Book" pitchFamily="34" charset="0"/>
              </a:rPr>
              <a:t> </a:t>
            </a:r>
            <a:r>
              <a:rPr lang="en-US" sz="1700" kern="0" spc="-20" dirty="0">
                <a:latin typeface="Franklin Gothic Book" pitchFamily="34" charset="0"/>
              </a:rPr>
              <a:t>and facilitate exchange and </a:t>
            </a:r>
            <a:r>
              <a:rPr lang="en-US" sz="1700" kern="0" spc="-20" dirty="0" smtClean="0">
                <a:latin typeface="Franklin Gothic Book" pitchFamily="34" charset="0"/>
              </a:rPr>
              <a:t>peer to peer </a:t>
            </a:r>
            <a:r>
              <a:rPr lang="en-US" sz="1700" kern="0" spc="-20" dirty="0">
                <a:latin typeface="Franklin Gothic Book" pitchFamily="34" charset="0"/>
              </a:rPr>
              <a:t>learning about </a:t>
            </a:r>
            <a:r>
              <a:rPr lang="en-US" sz="1700" kern="0" spc="-20" dirty="0" err="1">
                <a:latin typeface="Franklin Gothic Book" pitchFamily="34" charset="0"/>
              </a:rPr>
              <a:t>programmes’</a:t>
            </a:r>
            <a:r>
              <a:rPr lang="en-US" sz="1700" kern="0" spc="-20" dirty="0">
                <a:latin typeface="Franklin Gothic Book" pitchFamily="34" charset="0"/>
              </a:rPr>
              <a:t> migration-related measures and </a:t>
            </a:r>
            <a:r>
              <a:rPr lang="en-US" sz="1700" kern="0" spc="-20" dirty="0" smtClean="0">
                <a:latin typeface="Franklin Gothic Book" pitchFamily="34" charset="0"/>
              </a:rPr>
              <a:t>projects</a:t>
            </a:r>
          </a:p>
          <a:p>
            <a:pPr marL="582613" indent="-169863">
              <a:lnSpc>
                <a:spcPts val="2200"/>
              </a:lnSpc>
              <a:spcAft>
                <a:spcPts val="1350"/>
              </a:spcAft>
              <a:buFont typeface="Arial" pitchFamily="34" charset="0"/>
              <a:buChar char="•"/>
            </a:pPr>
            <a:r>
              <a:rPr lang="en-US" sz="1700" kern="0" spc="-20" dirty="0" smtClean="0">
                <a:latin typeface="Franklin Gothic Book" pitchFamily="34" charset="0"/>
              </a:rPr>
              <a:t>Mapping </a:t>
            </a:r>
            <a:r>
              <a:rPr lang="en-US" sz="1700" kern="0" spc="-20" dirty="0">
                <a:latin typeface="Franklin Gothic Book" pitchFamily="34" charset="0"/>
              </a:rPr>
              <a:t>of </a:t>
            </a:r>
            <a:r>
              <a:rPr lang="en-US" sz="1700" kern="0" spc="-20" dirty="0" err="1">
                <a:latin typeface="Franklin Gothic Book" pitchFamily="34" charset="0"/>
              </a:rPr>
              <a:t>programmes</a:t>
            </a:r>
            <a:r>
              <a:rPr lang="en-US" sz="1700" kern="0" spc="-20" dirty="0">
                <a:latin typeface="Franklin Gothic Book" pitchFamily="34" charset="0"/>
              </a:rPr>
              <a:t> and possible measures that could be </a:t>
            </a:r>
            <a:r>
              <a:rPr lang="en-US" sz="1700" kern="0" spc="-20" dirty="0" smtClean="0">
                <a:latin typeface="Franklin Gothic Book" pitchFamily="34" charset="0"/>
              </a:rPr>
              <a:t>implemented</a:t>
            </a:r>
            <a:endParaRPr lang="en-US" sz="1700" kern="0" spc="-20" dirty="0">
              <a:latin typeface="Franklin Gothic Book" pitchFamily="34" charset="0"/>
            </a:endParaRPr>
          </a:p>
          <a:p>
            <a:pPr marL="582613" indent="-169863">
              <a:lnSpc>
                <a:spcPts val="2200"/>
              </a:lnSpc>
              <a:spcAft>
                <a:spcPts val="1350"/>
              </a:spcAft>
              <a:buFont typeface="Arial" pitchFamily="34" charset="0"/>
              <a:buChar char="•"/>
            </a:pPr>
            <a:r>
              <a:rPr lang="en-US" sz="1700" kern="0" spc="-20" dirty="0" smtClean="0">
                <a:latin typeface="Franklin Gothic Book" pitchFamily="34" charset="0"/>
              </a:rPr>
              <a:t>Define </a:t>
            </a:r>
            <a:r>
              <a:rPr lang="en-US" sz="1700" kern="0" spc="-20" dirty="0">
                <a:latin typeface="Franklin Gothic Book" pitchFamily="34" charset="0"/>
              </a:rPr>
              <a:t>an Action Plan for </a:t>
            </a:r>
            <a:r>
              <a:rPr lang="en-US" sz="1700" kern="0" spc="-20" dirty="0" err="1">
                <a:latin typeface="Franklin Gothic Book" pitchFamily="34" charset="0"/>
              </a:rPr>
              <a:t>programmes</a:t>
            </a:r>
            <a:r>
              <a:rPr lang="en-US" sz="1700" kern="0" spc="-20" dirty="0">
                <a:latin typeface="Franklin Gothic Book" pitchFamily="34" charset="0"/>
              </a:rPr>
              <a:t> to implement possible </a:t>
            </a:r>
            <a:r>
              <a:rPr lang="en-US" sz="1700" kern="0" spc="-20" dirty="0" smtClean="0">
                <a:latin typeface="Franklin Gothic Book" pitchFamily="34" charset="0"/>
              </a:rPr>
              <a:t>options</a:t>
            </a:r>
          </a:p>
          <a:p>
            <a:pPr marL="582613" indent="-169863">
              <a:lnSpc>
                <a:spcPts val="2200"/>
              </a:lnSpc>
              <a:spcAft>
                <a:spcPts val="1350"/>
              </a:spcAft>
              <a:buFont typeface="Arial" pitchFamily="34" charset="0"/>
              <a:buChar char="•"/>
            </a:pPr>
            <a:r>
              <a:rPr lang="de-AT" sz="1700" kern="0" spc="-20" dirty="0" err="1" smtClean="0">
                <a:latin typeface="Franklin Gothic Book" pitchFamily="34" charset="0"/>
              </a:rPr>
              <a:t>Oversee</a:t>
            </a:r>
            <a:r>
              <a:rPr lang="de-AT" sz="1700" kern="0" spc="-20" dirty="0" smtClean="0">
                <a:latin typeface="Franklin Gothic Book" pitchFamily="34" charset="0"/>
              </a:rPr>
              <a:t> </a:t>
            </a:r>
            <a:r>
              <a:rPr lang="de-AT" sz="1700" kern="0" spc="-20" dirty="0" err="1" smtClean="0">
                <a:latin typeface="Franklin Gothic Book" pitchFamily="34" charset="0"/>
              </a:rPr>
              <a:t>and</a:t>
            </a:r>
            <a:r>
              <a:rPr lang="de-AT" sz="1700" kern="0" spc="-20" dirty="0" smtClean="0">
                <a:latin typeface="Franklin Gothic Book" pitchFamily="34" charset="0"/>
              </a:rPr>
              <a:t> </a:t>
            </a:r>
            <a:r>
              <a:rPr lang="de-AT" sz="1700" kern="0" spc="-20" dirty="0" err="1" smtClean="0">
                <a:latin typeface="Franklin Gothic Book" pitchFamily="34" charset="0"/>
              </a:rPr>
              <a:t>coordinate</a:t>
            </a:r>
            <a:r>
              <a:rPr lang="de-AT" sz="1700" kern="0" spc="-20" dirty="0" smtClean="0">
                <a:latin typeface="Franklin Gothic Book" pitchFamily="34" charset="0"/>
              </a:rPr>
              <a:t> </a:t>
            </a:r>
            <a:r>
              <a:rPr lang="de-AT" sz="1700" kern="0" spc="-20" dirty="0" err="1" smtClean="0">
                <a:latin typeface="Franklin Gothic Book" pitchFamily="34" charset="0"/>
              </a:rPr>
              <a:t>the</a:t>
            </a:r>
            <a:r>
              <a:rPr lang="de-AT" sz="1700" kern="0" spc="-20" dirty="0" smtClean="0">
                <a:latin typeface="Franklin Gothic Book" pitchFamily="34" charset="0"/>
              </a:rPr>
              <a:t> </a:t>
            </a:r>
            <a:r>
              <a:rPr lang="de-AT" sz="1700" kern="0" spc="-20" dirty="0" err="1" smtClean="0">
                <a:latin typeface="Franklin Gothic Book" pitchFamily="34" charset="0"/>
              </a:rPr>
              <a:t>work</a:t>
            </a:r>
            <a:r>
              <a:rPr lang="de-AT" sz="1700" kern="0" spc="-20" dirty="0" smtClean="0">
                <a:latin typeface="Franklin Gothic Book" pitchFamily="34" charset="0"/>
              </a:rPr>
              <a:t> </a:t>
            </a:r>
            <a:r>
              <a:rPr lang="de-AT" sz="1700" kern="0" spc="-20" dirty="0" err="1" smtClean="0">
                <a:latin typeface="Franklin Gothic Book" pitchFamily="34" charset="0"/>
              </a:rPr>
              <a:t>of</a:t>
            </a:r>
            <a:r>
              <a:rPr lang="de-AT" sz="1700" kern="0" spc="-20" dirty="0" smtClean="0">
                <a:latin typeface="Franklin Gothic Book" pitchFamily="34" charset="0"/>
              </a:rPr>
              <a:t> </a:t>
            </a:r>
            <a:r>
              <a:rPr lang="de-AT" sz="1700" kern="0" spc="-20" dirty="0" err="1" smtClean="0">
                <a:latin typeface="Franklin Gothic Book" pitchFamily="34" charset="0"/>
              </a:rPr>
              <a:t>network</a:t>
            </a:r>
            <a:r>
              <a:rPr lang="de-AT" sz="1700" kern="0" spc="-20" dirty="0" smtClean="0">
                <a:latin typeface="Franklin Gothic Book" pitchFamily="34" charset="0"/>
              </a:rPr>
              <a:t> </a:t>
            </a:r>
            <a:r>
              <a:rPr lang="de-AT" sz="1700" kern="0" spc="-20" dirty="0" err="1" smtClean="0">
                <a:latin typeface="Franklin Gothic Book" pitchFamily="34" charset="0"/>
              </a:rPr>
              <a:t>and</a:t>
            </a:r>
            <a:r>
              <a:rPr lang="de-AT" sz="1700" kern="0" spc="-20" dirty="0" smtClean="0">
                <a:latin typeface="Franklin Gothic Book" pitchFamily="34" charset="0"/>
              </a:rPr>
              <a:t> ist </a:t>
            </a:r>
            <a:r>
              <a:rPr lang="de-AT" sz="1700" kern="0" spc="-20" dirty="0" err="1" smtClean="0">
                <a:latin typeface="Franklin Gothic Book" pitchFamily="34" charset="0"/>
              </a:rPr>
              <a:t>results</a:t>
            </a:r>
            <a:endParaRPr lang="en-US" sz="1700" kern="0" spc="-20" dirty="0">
              <a:latin typeface="Franklin Gothic Book" pitchFamily="34" charset="0"/>
            </a:endParaRPr>
          </a:p>
        </p:txBody>
      </p: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95751" y="1212519"/>
            <a:ext cx="3828519" cy="4045281"/>
          </a:xfrm>
          <a:prstGeom prst="rect">
            <a:avLst/>
          </a:prstGeom>
        </p:spPr>
      </p:pic>
    </p:spTree>
    <p:extLst>
      <p:ext uri="{BB962C8B-B14F-4D97-AF65-F5344CB8AC3E}">
        <p14:creationId xmlns:p14="http://schemas.microsoft.com/office/powerpoint/2010/main" val="13388802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err="1" smtClean="0">
                <a:latin typeface="Franklin Gothic Demi" pitchFamily="34" charset="0"/>
              </a:rPr>
              <a:t>Where</a:t>
            </a:r>
            <a:r>
              <a:rPr lang="de-DE" sz="3200" kern="900" spc="-70" dirty="0" smtClean="0">
                <a:latin typeface="Franklin Gothic Demi" pitchFamily="34" charset="0"/>
              </a:rPr>
              <a:t> </a:t>
            </a:r>
            <a:r>
              <a:rPr lang="de-DE" sz="3200" kern="900" spc="-70" dirty="0" err="1" smtClean="0">
                <a:latin typeface="Franklin Gothic Demi" pitchFamily="34" charset="0"/>
              </a:rPr>
              <a:t>are</a:t>
            </a:r>
            <a:r>
              <a:rPr lang="de-DE" sz="3200" kern="900" spc="-70" dirty="0" smtClean="0">
                <a:latin typeface="Franklin Gothic Demi" pitchFamily="34" charset="0"/>
              </a:rPr>
              <a:t> </a:t>
            </a:r>
            <a:r>
              <a:rPr lang="de-DE" sz="3200" kern="900" spc="-70" dirty="0" err="1" smtClean="0">
                <a:latin typeface="Franklin Gothic Demi" pitchFamily="34" charset="0"/>
              </a:rPr>
              <a:t>we</a:t>
            </a:r>
            <a:r>
              <a:rPr lang="de-DE" sz="3200" kern="900" spc="-70" dirty="0" smtClean="0">
                <a:latin typeface="Franklin Gothic Demi" pitchFamily="34" charset="0"/>
              </a:rPr>
              <a:t> </a:t>
            </a:r>
            <a:r>
              <a:rPr lang="de-DE" sz="3200" kern="900" spc="-70" dirty="0" err="1" smtClean="0">
                <a:latin typeface="Franklin Gothic Demi" pitchFamily="34" charset="0"/>
              </a:rPr>
              <a:t>now</a:t>
            </a:r>
            <a:r>
              <a:rPr lang="de-DE" sz="3200" kern="900" spc="-70" dirty="0" smtClean="0">
                <a:latin typeface="Franklin Gothic Demi" pitchFamily="34" charset="0"/>
              </a:rPr>
              <a:t>?</a:t>
            </a:r>
            <a:endParaRPr lang="de-DE" sz="3200" kern="900" spc="-70" dirty="0">
              <a:latin typeface="Franklin Gothic Demi" pitchFamily="34" charset="0"/>
            </a:endParaRPr>
          </a:p>
        </p:txBody>
      </p:sp>
      <p:grpSp>
        <p:nvGrpSpPr>
          <p:cNvPr id="8" name="Gruppieren 7"/>
          <p:cNvGrpSpPr/>
          <p:nvPr/>
        </p:nvGrpSpPr>
        <p:grpSpPr>
          <a:xfrm>
            <a:off x="6784422" y="5992138"/>
            <a:ext cx="1725477" cy="458665"/>
            <a:chOff x="6784421" y="5992139"/>
            <a:chExt cx="1725477" cy="458665"/>
          </a:xfrm>
        </p:grpSpPr>
        <p:pic>
          <p:nvPicPr>
            <p:cNvPr id="9" name="Grafik 8"/>
            <p:cNvPicPr>
              <a:picLocks noChangeAspect="1"/>
            </p:cNvPicPr>
            <p:nvPr/>
          </p:nvPicPr>
          <p:blipFill rotWithShape="1">
            <a:blip r:embed="rId2"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0" name="Textfeld 9"/>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15" name="Textfeld 14"/>
          <p:cNvSpPr txBox="1"/>
          <p:nvPr/>
        </p:nvSpPr>
        <p:spPr>
          <a:xfrm>
            <a:off x="463431" y="1676400"/>
            <a:ext cx="8046467" cy="2691506"/>
          </a:xfrm>
          <a:prstGeom prst="rect">
            <a:avLst/>
          </a:prstGeom>
          <a:noFill/>
        </p:spPr>
        <p:txBody>
          <a:bodyPr wrap="square" lIns="0" tIns="0" rIns="0" bIns="0" rtlCol="0">
            <a:spAutoFit/>
          </a:bodyPr>
          <a:lstStyle/>
          <a:p>
            <a:pPr>
              <a:lnSpc>
                <a:spcPts val="2300"/>
              </a:lnSpc>
              <a:spcAft>
                <a:spcPts val="1300"/>
              </a:spcAft>
            </a:pPr>
            <a:r>
              <a:rPr lang="de-DE" sz="2150" kern="0" spc="-60" dirty="0" smtClean="0">
                <a:latin typeface="Franklin Gothic Demi" pitchFamily="34" charset="0"/>
              </a:rPr>
              <a:t> </a:t>
            </a:r>
            <a:r>
              <a:rPr lang="de-DE" sz="2150" kern="0" spc="-40" dirty="0" err="1" smtClean="0">
                <a:latin typeface="Franklin Gothic Demi" pitchFamily="34" charset="0"/>
              </a:rPr>
              <a:t>What</a:t>
            </a:r>
            <a:r>
              <a:rPr lang="de-DE" sz="2150" kern="0" spc="-40" dirty="0" smtClean="0">
                <a:latin typeface="Franklin Gothic Demi" pitchFamily="34" charset="0"/>
              </a:rPr>
              <a:t> </a:t>
            </a:r>
            <a:r>
              <a:rPr lang="de-DE" sz="2150" kern="0" spc="-40" dirty="0" err="1" smtClean="0">
                <a:latin typeface="Franklin Gothic Demi" pitchFamily="34" charset="0"/>
              </a:rPr>
              <a:t>has</a:t>
            </a:r>
            <a:r>
              <a:rPr lang="de-DE" sz="2150" kern="0" spc="-40" dirty="0" smtClean="0">
                <a:latin typeface="Franklin Gothic Demi" pitchFamily="34" charset="0"/>
              </a:rPr>
              <a:t> </a:t>
            </a:r>
            <a:r>
              <a:rPr lang="de-DE" sz="2150" kern="0" spc="-40" dirty="0" err="1" smtClean="0">
                <a:latin typeface="Franklin Gothic Demi" pitchFamily="34" charset="0"/>
              </a:rPr>
              <a:t>been</a:t>
            </a:r>
            <a:r>
              <a:rPr lang="de-DE" sz="2150" kern="0" spc="-40" dirty="0" smtClean="0">
                <a:latin typeface="Franklin Gothic Demi" pitchFamily="34" charset="0"/>
              </a:rPr>
              <a:t> </a:t>
            </a:r>
            <a:r>
              <a:rPr lang="de-DE" sz="2150" kern="0" spc="-40" dirty="0" err="1" smtClean="0">
                <a:latin typeface="Franklin Gothic Demi" pitchFamily="34" charset="0"/>
              </a:rPr>
              <a:t>done</a:t>
            </a:r>
            <a:r>
              <a:rPr lang="de-DE" sz="2150" kern="0" spc="-40" dirty="0" smtClean="0">
                <a:latin typeface="Franklin Gothic Demi" pitchFamily="34" charset="0"/>
              </a:rPr>
              <a:t> </a:t>
            </a:r>
            <a:r>
              <a:rPr lang="de-DE" sz="2150" kern="0" spc="-40" dirty="0" err="1" smtClean="0">
                <a:latin typeface="Franklin Gothic Demi" pitchFamily="34" charset="0"/>
              </a:rPr>
              <a:t>up-to-now</a:t>
            </a:r>
            <a:r>
              <a:rPr lang="de-DE" sz="2150" kern="0" spc="-40" dirty="0" smtClean="0">
                <a:latin typeface="Franklin Gothic Demi" pitchFamily="34" charset="0"/>
              </a:rPr>
              <a:t>:</a:t>
            </a:r>
          </a:p>
          <a:p>
            <a:pPr marL="285750" lvl="0" indent="-285750" algn="just">
              <a:lnSpc>
                <a:spcPct val="115000"/>
              </a:lnSpc>
              <a:spcAft>
                <a:spcPts val="0"/>
              </a:spcAft>
              <a:buFont typeface="Arial" pitchFamily="34" charset="0"/>
              <a:buChar char="•"/>
            </a:pPr>
            <a:r>
              <a:rPr lang="en-GB" b="1" dirty="0" smtClean="0">
                <a:latin typeface="Franklin Gothic Book" panose="020B0503020102020204" pitchFamily="34" charset="0"/>
                <a:ea typeface="Times New Roman"/>
                <a:cs typeface="Times New Roman"/>
              </a:rPr>
              <a:t>Technical </a:t>
            </a:r>
            <a:r>
              <a:rPr lang="en-GB" b="1" dirty="0">
                <a:latin typeface="Franklin Gothic Book" panose="020B0503020102020204" pitchFamily="34" charset="0"/>
                <a:ea typeface="Times New Roman"/>
                <a:cs typeface="Times New Roman"/>
              </a:rPr>
              <a:t>brainstorming and exchange meeting</a:t>
            </a:r>
            <a:r>
              <a:rPr lang="en-GB" dirty="0">
                <a:latin typeface="Franklin Gothic Book" panose="020B0503020102020204" pitchFamily="34" charset="0"/>
                <a:ea typeface="Times New Roman"/>
                <a:cs typeface="Times New Roman"/>
              </a:rPr>
              <a:t>, </a:t>
            </a:r>
            <a:r>
              <a:rPr lang="en-GB" dirty="0">
                <a:latin typeface="Franklin Gothic Book" panose="020B0503020102020204" pitchFamily="34" charset="0"/>
                <a:ea typeface="Calibri"/>
                <a:cs typeface="Times New Roman"/>
              </a:rPr>
              <a:t> </a:t>
            </a:r>
            <a:endParaRPr lang="de-AT" sz="2800" dirty="0">
              <a:latin typeface="Franklin Gothic Book" panose="020B0503020102020204" pitchFamily="34" charset="0"/>
              <a:ea typeface="Calibri"/>
              <a:cs typeface="Times New Roman"/>
            </a:endParaRPr>
          </a:p>
          <a:p>
            <a:pPr marL="285750" lvl="0" algn="just">
              <a:lnSpc>
                <a:spcPct val="115000"/>
              </a:lnSpc>
              <a:spcAft>
                <a:spcPts val="0"/>
              </a:spcAft>
            </a:pPr>
            <a:r>
              <a:rPr lang="en-GB" u="sng" dirty="0" smtClean="0">
                <a:latin typeface="Franklin Gothic Book" panose="020B0503020102020204" pitchFamily="34" charset="0"/>
                <a:ea typeface="Calibri"/>
                <a:cs typeface="Times New Roman"/>
              </a:rPr>
              <a:t>Objective</a:t>
            </a:r>
            <a:r>
              <a:rPr lang="en-GB" dirty="0">
                <a:latin typeface="Franklin Gothic Book" panose="020B0503020102020204" pitchFamily="34" charset="0"/>
                <a:ea typeface="Calibri"/>
                <a:cs typeface="Times New Roman"/>
              </a:rPr>
              <a:t>: to help reach common understanding of the topic/issues. The meeting </a:t>
            </a:r>
            <a:r>
              <a:rPr lang="en-GB" dirty="0" smtClean="0">
                <a:latin typeface="Franklin Gothic Book" panose="020B0503020102020204" pitchFamily="34" charset="0"/>
                <a:ea typeface="Calibri"/>
                <a:cs typeface="Times New Roman"/>
              </a:rPr>
              <a:t>focused </a:t>
            </a:r>
            <a:r>
              <a:rPr lang="en-GB" dirty="0">
                <a:latin typeface="Franklin Gothic Book" panose="020B0503020102020204" pitchFamily="34" charset="0"/>
                <a:ea typeface="Calibri"/>
                <a:cs typeface="Times New Roman"/>
              </a:rPr>
              <a:t>on exchange between programmes on migration-related </a:t>
            </a:r>
            <a:r>
              <a:rPr lang="en-GB" dirty="0" smtClean="0">
                <a:latin typeface="Franklin Gothic Book" panose="020B0503020102020204" pitchFamily="34" charset="0"/>
                <a:ea typeface="Calibri"/>
                <a:cs typeface="Times New Roman"/>
              </a:rPr>
              <a:t>measures. </a:t>
            </a:r>
          </a:p>
          <a:p>
            <a:pPr lvl="0" algn="just">
              <a:lnSpc>
                <a:spcPct val="115000"/>
              </a:lnSpc>
              <a:spcAft>
                <a:spcPts val="0"/>
              </a:spcAft>
            </a:pPr>
            <a:endParaRPr lang="en-GB" dirty="0" smtClean="0">
              <a:latin typeface="Franklin Gothic Book" panose="020B0503020102020204" pitchFamily="34" charset="0"/>
              <a:ea typeface="Calibri"/>
              <a:cs typeface="Times New Roman"/>
            </a:endParaRPr>
          </a:p>
          <a:p>
            <a:pPr marL="285750" lvl="0" indent="-285750" algn="just">
              <a:lnSpc>
                <a:spcPct val="115000"/>
              </a:lnSpc>
              <a:spcAft>
                <a:spcPts val="0"/>
              </a:spcAft>
              <a:buFont typeface="Arial" pitchFamily="34" charset="0"/>
              <a:buChar char="•"/>
            </a:pPr>
            <a:r>
              <a:rPr lang="en-GB" dirty="0" smtClean="0">
                <a:latin typeface="Franklin Gothic Book" panose="020B0503020102020204" pitchFamily="34" charset="0"/>
                <a:ea typeface="Calibri"/>
                <a:cs typeface="Times New Roman"/>
              </a:rPr>
              <a:t>Collection/analysis </a:t>
            </a:r>
            <a:r>
              <a:rPr lang="en-GB" dirty="0">
                <a:latin typeface="Franklin Gothic Book" panose="020B0503020102020204" pitchFamily="34" charset="0"/>
                <a:ea typeface="Calibri"/>
                <a:cs typeface="Times New Roman"/>
              </a:rPr>
              <a:t>of available project data related to migration, based on KEEP, up to the 2007-2013 programming period (Interact</a:t>
            </a:r>
            <a:r>
              <a:rPr lang="en-GB" dirty="0" smtClean="0">
                <a:latin typeface="Franklin Gothic Book" panose="020B0503020102020204" pitchFamily="34" charset="0"/>
                <a:ea typeface="Calibri"/>
                <a:cs typeface="Times New Roman"/>
              </a:rPr>
              <a:t>) – </a:t>
            </a:r>
            <a:r>
              <a:rPr lang="en-GB" dirty="0" smtClean="0">
                <a:solidFill>
                  <a:srgbClr val="FFC000"/>
                </a:solidFill>
                <a:latin typeface="Franklin Gothic Book" panose="020B0503020102020204" pitchFamily="34" charset="0"/>
                <a:ea typeface="Calibri"/>
                <a:cs typeface="Times New Roman"/>
              </a:rPr>
              <a:t>available on our website</a:t>
            </a:r>
            <a:r>
              <a:rPr lang="en-GB" dirty="0" smtClean="0">
                <a:latin typeface="Franklin Gothic Book" panose="020B0503020102020204" pitchFamily="34" charset="0"/>
                <a:ea typeface="Calibri"/>
                <a:cs typeface="Times New Roman"/>
              </a:rPr>
              <a:t>.</a:t>
            </a:r>
            <a:endParaRPr lang="de-AT" sz="2800" dirty="0">
              <a:latin typeface="Franklin Gothic Book" panose="020B0503020102020204" pitchFamily="34" charset="0"/>
              <a:ea typeface="Calibri"/>
              <a:cs typeface="Times New Roman"/>
            </a:endParaRPr>
          </a:p>
        </p:txBody>
      </p:sp>
    </p:spTree>
    <p:extLst>
      <p:ext uri="{BB962C8B-B14F-4D97-AF65-F5344CB8AC3E}">
        <p14:creationId xmlns:p14="http://schemas.microsoft.com/office/powerpoint/2010/main" val="1916673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smtClean="0">
                <a:latin typeface="Franklin Gothic Demi" pitchFamily="34" charset="0"/>
              </a:rPr>
              <a:t>Who </a:t>
            </a:r>
            <a:r>
              <a:rPr lang="de-DE" sz="3200" kern="900" spc="-70" dirty="0" err="1" smtClean="0">
                <a:latin typeface="Franklin Gothic Demi" pitchFamily="34" charset="0"/>
              </a:rPr>
              <a:t>is</a:t>
            </a:r>
            <a:r>
              <a:rPr lang="de-DE" sz="3200" kern="900" spc="-70" dirty="0" smtClean="0">
                <a:latin typeface="Franklin Gothic Demi" pitchFamily="34" charset="0"/>
              </a:rPr>
              <a:t> in </a:t>
            </a:r>
            <a:r>
              <a:rPr lang="de-DE" sz="3200" kern="900" spc="-70" dirty="0" err="1" smtClean="0">
                <a:latin typeface="Franklin Gothic Demi" pitchFamily="34" charset="0"/>
              </a:rPr>
              <a:t>this</a:t>
            </a:r>
            <a:r>
              <a:rPr lang="de-DE" sz="3200" kern="900" spc="-70" dirty="0" smtClean="0">
                <a:latin typeface="Franklin Gothic Demi" pitchFamily="34" charset="0"/>
              </a:rPr>
              <a:t> </a:t>
            </a:r>
            <a:r>
              <a:rPr lang="de-DE" sz="3200" kern="900" spc="-70" dirty="0" err="1" smtClean="0">
                <a:latin typeface="Franklin Gothic Demi" pitchFamily="34" charset="0"/>
              </a:rPr>
              <a:t>network</a:t>
            </a:r>
            <a:r>
              <a:rPr lang="de-DE" sz="3200" kern="900" spc="-70" dirty="0" smtClean="0">
                <a:latin typeface="Franklin Gothic Demi" pitchFamily="34" charset="0"/>
              </a:rPr>
              <a:t> after </a:t>
            </a:r>
            <a:r>
              <a:rPr lang="de-DE" sz="3200" kern="900" spc="-70" dirty="0" err="1" smtClean="0">
                <a:latin typeface="Franklin Gothic Demi" pitchFamily="34" charset="0"/>
              </a:rPr>
              <a:t>the</a:t>
            </a:r>
            <a:r>
              <a:rPr lang="de-DE" sz="3200" kern="900" spc="-70" dirty="0" smtClean="0">
                <a:latin typeface="Franklin Gothic Demi" pitchFamily="34" charset="0"/>
              </a:rPr>
              <a:t> </a:t>
            </a:r>
            <a:r>
              <a:rPr lang="de-DE" sz="3200" kern="900" spc="-70" dirty="0" err="1" smtClean="0">
                <a:latin typeface="Franklin Gothic Demi" pitchFamily="34" charset="0"/>
              </a:rPr>
              <a:t>first</a:t>
            </a:r>
            <a:r>
              <a:rPr lang="de-DE" sz="3200" kern="900" spc="-70" dirty="0" smtClean="0">
                <a:latin typeface="Franklin Gothic Demi" pitchFamily="34" charset="0"/>
              </a:rPr>
              <a:t> </a:t>
            </a:r>
            <a:r>
              <a:rPr lang="de-DE" sz="3200" kern="900" spc="-70" dirty="0" err="1" smtClean="0">
                <a:latin typeface="Franklin Gothic Demi" pitchFamily="34" charset="0"/>
              </a:rPr>
              <a:t>meeting</a:t>
            </a:r>
            <a:r>
              <a:rPr lang="de-DE" sz="3200" kern="900" spc="-70" dirty="0" smtClean="0">
                <a:latin typeface="Franklin Gothic Demi" pitchFamily="34" charset="0"/>
              </a:rPr>
              <a:t>?</a:t>
            </a:r>
            <a:endParaRPr lang="de-DE" sz="3200" kern="900" spc="-70" dirty="0">
              <a:latin typeface="Franklin Gothic Demi" pitchFamily="34" charset="0"/>
            </a:endParaRPr>
          </a:p>
        </p:txBody>
      </p:sp>
      <p:grpSp>
        <p:nvGrpSpPr>
          <p:cNvPr id="8" name="Gruppieren 7"/>
          <p:cNvGrpSpPr/>
          <p:nvPr/>
        </p:nvGrpSpPr>
        <p:grpSpPr>
          <a:xfrm>
            <a:off x="6784422" y="5992138"/>
            <a:ext cx="1725477" cy="458665"/>
            <a:chOff x="6784421" y="5992139"/>
            <a:chExt cx="1725477" cy="458665"/>
          </a:xfrm>
        </p:grpSpPr>
        <p:pic>
          <p:nvPicPr>
            <p:cNvPr id="9" name="Grafik 8"/>
            <p:cNvPicPr>
              <a:picLocks noChangeAspect="1"/>
            </p:cNvPicPr>
            <p:nvPr/>
          </p:nvPicPr>
          <p:blipFill rotWithShape="1">
            <a:blip r:embed="rId3"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0" name="Textfeld 9"/>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15" name="Textfeld 14"/>
          <p:cNvSpPr txBox="1"/>
          <p:nvPr/>
        </p:nvSpPr>
        <p:spPr>
          <a:xfrm>
            <a:off x="463432" y="1293475"/>
            <a:ext cx="8046467" cy="4449936"/>
          </a:xfrm>
          <a:prstGeom prst="rect">
            <a:avLst/>
          </a:prstGeom>
          <a:noFill/>
        </p:spPr>
        <p:txBody>
          <a:bodyPr wrap="square" lIns="0" tIns="0" rIns="0" bIns="0" rtlCol="0">
            <a:spAutoFit/>
          </a:bodyPr>
          <a:lstStyle/>
          <a:p>
            <a:pPr marL="342900" indent="-342900">
              <a:lnSpc>
                <a:spcPts val="2300"/>
              </a:lnSpc>
              <a:spcAft>
                <a:spcPts val="1300"/>
              </a:spcAft>
              <a:buFont typeface="Arial" pitchFamily="34" charset="0"/>
              <a:buChar char="•"/>
            </a:pPr>
            <a:r>
              <a:rPr lang="de-AT" sz="2150" kern="0" spc="-40" dirty="0" err="1" smtClean="0">
                <a:latin typeface="Franklin Gothic Book" pitchFamily="34" charset="0"/>
              </a:rPr>
              <a:t>Interreg</a:t>
            </a:r>
            <a:r>
              <a:rPr lang="de-AT" sz="2150" kern="0" spc="-40" dirty="0" smtClean="0">
                <a:latin typeface="Franklin Gothic Book" pitchFamily="34" charset="0"/>
              </a:rPr>
              <a:t> </a:t>
            </a:r>
            <a:r>
              <a:rPr lang="de-AT" sz="2150" kern="0" spc="-40" dirty="0" err="1" smtClean="0">
                <a:latin typeface="Franklin Gothic Book" pitchFamily="34" charset="0"/>
              </a:rPr>
              <a:t>programmes</a:t>
            </a:r>
            <a:r>
              <a:rPr lang="de-AT" sz="2150" kern="0" spc="-40" dirty="0" smtClean="0">
                <a:latin typeface="Franklin Gothic Book" pitchFamily="34" charset="0"/>
              </a:rPr>
              <a:t> (incl. IPA CBC)</a:t>
            </a:r>
            <a:endParaRPr lang="de-AT" sz="2150" b="1" kern="0" spc="-40" dirty="0" smtClean="0">
              <a:latin typeface="Franklin Gothic Book" pitchFamily="34" charset="0"/>
            </a:endParaRPr>
          </a:p>
          <a:p>
            <a:pPr marL="342900" indent="-342900">
              <a:lnSpc>
                <a:spcPts val="2300"/>
              </a:lnSpc>
              <a:spcAft>
                <a:spcPts val="1300"/>
              </a:spcAft>
              <a:buFont typeface="Arial" pitchFamily="34" charset="0"/>
              <a:buChar char="•"/>
            </a:pPr>
            <a:r>
              <a:rPr lang="de-AT" sz="2150" kern="0" spc="-40" dirty="0" smtClean="0">
                <a:latin typeface="Franklin Gothic Book" pitchFamily="34" charset="0"/>
              </a:rPr>
              <a:t>DG </a:t>
            </a:r>
            <a:r>
              <a:rPr lang="de-AT" sz="2150" kern="0" spc="-40" dirty="0" err="1" smtClean="0">
                <a:latin typeface="Franklin Gothic Book" pitchFamily="34" charset="0"/>
              </a:rPr>
              <a:t>Regio</a:t>
            </a:r>
            <a:endParaRPr lang="de-AT" sz="2150" kern="0" spc="-40" dirty="0" smtClean="0">
              <a:latin typeface="Franklin Gothic Book" pitchFamily="34" charset="0"/>
            </a:endParaRPr>
          </a:p>
          <a:p>
            <a:pPr marL="342900" indent="-342900">
              <a:lnSpc>
                <a:spcPts val="2300"/>
              </a:lnSpc>
              <a:spcAft>
                <a:spcPts val="1300"/>
              </a:spcAft>
              <a:buFont typeface="Arial" pitchFamily="34" charset="0"/>
              <a:buChar char="•"/>
            </a:pPr>
            <a:r>
              <a:rPr lang="de-AT" sz="2150" kern="0" spc="-40" dirty="0" smtClean="0">
                <a:latin typeface="Franklin Gothic Book" pitchFamily="34" charset="0"/>
              </a:rPr>
              <a:t>National OPs (</a:t>
            </a:r>
            <a:r>
              <a:rPr lang="de-AT" sz="2150" i="1" kern="0" spc="-40" dirty="0" smtClean="0">
                <a:latin typeface="Franklin Gothic Book" pitchFamily="34" charset="0"/>
              </a:rPr>
              <a:t>IT</a:t>
            </a:r>
            <a:r>
              <a:rPr lang="de-AT" sz="2150" kern="0" spc="-40" dirty="0" smtClean="0">
                <a:latin typeface="Franklin Gothic Book" pitchFamily="34" charset="0"/>
              </a:rPr>
              <a:t>)</a:t>
            </a:r>
          </a:p>
          <a:p>
            <a:pPr marL="342900" indent="-342900">
              <a:lnSpc>
                <a:spcPts val="2300"/>
              </a:lnSpc>
              <a:spcAft>
                <a:spcPts val="1300"/>
              </a:spcAft>
              <a:buFont typeface="Arial" pitchFamily="34" charset="0"/>
              <a:buChar char="•"/>
            </a:pPr>
            <a:r>
              <a:rPr lang="de-AT" sz="2150" kern="0" spc="-40" dirty="0">
                <a:latin typeface="Franklin Gothic Book" pitchFamily="34" charset="0"/>
              </a:rPr>
              <a:t>International </a:t>
            </a:r>
            <a:r>
              <a:rPr lang="de-AT" sz="2150" kern="0" spc="-40" dirty="0" err="1">
                <a:latin typeface="Franklin Gothic Book" pitchFamily="34" charset="0"/>
              </a:rPr>
              <a:t>Organization</a:t>
            </a:r>
            <a:r>
              <a:rPr lang="de-AT" sz="2150" kern="0" spc="-40" dirty="0">
                <a:latin typeface="Franklin Gothic Book" pitchFamily="34" charset="0"/>
              </a:rPr>
              <a:t> </a:t>
            </a:r>
            <a:r>
              <a:rPr lang="de-AT" sz="2150" kern="0" spc="-40" dirty="0" err="1">
                <a:latin typeface="Franklin Gothic Book" pitchFamily="34" charset="0"/>
              </a:rPr>
              <a:t>for</a:t>
            </a:r>
            <a:r>
              <a:rPr lang="de-AT" sz="2150" kern="0" spc="-40" dirty="0">
                <a:latin typeface="Franklin Gothic Book" pitchFamily="34" charset="0"/>
              </a:rPr>
              <a:t> </a:t>
            </a:r>
            <a:r>
              <a:rPr lang="de-AT" sz="2150" kern="0" spc="-40" dirty="0" smtClean="0">
                <a:latin typeface="Franklin Gothic Book" pitchFamily="34" charset="0"/>
              </a:rPr>
              <a:t>Migration</a:t>
            </a:r>
          </a:p>
          <a:p>
            <a:pPr marL="342900" indent="-342900">
              <a:lnSpc>
                <a:spcPts val="2300"/>
              </a:lnSpc>
              <a:spcAft>
                <a:spcPts val="1300"/>
              </a:spcAft>
              <a:buFont typeface="Arial" pitchFamily="34" charset="0"/>
              <a:buChar char="•"/>
            </a:pPr>
            <a:r>
              <a:rPr lang="de-AT" sz="2150" kern="0" spc="-40" dirty="0" err="1">
                <a:latin typeface="Franklin Gothic Book" pitchFamily="34" charset="0"/>
              </a:rPr>
              <a:t>Red</a:t>
            </a:r>
            <a:r>
              <a:rPr lang="de-AT" sz="2150" kern="0" spc="-40" dirty="0">
                <a:latin typeface="Franklin Gothic Book" pitchFamily="34" charset="0"/>
              </a:rPr>
              <a:t> Cross EU </a:t>
            </a:r>
            <a:r>
              <a:rPr lang="de-AT" sz="2150" kern="0" spc="-40" dirty="0" smtClean="0">
                <a:latin typeface="Franklin Gothic Book" pitchFamily="34" charset="0"/>
              </a:rPr>
              <a:t>Office</a:t>
            </a:r>
          </a:p>
          <a:p>
            <a:pPr marL="342900" indent="-342900">
              <a:lnSpc>
                <a:spcPts val="2300"/>
              </a:lnSpc>
              <a:spcAft>
                <a:spcPts val="1300"/>
              </a:spcAft>
              <a:buFont typeface="Arial" pitchFamily="34" charset="0"/>
              <a:buChar char="•"/>
            </a:pPr>
            <a:r>
              <a:rPr lang="de-AT" sz="2150" kern="0" spc="-40" dirty="0">
                <a:latin typeface="Franklin Gothic Book" pitchFamily="34" charset="0"/>
              </a:rPr>
              <a:t>Financial </a:t>
            </a:r>
            <a:r>
              <a:rPr lang="de-AT" sz="2150" kern="0" spc="-40" dirty="0" err="1">
                <a:latin typeface="Franklin Gothic Book" pitchFamily="34" charset="0"/>
              </a:rPr>
              <a:t>Mechanism</a:t>
            </a:r>
            <a:r>
              <a:rPr lang="de-AT" sz="2150" kern="0" spc="-40" dirty="0">
                <a:latin typeface="Franklin Gothic Book" pitchFamily="34" charset="0"/>
              </a:rPr>
              <a:t> </a:t>
            </a:r>
            <a:r>
              <a:rPr lang="de-AT" sz="2150" kern="0" spc="-40" dirty="0" smtClean="0">
                <a:latin typeface="Franklin Gothic Book" pitchFamily="34" charset="0"/>
              </a:rPr>
              <a:t>Office - EFTA </a:t>
            </a:r>
            <a:r>
              <a:rPr lang="de-AT" sz="2150" kern="0" spc="-40" dirty="0" err="1" smtClean="0">
                <a:latin typeface="Franklin Gothic Book" pitchFamily="34" charset="0"/>
              </a:rPr>
              <a:t>Norway</a:t>
            </a:r>
            <a:endParaRPr lang="de-AT" sz="2150" kern="0" spc="-40" dirty="0" smtClean="0">
              <a:latin typeface="Franklin Gothic Book" pitchFamily="34" charset="0"/>
            </a:endParaRPr>
          </a:p>
          <a:p>
            <a:pPr marL="342900" indent="-342900">
              <a:lnSpc>
                <a:spcPts val="2300"/>
              </a:lnSpc>
              <a:spcAft>
                <a:spcPts val="1300"/>
              </a:spcAft>
              <a:buFont typeface="Arial" pitchFamily="34" charset="0"/>
              <a:buChar char="•"/>
            </a:pPr>
            <a:r>
              <a:rPr lang="de-AT" sz="2150" kern="0" spc="-40" dirty="0" smtClean="0">
                <a:latin typeface="Franklin Gothic Book" pitchFamily="34" charset="0"/>
              </a:rPr>
              <a:t>SOLIDAR</a:t>
            </a:r>
          </a:p>
          <a:p>
            <a:pPr marL="342900" indent="-342900">
              <a:lnSpc>
                <a:spcPts val="2300"/>
              </a:lnSpc>
              <a:spcAft>
                <a:spcPts val="1300"/>
              </a:spcAft>
              <a:buFont typeface="Arial" pitchFamily="34" charset="0"/>
              <a:buChar char="•"/>
            </a:pPr>
            <a:r>
              <a:rPr lang="en-US" sz="2150" kern="0" spc="-40" dirty="0">
                <a:latin typeface="Franklin Gothic Book" pitchFamily="34" charset="0"/>
              </a:rPr>
              <a:t>Swedish Agency for Economic and Regional Growth - </a:t>
            </a:r>
            <a:r>
              <a:rPr lang="en-US" sz="2150" kern="0" spc="-40" dirty="0" err="1">
                <a:latin typeface="Franklin Gothic Book" pitchFamily="34" charset="0"/>
              </a:rPr>
              <a:t>Tillväxtverket</a:t>
            </a:r>
            <a:endParaRPr lang="de-AT" sz="2150" kern="0" spc="-40" dirty="0" smtClean="0">
              <a:latin typeface="Franklin Gothic Book" pitchFamily="34" charset="0"/>
            </a:endParaRPr>
          </a:p>
          <a:p>
            <a:pPr>
              <a:lnSpc>
                <a:spcPts val="2300"/>
              </a:lnSpc>
              <a:spcAft>
                <a:spcPts val="1300"/>
              </a:spcAft>
            </a:pPr>
            <a:endParaRPr lang="de-AT" sz="2150" kern="0" spc="-40" dirty="0">
              <a:solidFill>
                <a:srgbClr val="FF0000"/>
              </a:solidFill>
              <a:latin typeface="Franklin Gothic Book" pitchFamily="34" charset="0"/>
            </a:endParaRPr>
          </a:p>
          <a:p>
            <a:pPr>
              <a:lnSpc>
                <a:spcPts val="2300"/>
              </a:lnSpc>
              <a:spcAft>
                <a:spcPts val="1300"/>
              </a:spcAft>
            </a:pPr>
            <a:endParaRPr lang="de-DE" sz="2150" kern="0" spc="-40" dirty="0" smtClean="0">
              <a:solidFill>
                <a:srgbClr val="FF0000"/>
              </a:solidFill>
              <a:latin typeface="Franklin Gothic Book" panose="020B0503020102020204" pitchFamily="34" charset="0"/>
            </a:endParaRPr>
          </a:p>
        </p:txBody>
      </p:sp>
    </p:spTree>
    <p:extLst>
      <p:ext uri="{BB962C8B-B14F-4D97-AF65-F5344CB8AC3E}">
        <p14:creationId xmlns:p14="http://schemas.microsoft.com/office/powerpoint/2010/main" val="2076511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feld 13"/>
          <p:cNvSpPr txBox="1"/>
          <p:nvPr/>
        </p:nvSpPr>
        <p:spPr>
          <a:xfrm>
            <a:off x="525904" y="417169"/>
            <a:ext cx="8064896" cy="492443"/>
          </a:xfrm>
          <a:prstGeom prst="rect">
            <a:avLst/>
          </a:prstGeom>
          <a:noFill/>
        </p:spPr>
        <p:txBody>
          <a:bodyPr wrap="square" lIns="0" tIns="0" rIns="0" bIns="0" rtlCol="0">
            <a:spAutoFit/>
          </a:bodyPr>
          <a:lstStyle/>
          <a:p>
            <a:pPr>
              <a:spcAft>
                <a:spcPts val="550"/>
              </a:spcAft>
            </a:pPr>
            <a:r>
              <a:rPr lang="de-DE" sz="3200" kern="900" spc="-70" dirty="0" smtClean="0">
                <a:latin typeface="Franklin Gothic Demi" pitchFamily="34" charset="0"/>
              </a:rPr>
              <a:t>Main </a:t>
            </a:r>
            <a:r>
              <a:rPr lang="de-DE" sz="3200" kern="900" spc="-70" dirty="0" err="1" smtClean="0">
                <a:latin typeface="Franklin Gothic Demi" pitchFamily="34" charset="0"/>
              </a:rPr>
              <a:t>conclusions</a:t>
            </a:r>
            <a:r>
              <a:rPr lang="de-DE" sz="3200" kern="900" spc="-70" dirty="0" smtClean="0">
                <a:latin typeface="Franklin Gothic Demi" pitchFamily="34" charset="0"/>
              </a:rPr>
              <a:t> </a:t>
            </a:r>
            <a:r>
              <a:rPr lang="de-DE" sz="3200" kern="900" spc="-70" dirty="0" err="1" smtClean="0">
                <a:latin typeface="Franklin Gothic Demi" pitchFamily="34" charset="0"/>
              </a:rPr>
              <a:t>and</a:t>
            </a:r>
            <a:r>
              <a:rPr lang="de-DE" sz="3200" kern="900" spc="-70" dirty="0" smtClean="0">
                <a:latin typeface="Franklin Gothic Demi" pitchFamily="34" charset="0"/>
              </a:rPr>
              <a:t> follow-</a:t>
            </a:r>
            <a:r>
              <a:rPr lang="de-DE" sz="3200" kern="900" spc="-70" dirty="0" err="1" smtClean="0">
                <a:latin typeface="Franklin Gothic Demi" pitchFamily="34" charset="0"/>
              </a:rPr>
              <a:t>up</a:t>
            </a:r>
            <a:r>
              <a:rPr lang="de-DE" sz="3200" kern="900" spc="-70" dirty="0" smtClean="0">
                <a:latin typeface="Franklin Gothic Demi" pitchFamily="34" charset="0"/>
              </a:rPr>
              <a:t> </a:t>
            </a:r>
            <a:r>
              <a:rPr lang="de-DE" sz="3200" kern="900" spc="-70" dirty="0" err="1" smtClean="0">
                <a:latin typeface="Franklin Gothic Demi" pitchFamily="34" charset="0"/>
              </a:rPr>
              <a:t>of</a:t>
            </a:r>
            <a:r>
              <a:rPr lang="de-DE" sz="3200" kern="900" spc="-70" dirty="0" smtClean="0">
                <a:latin typeface="Franklin Gothic Demi" pitchFamily="34" charset="0"/>
              </a:rPr>
              <a:t> </a:t>
            </a:r>
            <a:r>
              <a:rPr lang="de-DE" sz="3200" kern="900" spc="-70" dirty="0" err="1" smtClean="0">
                <a:latin typeface="Franklin Gothic Demi" pitchFamily="34" charset="0"/>
              </a:rPr>
              <a:t>the</a:t>
            </a:r>
            <a:r>
              <a:rPr lang="de-DE" sz="3200" kern="900" spc="-70" dirty="0" smtClean="0">
                <a:latin typeface="Franklin Gothic Demi" pitchFamily="34" charset="0"/>
              </a:rPr>
              <a:t> </a:t>
            </a:r>
            <a:r>
              <a:rPr lang="de-DE" sz="3200" kern="900" spc="-70" dirty="0" err="1" smtClean="0">
                <a:latin typeface="Franklin Gothic Demi" pitchFamily="34" charset="0"/>
              </a:rPr>
              <a:t>meeting</a:t>
            </a:r>
            <a:endParaRPr lang="de-DE" sz="3200" kern="900" spc="-70" dirty="0">
              <a:latin typeface="Franklin Gothic Demi" pitchFamily="34" charset="0"/>
            </a:endParaRPr>
          </a:p>
        </p:txBody>
      </p:sp>
      <p:grpSp>
        <p:nvGrpSpPr>
          <p:cNvPr id="19" name="Gruppieren 18"/>
          <p:cNvGrpSpPr/>
          <p:nvPr/>
        </p:nvGrpSpPr>
        <p:grpSpPr>
          <a:xfrm>
            <a:off x="6816377" y="6183514"/>
            <a:ext cx="1725477" cy="458665"/>
            <a:chOff x="6784421" y="5992139"/>
            <a:chExt cx="1725477" cy="458665"/>
          </a:xfrm>
        </p:grpSpPr>
        <p:pic>
          <p:nvPicPr>
            <p:cNvPr id="20" name="Grafik 19"/>
            <p:cNvPicPr>
              <a:picLocks noChangeAspect="1"/>
            </p:cNvPicPr>
            <p:nvPr/>
          </p:nvPicPr>
          <p:blipFill rotWithShape="1">
            <a:blip r:embed="rId3"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21" name="Textfeld 20"/>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8" name="Rectangle 15"/>
          <p:cNvSpPr/>
          <p:nvPr/>
        </p:nvSpPr>
        <p:spPr>
          <a:xfrm>
            <a:off x="525904" y="1004827"/>
            <a:ext cx="8160896" cy="5078313"/>
          </a:xfrm>
          <a:prstGeom prst="rect">
            <a:avLst/>
          </a:prstGeom>
        </p:spPr>
        <p:txBody>
          <a:bodyPr wrap="square">
            <a:spAutoFit/>
          </a:bodyPr>
          <a:lstStyle/>
          <a:p>
            <a:pPr marL="285750" lvl="0" indent="-285750">
              <a:buFont typeface="Arial" panose="020B0604020202020204" pitchFamily="34" charset="0"/>
              <a:buChar char="•"/>
            </a:pPr>
            <a:endParaRPr lang="en-US" i="1" dirty="0"/>
          </a:p>
          <a:p>
            <a:pPr marL="285750" lvl="0" indent="-285750">
              <a:buFont typeface="Arial" panose="020B0604020202020204" pitchFamily="34" charset="0"/>
              <a:buChar char="•"/>
            </a:pPr>
            <a:r>
              <a:rPr lang="en-US" dirty="0" smtClean="0"/>
              <a:t>Humanitarian </a:t>
            </a:r>
            <a:r>
              <a:rPr lang="en-US" dirty="0"/>
              <a:t>assistance is not activity that can be financed by </a:t>
            </a:r>
            <a:r>
              <a:rPr lang="en-US" dirty="0" err="1"/>
              <a:t>Interreg</a:t>
            </a:r>
            <a:r>
              <a:rPr lang="en-US" dirty="0" smtClean="0"/>
              <a:t>;</a:t>
            </a:r>
          </a:p>
          <a:p>
            <a:pPr marL="285750" lvl="0" indent="-285750">
              <a:buFont typeface="Arial" panose="020B0604020202020204" pitchFamily="34" charset="0"/>
              <a:buChar char="•"/>
            </a:pPr>
            <a:r>
              <a:rPr lang="en-US" dirty="0" smtClean="0"/>
              <a:t>Three </a:t>
            </a:r>
            <a:r>
              <a:rPr lang="en-US" dirty="0"/>
              <a:t>good reasons to envisage </a:t>
            </a:r>
            <a:r>
              <a:rPr lang="en-US" dirty="0" err="1" smtClean="0"/>
              <a:t>Interreg</a:t>
            </a:r>
            <a:r>
              <a:rPr lang="en-US" dirty="0" smtClean="0"/>
              <a:t> and cooperation </a:t>
            </a:r>
            <a:r>
              <a:rPr lang="en-US" dirty="0"/>
              <a:t>when addressing migration issues:</a:t>
            </a:r>
          </a:p>
          <a:p>
            <a:pPr marL="742950" lvl="1" indent="-285750">
              <a:buFont typeface="Arial" panose="020B0604020202020204" pitchFamily="34" charset="0"/>
              <a:buChar char="•"/>
            </a:pPr>
            <a:r>
              <a:rPr lang="en-US" dirty="0" smtClean="0"/>
              <a:t>Migration </a:t>
            </a:r>
            <a:r>
              <a:rPr lang="en-US" dirty="0"/>
              <a:t>is no short-term disaster but a long-term challenge for the years to come to Europe;</a:t>
            </a:r>
          </a:p>
          <a:p>
            <a:pPr marL="742950" lvl="1" indent="-285750">
              <a:buFont typeface="Arial" panose="020B0604020202020204" pitchFamily="34" charset="0"/>
              <a:buChar char="•"/>
            </a:pPr>
            <a:r>
              <a:rPr lang="en-US" dirty="0" smtClean="0"/>
              <a:t>Local </a:t>
            </a:r>
            <a:r>
              <a:rPr lang="en-US" dirty="0"/>
              <a:t>actors do the bulk of practical work and support and care (together with other </a:t>
            </a:r>
            <a:r>
              <a:rPr lang="en-US" dirty="0" err="1"/>
              <a:t>organisations</a:t>
            </a:r>
            <a:r>
              <a:rPr lang="en-US" dirty="0"/>
              <a:t> and small associations);</a:t>
            </a:r>
          </a:p>
          <a:p>
            <a:pPr marL="742950" lvl="1" indent="-285750">
              <a:buFont typeface="Arial" panose="020B0604020202020204" pitchFamily="34" charset="0"/>
              <a:buChar char="•"/>
            </a:pPr>
            <a:r>
              <a:rPr lang="en-US" dirty="0" smtClean="0"/>
              <a:t>Sharing </a:t>
            </a:r>
            <a:r>
              <a:rPr lang="en-US" dirty="0"/>
              <a:t>of experiences and cooperation helps improving the services;</a:t>
            </a:r>
          </a:p>
          <a:p>
            <a:pPr marL="285750" lvl="0" indent="-285750">
              <a:buFont typeface="Arial" panose="020B0604020202020204" pitchFamily="34" charset="0"/>
              <a:buChar char="•"/>
            </a:pPr>
            <a:r>
              <a:rPr lang="en-US" dirty="0" smtClean="0"/>
              <a:t>It </a:t>
            </a:r>
            <a:r>
              <a:rPr lang="en-US" dirty="0"/>
              <a:t>is </a:t>
            </a:r>
            <a:r>
              <a:rPr lang="en-US" dirty="0" smtClean="0"/>
              <a:t>necessary </a:t>
            </a:r>
            <a:r>
              <a:rPr lang="en-US" dirty="0"/>
              <a:t>to adapt the current rules applicable to </a:t>
            </a:r>
            <a:r>
              <a:rPr lang="en-US" dirty="0" err="1"/>
              <a:t>Interreg</a:t>
            </a:r>
            <a:r>
              <a:rPr lang="en-US" dirty="0"/>
              <a:t> and cooperation </a:t>
            </a:r>
            <a:r>
              <a:rPr lang="en-US" dirty="0" err="1"/>
              <a:t>programmes</a:t>
            </a:r>
            <a:r>
              <a:rPr lang="en-US" dirty="0"/>
              <a:t> to enable tackling migration crisis;</a:t>
            </a:r>
          </a:p>
          <a:p>
            <a:pPr marL="285750" lvl="0" indent="-285750">
              <a:buFont typeface="Arial" panose="020B0604020202020204" pitchFamily="34" charset="0"/>
              <a:buChar char="•"/>
            </a:pPr>
            <a:r>
              <a:rPr lang="en-US" dirty="0" err="1" smtClean="0"/>
              <a:t>Programmes</a:t>
            </a:r>
            <a:r>
              <a:rPr lang="en-US" dirty="0" smtClean="0"/>
              <a:t> </a:t>
            </a:r>
            <a:r>
              <a:rPr lang="en-US" dirty="0"/>
              <a:t>must also identify and involve new and </a:t>
            </a:r>
            <a:r>
              <a:rPr lang="en-US" dirty="0" err="1"/>
              <a:t>specialised</a:t>
            </a:r>
            <a:r>
              <a:rPr lang="en-US" dirty="0"/>
              <a:t> beneficiaries in the topic of migration/refugees. </a:t>
            </a:r>
            <a:endParaRPr lang="en-US" dirty="0" smtClean="0"/>
          </a:p>
          <a:p>
            <a:pPr marL="285750" lvl="0" indent="-285750">
              <a:buFont typeface="Arial" panose="020B0604020202020204" pitchFamily="34" charset="0"/>
              <a:buChar char="•"/>
            </a:pPr>
            <a:r>
              <a:rPr lang="de-AT" dirty="0" smtClean="0"/>
              <a:t>In </a:t>
            </a:r>
            <a:r>
              <a:rPr lang="de-AT" dirty="0" err="1" smtClean="0"/>
              <a:t>some</a:t>
            </a:r>
            <a:r>
              <a:rPr lang="de-AT" dirty="0" smtClean="0"/>
              <a:t> </a:t>
            </a:r>
            <a:r>
              <a:rPr lang="de-AT" dirty="0" err="1" smtClean="0"/>
              <a:t>cases</a:t>
            </a:r>
            <a:r>
              <a:rPr lang="de-AT" dirty="0" smtClean="0"/>
              <a:t> </a:t>
            </a:r>
            <a:r>
              <a:rPr lang="de-AT" dirty="0" err="1" smtClean="0"/>
              <a:t>modification</a:t>
            </a:r>
            <a:r>
              <a:rPr lang="de-AT" dirty="0" smtClean="0"/>
              <a:t> </a:t>
            </a:r>
            <a:r>
              <a:rPr lang="de-AT" dirty="0" err="1" smtClean="0"/>
              <a:t>of</a:t>
            </a:r>
            <a:r>
              <a:rPr lang="de-AT" dirty="0" smtClean="0"/>
              <a:t> CPs </a:t>
            </a:r>
            <a:r>
              <a:rPr lang="de-AT" dirty="0" err="1" smtClean="0"/>
              <a:t>might</a:t>
            </a:r>
            <a:r>
              <a:rPr lang="de-AT" dirty="0" smtClean="0"/>
              <a:t> </a:t>
            </a:r>
            <a:r>
              <a:rPr lang="de-AT" dirty="0" err="1" smtClean="0"/>
              <a:t>be</a:t>
            </a:r>
            <a:r>
              <a:rPr lang="de-AT" dirty="0" smtClean="0"/>
              <a:t> </a:t>
            </a:r>
            <a:r>
              <a:rPr lang="de-AT" dirty="0" err="1" smtClean="0"/>
              <a:t>needed</a:t>
            </a:r>
            <a:endParaRPr lang="de-AT" dirty="0" smtClean="0"/>
          </a:p>
          <a:p>
            <a:pPr marL="285750" lvl="0" indent="-285750">
              <a:buFont typeface="Arial" panose="020B0604020202020204" pitchFamily="34" charset="0"/>
              <a:buChar char="•"/>
            </a:pPr>
            <a:r>
              <a:rPr lang="en-US" dirty="0" smtClean="0"/>
              <a:t>Collection of outstanding </a:t>
            </a:r>
            <a:r>
              <a:rPr lang="en-US" dirty="0"/>
              <a:t>questions/issues hindering the </a:t>
            </a:r>
            <a:r>
              <a:rPr lang="en-US" dirty="0" err="1"/>
              <a:t>programmes</a:t>
            </a:r>
            <a:r>
              <a:rPr lang="en-US" dirty="0"/>
              <a:t> from taking action in this field </a:t>
            </a:r>
            <a:r>
              <a:rPr lang="en-US" dirty="0" smtClean="0"/>
              <a:t>for </a:t>
            </a:r>
            <a:r>
              <a:rPr lang="en-US" dirty="0"/>
              <a:t>further clarifications and support from European Commission – DG REGIO </a:t>
            </a:r>
            <a:endParaRPr lang="it-IT" dirty="0"/>
          </a:p>
          <a:p>
            <a:pPr marL="285750" lvl="0" indent="-285750">
              <a:buFont typeface="Arial" panose="020B0604020202020204" pitchFamily="34" charset="0"/>
              <a:buChar char="•"/>
            </a:pPr>
            <a:endParaRPr lang="en-US" i="1" dirty="0" smtClean="0"/>
          </a:p>
        </p:txBody>
      </p:sp>
    </p:spTree>
    <p:extLst>
      <p:ext uri="{BB962C8B-B14F-4D97-AF65-F5344CB8AC3E}">
        <p14:creationId xmlns:p14="http://schemas.microsoft.com/office/powerpoint/2010/main" val="3435270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smtClean="0">
                <a:latin typeface="Franklin Gothic Demi" pitchFamily="34" charset="0"/>
              </a:rPr>
              <a:t>Next </a:t>
            </a:r>
            <a:r>
              <a:rPr lang="de-DE" sz="3200" kern="900" spc="-70" dirty="0" err="1" smtClean="0">
                <a:latin typeface="Franklin Gothic Demi" pitchFamily="34" charset="0"/>
              </a:rPr>
              <a:t>steps</a:t>
            </a:r>
            <a:endParaRPr lang="de-DE" sz="3200" kern="900" spc="-70" dirty="0">
              <a:latin typeface="Franklin Gothic Demi" pitchFamily="34" charset="0"/>
            </a:endParaRPr>
          </a:p>
        </p:txBody>
      </p:sp>
      <p:grpSp>
        <p:nvGrpSpPr>
          <p:cNvPr id="8" name="Gruppieren 7"/>
          <p:cNvGrpSpPr/>
          <p:nvPr/>
        </p:nvGrpSpPr>
        <p:grpSpPr>
          <a:xfrm>
            <a:off x="6784422" y="5992138"/>
            <a:ext cx="1725477" cy="458665"/>
            <a:chOff x="6784421" y="5992139"/>
            <a:chExt cx="1725477" cy="458665"/>
          </a:xfrm>
        </p:grpSpPr>
        <p:pic>
          <p:nvPicPr>
            <p:cNvPr id="9" name="Grafik 8"/>
            <p:cNvPicPr>
              <a:picLocks noChangeAspect="1"/>
            </p:cNvPicPr>
            <p:nvPr/>
          </p:nvPicPr>
          <p:blipFill rotWithShape="1">
            <a:blip r:embed="rId2"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0" name="Textfeld 9"/>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15" name="Textfeld 14"/>
          <p:cNvSpPr txBox="1"/>
          <p:nvPr/>
        </p:nvSpPr>
        <p:spPr>
          <a:xfrm>
            <a:off x="463432" y="1219200"/>
            <a:ext cx="8127367" cy="2209323"/>
          </a:xfrm>
          <a:prstGeom prst="rect">
            <a:avLst/>
          </a:prstGeom>
          <a:noFill/>
        </p:spPr>
        <p:txBody>
          <a:bodyPr wrap="square" lIns="0" tIns="0" rIns="0" bIns="0" rtlCol="0">
            <a:spAutoFit/>
          </a:bodyPr>
          <a:lstStyle/>
          <a:p>
            <a:pPr>
              <a:lnSpc>
                <a:spcPts val="2300"/>
              </a:lnSpc>
              <a:spcAft>
                <a:spcPts val="1300"/>
              </a:spcAft>
            </a:pPr>
            <a:r>
              <a:rPr lang="de-DE" sz="2150" kern="0" spc="-60" dirty="0" smtClean="0">
                <a:latin typeface="Franklin Gothic Demi" pitchFamily="34" charset="0"/>
              </a:rPr>
              <a:t> </a:t>
            </a:r>
            <a:r>
              <a:rPr lang="de-DE" sz="2150" kern="0" spc="-40" dirty="0" smtClean="0">
                <a:latin typeface="Franklin Gothic Demi" pitchFamily="34" charset="0"/>
              </a:rPr>
              <a:t>In </a:t>
            </a:r>
            <a:r>
              <a:rPr lang="de-DE" sz="2150" kern="0" spc="-40" dirty="0" err="1" smtClean="0">
                <a:latin typeface="Franklin Gothic Demi" pitchFamily="34" charset="0"/>
              </a:rPr>
              <a:t>cooperation</a:t>
            </a:r>
            <a:r>
              <a:rPr lang="de-DE" sz="2150" kern="0" spc="-40" dirty="0" smtClean="0">
                <a:latin typeface="Franklin Gothic Demi" pitchFamily="34" charset="0"/>
              </a:rPr>
              <a:t> </a:t>
            </a:r>
            <a:r>
              <a:rPr lang="de-DE" sz="2150" kern="0" spc="-40" dirty="0" err="1" smtClean="0">
                <a:latin typeface="Franklin Gothic Demi" pitchFamily="34" charset="0"/>
              </a:rPr>
              <a:t>with</a:t>
            </a:r>
            <a:r>
              <a:rPr lang="de-DE" sz="2150" kern="0" spc="-40" dirty="0" smtClean="0">
                <a:latin typeface="Franklin Gothic Demi" pitchFamily="34" charset="0"/>
              </a:rPr>
              <a:t> Programmes, </a:t>
            </a:r>
            <a:r>
              <a:rPr lang="de-DE" sz="2150" kern="0" spc="-40" dirty="0" err="1" smtClean="0">
                <a:latin typeface="Franklin Gothic Demi" pitchFamily="34" charset="0"/>
              </a:rPr>
              <a:t>we</a:t>
            </a:r>
            <a:r>
              <a:rPr lang="de-DE" sz="2150" kern="0" spc="-40" dirty="0" smtClean="0">
                <a:latin typeface="Franklin Gothic Demi" pitchFamily="34" charset="0"/>
              </a:rPr>
              <a:t> will </a:t>
            </a:r>
            <a:r>
              <a:rPr lang="de-DE" sz="2150" kern="0" spc="-40" dirty="0" err="1" smtClean="0">
                <a:latin typeface="Franklin Gothic Demi" pitchFamily="34" charset="0"/>
              </a:rPr>
              <a:t>work</a:t>
            </a:r>
            <a:r>
              <a:rPr lang="de-DE" sz="2150" kern="0" spc="-40" dirty="0" smtClean="0">
                <a:latin typeface="Franklin Gothic Demi" pitchFamily="34" charset="0"/>
              </a:rPr>
              <a:t> on:</a:t>
            </a:r>
          </a:p>
          <a:p>
            <a:pPr marL="736600" indent="-285750">
              <a:lnSpc>
                <a:spcPts val="2100"/>
              </a:lnSpc>
              <a:spcAft>
                <a:spcPts val="600"/>
              </a:spcAft>
              <a:buFont typeface="Arial" pitchFamily="34" charset="0"/>
              <a:buChar char="•"/>
            </a:pPr>
            <a:r>
              <a:rPr lang="en-GB" sz="1400" dirty="0" smtClean="0">
                <a:latin typeface="Franklin Gothic Book" panose="020B0503020102020204" pitchFamily="34" charset="0"/>
                <a:ea typeface="Calibri"/>
                <a:cs typeface="Times New Roman"/>
              </a:rPr>
              <a:t>Background </a:t>
            </a:r>
            <a:r>
              <a:rPr lang="en-GB" sz="1400" dirty="0">
                <a:latin typeface="Franklin Gothic Book" panose="020B0503020102020204" pitchFamily="34" charset="0"/>
                <a:ea typeface="Calibri"/>
                <a:cs typeface="Times New Roman"/>
              </a:rPr>
              <a:t>paper for further topic of analysis/discussion, possible bottlenecks for the implementation of such </a:t>
            </a:r>
            <a:r>
              <a:rPr lang="en-GB" sz="1400" dirty="0" smtClean="0">
                <a:latin typeface="Franklin Gothic Book" panose="020B0503020102020204" pitchFamily="34" charset="0"/>
                <a:ea typeface="Calibri"/>
                <a:cs typeface="Times New Roman"/>
              </a:rPr>
              <a:t>measures </a:t>
            </a:r>
            <a:r>
              <a:rPr lang="en-GB" sz="1400" dirty="0">
                <a:latin typeface="Franklin Gothic Book" panose="020B0503020102020204" pitchFamily="34" charset="0"/>
                <a:ea typeface="Calibri"/>
                <a:cs typeface="Times New Roman"/>
              </a:rPr>
              <a:t>and how to possibly overcome </a:t>
            </a:r>
            <a:r>
              <a:rPr lang="en-GB" sz="1400" dirty="0" smtClean="0">
                <a:latin typeface="Franklin Gothic Book" panose="020B0503020102020204" pitchFamily="34" charset="0"/>
                <a:ea typeface="Calibri"/>
                <a:cs typeface="Times New Roman"/>
              </a:rPr>
              <a:t>them (reprogramming</a:t>
            </a:r>
            <a:r>
              <a:rPr lang="en-GB" sz="1400" dirty="0">
                <a:latin typeface="Franklin Gothic Book" panose="020B0503020102020204" pitchFamily="34" charset="0"/>
                <a:ea typeface="Calibri"/>
                <a:cs typeface="Times New Roman"/>
              </a:rPr>
              <a:t>, etc</a:t>
            </a:r>
            <a:r>
              <a:rPr lang="en-GB" sz="1400" dirty="0" smtClean="0">
                <a:latin typeface="Franklin Gothic Book" panose="020B0503020102020204" pitchFamily="34" charset="0"/>
                <a:ea typeface="Calibri"/>
                <a:cs typeface="Times New Roman"/>
              </a:rPr>
              <a:t>.)</a:t>
            </a:r>
          </a:p>
          <a:p>
            <a:pPr marL="742950" lvl="1" indent="-285750">
              <a:lnSpc>
                <a:spcPct val="115000"/>
              </a:lnSpc>
              <a:spcAft>
                <a:spcPts val="600"/>
              </a:spcAft>
              <a:buFont typeface="Arial" pitchFamily="34" charset="0"/>
              <a:buChar char="•"/>
            </a:pPr>
            <a:r>
              <a:rPr lang="en-GB" sz="1400" dirty="0" smtClean="0">
                <a:latin typeface="Franklin Gothic Book" panose="020B0503020102020204" pitchFamily="34" charset="0"/>
                <a:ea typeface="Calibri"/>
                <a:cs typeface="Times New Roman"/>
              </a:rPr>
              <a:t>A </a:t>
            </a:r>
            <a:r>
              <a:rPr lang="en-GB" sz="1400" dirty="0">
                <a:latin typeface="Franklin Gothic Book" panose="020B0503020102020204" pitchFamily="34" charset="0"/>
                <a:ea typeface="Calibri"/>
                <a:cs typeface="Times New Roman"/>
              </a:rPr>
              <a:t>list of programmes that could implement </a:t>
            </a:r>
            <a:r>
              <a:rPr lang="en-GB" sz="1400" dirty="0" smtClean="0">
                <a:latin typeface="Franklin Gothic Book" panose="020B0503020102020204" pitchFamily="34" charset="0"/>
                <a:ea typeface="Calibri"/>
                <a:cs typeface="Times New Roman"/>
              </a:rPr>
              <a:t>possible measures  and be part of the network   (</a:t>
            </a:r>
            <a:r>
              <a:rPr lang="en-GB" sz="1400" dirty="0" smtClean="0">
                <a:latin typeface="Franklin Gothic Demi" pitchFamily="34" charset="0"/>
                <a:ea typeface="Calibri"/>
                <a:cs typeface="Times New Roman"/>
              </a:rPr>
              <a:t>COMMITMENT</a:t>
            </a:r>
            <a:r>
              <a:rPr lang="en-GB" sz="1400" dirty="0" smtClean="0">
                <a:latin typeface="Franklin Gothic Book" panose="020B0503020102020204" pitchFamily="34" charset="0"/>
                <a:ea typeface="Calibri"/>
                <a:cs typeface="Times New Roman"/>
              </a:rPr>
              <a:t>!)</a:t>
            </a:r>
            <a:endParaRPr lang="de-AT" sz="1400" dirty="0">
              <a:latin typeface="Franklin Gothic Book" panose="020B0503020102020204" pitchFamily="34" charset="0"/>
              <a:ea typeface="Calibri"/>
              <a:cs typeface="Times New Roman"/>
            </a:endParaRPr>
          </a:p>
          <a:p>
            <a:pPr marL="742950" lvl="1" indent="-285750">
              <a:lnSpc>
                <a:spcPct val="115000"/>
              </a:lnSpc>
              <a:spcAft>
                <a:spcPts val="600"/>
              </a:spcAft>
              <a:buFont typeface="Arial" pitchFamily="34" charset="0"/>
              <a:buChar char="•"/>
            </a:pPr>
            <a:r>
              <a:rPr lang="en-GB" sz="1400" dirty="0" smtClean="0">
                <a:latin typeface="Franklin Gothic Book" panose="020B0503020102020204" pitchFamily="34" charset="0"/>
                <a:ea typeface="Calibri"/>
                <a:cs typeface="Times New Roman"/>
              </a:rPr>
              <a:t>Repository </a:t>
            </a:r>
            <a:r>
              <a:rPr lang="en-GB" sz="1400" dirty="0">
                <a:latin typeface="Franklin Gothic Book" panose="020B0503020102020204" pitchFamily="34" charset="0"/>
                <a:ea typeface="Calibri"/>
                <a:cs typeface="Times New Roman"/>
              </a:rPr>
              <a:t>of programme information on possible migration-related measures for 2014-2020 programming period </a:t>
            </a:r>
            <a:endParaRPr lang="en-GB" sz="1400" dirty="0" smtClean="0">
              <a:latin typeface="Franklin Gothic Book" panose="020B0503020102020204" pitchFamily="34" charset="0"/>
              <a:ea typeface="Calibri"/>
              <a:cs typeface="Times New Roman"/>
            </a:endParaRPr>
          </a:p>
        </p:txBody>
      </p:sp>
      <p:pic>
        <p:nvPicPr>
          <p:cNvPr id="3" name="Grafi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3657599"/>
            <a:ext cx="3048000" cy="2342907"/>
          </a:xfrm>
          <a:prstGeom prst="rect">
            <a:avLst/>
          </a:prstGeom>
        </p:spPr>
      </p:pic>
      <p:sp>
        <p:nvSpPr>
          <p:cNvPr id="11" name="Textfeld 14"/>
          <p:cNvSpPr txBox="1"/>
          <p:nvPr/>
        </p:nvSpPr>
        <p:spPr>
          <a:xfrm>
            <a:off x="3155380" y="3576815"/>
            <a:ext cx="5435419" cy="1315745"/>
          </a:xfrm>
          <a:prstGeom prst="rect">
            <a:avLst/>
          </a:prstGeom>
          <a:noFill/>
        </p:spPr>
        <p:txBody>
          <a:bodyPr wrap="square" lIns="0" tIns="0" rIns="0" bIns="0" rtlCol="0">
            <a:spAutoFit/>
          </a:bodyPr>
          <a:lstStyle/>
          <a:p>
            <a:pPr marL="742950" lvl="1" indent="-285750">
              <a:lnSpc>
                <a:spcPct val="115000"/>
              </a:lnSpc>
              <a:spcAft>
                <a:spcPts val="600"/>
              </a:spcAft>
              <a:buFont typeface="Arial" pitchFamily="34" charset="0"/>
              <a:buChar char="•"/>
            </a:pPr>
            <a:r>
              <a:rPr lang="en-GB" sz="1400" dirty="0" smtClean="0">
                <a:latin typeface="Franklin Gothic Book" panose="020B0503020102020204" pitchFamily="34" charset="0"/>
                <a:ea typeface="Calibri"/>
                <a:cs typeface="Times New Roman"/>
              </a:rPr>
              <a:t>A comprehensive document including guidelines </a:t>
            </a:r>
            <a:r>
              <a:rPr lang="en-GB" sz="1400" dirty="0">
                <a:latin typeface="Franklin Gothic Book" panose="020B0503020102020204" pitchFamily="34" charset="0"/>
                <a:ea typeface="Calibri"/>
                <a:cs typeface="Times New Roman"/>
              </a:rPr>
              <a:t>on how to implement migration-related measures for the 2014-2020 programming period (e.g., budget lines, types of projects and contents, specific set-up of calls</a:t>
            </a:r>
            <a:r>
              <a:rPr lang="en-GB" sz="1400" dirty="0" smtClean="0">
                <a:latin typeface="Franklin Gothic Book" panose="020B0503020102020204" pitchFamily="34" charset="0"/>
                <a:ea typeface="Calibri"/>
                <a:cs typeface="Times New Roman"/>
              </a:rPr>
              <a:t>) – </a:t>
            </a:r>
            <a:r>
              <a:rPr lang="en-GB" sz="1400" b="1" dirty="0" smtClean="0">
                <a:effectLst>
                  <a:outerShdw blurRad="38100" dist="38100" dir="2700000" algn="tl">
                    <a:srgbClr val="000000">
                      <a:alpha val="43137"/>
                    </a:srgbClr>
                  </a:outerShdw>
                </a:effectLst>
                <a:latin typeface="Franklin Gothic Book" panose="020B0503020102020204" pitchFamily="34" charset="0"/>
                <a:ea typeface="Calibri"/>
                <a:cs typeface="Times New Roman"/>
              </a:rPr>
              <a:t>SOON AVAILABLE</a:t>
            </a:r>
          </a:p>
          <a:p>
            <a:pPr marL="736600" indent="-285750">
              <a:lnSpc>
                <a:spcPct val="115000"/>
              </a:lnSpc>
              <a:spcAft>
                <a:spcPts val="600"/>
              </a:spcAft>
              <a:buFont typeface="Arial" pitchFamily="34" charset="0"/>
              <a:buChar char="•"/>
            </a:pPr>
            <a:r>
              <a:rPr lang="en-GB" sz="1400" dirty="0">
                <a:latin typeface="Franklin Gothic Book" panose="020B0503020102020204" pitchFamily="34" charset="0"/>
                <a:ea typeface="Times New Roman"/>
                <a:cs typeface="Times New Roman"/>
              </a:rPr>
              <a:t>Exchange network </a:t>
            </a:r>
            <a:r>
              <a:rPr lang="en-GB" sz="1400" dirty="0" smtClean="0">
                <a:latin typeface="Franklin Gothic Book" panose="020B0503020102020204" pitchFamily="34" charset="0"/>
                <a:ea typeface="Times New Roman"/>
                <a:cs typeface="Times New Roman"/>
              </a:rPr>
              <a:t>– meeting – </a:t>
            </a:r>
            <a:r>
              <a:rPr lang="en-GB" sz="1400" b="1" dirty="0">
                <a:effectLst>
                  <a:outerShdw blurRad="38100" dist="38100" dir="2700000" algn="tl">
                    <a:srgbClr val="000000">
                      <a:alpha val="43137"/>
                    </a:srgbClr>
                  </a:outerShdw>
                </a:effectLst>
                <a:latin typeface="Franklin Gothic Book" panose="020B0503020102020204" pitchFamily="34" charset="0"/>
                <a:ea typeface="Calibri"/>
                <a:cs typeface="Times New Roman"/>
              </a:rPr>
              <a:t>Late 2017</a:t>
            </a:r>
            <a:endParaRPr lang="de-DE" sz="1400" b="1" dirty="0">
              <a:effectLst>
                <a:outerShdw blurRad="38100" dist="38100" dir="2700000" algn="tl">
                  <a:srgbClr val="000000">
                    <a:alpha val="43137"/>
                  </a:srgbClr>
                </a:outerShdw>
              </a:effectLst>
              <a:latin typeface="Franklin Gothic Book" panose="020B0503020102020204" pitchFamily="34" charset="0"/>
              <a:ea typeface="Calibri"/>
              <a:cs typeface="Times New Roman"/>
            </a:endParaRPr>
          </a:p>
        </p:txBody>
      </p:sp>
    </p:spTree>
    <p:extLst>
      <p:ext uri="{BB962C8B-B14F-4D97-AF65-F5344CB8AC3E}">
        <p14:creationId xmlns:p14="http://schemas.microsoft.com/office/powerpoint/2010/main" val="2279817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25904" y="417169"/>
            <a:ext cx="8064896" cy="492443"/>
          </a:xfrm>
          <a:prstGeom prst="rect">
            <a:avLst/>
          </a:prstGeom>
          <a:noFill/>
        </p:spPr>
        <p:txBody>
          <a:bodyPr wrap="square" lIns="0" tIns="0" rIns="0" bIns="0" rtlCol="0">
            <a:spAutoFit/>
          </a:bodyPr>
          <a:lstStyle/>
          <a:p>
            <a:r>
              <a:rPr lang="de-DE" sz="3200" kern="900" spc="-70" dirty="0" smtClean="0">
                <a:latin typeface="Franklin Gothic Demi" pitchFamily="34" charset="0"/>
              </a:rPr>
              <a:t>YOUR INPUTS</a:t>
            </a:r>
            <a:endParaRPr lang="de-DE" sz="3200" kern="900" spc="-70" dirty="0">
              <a:latin typeface="Franklin Gothic Demi" pitchFamily="34" charset="0"/>
            </a:endParaRPr>
          </a:p>
        </p:txBody>
      </p:sp>
      <p:grpSp>
        <p:nvGrpSpPr>
          <p:cNvPr id="8" name="Gruppieren 7"/>
          <p:cNvGrpSpPr/>
          <p:nvPr/>
        </p:nvGrpSpPr>
        <p:grpSpPr>
          <a:xfrm>
            <a:off x="6784422" y="5992138"/>
            <a:ext cx="1725477" cy="458665"/>
            <a:chOff x="6784421" y="5992139"/>
            <a:chExt cx="1725477" cy="458665"/>
          </a:xfrm>
        </p:grpSpPr>
        <p:pic>
          <p:nvPicPr>
            <p:cNvPr id="9" name="Grafik 8"/>
            <p:cNvPicPr>
              <a:picLocks noChangeAspect="1"/>
            </p:cNvPicPr>
            <p:nvPr/>
          </p:nvPicPr>
          <p:blipFill rotWithShape="1">
            <a:blip r:embed="rId2" cstate="print">
              <a:extLst>
                <a:ext uri="{28A0092B-C50C-407E-A947-70E740481C1C}">
                  <a14:useLocalDpi xmlns:a14="http://schemas.microsoft.com/office/drawing/2010/main" val="0"/>
                </a:ext>
              </a:extLst>
            </a:blip>
            <a:srcRect l="18056" t="23939" r="16960" b="40656"/>
            <a:stretch/>
          </p:blipFill>
          <p:spPr>
            <a:xfrm>
              <a:off x="6784421" y="5992139"/>
              <a:ext cx="1725477" cy="334839"/>
            </a:xfrm>
            <a:prstGeom prst="rect">
              <a:avLst/>
            </a:prstGeom>
          </p:spPr>
        </p:pic>
        <p:sp>
          <p:nvSpPr>
            <p:cNvPr id="10" name="Textfeld 9"/>
            <p:cNvSpPr txBox="1"/>
            <p:nvPr/>
          </p:nvSpPr>
          <p:spPr>
            <a:xfrm>
              <a:off x="7224392" y="6212277"/>
              <a:ext cx="803993" cy="238527"/>
            </a:xfrm>
            <a:prstGeom prst="rect">
              <a:avLst/>
            </a:prstGeom>
            <a:noFill/>
          </p:spPr>
          <p:txBody>
            <a:bodyPr wrap="square" rtlCol="0">
              <a:spAutoFit/>
            </a:bodyPr>
            <a:lstStyle/>
            <a:p>
              <a:pPr algn="ctr"/>
              <a:r>
                <a:rPr lang="de-DE" sz="950" spc="20" dirty="0" smtClean="0">
                  <a:latin typeface="Franklin Gothic Demi" pitchFamily="34" charset="0"/>
                </a:rPr>
                <a:t>Migration</a:t>
              </a:r>
              <a:endParaRPr lang="de-DE" sz="950" spc="20" dirty="0">
                <a:latin typeface="Franklin Gothic Demi" pitchFamily="34" charset="0"/>
              </a:endParaRPr>
            </a:p>
          </p:txBody>
        </p:sp>
      </p:grpSp>
      <p:sp>
        <p:nvSpPr>
          <p:cNvPr id="15" name="Textfeld 14"/>
          <p:cNvSpPr txBox="1"/>
          <p:nvPr/>
        </p:nvSpPr>
        <p:spPr>
          <a:xfrm>
            <a:off x="463433" y="1219200"/>
            <a:ext cx="4337168" cy="4885953"/>
          </a:xfrm>
          <a:prstGeom prst="rect">
            <a:avLst/>
          </a:prstGeom>
          <a:noFill/>
        </p:spPr>
        <p:txBody>
          <a:bodyPr wrap="square" lIns="0" tIns="0" rIns="0" bIns="0" rtlCol="0">
            <a:spAutoFit/>
          </a:bodyPr>
          <a:lstStyle/>
          <a:p>
            <a:pPr>
              <a:lnSpc>
                <a:spcPts val="2300"/>
              </a:lnSpc>
              <a:spcAft>
                <a:spcPts val="1300"/>
              </a:spcAft>
            </a:pPr>
            <a:r>
              <a:rPr lang="de-DE" sz="2150" kern="0" spc="-60" dirty="0" smtClean="0">
                <a:latin typeface="Franklin Gothic Demi" pitchFamily="34" charset="0"/>
              </a:rPr>
              <a:t> </a:t>
            </a:r>
            <a:r>
              <a:rPr lang="de-DE" sz="2150" kern="0" spc="-40" dirty="0" smtClean="0">
                <a:latin typeface="Franklin Gothic Demi" pitchFamily="34" charset="0"/>
              </a:rPr>
              <a:t>What do you want to work on:</a:t>
            </a:r>
          </a:p>
          <a:p>
            <a:pPr marL="736600" indent="-285750">
              <a:lnSpc>
                <a:spcPts val="2100"/>
              </a:lnSpc>
              <a:spcAft>
                <a:spcPts val="600"/>
              </a:spcAft>
              <a:buFont typeface="Arial" pitchFamily="34" charset="0"/>
              <a:buChar char="•"/>
            </a:pPr>
            <a:r>
              <a:rPr lang="es-ES" sz="2000" b="1" dirty="0" err="1" smtClean="0">
                <a:latin typeface="Franklin Gothic Book" panose="020B0503020102020204" pitchFamily="34" charset="0"/>
                <a:ea typeface="Calibri"/>
                <a:cs typeface="Times New Roman"/>
              </a:rPr>
              <a:t>Specific</a:t>
            </a:r>
            <a:r>
              <a:rPr lang="es-ES" sz="2000" b="1" dirty="0" smtClean="0">
                <a:latin typeface="Franklin Gothic Book" panose="020B0503020102020204" pitchFamily="34" charset="0"/>
                <a:ea typeface="Calibri"/>
                <a:cs typeface="Times New Roman"/>
              </a:rPr>
              <a:t> </a:t>
            </a:r>
            <a:r>
              <a:rPr lang="es-ES" sz="2000" b="1" dirty="0" err="1" smtClean="0">
                <a:latin typeface="Franklin Gothic Book" panose="020B0503020102020204" pitchFamily="34" charset="0"/>
                <a:ea typeface="Calibri"/>
                <a:cs typeface="Times New Roman"/>
              </a:rPr>
              <a:t>topics</a:t>
            </a:r>
            <a:endParaRPr lang="es-ES" sz="2000" b="1" dirty="0" smtClean="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r>
              <a:rPr lang="es-ES" sz="2000" b="1" dirty="0" err="1" smtClean="0">
                <a:latin typeface="Franklin Gothic Book" panose="020B0503020102020204" pitchFamily="34" charset="0"/>
                <a:ea typeface="Calibri"/>
                <a:cs typeface="Times New Roman"/>
              </a:rPr>
              <a:t>Specific</a:t>
            </a:r>
            <a:r>
              <a:rPr lang="es-ES" sz="2000" b="1" dirty="0" smtClean="0">
                <a:latin typeface="Franklin Gothic Book" panose="020B0503020102020204" pitchFamily="34" charset="0"/>
                <a:ea typeface="Calibri"/>
                <a:cs typeface="Times New Roman"/>
              </a:rPr>
              <a:t> training</a:t>
            </a:r>
          </a:p>
          <a:p>
            <a:pPr marL="736600" indent="-285750">
              <a:lnSpc>
                <a:spcPts val="2100"/>
              </a:lnSpc>
              <a:spcAft>
                <a:spcPts val="600"/>
              </a:spcAft>
              <a:buFont typeface="Arial" pitchFamily="34" charset="0"/>
              <a:buChar char="•"/>
            </a:pPr>
            <a:r>
              <a:rPr lang="es-ES" sz="2000" b="1" dirty="0" smtClean="0">
                <a:latin typeface="Franklin Gothic Book" panose="020B0503020102020204" pitchFamily="34" charset="0"/>
                <a:ea typeface="Calibri"/>
                <a:cs typeface="Times New Roman"/>
              </a:rPr>
              <a:t>Content of </a:t>
            </a:r>
            <a:r>
              <a:rPr lang="es-ES" sz="2000" b="1" dirty="0" err="1" smtClean="0">
                <a:latin typeface="Franklin Gothic Book" panose="020B0503020102020204" pitchFamily="34" charset="0"/>
                <a:ea typeface="Calibri"/>
                <a:cs typeface="Times New Roman"/>
              </a:rPr>
              <a:t>next</a:t>
            </a:r>
            <a:r>
              <a:rPr lang="es-ES" sz="2000" b="1" dirty="0" smtClean="0">
                <a:latin typeface="Franklin Gothic Book" panose="020B0503020102020204" pitchFamily="34" charset="0"/>
                <a:ea typeface="Calibri"/>
                <a:cs typeface="Times New Roman"/>
              </a:rPr>
              <a:t> meeting</a:t>
            </a:r>
          </a:p>
          <a:p>
            <a:pPr marL="736600" indent="-285750">
              <a:lnSpc>
                <a:spcPts val="2100"/>
              </a:lnSpc>
              <a:spcAft>
                <a:spcPts val="600"/>
              </a:spcAft>
              <a:buFont typeface="Arial" pitchFamily="34" charset="0"/>
              <a:buChar char="•"/>
            </a:pPr>
            <a:r>
              <a:rPr lang="es-ES" sz="2000" b="1" dirty="0" err="1" smtClean="0">
                <a:latin typeface="Franklin Gothic Book" panose="020B0503020102020204" pitchFamily="34" charset="0"/>
                <a:ea typeface="Calibri"/>
                <a:cs typeface="Times New Roman"/>
              </a:rPr>
              <a:t>On</a:t>
            </a:r>
            <a:r>
              <a:rPr lang="es-ES" sz="2000" b="1" dirty="0" smtClean="0">
                <a:latin typeface="Franklin Gothic Book" panose="020B0503020102020204" pitchFamily="34" charset="0"/>
                <a:ea typeface="Calibri"/>
                <a:cs typeface="Times New Roman"/>
              </a:rPr>
              <a:t>-</a:t>
            </a:r>
            <a:r>
              <a:rPr lang="es-ES" sz="2000" b="1" dirty="0" err="1" smtClean="0">
                <a:latin typeface="Franklin Gothic Book" panose="020B0503020102020204" pitchFamily="34" charset="0"/>
                <a:ea typeface="Calibri"/>
                <a:cs typeface="Times New Roman"/>
              </a:rPr>
              <a:t>the</a:t>
            </a:r>
            <a:r>
              <a:rPr lang="es-ES" sz="2000" b="1" dirty="0" smtClean="0">
                <a:latin typeface="Franklin Gothic Book" panose="020B0503020102020204" pitchFamily="34" charset="0"/>
                <a:ea typeface="Calibri"/>
                <a:cs typeface="Times New Roman"/>
              </a:rPr>
              <a:t>-spot </a:t>
            </a:r>
            <a:r>
              <a:rPr lang="es-ES" sz="2000" b="1" dirty="0" err="1" smtClean="0">
                <a:latin typeface="Franklin Gothic Book" panose="020B0503020102020204" pitchFamily="34" charset="0"/>
                <a:ea typeface="Calibri"/>
                <a:cs typeface="Times New Roman"/>
              </a:rPr>
              <a:t>visits</a:t>
            </a:r>
            <a:r>
              <a:rPr lang="es-ES" sz="2000" b="1" dirty="0" smtClean="0">
                <a:latin typeface="Franklin Gothic Book" panose="020B0503020102020204" pitchFamily="34" charset="0"/>
                <a:ea typeface="Calibri"/>
                <a:cs typeface="Times New Roman"/>
              </a:rPr>
              <a:t> to </a:t>
            </a:r>
            <a:r>
              <a:rPr lang="es-ES" sz="2000" b="1" dirty="0" err="1" smtClean="0">
                <a:latin typeface="Franklin Gothic Book" panose="020B0503020102020204" pitchFamily="34" charset="0"/>
                <a:ea typeface="Calibri"/>
                <a:cs typeface="Times New Roman"/>
              </a:rPr>
              <a:t>projects</a:t>
            </a:r>
            <a:endParaRPr lang="es-ES" sz="2000" b="1" dirty="0" smtClean="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r>
              <a:rPr lang="es-ES" sz="2000" b="1" dirty="0" smtClean="0">
                <a:latin typeface="Franklin Gothic Book" panose="020B0503020102020204" pitchFamily="34" charset="0"/>
                <a:ea typeface="Calibri"/>
                <a:cs typeface="Times New Roman"/>
              </a:rPr>
              <a:t>Etc…</a:t>
            </a:r>
          </a:p>
          <a:p>
            <a:pPr marL="736600" indent="-285750">
              <a:lnSpc>
                <a:spcPts val="2100"/>
              </a:lnSpc>
              <a:spcAft>
                <a:spcPts val="600"/>
              </a:spcAft>
              <a:buFont typeface="Arial" pitchFamily="34" charset="0"/>
              <a:buChar char="•"/>
            </a:pPr>
            <a:endParaRPr lang="es-ES" sz="2000" b="1" dirty="0" smtClean="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endParaRPr lang="es-ES" sz="2000" b="1" dirty="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endParaRPr lang="es-ES" sz="2000" b="1" dirty="0" smtClean="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endParaRPr lang="es-ES" sz="2000" b="1" dirty="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endParaRPr lang="es-ES" sz="2000" b="1" dirty="0">
              <a:latin typeface="Franklin Gothic Book" panose="020B0503020102020204" pitchFamily="34" charset="0"/>
              <a:ea typeface="Calibri"/>
              <a:cs typeface="Times New Roman"/>
            </a:endParaRPr>
          </a:p>
          <a:p>
            <a:pPr marL="450850">
              <a:lnSpc>
                <a:spcPts val="2100"/>
              </a:lnSpc>
              <a:spcAft>
                <a:spcPts val="600"/>
              </a:spcAft>
            </a:pPr>
            <a:r>
              <a:rPr lang="es-ES" sz="2800" b="1" dirty="0" smtClean="0">
                <a:latin typeface="Franklin Gothic Book" panose="020B0503020102020204" pitchFamily="34" charset="0"/>
                <a:ea typeface="Calibri"/>
                <a:cs typeface="Times New Roman"/>
              </a:rPr>
              <a:t>HAVE YOUR SAY!!!!</a:t>
            </a:r>
          </a:p>
          <a:p>
            <a:pPr marL="736600" indent="-285750">
              <a:lnSpc>
                <a:spcPts val="2100"/>
              </a:lnSpc>
              <a:spcAft>
                <a:spcPts val="600"/>
              </a:spcAft>
              <a:buFont typeface="Arial" pitchFamily="34" charset="0"/>
              <a:buChar char="•"/>
            </a:pPr>
            <a:endParaRPr lang="es-ES" sz="1400" dirty="0" smtClean="0">
              <a:latin typeface="Franklin Gothic Book" panose="020B0503020102020204" pitchFamily="34" charset="0"/>
              <a:ea typeface="Calibri"/>
              <a:cs typeface="Times New Roman"/>
            </a:endParaRPr>
          </a:p>
          <a:p>
            <a:pPr marL="736600" indent="-285750">
              <a:lnSpc>
                <a:spcPts val="2100"/>
              </a:lnSpc>
              <a:spcAft>
                <a:spcPts val="600"/>
              </a:spcAft>
              <a:buFont typeface="Arial" pitchFamily="34" charset="0"/>
              <a:buChar char="•"/>
            </a:pPr>
            <a:endParaRPr lang="en-GB" sz="1400" dirty="0" smtClean="0">
              <a:latin typeface="Franklin Gothic Book" panose="020B0503020102020204" pitchFamily="34" charset="0"/>
              <a:ea typeface="Calibri"/>
              <a:cs typeface="Times New Roman"/>
            </a:endParaRPr>
          </a:p>
        </p:txBody>
      </p:sp>
      <p:pic>
        <p:nvPicPr>
          <p:cNvPr id="2" name="Imagen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19600" y="1295400"/>
            <a:ext cx="5401067" cy="4319025"/>
          </a:xfrm>
          <a:prstGeom prst="rect">
            <a:avLst/>
          </a:prstGeom>
        </p:spPr>
      </p:pic>
    </p:spTree>
    <p:extLst>
      <p:ext uri="{BB962C8B-B14F-4D97-AF65-F5344CB8AC3E}">
        <p14:creationId xmlns:p14="http://schemas.microsoft.com/office/powerpoint/2010/main" val="132009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templat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template</Template>
  <TotalTime>539</TotalTime>
  <Words>843</Words>
  <Application>Microsoft Office PowerPoint</Application>
  <PresentationFormat>Presentación en pantalla (4:3)</PresentationFormat>
  <Paragraphs>103</Paragraphs>
  <Slides>10</Slides>
  <Notes>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Calibri</vt:lpstr>
      <vt:lpstr>Franklin Gothic Book</vt:lpstr>
      <vt:lpstr>Franklin Gothic Demi</vt:lpstr>
      <vt:lpstr>Symbol</vt:lpstr>
      <vt:lpstr>Times New Roman</vt:lpstr>
      <vt:lpstr>Presentation template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 Alvarez</dc:creator>
  <cp:lastModifiedBy>Ivano Magazzu</cp:lastModifiedBy>
  <cp:revision>43</cp:revision>
  <cp:lastPrinted>2016-06-21T10:29:38Z</cp:lastPrinted>
  <dcterms:created xsi:type="dcterms:W3CDTF">2016-06-29T16:54:38Z</dcterms:created>
  <dcterms:modified xsi:type="dcterms:W3CDTF">2017-06-08T08:56:50Z</dcterms:modified>
</cp:coreProperties>
</file>